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2.xml" ContentType="application/vnd.openxmlformats-officedocument.presentationml.notesSlide+xml"/>
  <Override PartName="/ppt/embeddings/oleObject3.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4.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notesSlides/notesSlide9.xml" ContentType="application/vnd.openxmlformats-officedocument.presentationml.notesSlide+xml"/>
  <Override PartName="/ppt/embeddings/oleObject7.bin" ContentType="application/vnd.openxmlformats-officedocument.oleObject"/>
  <Override PartName="/ppt/notesSlides/notesSlide10.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78" r:id="rId3"/>
    <p:sldId id="279" r:id="rId4"/>
    <p:sldId id="280" r:id="rId5"/>
    <p:sldId id="258" r:id="rId6"/>
    <p:sldId id="281"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6" d="100"/>
          <a:sy n="126" d="100"/>
        </p:scale>
        <p:origin x="-128"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88B3BD-B369-A245-8A38-4F6103F19F29}" type="datetimeFigureOut">
              <a:rPr lang="en-US" smtClean="0"/>
              <a:t>4/10/17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14BC72-AA76-C640-BFF5-FA6989AF584D}" type="slidenum">
              <a:rPr lang="en-US" smtClean="0"/>
              <a:t>‹#›</a:t>
            </a:fld>
            <a:endParaRPr lang="en-US"/>
          </a:p>
        </p:txBody>
      </p:sp>
    </p:spTree>
    <p:extLst>
      <p:ext uri="{BB962C8B-B14F-4D97-AF65-F5344CB8AC3E}">
        <p14:creationId xmlns:p14="http://schemas.microsoft.com/office/powerpoint/2010/main" val="40575180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629A27-9055-4090-B9C7-65653F233E96}" type="slidenum">
              <a:rPr lang="en-US" smtClean="0"/>
              <a:pPr/>
              <a:t>7</a:t>
            </a:fld>
            <a:endParaRPr lang="en-US"/>
          </a:p>
        </p:txBody>
      </p:sp>
    </p:spTree>
    <p:extLst>
      <p:ext uri="{BB962C8B-B14F-4D97-AF65-F5344CB8AC3E}">
        <p14:creationId xmlns:p14="http://schemas.microsoft.com/office/powerpoint/2010/main" val="684406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80" indent="-228580">
              <a:buAutoNum type="arabicPeriod"/>
            </a:pPr>
            <a:r>
              <a:rPr lang="en-US" dirty="0" smtClean="0"/>
              <a:t>Multiply out:</a:t>
            </a:r>
            <a:r>
              <a:rPr lang="en-US" baseline="0" dirty="0" smtClean="0"/>
              <a:t> </a:t>
            </a:r>
            <a:r>
              <a:rPr lang="en-US" baseline="0" dirty="0" err="1" smtClean="0"/>
              <a:t>dN</a:t>
            </a:r>
            <a:r>
              <a:rPr lang="en-US" baseline="0" dirty="0" smtClean="0"/>
              <a:t>/</a:t>
            </a:r>
            <a:r>
              <a:rPr lang="en-US" baseline="0" dirty="0" err="1" smtClean="0"/>
              <a:t>dt</a:t>
            </a:r>
            <a:r>
              <a:rPr lang="en-US" baseline="0" dirty="0" smtClean="0"/>
              <a:t> = </a:t>
            </a:r>
            <a:r>
              <a:rPr lang="en-US" baseline="0" dirty="0" err="1" smtClean="0"/>
              <a:t>rN</a:t>
            </a:r>
            <a:r>
              <a:rPr lang="en-US" baseline="0" dirty="0" smtClean="0"/>
              <a:t> – rN^2/K</a:t>
            </a:r>
          </a:p>
          <a:p>
            <a:pPr marL="228580" indent="-228580">
              <a:buAutoNum type="arabicPeriod"/>
            </a:pPr>
            <a:r>
              <a:rPr lang="en-US" dirty="0" smtClean="0"/>
              <a:t>Take derivative,</a:t>
            </a:r>
            <a:r>
              <a:rPr lang="en-US" baseline="0" dirty="0" smtClean="0"/>
              <a:t> respect to N and set = 0: 0 = r - 2rN/K</a:t>
            </a:r>
          </a:p>
          <a:p>
            <a:pPr marL="228580" indent="-228580">
              <a:buAutoNum type="arabicPeriod"/>
            </a:pPr>
            <a:r>
              <a:rPr lang="en-US" baseline="0" dirty="0" smtClean="0"/>
              <a:t>Factor: 0 = r * (1-2N/K)</a:t>
            </a:r>
          </a:p>
          <a:p>
            <a:pPr marL="228580" indent="-228580">
              <a:buAutoNum type="arabicPeriod"/>
            </a:pPr>
            <a:r>
              <a:rPr lang="en-US" baseline="0" dirty="0" smtClean="0"/>
              <a:t>If r = 0, no growth at max; so 1-2N/K = 0 must be the max, </a:t>
            </a:r>
          </a:p>
          <a:p>
            <a:pPr marL="228580" indent="-228580">
              <a:buAutoNum type="arabicPeriod"/>
            </a:pPr>
            <a:r>
              <a:rPr lang="en-US" baseline="0" dirty="0" smtClean="0"/>
              <a:t>solve for N: 1 = 2N/K; K/2 = N = max</a:t>
            </a:r>
          </a:p>
          <a:p>
            <a:pPr marL="228580" indent="-228580">
              <a:buAutoNum type="arabicPeriod"/>
            </a:pPr>
            <a:endParaRPr lang="en-US" dirty="0"/>
          </a:p>
        </p:txBody>
      </p:sp>
      <p:sp>
        <p:nvSpPr>
          <p:cNvPr id="4" name="Slide Number Placeholder 3"/>
          <p:cNvSpPr>
            <a:spLocks noGrp="1"/>
          </p:cNvSpPr>
          <p:nvPr>
            <p:ph type="sldNum" sz="quarter" idx="10"/>
          </p:nvPr>
        </p:nvSpPr>
        <p:spPr/>
        <p:txBody>
          <a:bodyPr/>
          <a:lstStyle/>
          <a:p>
            <a:fld id="{67106601-C876-194E-8218-9CAAFFA73E37}" type="slidenum">
              <a:rPr lang="en-US" smtClean="0"/>
              <a:t>25</a:t>
            </a:fld>
            <a:endParaRPr lang="en-US"/>
          </a:p>
        </p:txBody>
      </p:sp>
    </p:spTree>
    <p:extLst>
      <p:ext uri="{BB962C8B-B14F-4D97-AF65-F5344CB8AC3E}">
        <p14:creationId xmlns:p14="http://schemas.microsoft.com/office/powerpoint/2010/main" val="4290619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miter lim="800000"/>
            <a:headEnd/>
            <a:tailEnd/>
          </a:ln>
        </p:spPr>
        <p:txBody>
          <a:bodyPr/>
          <a:lstStyle/>
          <a:p>
            <a:fld id="{FEF9F8D9-8876-4878-A279-D6117CBC3039}" type="slidenum">
              <a:rPr lang="en-US" smtClean="0"/>
              <a:pPr/>
              <a:t>9</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3607760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59">
              <a:defRPr/>
            </a:pPr>
            <a:r>
              <a:rPr lang="en-US" dirty="0" smtClean="0"/>
              <a:t>Note: added to HW as ran out of time.</a:t>
            </a:r>
          </a:p>
          <a:p>
            <a:pPr defTabSz="457159">
              <a:defRPr/>
            </a:pPr>
            <a:r>
              <a:rPr lang="en-US" dirty="0" smtClean="0"/>
              <a:t>0.69 / 0.0118 ≈ 58.7 years; in 2071. </a:t>
            </a:r>
            <a:endParaRPr lang="en-US" dirty="0" smtClean="0">
              <a:ea typeface="Osaka" charset="-128"/>
            </a:endParaRPr>
          </a:p>
          <a:p>
            <a:endParaRPr lang="en-US" dirty="0"/>
          </a:p>
        </p:txBody>
      </p:sp>
      <p:sp>
        <p:nvSpPr>
          <p:cNvPr id="4" name="Slide Number Placeholder 3"/>
          <p:cNvSpPr>
            <a:spLocks noGrp="1"/>
          </p:cNvSpPr>
          <p:nvPr>
            <p:ph type="sldNum" sz="quarter" idx="10"/>
          </p:nvPr>
        </p:nvSpPr>
        <p:spPr/>
        <p:txBody>
          <a:bodyPr/>
          <a:lstStyle/>
          <a:p>
            <a:fld id="{7DDAC7AC-6590-D24B-A15F-9FF203FF6EDE}" type="slidenum">
              <a:rPr lang="en-US" smtClean="0"/>
              <a:t>10</a:t>
            </a:fld>
            <a:endParaRPr lang="en-US"/>
          </a:p>
        </p:txBody>
      </p:sp>
    </p:spTree>
    <p:extLst>
      <p:ext uri="{BB962C8B-B14F-4D97-AF65-F5344CB8AC3E}">
        <p14:creationId xmlns:p14="http://schemas.microsoft.com/office/powerpoint/2010/main" val="3307536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59">
              <a:defRPr/>
            </a:pPr>
            <a:r>
              <a:rPr lang="en-US" dirty="0" smtClean="0"/>
              <a:t>Note: added to HW as ran out of time.</a:t>
            </a:r>
          </a:p>
          <a:p>
            <a:pPr defTabSz="457159">
              <a:defRPr/>
            </a:pPr>
            <a:r>
              <a:rPr lang="en-US" dirty="0" smtClean="0"/>
              <a:t>0.69 / 0.0118 ≈ 58.7 years; in 2071. </a:t>
            </a:r>
            <a:endParaRPr lang="en-US" dirty="0" smtClean="0">
              <a:ea typeface="Osaka" charset="-128"/>
            </a:endParaRPr>
          </a:p>
          <a:p>
            <a:endParaRPr lang="en-US" dirty="0"/>
          </a:p>
        </p:txBody>
      </p:sp>
      <p:sp>
        <p:nvSpPr>
          <p:cNvPr id="4" name="Slide Number Placeholder 3"/>
          <p:cNvSpPr>
            <a:spLocks noGrp="1"/>
          </p:cNvSpPr>
          <p:nvPr>
            <p:ph type="sldNum" sz="quarter" idx="10"/>
          </p:nvPr>
        </p:nvSpPr>
        <p:spPr/>
        <p:txBody>
          <a:bodyPr/>
          <a:lstStyle/>
          <a:p>
            <a:fld id="{7DDAC7AC-6590-D24B-A15F-9FF203FF6EDE}" type="slidenum">
              <a:rPr lang="en-US" smtClean="0"/>
              <a:t>11</a:t>
            </a:fld>
            <a:endParaRPr lang="en-US"/>
          </a:p>
        </p:txBody>
      </p:sp>
    </p:spTree>
    <p:extLst>
      <p:ext uri="{BB962C8B-B14F-4D97-AF65-F5344CB8AC3E}">
        <p14:creationId xmlns:p14="http://schemas.microsoft.com/office/powerpoint/2010/main" val="3307536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err="1">
                <a:solidFill>
                  <a:srgbClr val="3366FF"/>
                </a:solidFill>
              </a:rPr>
              <a:t>N</a:t>
            </a:r>
            <a:r>
              <a:rPr lang="en-US" sz="1100" baseline="-25000" dirty="0" err="1">
                <a:solidFill>
                  <a:srgbClr val="3366FF"/>
                </a:solidFill>
              </a:rPr>
              <a:t>t</a:t>
            </a:r>
            <a:r>
              <a:rPr lang="en-US" sz="1100" dirty="0">
                <a:solidFill>
                  <a:srgbClr val="3366FF"/>
                </a:solidFill>
              </a:rPr>
              <a:t>=2*N</a:t>
            </a:r>
            <a:r>
              <a:rPr lang="en-US" sz="1100" baseline="-25000" dirty="0">
                <a:solidFill>
                  <a:srgbClr val="3366FF"/>
                </a:solidFill>
              </a:rPr>
              <a:t>0</a:t>
            </a:r>
            <a:r>
              <a:rPr lang="en-US" sz="1100" dirty="0">
                <a:solidFill>
                  <a:srgbClr val="3366FF"/>
                </a:solidFill>
              </a:rPr>
              <a:t>;</a:t>
            </a:r>
            <a:r>
              <a:rPr lang="en-US" sz="1100" baseline="-25000" dirty="0">
                <a:solidFill>
                  <a:srgbClr val="3366FF"/>
                </a:solidFill>
              </a:rPr>
              <a:t> </a:t>
            </a:r>
            <a:r>
              <a:rPr lang="en-US" sz="1100" dirty="0">
                <a:solidFill>
                  <a:srgbClr val="3366FF"/>
                </a:solidFill>
              </a:rPr>
              <a:t>so: 2*N</a:t>
            </a:r>
            <a:r>
              <a:rPr lang="en-US" sz="1100" baseline="-25000" dirty="0">
                <a:solidFill>
                  <a:srgbClr val="3366FF"/>
                </a:solidFill>
              </a:rPr>
              <a:t>0</a:t>
            </a:r>
            <a:r>
              <a:rPr lang="en-US" sz="1100" dirty="0">
                <a:solidFill>
                  <a:srgbClr val="3366FF"/>
                </a:solidFill>
              </a:rPr>
              <a:t>=N</a:t>
            </a:r>
            <a:r>
              <a:rPr lang="en-US" sz="1100" baseline="-25000" dirty="0">
                <a:solidFill>
                  <a:srgbClr val="3366FF"/>
                </a:solidFill>
              </a:rPr>
              <a:t>0*</a:t>
            </a:r>
            <a:r>
              <a:rPr lang="en-US" sz="1100" dirty="0" err="1">
                <a:solidFill>
                  <a:srgbClr val="3366FF"/>
                </a:solidFill>
              </a:rPr>
              <a:t>e</a:t>
            </a:r>
            <a:r>
              <a:rPr lang="en-US" sz="1100" baseline="30000" dirty="0" err="1">
                <a:solidFill>
                  <a:srgbClr val="3366FF"/>
                </a:solidFill>
              </a:rPr>
              <a:t>rt</a:t>
            </a:r>
            <a:r>
              <a:rPr lang="en-US" sz="1100" dirty="0">
                <a:solidFill>
                  <a:srgbClr val="3366FF"/>
                </a:solidFill>
              </a:rPr>
              <a:t> ; divide by N</a:t>
            </a:r>
            <a:r>
              <a:rPr lang="en-US" sz="1100" baseline="-25000" dirty="0">
                <a:solidFill>
                  <a:srgbClr val="3366FF"/>
                </a:solidFill>
              </a:rPr>
              <a:t>0</a:t>
            </a:r>
            <a:r>
              <a:rPr lang="en-US" sz="1100" dirty="0">
                <a:solidFill>
                  <a:srgbClr val="3366FF"/>
                </a:solidFill>
              </a:rPr>
              <a:t>: 2 =</a:t>
            </a:r>
            <a:r>
              <a:rPr lang="en-US" sz="1100" baseline="30000" dirty="0">
                <a:solidFill>
                  <a:srgbClr val="3366FF"/>
                </a:solidFill>
              </a:rPr>
              <a:t> </a:t>
            </a:r>
            <a:r>
              <a:rPr lang="en-US" sz="1100" dirty="0" err="1">
                <a:solidFill>
                  <a:srgbClr val="3366FF"/>
                </a:solidFill>
              </a:rPr>
              <a:t>e</a:t>
            </a:r>
            <a:r>
              <a:rPr lang="en-US" sz="1100" baseline="30000" dirty="0" err="1">
                <a:solidFill>
                  <a:srgbClr val="3366FF"/>
                </a:solidFill>
              </a:rPr>
              <a:t>rt</a:t>
            </a:r>
            <a:endParaRPr lang="en-US" sz="1100" baseline="30000" dirty="0">
              <a:solidFill>
                <a:srgbClr val="3366FF"/>
              </a:solidFill>
            </a:endParaRPr>
          </a:p>
          <a:p>
            <a:r>
              <a:rPr lang="en-US" sz="1100" b="1" dirty="0">
                <a:solidFill>
                  <a:srgbClr val="3366FF"/>
                </a:solidFill>
              </a:rPr>
              <a:t>take the </a:t>
            </a:r>
            <a:r>
              <a:rPr lang="en-US" sz="1100" b="1" dirty="0" err="1">
                <a:solidFill>
                  <a:srgbClr val="3366FF"/>
                </a:solidFill>
              </a:rPr>
              <a:t>ln</a:t>
            </a:r>
            <a:r>
              <a:rPr lang="en-US" sz="1100" b="1" dirty="0">
                <a:solidFill>
                  <a:srgbClr val="3366FF"/>
                </a:solidFill>
              </a:rPr>
              <a:t> of both sides</a:t>
            </a:r>
            <a:r>
              <a:rPr lang="en-US" sz="1100" dirty="0">
                <a:solidFill>
                  <a:srgbClr val="3366FF"/>
                </a:solidFill>
              </a:rPr>
              <a:t>: </a:t>
            </a:r>
            <a:r>
              <a:rPr lang="en-US" sz="1100" dirty="0" err="1">
                <a:solidFill>
                  <a:srgbClr val="3366FF"/>
                </a:solidFill>
              </a:rPr>
              <a:t>ln</a:t>
            </a:r>
            <a:r>
              <a:rPr lang="en-US" sz="1100" dirty="0">
                <a:solidFill>
                  <a:srgbClr val="3366FF"/>
                </a:solidFill>
              </a:rPr>
              <a:t>(2) = </a:t>
            </a:r>
            <a:r>
              <a:rPr lang="en-US" sz="1100" dirty="0" err="1">
                <a:solidFill>
                  <a:srgbClr val="3366FF"/>
                </a:solidFill>
              </a:rPr>
              <a:t>rt</a:t>
            </a:r>
            <a:r>
              <a:rPr lang="en-US" sz="1100" dirty="0">
                <a:solidFill>
                  <a:srgbClr val="3366FF"/>
                </a:solidFill>
              </a:rPr>
              <a:t>; t=</a:t>
            </a:r>
            <a:r>
              <a:rPr lang="en-US" sz="1100" dirty="0" err="1">
                <a:solidFill>
                  <a:srgbClr val="3366FF"/>
                </a:solidFill>
              </a:rPr>
              <a:t>ln</a:t>
            </a:r>
            <a:r>
              <a:rPr lang="en-US" sz="1100" dirty="0">
                <a:solidFill>
                  <a:srgbClr val="3366FF"/>
                </a:solidFill>
              </a:rPr>
              <a:t>(2)/r</a:t>
            </a:r>
          </a:p>
          <a:p>
            <a:endParaRPr lang="en-US" dirty="0"/>
          </a:p>
        </p:txBody>
      </p:sp>
      <p:sp>
        <p:nvSpPr>
          <p:cNvPr id="4" name="Slide Number Placeholder 3"/>
          <p:cNvSpPr>
            <a:spLocks noGrp="1"/>
          </p:cNvSpPr>
          <p:nvPr>
            <p:ph type="sldNum" sz="quarter" idx="10"/>
          </p:nvPr>
        </p:nvSpPr>
        <p:spPr/>
        <p:txBody>
          <a:bodyPr/>
          <a:lstStyle/>
          <a:p>
            <a:fld id="{94629A27-9055-4090-B9C7-65653F233E96}" type="slidenum">
              <a:rPr lang="en-US" smtClean="0"/>
              <a:pPr/>
              <a:t>12</a:t>
            </a:fld>
            <a:endParaRPr lang="en-US"/>
          </a:p>
        </p:txBody>
      </p:sp>
    </p:spTree>
    <p:extLst>
      <p:ext uri="{BB962C8B-B14F-4D97-AF65-F5344CB8AC3E}">
        <p14:creationId xmlns:p14="http://schemas.microsoft.com/office/powerpoint/2010/main" val="1869108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miter lim="800000"/>
            <a:headEnd/>
            <a:tailEnd/>
          </a:ln>
        </p:spPr>
        <p:txBody>
          <a:bodyPr/>
          <a:lstStyle/>
          <a:p>
            <a:fld id="{B74F9CD3-521B-4FB8-88B0-90A57FC87130}" type="slidenum">
              <a:rPr lang="en-US" smtClean="0"/>
              <a:pPr/>
              <a:t>13</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987345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For continuous: </a:t>
            </a:r>
            <a:r>
              <a:rPr lang="en-US" sz="1100" dirty="0" err="1"/>
              <a:t>N</a:t>
            </a:r>
            <a:r>
              <a:rPr lang="en-US" sz="1100" baseline="-25000" dirty="0" err="1"/>
              <a:t>t</a:t>
            </a:r>
            <a:r>
              <a:rPr lang="en-US" sz="1100" dirty="0"/>
              <a:t> = K/ (1+[(K-N</a:t>
            </a:r>
            <a:r>
              <a:rPr lang="en-US" sz="1100" baseline="-25000" dirty="0"/>
              <a:t>0</a:t>
            </a:r>
            <a:r>
              <a:rPr lang="en-US" sz="1100" dirty="0"/>
              <a:t>)/N</a:t>
            </a:r>
            <a:r>
              <a:rPr lang="en-US" sz="1100" baseline="-25000" dirty="0"/>
              <a:t>0</a:t>
            </a:r>
            <a:r>
              <a:rPr lang="en-US" sz="1100" dirty="0"/>
              <a:t>]e</a:t>
            </a:r>
            <a:r>
              <a:rPr lang="en-US" sz="1100" baseline="30000" dirty="0"/>
              <a:t>-</a:t>
            </a:r>
            <a:r>
              <a:rPr lang="en-US" sz="1100" baseline="30000" dirty="0" err="1"/>
              <a:t>rt</a:t>
            </a:r>
            <a:r>
              <a:rPr lang="en-US" sz="1100" dirty="0"/>
              <a:t>)</a:t>
            </a:r>
            <a:endParaRPr lang="en-US" dirty="0"/>
          </a:p>
        </p:txBody>
      </p:sp>
      <p:sp>
        <p:nvSpPr>
          <p:cNvPr id="4" name="Slide Number Placeholder 3"/>
          <p:cNvSpPr>
            <a:spLocks noGrp="1"/>
          </p:cNvSpPr>
          <p:nvPr>
            <p:ph type="sldNum" sz="quarter" idx="10"/>
          </p:nvPr>
        </p:nvSpPr>
        <p:spPr/>
        <p:txBody>
          <a:bodyPr/>
          <a:lstStyle/>
          <a:p>
            <a:fld id="{94629A27-9055-4090-B9C7-65653F233E96}" type="slidenum">
              <a:rPr lang="en-US" smtClean="0"/>
              <a:pPr/>
              <a:t>20</a:t>
            </a:fld>
            <a:endParaRPr lang="en-US"/>
          </a:p>
        </p:txBody>
      </p:sp>
    </p:spTree>
    <p:extLst>
      <p:ext uri="{BB962C8B-B14F-4D97-AF65-F5344CB8AC3E}">
        <p14:creationId xmlns:p14="http://schemas.microsoft.com/office/powerpoint/2010/main" val="3731857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629A27-9055-4090-B9C7-65653F233E96}" type="slidenum">
              <a:rPr lang="en-US" smtClean="0"/>
              <a:pPr/>
              <a:t>22</a:t>
            </a:fld>
            <a:endParaRPr lang="en-US"/>
          </a:p>
        </p:txBody>
      </p:sp>
    </p:spTree>
    <p:extLst>
      <p:ext uri="{BB962C8B-B14F-4D97-AF65-F5344CB8AC3E}">
        <p14:creationId xmlns:p14="http://schemas.microsoft.com/office/powerpoint/2010/main" val="484299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80" indent="-228580">
              <a:buAutoNum type="arabicPeriod"/>
            </a:pPr>
            <a:r>
              <a:rPr lang="en-US" dirty="0" smtClean="0"/>
              <a:t>Multiply out:</a:t>
            </a:r>
            <a:r>
              <a:rPr lang="en-US" baseline="0" dirty="0" smtClean="0"/>
              <a:t> </a:t>
            </a:r>
            <a:r>
              <a:rPr lang="en-US" baseline="0" dirty="0" err="1" smtClean="0"/>
              <a:t>dN</a:t>
            </a:r>
            <a:r>
              <a:rPr lang="en-US" baseline="0" dirty="0" smtClean="0"/>
              <a:t>/</a:t>
            </a:r>
            <a:r>
              <a:rPr lang="en-US" baseline="0" dirty="0" err="1" smtClean="0"/>
              <a:t>dt</a:t>
            </a:r>
            <a:r>
              <a:rPr lang="en-US" baseline="0" dirty="0" smtClean="0"/>
              <a:t> = </a:t>
            </a:r>
            <a:r>
              <a:rPr lang="en-US" baseline="0" dirty="0" err="1" smtClean="0"/>
              <a:t>rN</a:t>
            </a:r>
            <a:r>
              <a:rPr lang="en-US" baseline="0" dirty="0" smtClean="0"/>
              <a:t> – rN2/K</a:t>
            </a:r>
          </a:p>
          <a:p>
            <a:pPr marL="228580" indent="-228580">
              <a:buAutoNum type="arabicPeriod"/>
            </a:pPr>
            <a:r>
              <a:rPr lang="en-US" dirty="0" smtClean="0"/>
              <a:t>Take derivative,</a:t>
            </a:r>
            <a:r>
              <a:rPr lang="en-US" baseline="0" dirty="0" smtClean="0"/>
              <a:t> respect to N and set = 0: 0 = r - 2rN/K</a:t>
            </a:r>
          </a:p>
          <a:p>
            <a:pPr marL="228580" indent="-228580">
              <a:buAutoNum type="arabicPeriod"/>
            </a:pPr>
            <a:r>
              <a:rPr lang="en-US" baseline="0" dirty="0" smtClean="0"/>
              <a:t>Factor: 0 = r * (1-2N/K)</a:t>
            </a:r>
          </a:p>
          <a:p>
            <a:pPr marL="228580" indent="-228580">
              <a:buAutoNum type="arabicPeriod"/>
            </a:pPr>
            <a:r>
              <a:rPr lang="en-US" baseline="0" dirty="0" smtClean="0"/>
              <a:t>If r = 0, no growth at max; so 1-2N/K = 0 must be the max, </a:t>
            </a:r>
          </a:p>
          <a:p>
            <a:pPr marL="228580" indent="-228580">
              <a:buAutoNum type="arabicPeriod"/>
            </a:pPr>
            <a:r>
              <a:rPr lang="en-US" baseline="0" dirty="0" smtClean="0"/>
              <a:t>solve for N: 1 = 2N/K; K/2 = N = max</a:t>
            </a:r>
          </a:p>
          <a:p>
            <a:pPr marL="228580" indent="-228580">
              <a:buAutoNum type="arabicPeriod"/>
            </a:pPr>
            <a:endParaRPr lang="en-US" dirty="0"/>
          </a:p>
        </p:txBody>
      </p:sp>
      <p:sp>
        <p:nvSpPr>
          <p:cNvPr id="4" name="Slide Number Placeholder 3"/>
          <p:cNvSpPr>
            <a:spLocks noGrp="1"/>
          </p:cNvSpPr>
          <p:nvPr>
            <p:ph type="sldNum" sz="quarter" idx="10"/>
          </p:nvPr>
        </p:nvSpPr>
        <p:spPr/>
        <p:txBody>
          <a:bodyPr/>
          <a:lstStyle/>
          <a:p>
            <a:fld id="{67106601-C876-194E-8218-9CAAFFA73E37}" type="slidenum">
              <a:rPr lang="en-US" smtClean="0"/>
              <a:t>24</a:t>
            </a:fld>
            <a:endParaRPr lang="en-US"/>
          </a:p>
        </p:txBody>
      </p:sp>
    </p:spTree>
    <p:extLst>
      <p:ext uri="{BB962C8B-B14F-4D97-AF65-F5344CB8AC3E}">
        <p14:creationId xmlns:p14="http://schemas.microsoft.com/office/powerpoint/2010/main" val="4290619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A0BD68-63A7-D746-B09C-8ECD9FA6563F}" type="datetimeFigureOut">
              <a:rPr lang="en-US" smtClean="0"/>
              <a:t>4/10/17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09116-7674-5645-8212-BBCF5E9A158D}" type="slidenum">
              <a:rPr lang="en-US" smtClean="0"/>
              <a:t>‹#›</a:t>
            </a:fld>
            <a:endParaRPr lang="en-US"/>
          </a:p>
        </p:txBody>
      </p:sp>
    </p:spTree>
    <p:extLst>
      <p:ext uri="{BB962C8B-B14F-4D97-AF65-F5344CB8AC3E}">
        <p14:creationId xmlns:p14="http://schemas.microsoft.com/office/powerpoint/2010/main" val="42160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A0BD68-63A7-D746-B09C-8ECD9FA6563F}" type="datetimeFigureOut">
              <a:rPr lang="en-US" smtClean="0"/>
              <a:t>4/10/17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09116-7674-5645-8212-BBCF5E9A158D}" type="slidenum">
              <a:rPr lang="en-US" smtClean="0"/>
              <a:t>‹#›</a:t>
            </a:fld>
            <a:endParaRPr lang="en-US"/>
          </a:p>
        </p:txBody>
      </p:sp>
    </p:spTree>
    <p:extLst>
      <p:ext uri="{BB962C8B-B14F-4D97-AF65-F5344CB8AC3E}">
        <p14:creationId xmlns:p14="http://schemas.microsoft.com/office/powerpoint/2010/main" val="3897838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A0BD68-63A7-D746-B09C-8ECD9FA6563F}" type="datetimeFigureOut">
              <a:rPr lang="en-US" smtClean="0"/>
              <a:t>4/10/17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09116-7674-5645-8212-BBCF5E9A158D}" type="slidenum">
              <a:rPr lang="en-US" smtClean="0"/>
              <a:t>‹#›</a:t>
            </a:fld>
            <a:endParaRPr lang="en-US"/>
          </a:p>
        </p:txBody>
      </p:sp>
    </p:spTree>
    <p:extLst>
      <p:ext uri="{BB962C8B-B14F-4D97-AF65-F5344CB8AC3E}">
        <p14:creationId xmlns:p14="http://schemas.microsoft.com/office/powerpoint/2010/main" val="282826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A0BD68-63A7-D746-B09C-8ECD9FA6563F}" type="datetimeFigureOut">
              <a:rPr lang="en-US" smtClean="0"/>
              <a:t>4/10/17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09116-7674-5645-8212-BBCF5E9A158D}" type="slidenum">
              <a:rPr lang="en-US" smtClean="0"/>
              <a:t>‹#›</a:t>
            </a:fld>
            <a:endParaRPr lang="en-US"/>
          </a:p>
        </p:txBody>
      </p:sp>
    </p:spTree>
    <p:extLst>
      <p:ext uri="{BB962C8B-B14F-4D97-AF65-F5344CB8AC3E}">
        <p14:creationId xmlns:p14="http://schemas.microsoft.com/office/powerpoint/2010/main" val="1142618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A0BD68-63A7-D746-B09C-8ECD9FA6563F}" type="datetimeFigureOut">
              <a:rPr lang="en-US" smtClean="0"/>
              <a:t>4/10/17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09116-7674-5645-8212-BBCF5E9A158D}" type="slidenum">
              <a:rPr lang="en-US" smtClean="0"/>
              <a:t>‹#›</a:t>
            </a:fld>
            <a:endParaRPr lang="en-US"/>
          </a:p>
        </p:txBody>
      </p:sp>
    </p:spTree>
    <p:extLst>
      <p:ext uri="{BB962C8B-B14F-4D97-AF65-F5344CB8AC3E}">
        <p14:creationId xmlns:p14="http://schemas.microsoft.com/office/powerpoint/2010/main" val="2080037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A0BD68-63A7-D746-B09C-8ECD9FA6563F}" type="datetimeFigureOut">
              <a:rPr lang="en-US" smtClean="0"/>
              <a:t>4/10/17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09116-7674-5645-8212-BBCF5E9A158D}" type="slidenum">
              <a:rPr lang="en-US" smtClean="0"/>
              <a:t>‹#›</a:t>
            </a:fld>
            <a:endParaRPr lang="en-US"/>
          </a:p>
        </p:txBody>
      </p:sp>
    </p:spTree>
    <p:extLst>
      <p:ext uri="{BB962C8B-B14F-4D97-AF65-F5344CB8AC3E}">
        <p14:creationId xmlns:p14="http://schemas.microsoft.com/office/powerpoint/2010/main" val="2124601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A0BD68-63A7-D746-B09C-8ECD9FA6563F}" type="datetimeFigureOut">
              <a:rPr lang="en-US" smtClean="0"/>
              <a:t>4/10/17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609116-7674-5645-8212-BBCF5E9A158D}" type="slidenum">
              <a:rPr lang="en-US" smtClean="0"/>
              <a:t>‹#›</a:t>
            </a:fld>
            <a:endParaRPr lang="en-US"/>
          </a:p>
        </p:txBody>
      </p:sp>
    </p:spTree>
    <p:extLst>
      <p:ext uri="{BB962C8B-B14F-4D97-AF65-F5344CB8AC3E}">
        <p14:creationId xmlns:p14="http://schemas.microsoft.com/office/powerpoint/2010/main" val="3544701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A0BD68-63A7-D746-B09C-8ECD9FA6563F}" type="datetimeFigureOut">
              <a:rPr lang="en-US" smtClean="0"/>
              <a:t>4/10/17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609116-7674-5645-8212-BBCF5E9A158D}" type="slidenum">
              <a:rPr lang="en-US" smtClean="0"/>
              <a:t>‹#›</a:t>
            </a:fld>
            <a:endParaRPr lang="en-US"/>
          </a:p>
        </p:txBody>
      </p:sp>
    </p:spTree>
    <p:extLst>
      <p:ext uri="{BB962C8B-B14F-4D97-AF65-F5344CB8AC3E}">
        <p14:creationId xmlns:p14="http://schemas.microsoft.com/office/powerpoint/2010/main" val="2274615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A0BD68-63A7-D746-B09C-8ECD9FA6563F}" type="datetimeFigureOut">
              <a:rPr lang="en-US" smtClean="0"/>
              <a:t>4/10/17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609116-7674-5645-8212-BBCF5E9A158D}" type="slidenum">
              <a:rPr lang="en-US" smtClean="0"/>
              <a:t>‹#›</a:t>
            </a:fld>
            <a:endParaRPr lang="en-US"/>
          </a:p>
        </p:txBody>
      </p:sp>
    </p:spTree>
    <p:extLst>
      <p:ext uri="{BB962C8B-B14F-4D97-AF65-F5344CB8AC3E}">
        <p14:creationId xmlns:p14="http://schemas.microsoft.com/office/powerpoint/2010/main" val="151326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A0BD68-63A7-D746-B09C-8ECD9FA6563F}" type="datetimeFigureOut">
              <a:rPr lang="en-US" smtClean="0"/>
              <a:t>4/10/17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09116-7674-5645-8212-BBCF5E9A158D}" type="slidenum">
              <a:rPr lang="en-US" smtClean="0"/>
              <a:t>‹#›</a:t>
            </a:fld>
            <a:endParaRPr lang="en-US"/>
          </a:p>
        </p:txBody>
      </p:sp>
    </p:spTree>
    <p:extLst>
      <p:ext uri="{BB962C8B-B14F-4D97-AF65-F5344CB8AC3E}">
        <p14:creationId xmlns:p14="http://schemas.microsoft.com/office/powerpoint/2010/main" val="3216687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A0BD68-63A7-D746-B09C-8ECD9FA6563F}" type="datetimeFigureOut">
              <a:rPr lang="en-US" smtClean="0"/>
              <a:t>4/10/17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09116-7674-5645-8212-BBCF5E9A158D}" type="slidenum">
              <a:rPr lang="en-US" smtClean="0"/>
              <a:t>‹#›</a:t>
            </a:fld>
            <a:endParaRPr lang="en-US"/>
          </a:p>
        </p:txBody>
      </p:sp>
    </p:spTree>
    <p:extLst>
      <p:ext uri="{BB962C8B-B14F-4D97-AF65-F5344CB8AC3E}">
        <p14:creationId xmlns:p14="http://schemas.microsoft.com/office/powerpoint/2010/main" val="1439113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A0BD68-63A7-D746-B09C-8ECD9FA6563F}" type="datetimeFigureOut">
              <a:rPr lang="en-US" smtClean="0"/>
              <a:t>4/10/17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609116-7674-5645-8212-BBCF5E9A158D}" type="slidenum">
              <a:rPr lang="en-US" smtClean="0"/>
              <a:t>‹#›</a:t>
            </a:fld>
            <a:endParaRPr lang="en-US"/>
          </a:p>
        </p:txBody>
      </p:sp>
    </p:spTree>
    <p:extLst>
      <p:ext uri="{BB962C8B-B14F-4D97-AF65-F5344CB8AC3E}">
        <p14:creationId xmlns:p14="http://schemas.microsoft.com/office/powerpoint/2010/main" val="1701415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4.bin"/><Relationship Id="rId5" Type="http://schemas.openxmlformats.org/officeDocument/2006/relationships/image" Target="../media/image3.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tiff"/><Relationship Id="rId3" Type="http://schemas.openxmlformats.org/officeDocument/2006/relationships/image" Target="../media/image6.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tiff"/><Relationship Id="rId3" Type="http://schemas.openxmlformats.org/officeDocument/2006/relationships/image" Target="../media/image10.tif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5.bin"/><Relationship Id="rId5" Type="http://schemas.openxmlformats.org/officeDocument/2006/relationships/image" Target="../media/image11.wmf"/><Relationship Id="rId1" Type="http://schemas.openxmlformats.org/officeDocument/2006/relationships/vmlDrawing" Target="../drawings/vmlDrawing5.vml"/><Relationship Id="rId2"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1.wmf"/><Relationship Id="rId1" Type="http://schemas.openxmlformats.org/officeDocument/2006/relationships/vmlDrawing" Target="../drawings/vmlDrawing6.vml"/><Relationship Id="rId2"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7.bin"/><Relationship Id="rId5" Type="http://schemas.openxmlformats.org/officeDocument/2006/relationships/image" Target="../media/image12.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8.bin"/><Relationship Id="rId5" Type="http://schemas.openxmlformats.org/officeDocument/2006/relationships/image" Target="../media/image12.emf"/><Relationship Id="rId6" Type="http://schemas.openxmlformats.org/officeDocument/2006/relationships/oleObject" Target="../embeddings/oleObject9.bin"/><Relationship Id="rId7" Type="http://schemas.openxmlformats.org/officeDocument/2006/relationships/package" Target="../embeddings/Microsoft_Excel_Sheet3.xlsx"/><Relationship Id="rId8" Type="http://schemas.openxmlformats.org/officeDocument/2006/relationships/image" Target="../media/image13.pn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package" Target="../embeddings/Microsoft_Excel_Sheet1.xlsx"/><Relationship Id="rId6"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Excel_Sheet2.xlsx"/><Relationship Id="rId5" Type="http://schemas.openxmlformats.org/officeDocument/2006/relationships/image" Target="../media/image2.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3.bin"/><Relationship Id="rId5" Type="http://schemas.openxmlformats.org/officeDocument/2006/relationships/image" Target="../media/image3.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3, April 10</a:t>
            </a:r>
            <a:endParaRPr lang="en-US" dirty="0"/>
          </a:p>
        </p:txBody>
      </p:sp>
      <p:sp>
        <p:nvSpPr>
          <p:cNvPr id="3" name="Subtitle 2"/>
          <p:cNvSpPr>
            <a:spLocks noGrp="1"/>
          </p:cNvSpPr>
          <p:nvPr>
            <p:ph idx="1"/>
          </p:nvPr>
        </p:nvSpPr>
        <p:spPr/>
        <p:txBody>
          <a:bodyPr/>
          <a:lstStyle/>
          <a:p>
            <a:pPr algn="l"/>
            <a:r>
              <a:rPr lang="en-US" dirty="0" smtClean="0"/>
              <a:t>What is “e”?</a:t>
            </a:r>
          </a:p>
          <a:p>
            <a:pPr algn="l"/>
            <a:r>
              <a:rPr lang="en-US" dirty="0" smtClean="0"/>
              <a:t>Exponential growth rate and graphing</a:t>
            </a:r>
          </a:p>
          <a:p>
            <a:pPr lvl="1"/>
            <a:r>
              <a:rPr lang="en-US" dirty="0" smtClean="0"/>
              <a:t>Exponential growth rate looks linear when you take the log of the numbers</a:t>
            </a:r>
          </a:p>
          <a:p>
            <a:pPr lvl="1"/>
            <a:r>
              <a:rPr lang="en-US" dirty="0" smtClean="0"/>
              <a:t>Log axes can handle a wide range of numbers (i.e. 10^1, 10^2, 10^3)</a:t>
            </a:r>
          </a:p>
          <a:p>
            <a:r>
              <a:rPr lang="en-US" dirty="0" smtClean="0"/>
              <a:t>Exponential growth can’t go on forever</a:t>
            </a:r>
          </a:p>
          <a:p>
            <a:endParaRPr lang="en-US" dirty="0" smtClean="0"/>
          </a:p>
          <a:p>
            <a:pPr algn="l"/>
            <a:endParaRPr lang="en-US" dirty="0" smtClean="0"/>
          </a:p>
          <a:p>
            <a:pPr algn="l"/>
            <a:endParaRPr lang="en-US" dirty="0" smtClean="0"/>
          </a:p>
        </p:txBody>
      </p:sp>
    </p:spTree>
    <p:extLst>
      <p:ext uri="{BB962C8B-B14F-4D97-AF65-F5344CB8AC3E}">
        <p14:creationId xmlns:p14="http://schemas.microsoft.com/office/powerpoint/2010/main" val="2826142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3-2. </a:t>
            </a:r>
            <a:r>
              <a:rPr lang="en-US" dirty="0"/>
              <a:t>D</a:t>
            </a:r>
            <a:r>
              <a:rPr lang="en-US" dirty="0" smtClean="0"/>
              <a:t>oubling time problems, </a:t>
            </a:r>
            <a:br>
              <a:rPr lang="en-US" dirty="0" smtClean="0"/>
            </a:br>
            <a:r>
              <a:rPr lang="en-US" dirty="0" smtClean="0">
                <a:latin typeface="Calibri"/>
                <a:cs typeface="Calibri"/>
              </a:rPr>
              <a:t>Solve </a:t>
            </a:r>
            <a:r>
              <a:rPr lang="en-US" dirty="0">
                <a:latin typeface="Calibri"/>
                <a:cs typeface="Calibri"/>
              </a:rPr>
              <a:t>for t</a:t>
            </a:r>
            <a:r>
              <a:rPr lang="en-US" i="1" baseline="-25000" dirty="0">
                <a:latin typeface="Calibri"/>
                <a:cs typeface="Calibri"/>
              </a:rPr>
              <a:t>d</a:t>
            </a:r>
            <a:r>
              <a:rPr lang="en-US" dirty="0">
                <a:latin typeface="Calibri"/>
                <a:cs typeface="Calibri"/>
              </a:rPr>
              <a:t> using t</a:t>
            </a:r>
            <a:r>
              <a:rPr lang="en-US" i="1" baseline="-25000" dirty="0">
                <a:latin typeface="Calibri"/>
                <a:cs typeface="Calibri"/>
              </a:rPr>
              <a:t>d </a:t>
            </a:r>
            <a:r>
              <a:rPr lang="en-US" dirty="0">
                <a:latin typeface="Calibri"/>
                <a:cs typeface="Calibri"/>
              </a:rPr>
              <a:t>= </a:t>
            </a:r>
            <a:r>
              <a:rPr lang="en-US" dirty="0" err="1">
                <a:latin typeface="Calibri"/>
                <a:cs typeface="Calibri"/>
              </a:rPr>
              <a:t>ln</a:t>
            </a:r>
            <a:r>
              <a:rPr lang="en-US" dirty="0">
                <a:latin typeface="Calibri"/>
                <a:cs typeface="Calibri"/>
              </a:rPr>
              <a:t>(2)/</a:t>
            </a:r>
            <a:r>
              <a:rPr lang="en-US" i="1" dirty="0">
                <a:latin typeface="Calibri"/>
                <a:cs typeface="Calibri"/>
              </a:rPr>
              <a:t>r </a:t>
            </a:r>
            <a:r>
              <a:rPr lang="en-US" dirty="0" smtClean="0">
                <a:latin typeface="Calibri"/>
                <a:cs typeface="Calibri"/>
              </a:rPr>
              <a:t>:</a:t>
            </a:r>
            <a:endParaRPr lang="en-US" dirty="0">
              <a:latin typeface="Calibri"/>
              <a:cs typeface="Calibri"/>
            </a:endParaRPr>
          </a:p>
        </p:txBody>
      </p:sp>
      <p:sp>
        <p:nvSpPr>
          <p:cNvPr id="3" name="Content Placeholder 2"/>
          <p:cNvSpPr>
            <a:spLocks noGrp="1"/>
          </p:cNvSpPr>
          <p:nvPr>
            <p:ph idx="1"/>
          </p:nvPr>
        </p:nvSpPr>
        <p:spPr/>
        <p:txBody>
          <a:bodyPr>
            <a:normAutofit fontScale="77500" lnSpcReduction="20000"/>
          </a:bodyPr>
          <a:lstStyle/>
          <a:p>
            <a:pPr marL="514350" lvl="0" indent="-514350">
              <a:lnSpc>
                <a:spcPct val="120000"/>
              </a:lnSpc>
              <a:buAutoNum type="alphaLcPeriod"/>
            </a:pPr>
            <a:r>
              <a:rPr lang="en-US" sz="3100" dirty="0" smtClean="0">
                <a:latin typeface="Calibri"/>
                <a:cs typeface="Calibri"/>
              </a:rPr>
              <a:t>A </a:t>
            </a:r>
            <a:r>
              <a:rPr lang="en-US" sz="3100" dirty="0">
                <a:latin typeface="Calibri"/>
                <a:cs typeface="Calibri"/>
              </a:rPr>
              <a:t>continuously growing population of bears has a population size of 300 and its intrinsic rate of increase is 0.07 per year. Assuming that this rate of increase remains the same, about how long should it take for the population to reach 600?  </a:t>
            </a:r>
            <a:br>
              <a:rPr lang="en-US" sz="3100" dirty="0">
                <a:latin typeface="Calibri"/>
                <a:cs typeface="Calibri"/>
              </a:rPr>
            </a:br>
            <a:r>
              <a:rPr lang="en-US" sz="3100" dirty="0" smtClean="0">
                <a:latin typeface="Calibri"/>
                <a:cs typeface="Calibri"/>
              </a:rPr>
              <a:t>A. 5 years	B. 10 </a:t>
            </a:r>
            <a:r>
              <a:rPr lang="en-US" sz="3100" dirty="0">
                <a:latin typeface="Calibri"/>
                <a:cs typeface="Calibri"/>
              </a:rPr>
              <a:t>years   </a:t>
            </a:r>
            <a:r>
              <a:rPr lang="en-US" sz="3100" dirty="0" smtClean="0">
                <a:latin typeface="Calibri"/>
                <a:cs typeface="Calibri"/>
              </a:rPr>
              <a:t>C. 14 </a:t>
            </a:r>
            <a:r>
              <a:rPr lang="en-US" sz="3100" dirty="0">
                <a:latin typeface="Calibri"/>
                <a:cs typeface="Calibri"/>
              </a:rPr>
              <a:t>years   </a:t>
            </a:r>
            <a:r>
              <a:rPr lang="en-US" sz="3100" dirty="0" smtClean="0">
                <a:latin typeface="Calibri"/>
                <a:cs typeface="Calibri"/>
              </a:rPr>
              <a:t>D. </a:t>
            </a:r>
            <a:r>
              <a:rPr lang="en-US" sz="3100" smtClean="0">
                <a:latin typeface="Calibri"/>
                <a:cs typeface="Calibri"/>
              </a:rPr>
              <a:t>20 </a:t>
            </a:r>
            <a:r>
              <a:rPr lang="en-US" sz="3100" dirty="0">
                <a:latin typeface="Calibri"/>
                <a:cs typeface="Calibri"/>
              </a:rPr>
              <a:t>years  </a:t>
            </a:r>
            <a:r>
              <a:rPr lang="en-US" sz="3100">
                <a:latin typeface="Calibri"/>
                <a:cs typeface="Calibri"/>
              </a:rPr>
              <a:t> </a:t>
            </a:r>
            <a:r>
              <a:rPr lang="en-US" sz="3100" smtClean="0">
                <a:latin typeface="Calibri"/>
                <a:cs typeface="Calibri"/>
              </a:rPr>
              <a:t>E. 28 </a:t>
            </a:r>
            <a:r>
              <a:rPr lang="en-US" sz="3100" dirty="0">
                <a:latin typeface="Calibri"/>
                <a:cs typeface="Calibri"/>
              </a:rPr>
              <a:t>years</a:t>
            </a:r>
            <a:br>
              <a:rPr lang="en-US" sz="3100" dirty="0">
                <a:latin typeface="Calibri"/>
                <a:cs typeface="Calibri"/>
              </a:rPr>
            </a:br>
            <a:endParaRPr lang="en-US" sz="3100" dirty="0">
              <a:latin typeface="Calibri"/>
              <a:cs typeface="Calibri"/>
            </a:endParaRPr>
          </a:p>
          <a:p>
            <a:pPr marL="514350" indent="-514350">
              <a:lnSpc>
                <a:spcPct val="120000"/>
              </a:lnSpc>
              <a:buAutoNum type="alphaLcPeriod"/>
            </a:pPr>
            <a:r>
              <a:rPr lang="en-US" sz="3100" dirty="0" smtClean="0">
                <a:latin typeface="Calibri"/>
                <a:ea typeface="Osaka" charset="-128"/>
                <a:cs typeface="Calibri"/>
              </a:rPr>
              <a:t>In 2012 the human population hit 7 </a:t>
            </a:r>
            <a:r>
              <a:rPr lang="en-US" sz="3100" dirty="0" err="1" smtClean="0">
                <a:latin typeface="Calibri"/>
                <a:ea typeface="Osaka" charset="-128"/>
                <a:cs typeface="Calibri"/>
              </a:rPr>
              <a:t>bil</a:t>
            </a:r>
            <a:r>
              <a:rPr lang="en-US" sz="3100" dirty="0" smtClean="0">
                <a:latin typeface="Calibri"/>
                <a:ea typeface="Osaka" charset="-128"/>
                <a:cs typeface="Calibri"/>
              </a:rPr>
              <a:t> and growth rate is 0.0118. What is the doubling time for the human population? In what year do we expect our population to hit 14 billion?</a:t>
            </a:r>
          </a:p>
        </p:txBody>
      </p:sp>
    </p:spTree>
    <p:extLst>
      <p:ext uri="{BB962C8B-B14F-4D97-AF65-F5344CB8AC3E}">
        <p14:creationId xmlns:p14="http://schemas.microsoft.com/office/powerpoint/2010/main" val="42755363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3-2. </a:t>
            </a:r>
            <a:r>
              <a:rPr lang="en-US" dirty="0"/>
              <a:t>D</a:t>
            </a:r>
            <a:r>
              <a:rPr lang="en-US" dirty="0" smtClean="0"/>
              <a:t>oubling time problems, </a:t>
            </a:r>
            <a:r>
              <a:rPr lang="en-US" dirty="0" smtClean="0">
                <a:latin typeface="Calibri"/>
                <a:cs typeface="Calibri"/>
              </a:rPr>
              <a:t>using </a:t>
            </a:r>
            <a:r>
              <a:rPr lang="en-US" dirty="0">
                <a:latin typeface="Calibri"/>
                <a:cs typeface="Calibri"/>
              </a:rPr>
              <a:t>t</a:t>
            </a:r>
            <a:r>
              <a:rPr lang="en-US" i="1" baseline="-25000" dirty="0">
                <a:latin typeface="Calibri"/>
                <a:cs typeface="Calibri"/>
              </a:rPr>
              <a:t>d </a:t>
            </a:r>
            <a:r>
              <a:rPr lang="en-US" dirty="0">
                <a:latin typeface="Calibri"/>
                <a:cs typeface="Calibri"/>
              </a:rPr>
              <a:t>= </a:t>
            </a:r>
            <a:r>
              <a:rPr lang="en-US" dirty="0" err="1">
                <a:latin typeface="Calibri"/>
                <a:cs typeface="Calibri"/>
              </a:rPr>
              <a:t>ln</a:t>
            </a:r>
            <a:r>
              <a:rPr lang="en-US" dirty="0">
                <a:latin typeface="Calibri"/>
                <a:cs typeface="Calibri"/>
              </a:rPr>
              <a:t>(2)/</a:t>
            </a:r>
            <a:r>
              <a:rPr lang="en-US" i="1" dirty="0">
                <a:latin typeface="Calibri"/>
                <a:cs typeface="Calibri"/>
              </a:rPr>
              <a:t>r </a:t>
            </a:r>
            <a:r>
              <a:rPr lang="en-US" dirty="0" smtClean="0">
                <a:latin typeface="Calibri"/>
                <a:cs typeface="Calibri"/>
              </a:rPr>
              <a:t>:</a:t>
            </a:r>
            <a:endParaRPr lang="en-US" dirty="0">
              <a:latin typeface="Calibri"/>
              <a:cs typeface="Calibri"/>
            </a:endParaRPr>
          </a:p>
        </p:txBody>
      </p:sp>
      <p:sp>
        <p:nvSpPr>
          <p:cNvPr id="3" name="Content Placeholder 2"/>
          <p:cNvSpPr>
            <a:spLocks noGrp="1"/>
          </p:cNvSpPr>
          <p:nvPr>
            <p:ph idx="1"/>
          </p:nvPr>
        </p:nvSpPr>
        <p:spPr/>
        <p:txBody>
          <a:bodyPr>
            <a:normAutofit fontScale="70000" lnSpcReduction="20000"/>
          </a:bodyPr>
          <a:lstStyle/>
          <a:p>
            <a:pPr marL="514350" lvl="0" indent="-514350">
              <a:lnSpc>
                <a:spcPct val="120000"/>
              </a:lnSpc>
              <a:buAutoNum type="alphaLcPeriod"/>
            </a:pPr>
            <a:r>
              <a:rPr lang="en-US" sz="3100" dirty="0" smtClean="0">
                <a:latin typeface="Calibri"/>
                <a:cs typeface="Calibri"/>
              </a:rPr>
              <a:t>A </a:t>
            </a:r>
            <a:r>
              <a:rPr lang="en-US" sz="3100" dirty="0">
                <a:latin typeface="Calibri"/>
                <a:cs typeface="Calibri"/>
              </a:rPr>
              <a:t>continuously growing population of bears has a population size of </a:t>
            </a:r>
            <a:r>
              <a:rPr lang="en-US" sz="3100" u="sng" dirty="0">
                <a:latin typeface="Calibri"/>
                <a:cs typeface="Calibri"/>
              </a:rPr>
              <a:t>300</a:t>
            </a:r>
            <a:r>
              <a:rPr lang="en-US" sz="3100" dirty="0">
                <a:latin typeface="Calibri"/>
                <a:cs typeface="Calibri"/>
              </a:rPr>
              <a:t> </a:t>
            </a:r>
            <a:r>
              <a:rPr lang="en-US" sz="3100" dirty="0" smtClean="0">
                <a:latin typeface="Calibri"/>
                <a:cs typeface="Calibri"/>
              </a:rPr>
              <a:t> </a:t>
            </a:r>
            <a:r>
              <a:rPr lang="en-US" sz="3100" dirty="0" smtClean="0">
                <a:solidFill>
                  <a:srgbClr val="FF6600"/>
                </a:solidFill>
                <a:latin typeface="Calibri"/>
                <a:cs typeface="Calibri"/>
              </a:rPr>
              <a:t>(N</a:t>
            </a:r>
            <a:r>
              <a:rPr lang="en-US" sz="3100" baseline="-25000" dirty="0" smtClean="0">
                <a:solidFill>
                  <a:srgbClr val="FF6600"/>
                </a:solidFill>
                <a:latin typeface="Calibri"/>
                <a:cs typeface="Calibri"/>
              </a:rPr>
              <a:t>0</a:t>
            </a:r>
            <a:r>
              <a:rPr lang="en-US" sz="3100" dirty="0" smtClean="0">
                <a:solidFill>
                  <a:srgbClr val="FF6600"/>
                </a:solidFill>
                <a:latin typeface="Calibri"/>
                <a:cs typeface="Calibri"/>
              </a:rPr>
              <a:t>) </a:t>
            </a:r>
            <a:r>
              <a:rPr lang="en-US" sz="3100" dirty="0" smtClean="0">
                <a:latin typeface="Calibri"/>
                <a:cs typeface="Calibri"/>
              </a:rPr>
              <a:t>and </a:t>
            </a:r>
            <a:r>
              <a:rPr lang="en-US" sz="3100" dirty="0">
                <a:latin typeface="Calibri"/>
                <a:cs typeface="Calibri"/>
              </a:rPr>
              <a:t>its intrinsic rate of increase is </a:t>
            </a:r>
            <a:r>
              <a:rPr lang="en-US" sz="3100" u="sng" dirty="0">
                <a:latin typeface="Calibri"/>
                <a:cs typeface="Calibri"/>
              </a:rPr>
              <a:t>0.07 per </a:t>
            </a:r>
            <a:r>
              <a:rPr lang="en-US" sz="3100" u="sng" dirty="0" smtClean="0">
                <a:latin typeface="Calibri"/>
                <a:cs typeface="Calibri"/>
              </a:rPr>
              <a:t>year </a:t>
            </a:r>
            <a:r>
              <a:rPr lang="en-US" sz="3100" dirty="0" smtClean="0">
                <a:solidFill>
                  <a:srgbClr val="FF6600"/>
                </a:solidFill>
                <a:latin typeface="Calibri"/>
                <a:cs typeface="Calibri"/>
              </a:rPr>
              <a:t>(r)</a:t>
            </a:r>
            <a:r>
              <a:rPr lang="en-US" sz="3100" dirty="0" smtClean="0">
                <a:latin typeface="Calibri"/>
                <a:cs typeface="Calibri"/>
              </a:rPr>
              <a:t>. </a:t>
            </a:r>
            <a:r>
              <a:rPr lang="en-US" sz="3100" dirty="0">
                <a:latin typeface="Calibri"/>
                <a:cs typeface="Calibri"/>
              </a:rPr>
              <a:t>Assuming that this rate of increase remains the same, about how long should it take for the population to reach </a:t>
            </a:r>
            <a:r>
              <a:rPr lang="en-US" sz="3100" u="sng" dirty="0" smtClean="0">
                <a:latin typeface="Calibri"/>
                <a:cs typeface="Calibri"/>
              </a:rPr>
              <a:t>600 </a:t>
            </a:r>
            <a:r>
              <a:rPr lang="en-US" sz="3100" u="sng" dirty="0" smtClean="0">
                <a:solidFill>
                  <a:srgbClr val="FF6600"/>
                </a:solidFill>
                <a:latin typeface="Calibri"/>
                <a:cs typeface="Calibri"/>
              </a:rPr>
              <a:t>(= 2x N</a:t>
            </a:r>
            <a:r>
              <a:rPr lang="en-US" sz="3100" u="sng" baseline="-25000" dirty="0" smtClean="0">
                <a:solidFill>
                  <a:srgbClr val="FF6600"/>
                </a:solidFill>
                <a:latin typeface="Calibri"/>
                <a:cs typeface="Calibri"/>
              </a:rPr>
              <a:t>0</a:t>
            </a:r>
            <a:r>
              <a:rPr lang="en-US" sz="3100" u="sng" dirty="0" smtClean="0">
                <a:solidFill>
                  <a:srgbClr val="FF6600"/>
                </a:solidFill>
                <a:latin typeface="Calibri"/>
                <a:cs typeface="Calibri"/>
              </a:rPr>
              <a:t>)</a:t>
            </a:r>
            <a:r>
              <a:rPr lang="en-US" sz="3100" dirty="0" smtClean="0">
                <a:latin typeface="Calibri"/>
                <a:cs typeface="Calibri"/>
              </a:rPr>
              <a:t>?</a:t>
            </a:r>
            <a:r>
              <a:rPr lang="en-US" sz="3100" dirty="0">
                <a:latin typeface="Calibri"/>
                <a:cs typeface="Calibri"/>
              </a:rPr>
              <a:t>  </a:t>
            </a:r>
            <a:br>
              <a:rPr lang="en-US" sz="3100" dirty="0">
                <a:latin typeface="Calibri"/>
                <a:cs typeface="Calibri"/>
              </a:rPr>
            </a:br>
            <a:r>
              <a:rPr lang="en-US" sz="3100" dirty="0" smtClean="0">
                <a:solidFill>
                  <a:srgbClr val="FF6600"/>
                </a:solidFill>
                <a:latin typeface="Calibri"/>
                <a:cs typeface="Calibri"/>
              </a:rPr>
              <a:t>Ln (2)/r ~= 0.7/0.07 per </a:t>
            </a:r>
            <a:r>
              <a:rPr lang="en-US" sz="3100" dirty="0" err="1" smtClean="0">
                <a:solidFill>
                  <a:srgbClr val="FF6600"/>
                </a:solidFill>
                <a:latin typeface="Calibri"/>
                <a:cs typeface="Calibri"/>
              </a:rPr>
              <a:t>yr</a:t>
            </a:r>
            <a:r>
              <a:rPr lang="en-US" sz="3100" dirty="0" smtClean="0">
                <a:solidFill>
                  <a:srgbClr val="FF6600"/>
                </a:solidFill>
                <a:latin typeface="Calibri"/>
                <a:cs typeface="Calibri"/>
              </a:rPr>
              <a:t> = 10 </a:t>
            </a:r>
            <a:r>
              <a:rPr lang="en-US" sz="3100" dirty="0" err="1" smtClean="0">
                <a:solidFill>
                  <a:srgbClr val="FF6600"/>
                </a:solidFill>
                <a:latin typeface="Calibri"/>
                <a:cs typeface="Calibri"/>
              </a:rPr>
              <a:t>yr</a:t>
            </a:r>
            <a:r>
              <a:rPr lang="en-US" sz="3100" dirty="0" smtClean="0">
                <a:solidFill>
                  <a:srgbClr val="FF6600"/>
                </a:solidFill>
                <a:latin typeface="Calibri"/>
                <a:cs typeface="Calibri"/>
              </a:rPr>
              <a:t/>
            </a:r>
            <a:br>
              <a:rPr lang="en-US" sz="3100" dirty="0" smtClean="0">
                <a:solidFill>
                  <a:srgbClr val="FF6600"/>
                </a:solidFill>
                <a:latin typeface="Calibri"/>
                <a:cs typeface="Calibri"/>
              </a:rPr>
            </a:br>
            <a:endParaRPr lang="en-US" sz="3100" dirty="0" smtClean="0">
              <a:solidFill>
                <a:srgbClr val="FF6600"/>
              </a:solidFill>
              <a:latin typeface="Calibri"/>
              <a:cs typeface="Calibri"/>
            </a:endParaRPr>
          </a:p>
          <a:p>
            <a:pPr marL="514350" indent="-514350">
              <a:lnSpc>
                <a:spcPct val="120000"/>
              </a:lnSpc>
              <a:buAutoNum type="alphaLcPeriod"/>
            </a:pPr>
            <a:r>
              <a:rPr lang="en-US" sz="3100" dirty="0" smtClean="0">
                <a:latin typeface="Calibri"/>
                <a:ea typeface="Osaka" charset="-128"/>
                <a:cs typeface="Calibri"/>
              </a:rPr>
              <a:t>In  Oct 2011 the human population hit </a:t>
            </a:r>
            <a:r>
              <a:rPr lang="en-US" sz="3100" u="sng" dirty="0" smtClean="0">
                <a:latin typeface="Calibri"/>
                <a:ea typeface="Osaka" charset="-128"/>
                <a:cs typeface="Calibri"/>
              </a:rPr>
              <a:t>7 </a:t>
            </a:r>
            <a:r>
              <a:rPr lang="en-US" sz="3100" u="sng" dirty="0" err="1" smtClean="0">
                <a:latin typeface="Calibri"/>
                <a:ea typeface="Osaka" charset="-128"/>
                <a:cs typeface="Calibri"/>
              </a:rPr>
              <a:t>bil</a:t>
            </a:r>
            <a:r>
              <a:rPr lang="en-US" sz="3100" u="sng" dirty="0" smtClean="0">
                <a:latin typeface="Calibri"/>
                <a:ea typeface="Osaka" charset="-128"/>
                <a:cs typeface="Calibri"/>
              </a:rPr>
              <a:t> </a:t>
            </a:r>
            <a:r>
              <a:rPr lang="en-US" sz="3100" dirty="0" smtClean="0">
                <a:latin typeface="Calibri"/>
                <a:ea typeface="Osaka" charset="-128"/>
                <a:cs typeface="Calibri"/>
              </a:rPr>
              <a:t>and growth rate, r, is </a:t>
            </a:r>
            <a:r>
              <a:rPr lang="en-US" sz="3100" u="sng" dirty="0" smtClean="0">
                <a:latin typeface="Calibri"/>
                <a:ea typeface="Osaka" charset="-128"/>
                <a:cs typeface="Calibri"/>
              </a:rPr>
              <a:t>0.0118</a:t>
            </a:r>
            <a:r>
              <a:rPr lang="en-US" sz="3100" dirty="0" smtClean="0">
                <a:latin typeface="Calibri"/>
                <a:ea typeface="Osaka" charset="-128"/>
                <a:cs typeface="Calibri"/>
              </a:rPr>
              <a:t>. What is the doubling time for the human population? </a:t>
            </a:r>
            <a:r>
              <a:rPr lang="en-US" sz="3100" u="sng" dirty="0" smtClean="0">
                <a:latin typeface="Calibri"/>
                <a:ea typeface="Osaka" charset="-128"/>
                <a:cs typeface="Calibri"/>
              </a:rPr>
              <a:t>In what year </a:t>
            </a:r>
            <a:r>
              <a:rPr lang="en-US" sz="3100" dirty="0" smtClean="0">
                <a:latin typeface="Calibri"/>
                <a:ea typeface="Osaka" charset="-128"/>
                <a:cs typeface="Calibri"/>
              </a:rPr>
              <a:t>do we expect our population to hit </a:t>
            </a:r>
            <a:r>
              <a:rPr lang="en-US" sz="3100" u="sng" dirty="0" smtClean="0">
                <a:latin typeface="Calibri"/>
                <a:ea typeface="Osaka" charset="-128"/>
                <a:cs typeface="Calibri"/>
              </a:rPr>
              <a:t>14 billion if this rate keeps constant</a:t>
            </a:r>
            <a:r>
              <a:rPr lang="en-US" sz="3100" dirty="0" smtClean="0">
                <a:latin typeface="Calibri"/>
                <a:ea typeface="Osaka" charset="-128"/>
                <a:cs typeface="Calibri"/>
              </a:rPr>
              <a:t>? </a:t>
            </a:r>
            <a:br>
              <a:rPr lang="en-US" sz="3100" dirty="0" smtClean="0">
                <a:latin typeface="Calibri"/>
                <a:ea typeface="Osaka" charset="-128"/>
                <a:cs typeface="Calibri"/>
              </a:rPr>
            </a:br>
            <a:r>
              <a:rPr lang="en-US" sz="3100" dirty="0" err="1" smtClean="0">
                <a:solidFill>
                  <a:srgbClr val="FF6600"/>
                </a:solidFill>
                <a:latin typeface="Calibri"/>
                <a:ea typeface="Osaka" charset="-128"/>
                <a:cs typeface="Calibri"/>
              </a:rPr>
              <a:t>ln</a:t>
            </a:r>
            <a:r>
              <a:rPr lang="en-US" sz="3100" dirty="0" smtClean="0">
                <a:solidFill>
                  <a:srgbClr val="FF6600"/>
                </a:solidFill>
                <a:latin typeface="Calibri"/>
                <a:ea typeface="Osaka" charset="-128"/>
                <a:cs typeface="Calibri"/>
              </a:rPr>
              <a:t> (2)/r = .69/0.118 = 58.47 </a:t>
            </a:r>
            <a:r>
              <a:rPr lang="en-US" sz="3100" dirty="0" err="1" smtClean="0">
                <a:solidFill>
                  <a:srgbClr val="FF6600"/>
                </a:solidFill>
                <a:latin typeface="Calibri"/>
                <a:ea typeface="Osaka" charset="-128"/>
                <a:cs typeface="Calibri"/>
              </a:rPr>
              <a:t>yr</a:t>
            </a:r>
            <a:r>
              <a:rPr lang="en-US" sz="3100" dirty="0" smtClean="0">
                <a:solidFill>
                  <a:srgbClr val="FF6600"/>
                </a:solidFill>
                <a:latin typeface="Calibri"/>
                <a:ea typeface="Osaka" charset="-128"/>
                <a:cs typeface="Calibri"/>
              </a:rPr>
              <a:t>  </a:t>
            </a:r>
            <a:br>
              <a:rPr lang="en-US" sz="3100" dirty="0" smtClean="0">
                <a:solidFill>
                  <a:srgbClr val="FF6600"/>
                </a:solidFill>
                <a:latin typeface="Calibri"/>
                <a:ea typeface="Osaka" charset="-128"/>
                <a:cs typeface="Calibri"/>
              </a:rPr>
            </a:br>
            <a:r>
              <a:rPr lang="en-US" sz="3100" dirty="0" smtClean="0">
                <a:solidFill>
                  <a:srgbClr val="FF6600"/>
                </a:solidFill>
                <a:latin typeface="Calibri"/>
                <a:ea typeface="Osaka" charset="-128"/>
                <a:cs typeface="Calibri"/>
              </a:rPr>
              <a:t>2011.83+58.47 </a:t>
            </a:r>
            <a:r>
              <a:rPr lang="en-US" sz="3100" dirty="0" err="1" smtClean="0">
                <a:solidFill>
                  <a:srgbClr val="FF6600"/>
                </a:solidFill>
                <a:latin typeface="Calibri"/>
                <a:ea typeface="Osaka" charset="-128"/>
                <a:cs typeface="Calibri"/>
              </a:rPr>
              <a:t>yr</a:t>
            </a:r>
            <a:r>
              <a:rPr lang="en-US" sz="3100" dirty="0" smtClean="0">
                <a:solidFill>
                  <a:srgbClr val="FF6600"/>
                </a:solidFill>
                <a:latin typeface="Calibri"/>
                <a:ea typeface="Osaka" charset="-128"/>
                <a:cs typeface="Calibri"/>
              </a:rPr>
              <a:t> = 2070 (8 billion in 2024!)</a:t>
            </a:r>
          </a:p>
        </p:txBody>
      </p:sp>
    </p:spTree>
    <p:extLst>
      <p:ext uri="{BB962C8B-B14F-4D97-AF65-F5344CB8AC3E}">
        <p14:creationId xmlns:p14="http://schemas.microsoft.com/office/powerpoint/2010/main" val="38642942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9. Optional challenge: </a:t>
            </a:r>
            <a:br>
              <a:rPr lang="en-US" dirty="0" smtClean="0"/>
            </a:br>
            <a:r>
              <a:rPr lang="en-US" dirty="0" smtClean="0"/>
              <a:t>derive doubling time equation</a:t>
            </a:r>
            <a:endParaRPr lang="en-US" dirty="0"/>
          </a:p>
        </p:txBody>
      </p:sp>
      <p:sp>
        <p:nvSpPr>
          <p:cNvPr id="3" name="Content Placeholder 2"/>
          <p:cNvSpPr>
            <a:spLocks noGrp="1"/>
          </p:cNvSpPr>
          <p:nvPr>
            <p:ph idx="1"/>
          </p:nvPr>
        </p:nvSpPr>
        <p:spPr>
          <a:xfrm>
            <a:off x="457200" y="2667000"/>
            <a:ext cx="8229600" cy="3459163"/>
          </a:xfrm>
        </p:spPr>
        <p:txBody>
          <a:bodyPr/>
          <a:lstStyle/>
          <a:p>
            <a:pPr>
              <a:spcBef>
                <a:spcPct val="50000"/>
              </a:spcBef>
            </a:pPr>
            <a:r>
              <a:rPr lang="en-US" dirty="0" smtClean="0">
                <a:solidFill>
                  <a:srgbClr val="3366FF"/>
                </a:solidFill>
              </a:rPr>
              <a:t>Derive </a:t>
            </a:r>
            <a:r>
              <a:rPr lang="en-US" dirty="0">
                <a:solidFill>
                  <a:srgbClr val="3366FF"/>
                </a:solidFill>
              </a:rPr>
              <a:t>from </a:t>
            </a:r>
            <a:r>
              <a:rPr lang="en-US" dirty="0" err="1">
                <a:solidFill>
                  <a:srgbClr val="3366FF"/>
                </a:solidFill>
              </a:rPr>
              <a:t>N</a:t>
            </a:r>
            <a:r>
              <a:rPr lang="en-US" baseline="-25000" dirty="0" err="1">
                <a:solidFill>
                  <a:srgbClr val="3366FF"/>
                </a:solidFill>
              </a:rPr>
              <a:t>t</a:t>
            </a:r>
            <a:r>
              <a:rPr lang="en-US" dirty="0">
                <a:solidFill>
                  <a:srgbClr val="3366FF"/>
                </a:solidFill>
              </a:rPr>
              <a:t> = N</a:t>
            </a:r>
            <a:r>
              <a:rPr lang="en-US" baseline="-25000" dirty="0">
                <a:solidFill>
                  <a:srgbClr val="3366FF"/>
                </a:solidFill>
              </a:rPr>
              <a:t>0</a:t>
            </a:r>
            <a:r>
              <a:rPr lang="en-US" dirty="0">
                <a:solidFill>
                  <a:srgbClr val="3366FF"/>
                </a:solidFill>
              </a:rPr>
              <a:t>e</a:t>
            </a:r>
            <a:r>
              <a:rPr lang="en-US" baseline="30000" dirty="0">
                <a:solidFill>
                  <a:srgbClr val="3366FF"/>
                </a:solidFill>
              </a:rPr>
              <a:t>rt</a:t>
            </a:r>
          </a:p>
          <a:p>
            <a:r>
              <a:rPr lang="en-US" dirty="0" smtClean="0">
                <a:solidFill>
                  <a:srgbClr val="3366FF"/>
                </a:solidFill>
              </a:rPr>
              <a:t>To </a:t>
            </a:r>
            <a:r>
              <a:rPr lang="en-US" dirty="0">
                <a:solidFill>
                  <a:srgbClr val="3366FF"/>
                </a:solidFill>
              </a:rPr>
              <a:t>start, what is </a:t>
            </a:r>
            <a:r>
              <a:rPr lang="en-US" dirty="0" err="1">
                <a:solidFill>
                  <a:srgbClr val="3366FF"/>
                </a:solidFill>
              </a:rPr>
              <a:t>N</a:t>
            </a:r>
            <a:r>
              <a:rPr lang="en-US" baseline="-25000" dirty="0" err="1">
                <a:solidFill>
                  <a:srgbClr val="3366FF"/>
                </a:solidFill>
              </a:rPr>
              <a:t>t</a:t>
            </a:r>
            <a:r>
              <a:rPr lang="en-US" dirty="0">
                <a:solidFill>
                  <a:srgbClr val="3366FF"/>
                </a:solidFill>
              </a:rPr>
              <a:t> in terms of N</a:t>
            </a:r>
            <a:r>
              <a:rPr lang="en-US" baseline="-25000" dirty="0">
                <a:solidFill>
                  <a:srgbClr val="3366FF"/>
                </a:solidFill>
              </a:rPr>
              <a:t>0 </a:t>
            </a:r>
            <a:r>
              <a:rPr lang="en-US" dirty="0">
                <a:solidFill>
                  <a:srgbClr val="3366FF"/>
                </a:solidFill>
              </a:rPr>
              <a:t>given that we’re doubling? </a:t>
            </a:r>
            <a:endParaRPr lang="en-US" baseline="30000" dirty="0">
              <a:solidFill>
                <a:srgbClr val="3366FF"/>
              </a:solidFill>
            </a:endParaRPr>
          </a:p>
          <a:p>
            <a:endParaRPr lang="en-US" dirty="0"/>
          </a:p>
        </p:txBody>
      </p:sp>
      <p:graphicFrame>
        <p:nvGraphicFramePr>
          <p:cNvPr id="5" name="Object 3"/>
          <p:cNvGraphicFramePr>
            <a:graphicFrameLocks noChangeAspect="1"/>
          </p:cNvGraphicFramePr>
          <p:nvPr>
            <p:extLst>
              <p:ext uri="{D42A27DB-BD31-4B8C-83A1-F6EECF244321}">
                <p14:modId xmlns:p14="http://schemas.microsoft.com/office/powerpoint/2010/main" val="3872240146"/>
              </p:ext>
            </p:extLst>
          </p:nvPr>
        </p:nvGraphicFramePr>
        <p:xfrm>
          <a:off x="2895600" y="1752600"/>
          <a:ext cx="2633663" cy="831850"/>
        </p:xfrm>
        <a:graphic>
          <a:graphicData uri="http://schemas.openxmlformats.org/presentationml/2006/ole">
            <mc:AlternateContent xmlns:mc="http://schemas.openxmlformats.org/markup-compatibility/2006">
              <mc:Choice xmlns:v="urn:schemas-microsoft-com:vml" Requires="v">
                <p:oleObj spid="_x0000_s4108" name="Equation" r:id="rId4" imgW="723586" imgH="228501" progId="Equation.3">
                  <p:embed/>
                </p:oleObj>
              </mc:Choice>
              <mc:Fallback>
                <p:oleObj name="Equation" r:id="rId4" imgW="723586" imgH="22850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752600"/>
                        <a:ext cx="2633663"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295275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Ecology-Fig-09-09-0"/>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90600" y="1686326"/>
            <a:ext cx="7010400" cy="4977999"/>
          </a:xfrm>
          <a:prstGeom prst="rect">
            <a:avLst/>
          </a:prstGeom>
          <a:noFill/>
          <a:ln w="9525">
            <a:noFill/>
            <a:miter lim="800000"/>
            <a:headEnd/>
            <a:tailEnd/>
          </a:ln>
        </p:spPr>
      </p:pic>
      <p:sp>
        <p:nvSpPr>
          <p:cNvPr id="32771" name="Rectangle 1"/>
          <p:cNvSpPr>
            <a:spLocks noChangeArrowheads="1"/>
          </p:cNvSpPr>
          <p:nvPr/>
        </p:nvSpPr>
        <p:spPr bwMode="auto">
          <a:xfrm>
            <a:off x="558800" y="127000"/>
            <a:ext cx="8280400" cy="1477963"/>
          </a:xfrm>
          <a:prstGeom prst="rect">
            <a:avLst/>
          </a:prstGeom>
          <a:noFill/>
          <a:ln w="9525">
            <a:noFill/>
            <a:miter lim="800000"/>
            <a:headEnd/>
            <a:tailEnd/>
          </a:ln>
        </p:spPr>
        <p:txBody>
          <a:bodyPr wrap="square">
            <a:spAutoFit/>
          </a:bodyPr>
          <a:lstStyle/>
          <a:p>
            <a:pPr eaLnBrk="1" hangingPunct="1"/>
            <a:r>
              <a:rPr lang="en-US" sz="3000" dirty="0"/>
              <a:t>Exponential relationships between y and x appear linear when graphed on semi-log paper. </a:t>
            </a:r>
            <a:br>
              <a:rPr lang="en-US" sz="3000" dirty="0"/>
            </a:br>
            <a:r>
              <a:rPr lang="en-US" sz="3000" dirty="0"/>
              <a:t>Why use a log scale for the y axis?</a:t>
            </a:r>
          </a:p>
        </p:txBody>
      </p:sp>
    </p:spTree>
    <p:extLst>
      <p:ext uri="{BB962C8B-B14F-4D97-AF65-F5344CB8AC3E}">
        <p14:creationId xmlns:p14="http://schemas.microsoft.com/office/powerpoint/2010/main" val="424246664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rate slows down	</a:t>
            </a:r>
            <a:endParaRPr lang="en-US" dirty="0"/>
          </a:p>
        </p:txBody>
      </p:sp>
      <p:sp>
        <p:nvSpPr>
          <p:cNvPr id="3" name="Content Placeholder 2"/>
          <p:cNvSpPr>
            <a:spLocks noGrp="1"/>
          </p:cNvSpPr>
          <p:nvPr>
            <p:ph idx="1"/>
          </p:nvPr>
        </p:nvSpPr>
        <p:spPr/>
        <p:txBody>
          <a:bodyPr/>
          <a:lstStyle/>
          <a:p>
            <a:r>
              <a:rPr lang="en-US" dirty="0" smtClean="0"/>
              <a:t>Can’t have exponential growth </a:t>
            </a:r>
            <a:r>
              <a:rPr lang="en-US" smtClean="0"/>
              <a:t>for ever</a:t>
            </a:r>
            <a:endParaRPr lang="en-US"/>
          </a:p>
        </p:txBody>
      </p:sp>
    </p:spTree>
    <p:extLst>
      <p:ext uri="{BB962C8B-B14F-4D97-AF65-F5344CB8AC3E}">
        <p14:creationId xmlns:p14="http://schemas.microsoft.com/office/powerpoint/2010/main" val="2744714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Sometimes find Exponential growth, (J-curve) but other times find S-shaped curves. Why?</a:t>
            </a:r>
            <a:endParaRPr lang="en-US" dirty="0"/>
          </a:p>
        </p:txBody>
      </p:sp>
      <p:pic>
        <p:nvPicPr>
          <p:cNvPr id="9" name="Content Placeholder 8" descr="willows_Cain_Fig_9_17.tiff"/>
          <p:cNvPicPr>
            <a:picLocks noGrp="1" noChangeAspect="1"/>
          </p:cNvPicPr>
          <p:nvPr>
            <p:ph sz="half" idx="1"/>
          </p:nvPr>
        </p:nvPicPr>
        <p:blipFill rotWithShape="1">
          <a:blip r:embed="rId2" cstate="print">
            <a:extLst>
              <a:ext uri="{28A0092B-C50C-407E-A947-70E740481C1C}">
                <a14:useLocalDpi xmlns:a14="http://schemas.microsoft.com/office/drawing/2010/main"/>
              </a:ext>
            </a:extLst>
          </a:blip>
          <a:srcRect t="-3216" b="-3437"/>
          <a:stretch/>
        </p:blipFill>
        <p:spPr>
          <a:xfrm>
            <a:off x="4724400" y="1905000"/>
            <a:ext cx="4038600" cy="3538693"/>
          </a:xfrm>
        </p:spPr>
      </p:pic>
      <p:sp>
        <p:nvSpPr>
          <p:cNvPr id="6" name="Rectangle 5"/>
          <p:cNvSpPr/>
          <p:nvPr/>
        </p:nvSpPr>
        <p:spPr>
          <a:xfrm>
            <a:off x="4724400" y="5401270"/>
            <a:ext cx="4572000" cy="369332"/>
          </a:xfrm>
          <a:prstGeom prst="rect">
            <a:avLst/>
          </a:prstGeom>
        </p:spPr>
        <p:txBody>
          <a:bodyPr>
            <a:spAutoFit/>
          </a:bodyPr>
          <a:lstStyle/>
          <a:p>
            <a:r>
              <a:rPr lang="en-US" dirty="0" smtClean="0"/>
              <a:t>Cain </a:t>
            </a:r>
            <a:r>
              <a:rPr lang="en-US" dirty="0"/>
              <a:t>et al. </a:t>
            </a:r>
            <a:r>
              <a:rPr lang="en-US" dirty="0" smtClean="0"/>
              <a:t>2011 Ecology </a:t>
            </a:r>
            <a:r>
              <a:rPr lang="en-US" dirty="0"/>
              <a:t>Fig </a:t>
            </a:r>
            <a:r>
              <a:rPr lang="en-US" dirty="0" smtClean="0"/>
              <a:t>9.17 </a:t>
            </a:r>
            <a:r>
              <a:rPr lang="en-US" dirty="0" err="1" smtClean="0"/>
              <a:t>Sinauer</a:t>
            </a:r>
            <a:endParaRPr lang="en-US" dirty="0"/>
          </a:p>
        </p:txBody>
      </p:sp>
      <p:pic>
        <p:nvPicPr>
          <p:cNvPr id="10" name="Content Placeholder 9" descr="Elephants_Campbell_Figure 53.8.tiff"/>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t="-41" b="-4054"/>
          <a:stretch/>
        </p:blipFill>
        <p:spPr>
          <a:xfrm>
            <a:off x="457200" y="2362200"/>
            <a:ext cx="4038600" cy="2782439"/>
          </a:xfrm>
        </p:spPr>
      </p:pic>
      <p:sp>
        <p:nvSpPr>
          <p:cNvPr id="8" name="Rectangle 7"/>
          <p:cNvSpPr/>
          <p:nvPr/>
        </p:nvSpPr>
        <p:spPr>
          <a:xfrm>
            <a:off x="609600" y="5102216"/>
            <a:ext cx="3886200" cy="646331"/>
          </a:xfrm>
          <a:prstGeom prst="rect">
            <a:avLst/>
          </a:prstGeom>
        </p:spPr>
        <p:txBody>
          <a:bodyPr wrap="square">
            <a:spAutoFit/>
          </a:bodyPr>
          <a:lstStyle/>
          <a:p>
            <a:r>
              <a:rPr lang="en-US" dirty="0" smtClean="0"/>
              <a:t>Campbell 2010, Biology, 9</a:t>
            </a:r>
            <a:r>
              <a:rPr lang="en-US" baseline="30000" dirty="0" smtClean="0"/>
              <a:t>th</a:t>
            </a:r>
            <a:r>
              <a:rPr lang="en-US" dirty="0" smtClean="0"/>
              <a:t> ed. </a:t>
            </a:r>
            <a:r>
              <a:rPr lang="en-US" dirty="0"/>
              <a:t>Fig </a:t>
            </a:r>
            <a:r>
              <a:rPr lang="en-US" dirty="0" smtClean="0"/>
              <a:t>53.8, Benjamin Cummings</a:t>
            </a:r>
            <a:endParaRPr lang="en-US" dirty="0"/>
          </a:p>
        </p:txBody>
      </p:sp>
      <p:sp>
        <p:nvSpPr>
          <p:cNvPr id="3" name="TextBox 2"/>
          <p:cNvSpPr txBox="1"/>
          <p:nvPr/>
        </p:nvSpPr>
        <p:spPr>
          <a:xfrm>
            <a:off x="152400" y="6096000"/>
            <a:ext cx="8917376" cy="461665"/>
          </a:xfrm>
          <a:prstGeom prst="rect">
            <a:avLst/>
          </a:prstGeom>
          <a:noFill/>
        </p:spPr>
        <p:txBody>
          <a:bodyPr wrap="none" rtlCol="0">
            <a:spAutoFit/>
          </a:bodyPr>
          <a:lstStyle/>
          <a:p>
            <a:r>
              <a:rPr lang="en-US" sz="2400" b="1" dirty="0"/>
              <a:t>Exponential growth in populations is not sustainable.  What limits r?</a:t>
            </a:r>
          </a:p>
        </p:txBody>
      </p:sp>
    </p:spTree>
    <p:extLst>
      <p:ext uri="{BB962C8B-B14F-4D97-AF65-F5344CB8AC3E}">
        <p14:creationId xmlns:p14="http://schemas.microsoft.com/office/powerpoint/2010/main" val="9368833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limits r?</a:t>
            </a:r>
            <a:endParaRPr lang="en-US" dirty="0"/>
          </a:p>
        </p:txBody>
      </p:sp>
      <p:sp>
        <p:nvSpPr>
          <p:cNvPr id="3" name="Content Placeholder 2"/>
          <p:cNvSpPr>
            <a:spLocks noGrp="1"/>
          </p:cNvSpPr>
          <p:nvPr>
            <p:ph sz="half" idx="1"/>
          </p:nvPr>
        </p:nvSpPr>
        <p:spPr/>
        <p:txBody>
          <a:bodyPr>
            <a:normAutofit/>
          </a:bodyPr>
          <a:lstStyle/>
          <a:p>
            <a:r>
              <a:rPr lang="en-US" dirty="0" smtClean="0">
                <a:solidFill>
                  <a:srgbClr val="FF0000"/>
                </a:solidFill>
              </a:rPr>
              <a:t>Food/nutrient supply</a:t>
            </a:r>
          </a:p>
          <a:p>
            <a:r>
              <a:rPr lang="en-US" dirty="0" smtClean="0">
                <a:solidFill>
                  <a:srgbClr val="FF0000"/>
                </a:solidFill>
              </a:rPr>
              <a:t>Competition</a:t>
            </a:r>
          </a:p>
        </p:txBody>
      </p:sp>
      <p:sp>
        <p:nvSpPr>
          <p:cNvPr id="4" name="Content Placeholder 3"/>
          <p:cNvSpPr>
            <a:spLocks noGrp="1"/>
          </p:cNvSpPr>
          <p:nvPr>
            <p:ph sz="half" idx="2"/>
          </p:nvPr>
        </p:nvSpPr>
        <p:spPr/>
        <p:txBody>
          <a:bodyPr>
            <a:normAutofit/>
          </a:bodyPr>
          <a:lstStyle/>
          <a:p>
            <a:r>
              <a:rPr lang="en-US" dirty="0" smtClean="0">
                <a:solidFill>
                  <a:srgbClr val="0000FF"/>
                </a:solidFill>
              </a:rPr>
              <a:t>Climate change</a:t>
            </a:r>
          </a:p>
          <a:p>
            <a:r>
              <a:rPr lang="en-US" dirty="0" smtClean="0">
                <a:solidFill>
                  <a:srgbClr val="0000FF"/>
                </a:solidFill>
              </a:rPr>
              <a:t>Hurricane</a:t>
            </a:r>
          </a:p>
          <a:p>
            <a:endParaRPr lang="en-US" dirty="0">
              <a:solidFill>
                <a:srgbClr val="FF0000"/>
              </a:solidFill>
            </a:endParaRPr>
          </a:p>
        </p:txBody>
      </p:sp>
      <p:sp>
        <p:nvSpPr>
          <p:cNvPr id="5" name="TextBox 4"/>
          <p:cNvSpPr txBox="1"/>
          <p:nvPr/>
        </p:nvSpPr>
        <p:spPr>
          <a:xfrm>
            <a:off x="310423" y="4419600"/>
            <a:ext cx="4185377" cy="1569660"/>
          </a:xfrm>
          <a:prstGeom prst="rect">
            <a:avLst/>
          </a:prstGeom>
          <a:solidFill>
            <a:schemeClr val="accent3"/>
          </a:solidFill>
          <a:ln>
            <a:solidFill>
              <a:srgbClr val="4F1919"/>
            </a:solidFill>
          </a:ln>
        </p:spPr>
        <p:txBody>
          <a:bodyPr wrap="square" rtlCol="0">
            <a:spAutoFit/>
          </a:bodyPr>
          <a:lstStyle/>
          <a:p>
            <a:r>
              <a:rPr lang="en-US" sz="2400" dirty="0" smtClean="0">
                <a:solidFill>
                  <a:srgbClr val="FF0000"/>
                </a:solidFill>
              </a:rPr>
              <a:t>Density dependent factor: a factor that changes b &amp;/or d to a varying degree based upon population density</a:t>
            </a:r>
            <a:endParaRPr lang="en-US" sz="2400" dirty="0">
              <a:solidFill>
                <a:srgbClr val="FF0000"/>
              </a:solidFill>
            </a:endParaRPr>
          </a:p>
        </p:txBody>
      </p:sp>
      <p:sp>
        <p:nvSpPr>
          <p:cNvPr id="6" name="TextBox 5"/>
          <p:cNvSpPr txBox="1"/>
          <p:nvPr/>
        </p:nvSpPr>
        <p:spPr>
          <a:xfrm>
            <a:off x="4724401" y="4419600"/>
            <a:ext cx="4038599" cy="1569660"/>
          </a:xfrm>
          <a:prstGeom prst="rect">
            <a:avLst/>
          </a:prstGeom>
          <a:solidFill>
            <a:srgbClr val="A8CDD7"/>
          </a:solidFill>
          <a:ln>
            <a:solidFill>
              <a:schemeClr val="accent6">
                <a:lumMod val="25000"/>
              </a:schemeClr>
            </a:solidFill>
          </a:ln>
        </p:spPr>
        <p:txBody>
          <a:bodyPr wrap="square" rtlCol="0">
            <a:spAutoFit/>
          </a:bodyPr>
          <a:lstStyle/>
          <a:p>
            <a:r>
              <a:rPr lang="en-US" sz="2400" dirty="0" smtClean="0">
                <a:solidFill>
                  <a:srgbClr val="0000FF"/>
                </a:solidFill>
              </a:rPr>
              <a:t>Density independent factor: a factor that changes b &amp;/or d but whose effect does not vary with population density</a:t>
            </a:r>
            <a:endParaRPr lang="en-US" sz="2400" dirty="0">
              <a:solidFill>
                <a:srgbClr val="0000FF"/>
              </a:solidFill>
            </a:endParaRPr>
          </a:p>
        </p:txBody>
      </p:sp>
    </p:spTree>
    <p:extLst>
      <p:ext uri="{BB962C8B-B14F-4D97-AF65-F5344CB8AC3E}">
        <p14:creationId xmlns:p14="http://schemas.microsoft.com/office/powerpoint/2010/main" val="8646631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limits r</a:t>
            </a:r>
            <a:r>
              <a:rPr lang="en-US" dirty="0" smtClean="0"/>
              <a:t>? </a:t>
            </a:r>
            <a:r>
              <a:rPr lang="en-US" dirty="0" smtClean="0"/>
              <a:t>Name three other density dependent and three other density independent factors.</a:t>
            </a:r>
            <a:endParaRPr lang="en-US" dirty="0"/>
          </a:p>
        </p:txBody>
      </p:sp>
      <p:sp>
        <p:nvSpPr>
          <p:cNvPr id="3" name="Content Placeholder 2"/>
          <p:cNvSpPr>
            <a:spLocks noGrp="1"/>
          </p:cNvSpPr>
          <p:nvPr>
            <p:ph sz="half" idx="1"/>
          </p:nvPr>
        </p:nvSpPr>
        <p:spPr/>
        <p:txBody>
          <a:bodyPr>
            <a:normAutofit/>
          </a:bodyPr>
          <a:lstStyle/>
          <a:p>
            <a:r>
              <a:rPr lang="en-US" dirty="0" smtClean="0">
                <a:solidFill>
                  <a:srgbClr val="FF0000"/>
                </a:solidFill>
              </a:rPr>
              <a:t>Food/nutrient supply</a:t>
            </a:r>
          </a:p>
          <a:p>
            <a:r>
              <a:rPr lang="en-US" dirty="0" smtClean="0">
                <a:solidFill>
                  <a:srgbClr val="FF0000"/>
                </a:solidFill>
              </a:rPr>
              <a:t>Competition</a:t>
            </a:r>
          </a:p>
        </p:txBody>
      </p:sp>
      <p:sp>
        <p:nvSpPr>
          <p:cNvPr id="4" name="Content Placeholder 3"/>
          <p:cNvSpPr>
            <a:spLocks noGrp="1"/>
          </p:cNvSpPr>
          <p:nvPr>
            <p:ph sz="half" idx="2"/>
          </p:nvPr>
        </p:nvSpPr>
        <p:spPr/>
        <p:txBody>
          <a:bodyPr>
            <a:normAutofit/>
          </a:bodyPr>
          <a:lstStyle/>
          <a:p>
            <a:r>
              <a:rPr lang="en-US" dirty="0" smtClean="0">
                <a:solidFill>
                  <a:srgbClr val="0000FF"/>
                </a:solidFill>
              </a:rPr>
              <a:t>Climate change</a:t>
            </a:r>
          </a:p>
          <a:p>
            <a:r>
              <a:rPr lang="en-US" dirty="0" smtClean="0">
                <a:solidFill>
                  <a:srgbClr val="0000FF"/>
                </a:solidFill>
              </a:rPr>
              <a:t>Hurricane</a:t>
            </a:r>
          </a:p>
          <a:p>
            <a:endParaRPr lang="en-US" dirty="0">
              <a:solidFill>
                <a:srgbClr val="FF0000"/>
              </a:solidFill>
            </a:endParaRPr>
          </a:p>
        </p:txBody>
      </p:sp>
      <p:sp>
        <p:nvSpPr>
          <p:cNvPr id="5" name="TextBox 4"/>
          <p:cNvSpPr txBox="1"/>
          <p:nvPr/>
        </p:nvSpPr>
        <p:spPr>
          <a:xfrm>
            <a:off x="310423" y="4419600"/>
            <a:ext cx="4185377" cy="1569660"/>
          </a:xfrm>
          <a:prstGeom prst="rect">
            <a:avLst/>
          </a:prstGeom>
          <a:solidFill>
            <a:schemeClr val="accent3"/>
          </a:solidFill>
          <a:ln>
            <a:solidFill>
              <a:srgbClr val="4F1919"/>
            </a:solidFill>
          </a:ln>
        </p:spPr>
        <p:txBody>
          <a:bodyPr wrap="square" rtlCol="0">
            <a:spAutoFit/>
          </a:bodyPr>
          <a:lstStyle/>
          <a:p>
            <a:r>
              <a:rPr lang="en-US" sz="2400" dirty="0" smtClean="0">
                <a:solidFill>
                  <a:srgbClr val="FF0000"/>
                </a:solidFill>
              </a:rPr>
              <a:t>Density dependent factor: a factor that changes b &amp;/or d to a varying degree based upon population density</a:t>
            </a:r>
            <a:endParaRPr lang="en-US" sz="2400" dirty="0">
              <a:solidFill>
                <a:srgbClr val="FF0000"/>
              </a:solidFill>
            </a:endParaRPr>
          </a:p>
        </p:txBody>
      </p:sp>
      <p:sp>
        <p:nvSpPr>
          <p:cNvPr id="6" name="TextBox 5"/>
          <p:cNvSpPr txBox="1"/>
          <p:nvPr/>
        </p:nvSpPr>
        <p:spPr>
          <a:xfrm>
            <a:off x="4724401" y="4419600"/>
            <a:ext cx="4038599" cy="1569660"/>
          </a:xfrm>
          <a:prstGeom prst="rect">
            <a:avLst/>
          </a:prstGeom>
          <a:solidFill>
            <a:srgbClr val="A8CDD7"/>
          </a:solidFill>
          <a:ln>
            <a:solidFill>
              <a:schemeClr val="accent6">
                <a:lumMod val="25000"/>
              </a:schemeClr>
            </a:solidFill>
          </a:ln>
        </p:spPr>
        <p:txBody>
          <a:bodyPr wrap="square" rtlCol="0">
            <a:spAutoFit/>
          </a:bodyPr>
          <a:lstStyle/>
          <a:p>
            <a:r>
              <a:rPr lang="en-US" sz="2400" dirty="0" smtClean="0">
                <a:solidFill>
                  <a:srgbClr val="0000FF"/>
                </a:solidFill>
              </a:rPr>
              <a:t>Density independent factor: a factor that changes b &amp;/or d but whose effect does not vary with population density</a:t>
            </a:r>
            <a:endParaRPr lang="en-US" sz="2400" dirty="0">
              <a:solidFill>
                <a:srgbClr val="0000FF"/>
              </a:solidFill>
            </a:endParaRPr>
          </a:p>
        </p:txBody>
      </p:sp>
    </p:spTree>
    <p:extLst>
      <p:ext uri="{BB962C8B-B14F-4D97-AF65-F5344CB8AC3E}">
        <p14:creationId xmlns:p14="http://schemas.microsoft.com/office/powerpoint/2010/main" val="1433522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limits r?</a:t>
            </a:r>
            <a:endParaRPr lang="en-US" dirty="0"/>
          </a:p>
        </p:txBody>
      </p:sp>
      <p:sp>
        <p:nvSpPr>
          <p:cNvPr id="3" name="Content Placeholder 2"/>
          <p:cNvSpPr>
            <a:spLocks noGrp="1"/>
          </p:cNvSpPr>
          <p:nvPr>
            <p:ph sz="half" idx="1"/>
          </p:nvPr>
        </p:nvSpPr>
        <p:spPr/>
        <p:txBody>
          <a:bodyPr>
            <a:normAutofit/>
          </a:bodyPr>
          <a:lstStyle/>
          <a:p>
            <a:r>
              <a:rPr lang="en-US" dirty="0" smtClean="0">
                <a:solidFill>
                  <a:srgbClr val="FF0000"/>
                </a:solidFill>
              </a:rPr>
              <a:t>Food/nutrient supply</a:t>
            </a:r>
          </a:p>
          <a:p>
            <a:r>
              <a:rPr lang="en-US" dirty="0" smtClean="0">
                <a:solidFill>
                  <a:srgbClr val="FF0000"/>
                </a:solidFill>
              </a:rPr>
              <a:t>Competition</a:t>
            </a:r>
          </a:p>
          <a:p>
            <a:r>
              <a:rPr lang="en-US" dirty="0" smtClean="0">
                <a:solidFill>
                  <a:srgbClr val="FF0000"/>
                </a:solidFill>
              </a:rPr>
              <a:t>Predation</a:t>
            </a:r>
          </a:p>
          <a:p>
            <a:r>
              <a:rPr lang="en-US" dirty="0" smtClean="0">
                <a:solidFill>
                  <a:srgbClr val="FF0000"/>
                </a:solidFill>
              </a:rPr>
              <a:t>Waste production</a:t>
            </a:r>
          </a:p>
          <a:p>
            <a:r>
              <a:rPr lang="en-US" dirty="0" smtClean="0">
                <a:solidFill>
                  <a:srgbClr val="FF0000"/>
                </a:solidFill>
              </a:rPr>
              <a:t>Disease</a:t>
            </a:r>
          </a:p>
        </p:txBody>
      </p:sp>
      <p:sp>
        <p:nvSpPr>
          <p:cNvPr id="4" name="Content Placeholder 3"/>
          <p:cNvSpPr>
            <a:spLocks noGrp="1"/>
          </p:cNvSpPr>
          <p:nvPr>
            <p:ph sz="half" idx="2"/>
          </p:nvPr>
        </p:nvSpPr>
        <p:spPr/>
        <p:txBody>
          <a:bodyPr>
            <a:normAutofit/>
          </a:bodyPr>
          <a:lstStyle/>
          <a:p>
            <a:r>
              <a:rPr lang="en-US" dirty="0" smtClean="0">
                <a:solidFill>
                  <a:srgbClr val="0000FF"/>
                </a:solidFill>
              </a:rPr>
              <a:t>Climate change</a:t>
            </a:r>
          </a:p>
          <a:p>
            <a:r>
              <a:rPr lang="en-US" dirty="0" smtClean="0">
                <a:solidFill>
                  <a:srgbClr val="0000FF"/>
                </a:solidFill>
              </a:rPr>
              <a:t>Hurricane</a:t>
            </a:r>
          </a:p>
          <a:p>
            <a:r>
              <a:rPr lang="en-US" dirty="0">
                <a:solidFill>
                  <a:srgbClr val="0000FF"/>
                </a:solidFill>
              </a:rPr>
              <a:t>Drought</a:t>
            </a:r>
          </a:p>
          <a:p>
            <a:r>
              <a:rPr lang="en-US" dirty="0" smtClean="0">
                <a:solidFill>
                  <a:srgbClr val="0000FF"/>
                </a:solidFill>
              </a:rPr>
              <a:t>Fire</a:t>
            </a:r>
            <a:endParaRPr lang="en-US" dirty="0" smtClean="0">
              <a:solidFill>
                <a:srgbClr val="FF0000"/>
              </a:solidFill>
            </a:endParaRPr>
          </a:p>
          <a:p>
            <a:r>
              <a:rPr lang="en-US" dirty="0" smtClean="0">
                <a:solidFill>
                  <a:srgbClr val="0000FF"/>
                </a:solidFill>
              </a:rPr>
              <a:t>A cold winter</a:t>
            </a:r>
          </a:p>
          <a:p>
            <a:endParaRPr lang="en-US" dirty="0">
              <a:solidFill>
                <a:srgbClr val="FF0000"/>
              </a:solidFill>
            </a:endParaRPr>
          </a:p>
        </p:txBody>
      </p:sp>
      <p:sp>
        <p:nvSpPr>
          <p:cNvPr id="5" name="TextBox 4"/>
          <p:cNvSpPr txBox="1"/>
          <p:nvPr/>
        </p:nvSpPr>
        <p:spPr>
          <a:xfrm>
            <a:off x="310423" y="4419600"/>
            <a:ext cx="4185377" cy="1569660"/>
          </a:xfrm>
          <a:prstGeom prst="rect">
            <a:avLst/>
          </a:prstGeom>
          <a:solidFill>
            <a:schemeClr val="accent3"/>
          </a:solidFill>
          <a:ln>
            <a:solidFill>
              <a:srgbClr val="4F1919"/>
            </a:solidFill>
          </a:ln>
        </p:spPr>
        <p:txBody>
          <a:bodyPr wrap="square" rtlCol="0">
            <a:spAutoFit/>
          </a:bodyPr>
          <a:lstStyle/>
          <a:p>
            <a:r>
              <a:rPr lang="en-US" sz="2400" dirty="0" smtClean="0">
                <a:solidFill>
                  <a:srgbClr val="FF0000"/>
                </a:solidFill>
              </a:rPr>
              <a:t>Density dependent factor: a factor that changes b &amp;/or d to a varying degree based upon population density</a:t>
            </a:r>
            <a:endParaRPr lang="en-US" sz="2400" dirty="0">
              <a:solidFill>
                <a:srgbClr val="FF0000"/>
              </a:solidFill>
            </a:endParaRPr>
          </a:p>
        </p:txBody>
      </p:sp>
      <p:sp>
        <p:nvSpPr>
          <p:cNvPr id="6" name="TextBox 5"/>
          <p:cNvSpPr txBox="1"/>
          <p:nvPr/>
        </p:nvSpPr>
        <p:spPr>
          <a:xfrm>
            <a:off x="4724401" y="4419600"/>
            <a:ext cx="4038599" cy="1569660"/>
          </a:xfrm>
          <a:prstGeom prst="rect">
            <a:avLst/>
          </a:prstGeom>
          <a:solidFill>
            <a:srgbClr val="A8CDD7"/>
          </a:solidFill>
          <a:ln>
            <a:solidFill>
              <a:schemeClr val="accent6">
                <a:lumMod val="25000"/>
              </a:schemeClr>
            </a:solidFill>
          </a:ln>
        </p:spPr>
        <p:txBody>
          <a:bodyPr wrap="square" rtlCol="0">
            <a:spAutoFit/>
          </a:bodyPr>
          <a:lstStyle/>
          <a:p>
            <a:r>
              <a:rPr lang="en-US" sz="2400" dirty="0" smtClean="0">
                <a:solidFill>
                  <a:srgbClr val="0000FF"/>
                </a:solidFill>
              </a:rPr>
              <a:t>Density independent factor: a factor that changes b &amp;/or d but whose effect does not vary with population density</a:t>
            </a:r>
            <a:endParaRPr lang="en-US" sz="2400" dirty="0">
              <a:solidFill>
                <a:srgbClr val="0000FF"/>
              </a:solidFill>
            </a:endParaRPr>
          </a:p>
        </p:txBody>
      </p:sp>
    </p:spTree>
    <p:extLst>
      <p:ext uri="{BB962C8B-B14F-4D97-AF65-F5344CB8AC3E}">
        <p14:creationId xmlns:p14="http://schemas.microsoft.com/office/powerpoint/2010/main" val="357264101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Population dynamics</a:t>
            </a:r>
            <a:endParaRPr lang="en-US" dirty="0"/>
          </a:p>
        </p:txBody>
      </p:sp>
      <p:sp>
        <p:nvSpPr>
          <p:cNvPr id="5" name="Content Placeholder 4"/>
          <p:cNvSpPr>
            <a:spLocks noGrp="1"/>
          </p:cNvSpPr>
          <p:nvPr>
            <p:ph sz="half" idx="1"/>
          </p:nvPr>
        </p:nvSpPr>
        <p:spPr>
          <a:xfrm>
            <a:off x="457199" y="1560203"/>
            <a:ext cx="5328919" cy="4654329"/>
          </a:xfrm>
        </p:spPr>
        <p:txBody>
          <a:bodyPr>
            <a:normAutofit fontScale="92500" lnSpcReduction="10000"/>
          </a:bodyPr>
          <a:lstStyle/>
          <a:p>
            <a:pPr marL="0" indent="0">
              <a:buNone/>
            </a:pPr>
            <a:r>
              <a:rPr lang="en-US" dirty="0" smtClean="0"/>
              <a:t>Be able to define these terms:</a:t>
            </a:r>
          </a:p>
          <a:p>
            <a:r>
              <a:rPr lang="en-US" dirty="0" smtClean="0"/>
              <a:t>Population size</a:t>
            </a:r>
          </a:p>
          <a:p>
            <a:r>
              <a:rPr lang="en-US" dirty="0" smtClean="0"/>
              <a:t>Population density</a:t>
            </a:r>
          </a:p>
          <a:p>
            <a:r>
              <a:rPr lang="en-US" dirty="0" smtClean="0"/>
              <a:t>Population distribution</a:t>
            </a:r>
          </a:p>
          <a:p>
            <a:pPr lvl="1"/>
            <a:r>
              <a:rPr lang="en-US" dirty="0" smtClean="0"/>
              <a:t>Clumped</a:t>
            </a:r>
          </a:p>
          <a:p>
            <a:pPr lvl="1"/>
            <a:r>
              <a:rPr lang="en-US" dirty="0" smtClean="0"/>
              <a:t>Uniform</a:t>
            </a:r>
          </a:p>
          <a:p>
            <a:pPr lvl="1"/>
            <a:r>
              <a:rPr lang="en-US" dirty="0" smtClean="0"/>
              <a:t>Random </a:t>
            </a:r>
          </a:p>
          <a:p>
            <a:r>
              <a:rPr lang="en-US" dirty="0" smtClean="0"/>
              <a:t>Sex Ratio </a:t>
            </a:r>
          </a:p>
          <a:p>
            <a:r>
              <a:rPr lang="en-US" dirty="0" smtClean="0"/>
              <a:t>Age Structure</a:t>
            </a:r>
          </a:p>
          <a:p>
            <a:pPr marL="0" indent="0">
              <a:buNone/>
            </a:pPr>
            <a:r>
              <a:rPr lang="en-US" dirty="0" smtClean="0"/>
              <a:t>Why do these matter to </a:t>
            </a:r>
            <a:br>
              <a:rPr lang="en-US" dirty="0" smtClean="0"/>
            </a:br>
            <a:r>
              <a:rPr lang="en-US" dirty="0" smtClean="0"/>
              <a:t>population growth &amp; stability? </a:t>
            </a:r>
          </a:p>
        </p:txBody>
      </p:sp>
      <p:pic>
        <p:nvPicPr>
          <p:cNvPr id="7" name="Content Placeholder 6" descr="Figure_6.3.tiff"/>
          <p:cNvPicPr>
            <a:picLocks noGrp="1" noChangeAspect="1"/>
          </p:cNvPicPr>
          <p:nvPr>
            <p:ph sz="half" idx="2"/>
          </p:nvPr>
        </p:nvPicPr>
        <p:blipFill rotWithShape="1">
          <a:blip r:embed="rId2" cstate="print">
            <a:extLst>
              <a:ext uri="{28A0092B-C50C-407E-A947-70E740481C1C}">
                <a14:useLocalDpi xmlns:a14="http://schemas.microsoft.com/office/drawing/2010/main"/>
              </a:ext>
            </a:extLst>
          </a:blip>
          <a:srcRect l="-1682" r="-2181"/>
          <a:stretch/>
        </p:blipFill>
        <p:spPr>
          <a:xfrm>
            <a:off x="5029200" y="762000"/>
            <a:ext cx="3810000" cy="5945199"/>
          </a:xfrm>
        </p:spPr>
      </p:pic>
      <p:sp>
        <p:nvSpPr>
          <p:cNvPr id="2" name="Rectangle 1"/>
          <p:cNvSpPr/>
          <p:nvPr/>
        </p:nvSpPr>
        <p:spPr>
          <a:xfrm>
            <a:off x="5334000" y="304800"/>
            <a:ext cx="3200400" cy="461665"/>
          </a:xfrm>
          <a:prstGeom prst="rect">
            <a:avLst/>
          </a:prstGeom>
        </p:spPr>
        <p:txBody>
          <a:bodyPr wrap="square">
            <a:spAutoFit/>
          </a:bodyPr>
          <a:lstStyle/>
          <a:p>
            <a:r>
              <a:rPr lang="en-US" sz="2400" dirty="0"/>
              <a:t>Population </a:t>
            </a:r>
            <a:r>
              <a:rPr lang="en-US" sz="2400" dirty="0" smtClean="0"/>
              <a:t>distributions</a:t>
            </a:r>
            <a:endParaRPr lang="en-US" sz="2400" dirty="0"/>
          </a:p>
        </p:txBody>
      </p:sp>
    </p:spTree>
    <p:extLst>
      <p:ext uri="{BB962C8B-B14F-4D97-AF65-F5344CB8AC3E}">
        <p14:creationId xmlns:p14="http://schemas.microsoft.com/office/powerpoint/2010/main" val="25070607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growth equation</a:t>
            </a:r>
            <a:endParaRPr lang="en-US" dirty="0"/>
          </a:p>
        </p:txBody>
      </p:sp>
      <p:sp>
        <p:nvSpPr>
          <p:cNvPr id="3" name="Content Placeholder 2"/>
          <p:cNvSpPr>
            <a:spLocks noGrp="1"/>
          </p:cNvSpPr>
          <p:nvPr>
            <p:ph idx="1"/>
          </p:nvPr>
        </p:nvSpPr>
        <p:spPr/>
        <p:txBody>
          <a:bodyPr/>
          <a:lstStyle/>
          <a:p>
            <a:r>
              <a:rPr lang="en-US" dirty="0" smtClean="0"/>
              <a:t>N</a:t>
            </a:r>
            <a:r>
              <a:rPr lang="en-US" baseline="-25000" dirty="0" smtClean="0"/>
              <a:t>t+1 </a:t>
            </a:r>
            <a:r>
              <a:rPr lang="en-US" dirty="0" smtClean="0"/>
              <a:t>= N</a:t>
            </a:r>
            <a:r>
              <a:rPr lang="en-US" baseline="-25000" dirty="0" smtClean="0"/>
              <a:t>0</a:t>
            </a:r>
            <a:r>
              <a:rPr lang="en-US" dirty="0" smtClean="0"/>
              <a:t> * e </a:t>
            </a:r>
            <a:r>
              <a:rPr lang="en-US" baseline="30000" dirty="0" smtClean="0"/>
              <a:t>r*t</a:t>
            </a:r>
          </a:p>
          <a:p>
            <a:r>
              <a:rPr lang="en-US" dirty="0" smtClean="0"/>
              <a:t>What is “e”?</a:t>
            </a:r>
          </a:p>
          <a:p>
            <a:pPr marL="0" indent="0">
              <a:buNone/>
            </a:pPr>
            <a:endParaRPr lang="en-US" dirty="0"/>
          </a:p>
        </p:txBody>
      </p:sp>
    </p:spTree>
    <p:extLst>
      <p:ext uri="{BB962C8B-B14F-4D97-AF65-F5344CB8AC3E}">
        <p14:creationId xmlns:p14="http://schemas.microsoft.com/office/powerpoint/2010/main" val="1708497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Logistic growth</a:t>
            </a:r>
            <a:r>
              <a:rPr lang="en-US" sz="3600" dirty="0"/>
              <a:t>:</a:t>
            </a:r>
            <a:r>
              <a:rPr lang="en-US" sz="3600" dirty="0" smtClean="0"/>
              <a:t> growth with limits</a:t>
            </a:r>
            <a:endParaRPr lang="en-US" sz="3600" dirty="0"/>
          </a:p>
        </p:txBody>
      </p:sp>
      <p:pic>
        <p:nvPicPr>
          <p:cNvPr id="6" name="Content Placeholder 5" descr="Figure 6.7.tiff"/>
          <p:cNvPicPr>
            <a:picLocks noGrp="1" noChangeAspect="1"/>
          </p:cNvPicPr>
          <p:nvPr>
            <p:ph sz="half" idx="2"/>
          </p:nvPr>
        </p:nvPicPr>
        <p:blipFill>
          <a:blip r:embed="rId3" cstate="print">
            <a:extLst>
              <a:ext uri="{28A0092B-C50C-407E-A947-70E740481C1C}">
                <a14:useLocalDpi xmlns:a14="http://schemas.microsoft.com/office/drawing/2010/main"/>
              </a:ext>
            </a:extLst>
          </a:blip>
          <a:srcRect t="-6295" b="-6295"/>
          <a:stretch>
            <a:fillRect/>
          </a:stretch>
        </p:blipFill>
        <p:spPr>
          <a:xfrm>
            <a:off x="4953000" y="1219200"/>
            <a:ext cx="3975668" cy="4455749"/>
          </a:xfrm>
        </p:spPr>
      </p:pic>
      <p:sp>
        <p:nvSpPr>
          <p:cNvPr id="3" name="Content Placeholder 2"/>
          <p:cNvSpPr>
            <a:spLocks noGrp="1"/>
          </p:cNvSpPr>
          <p:nvPr>
            <p:ph sz="half" idx="1"/>
          </p:nvPr>
        </p:nvSpPr>
        <p:spPr>
          <a:xfrm>
            <a:off x="304800" y="1371600"/>
            <a:ext cx="4789582" cy="5254042"/>
          </a:xfrm>
        </p:spPr>
        <p:txBody>
          <a:bodyPr>
            <a:noAutofit/>
          </a:bodyPr>
          <a:lstStyle/>
          <a:p>
            <a:r>
              <a:rPr lang="en-US" sz="2600" dirty="0" smtClean="0"/>
              <a:t>Because growth </a:t>
            </a:r>
            <a:r>
              <a:rPr lang="en-US" sz="2600" dirty="0"/>
              <a:t>is </a:t>
            </a:r>
            <a:r>
              <a:rPr lang="en-US" sz="2600" dirty="0" smtClean="0"/>
              <a:t>typically </a:t>
            </a:r>
            <a:r>
              <a:rPr lang="en-US" sz="2600" dirty="0"/>
              <a:t>slowed </a:t>
            </a:r>
            <a:r>
              <a:rPr lang="en-US" sz="2600" dirty="0" smtClean="0"/>
              <a:t>relative to exponential by </a:t>
            </a:r>
            <a:r>
              <a:rPr lang="en-US" sz="2600" dirty="0"/>
              <a:t>density-dependent factors</a:t>
            </a:r>
            <a:r>
              <a:rPr lang="en-US" sz="2600" dirty="0" smtClean="0"/>
              <a:t>, the logistic model better mimics most </a:t>
            </a:r>
            <a:r>
              <a:rPr lang="en-US" sz="2600" dirty="0" err="1" smtClean="0"/>
              <a:t>pop’n</a:t>
            </a:r>
            <a:r>
              <a:rPr lang="en-US" sz="2600" dirty="0" smtClean="0"/>
              <a:t> growth </a:t>
            </a:r>
            <a:endParaRPr lang="en-US" sz="2600" dirty="0"/>
          </a:p>
          <a:p>
            <a:r>
              <a:rPr lang="en-US" sz="2600" dirty="0" smtClean="0"/>
              <a:t>Calculate population change with logistic growth using:                 </a:t>
            </a:r>
            <a:br>
              <a:rPr lang="en-US" sz="2600" dirty="0" smtClean="0"/>
            </a:br>
            <a:r>
              <a:rPr lang="en-US" sz="2600" b="1" dirty="0" err="1" smtClean="0"/>
              <a:t>dN</a:t>
            </a:r>
            <a:r>
              <a:rPr lang="en-US" sz="2600" b="1" dirty="0"/>
              <a:t>/</a:t>
            </a:r>
            <a:r>
              <a:rPr lang="en-US" sz="2600" b="1" dirty="0" err="1"/>
              <a:t>dt</a:t>
            </a:r>
            <a:r>
              <a:rPr lang="en-US" sz="2600" b="1" dirty="0"/>
              <a:t> = </a:t>
            </a:r>
            <a:r>
              <a:rPr lang="en-US" sz="2600" b="1" dirty="0" err="1" smtClean="0"/>
              <a:t>rN</a:t>
            </a:r>
            <a:r>
              <a:rPr lang="en-US" sz="2600" b="1" baseline="-25000" dirty="0" err="1" smtClean="0"/>
              <a:t>t</a:t>
            </a:r>
            <a:r>
              <a:rPr lang="en-US" sz="2600" b="1" dirty="0" smtClean="0"/>
              <a:t>(1-(N/K))</a:t>
            </a:r>
          </a:p>
          <a:p>
            <a:r>
              <a:rPr lang="en-US" sz="2600" b="1" dirty="0" smtClean="0"/>
              <a:t>K: the carrying capacity</a:t>
            </a:r>
            <a:r>
              <a:rPr lang="en-US" sz="2600" dirty="0" smtClean="0"/>
              <a:t> of the local environment</a:t>
            </a:r>
          </a:p>
        </p:txBody>
      </p:sp>
      <p:sp>
        <p:nvSpPr>
          <p:cNvPr id="7" name="Rounded Rectangle 6"/>
          <p:cNvSpPr/>
          <p:nvPr/>
        </p:nvSpPr>
        <p:spPr>
          <a:xfrm>
            <a:off x="7084242" y="3733800"/>
            <a:ext cx="1143000" cy="1295400"/>
          </a:xfrm>
          <a:prstGeom prst="roundRect">
            <a:avLst/>
          </a:prstGeom>
          <a:solidFill>
            <a:srgbClr val="D1E788"/>
          </a:solidFill>
          <a:ln>
            <a:solidFill>
              <a:srgbClr val="D1E78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6400800" y="3429000"/>
            <a:ext cx="2209800" cy="1754327"/>
          </a:xfrm>
          <a:prstGeom prst="rect">
            <a:avLst/>
          </a:prstGeom>
          <a:noFill/>
        </p:spPr>
        <p:txBody>
          <a:bodyPr wrap="square" rtlCol="0">
            <a:spAutoFit/>
          </a:bodyPr>
          <a:lstStyle/>
          <a:p>
            <a:pPr algn="r"/>
            <a:r>
              <a:rPr lang="en-US" dirty="0"/>
              <a:t>Growth is diminished due to competition, which is more apparent as N approaches K </a:t>
            </a:r>
          </a:p>
          <a:p>
            <a:endParaRPr lang="en-US" dirty="0"/>
          </a:p>
        </p:txBody>
      </p:sp>
    </p:spTree>
    <p:extLst>
      <p:ext uri="{BB962C8B-B14F-4D97-AF65-F5344CB8AC3E}">
        <p14:creationId xmlns:p14="http://schemas.microsoft.com/office/powerpoint/2010/main" val="219655093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 lab, Paramecium show logistic growth</a:t>
            </a:r>
            <a:endParaRPr lang="en-US" sz="2800" dirty="0"/>
          </a:p>
        </p:txBody>
      </p:sp>
      <p:pic>
        <p:nvPicPr>
          <p:cNvPr id="5" name="Content Placeholder 4" descr="Figure 6.4a.tiff"/>
          <p:cNvPicPr>
            <a:picLocks noGrp="1" noChangeAspect="1"/>
          </p:cNvPicPr>
          <p:nvPr>
            <p:ph sz="half" idx="1"/>
          </p:nvPr>
        </p:nvPicPr>
        <p:blipFill rotWithShape="1">
          <a:blip r:embed="rId2" cstate="print">
            <a:extLst>
              <a:ext uri="{28A0092B-C50C-407E-A947-70E740481C1C}">
                <a14:useLocalDpi xmlns:a14="http://schemas.microsoft.com/office/drawing/2010/main"/>
              </a:ext>
            </a:extLst>
          </a:blip>
          <a:srcRect l="5512" t="3510" r="3032" b="-2476"/>
          <a:stretch/>
        </p:blipFill>
        <p:spPr>
          <a:xfrm>
            <a:off x="228600" y="1295400"/>
            <a:ext cx="6262664" cy="3448985"/>
          </a:xfrm>
        </p:spPr>
      </p:pic>
      <p:pic>
        <p:nvPicPr>
          <p:cNvPr id="6" name="Content Placeholder 5" descr="Figure 6.4b.tiff"/>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l="2544" t="5218" b="-341"/>
          <a:stretch/>
        </p:blipFill>
        <p:spPr>
          <a:xfrm>
            <a:off x="2757163" y="3505201"/>
            <a:ext cx="6152140" cy="3185612"/>
          </a:xfrm>
        </p:spPr>
      </p:pic>
    </p:spTree>
    <p:extLst>
      <p:ext uri="{BB962C8B-B14F-4D97-AF65-F5344CB8AC3E}">
        <p14:creationId xmlns:p14="http://schemas.microsoft.com/office/powerpoint/2010/main" val="315781073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try using the logistic growth equation</a:t>
            </a:r>
            <a:endParaRPr lang="en-US" dirty="0"/>
          </a:p>
        </p:txBody>
      </p:sp>
      <p:sp>
        <p:nvSpPr>
          <p:cNvPr id="3" name="Content Placeholder 2"/>
          <p:cNvSpPr>
            <a:spLocks noGrp="1"/>
          </p:cNvSpPr>
          <p:nvPr>
            <p:ph sz="half" idx="1"/>
          </p:nvPr>
        </p:nvSpPr>
        <p:spPr/>
        <p:txBody>
          <a:bodyPr/>
          <a:lstStyle/>
          <a:p>
            <a:r>
              <a:rPr lang="en-US" dirty="0" smtClean="0"/>
              <a:t>3-3.  For r = 0.667, N = 300, K = 400. By how much will the population change in a time step (= what is the population-level growth rate)?</a:t>
            </a:r>
          </a:p>
        </p:txBody>
      </p:sp>
      <p:sp>
        <p:nvSpPr>
          <p:cNvPr id="4" name="Content Placeholder 3"/>
          <p:cNvSpPr>
            <a:spLocks noGrp="1"/>
          </p:cNvSpPr>
          <p:nvPr>
            <p:ph sz="half" idx="2"/>
          </p:nvPr>
        </p:nvSpPr>
        <p:spPr/>
        <p:txBody>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251581575"/>
              </p:ext>
            </p:extLst>
          </p:nvPr>
        </p:nvGraphicFramePr>
        <p:xfrm>
          <a:off x="738188" y="4572000"/>
          <a:ext cx="2333625" cy="974725"/>
        </p:xfrm>
        <a:graphic>
          <a:graphicData uri="http://schemas.openxmlformats.org/presentationml/2006/ole">
            <mc:AlternateContent xmlns:mc="http://schemas.openxmlformats.org/markup-compatibility/2006">
              <mc:Choice xmlns:v="urn:schemas-microsoft-com:vml" Requires="v">
                <p:oleObj spid="_x0000_s5131" name="Equation" r:id="rId4" imgW="1180800" imgH="431640" progId="Equation.3">
                  <p:embed/>
                </p:oleObj>
              </mc:Choice>
              <mc:Fallback>
                <p:oleObj name="Equation" r:id="rId4" imgW="1180800" imgH="431640" progId="Equation.3">
                  <p:embed/>
                  <p:pic>
                    <p:nvPicPr>
                      <p:cNvPr id="0" name=""/>
                      <p:cNvPicPr>
                        <a:picLocks noChangeAspect="1" noChangeArrowheads="1"/>
                      </p:cNvPicPr>
                      <p:nvPr/>
                    </p:nvPicPr>
                    <p:blipFill>
                      <a:blip r:embed="rId5"/>
                      <a:srcRect/>
                      <a:stretch>
                        <a:fillRect/>
                      </a:stretch>
                    </p:blipFill>
                    <p:spPr bwMode="auto">
                      <a:xfrm>
                        <a:off x="738188" y="4572000"/>
                        <a:ext cx="2333625" cy="974725"/>
                      </a:xfrm>
                      <a:prstGeom prst="rect">
                        <a:avLst/>
                      </a:prstGeom>
                      <a:noFill/>
                    </p:spPr>
                  </p:pic>
                </p:oleObj>
              </mc:Fallback>
            </mc:AlternateContent>
          </a:graphicData>
        </a:graphic>
      </p:graphicFrame>
    </p:spTree>
    <p:extLst>
      <p:ext uri="{BB962C8B-B14F-4D97-AF65-F5344CB8AC3E}">
        <p14:creationId xmlns:p14="http://schemas.microsoft.com/office/powerpoint/2010/main" val="39564404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Q1. Let’s try using the logistic growth equation</a:t>
            </a:r>
            <a:endParaRPr lang="en-US" dirty="0"/>
          </a:p>
        </p:txBody>
      </p:sp>
      <p:sp>
        <p:nvSpPr>
          <p:cNvPr id="3" name="Content Placeholder 2"/>
          <p:cNvSpPr>
            <a:spLocks noGrp="1"/>
          </p:cNvSpPr>
          <p:nvPr>
            <p:ph sz="half" idx="1"/>
          </p:nvPr>
        </p:nvSpPr>
        <p:spPr/>
        <p:txBody>
          <a:bodyPr/>
          <a:lstStyle/>
          <a:p>
            <a:pPr marL="0" indent="0">
              <a:buNone/>
            </a:pPr>
            <a:r>
              <a:rPr lang="en-US" dirty="0" smtClean="0"/>
              <a:t>For r = .667, N = 300, </a:t>
            </a:r>
            <a:br>
              <a:rPr lang="en-US" dirty="0" smtClean="0"/>
            </a:br>
            <a:r>
              <a:rPr lang="en-US" dirty="0" smtClean="0"/>
              <a:t>K = 400. By how much </a:t>
            </a:r>
            <a:br>
              <a:rPr lang="en-US" dirty="0" smtClean="0"/>
            </a:br>
            <a:r>
              <a:rPr lang="en-US" dirty="0" smtClean="0"/>
              <a:t>will the population </a:t>
            </a:r>
            <a:br>
              <a:rPr lang="en-US" dirty="0" smtClean="0"/>
            </a:br>
            <a:r>
              <a:rPr lang="en-US" dirty="0" smtClean="0"/>
              <a:t>change in a time step </a:t>
            </a:r>
            <a:br>
              <a:rPr lang="en-US" dirty="0" smtClean="0"/>
            </a:br>
            <a:r>
              <a:rPr lang="en-US" dirty="0" smtClean="0"/>
              <a:t>(= what is the population-level growth rate)?</a:t>
            </a:r>
          </a:p>
        </p:txBody>
      </p:sp>
      <p:sp>
        <p:nvSpPr>
          <p:cNvPr id="4" name="Content Placeholder 3"/>
          <p:cNvSpPr>
            <a:spLocks noGrp="1"/>
          </p:cNvSpPr>
          <p:nvPr>
            <p:ph sz="half" idx="2"/>
          </p:nvPr>
        </p:nvSpPr>
        <p:spPr>
          <a:xfrm>
            <a:off x="3962400" y="1600200"/>
            <a:ext cx="5029200" cy="4525963"/>
          </a:xfrm>
        </p:spPr>
        <p:txBody>
          <a:bodyPr/>
          <a:lstStyle/>
          <a:p>
            <a:pPr marL="0" indent="0">
              <a:buNone/>
            </a:pPr>
            <a:r>
              <a:rPr lang="en-US" sz="2600" dirty="0" err="1" smtClean="0">
                <a:solidFill>
                  <a:srgbClr val="FF4D0B"/>
                </a:solidFill>
              </a:rPr>
              <a:t>dN</a:t>
            </a:r>
            <a:r>
              <a:rPr lang="en-US" sz="2600" dirty="0" smtClean="0">
                <a:solidFill>
                  <a:srgbClr val="FF4D0B"/>
                </a:solidFill>
              </a:rPr>
              <a:t>/</a:t>
            </a:r>
            <a:r>
              <a:rPr lang="en-US" sz="2600" dirty="0" err="1" smtClean="0">
                <a:solidFill>
                  <a:srgbClr val="FF4D0B"/>
                </a:solidFill>
              </a:rPr>
              <a:t>dt</a:t>
            </a:r>
            <a:r>
              <a:rPr lang="en-US" sz="2600" dirty="0" smtClean="0">
                <a:solidFill>
                  <a:srgbClr val="FF4D0B"/>
                </a:solidFill>
              </a:rPr>
              <a:t> = 0.667 * 300 * (1-(300/400))</a:t>
            </a:r>
          </a:p>
          <a:p>
            <a:pPr marL="0" indent="0">
              <a:buNone/>
            </a:pPr>
            <a:r>
              <a:rPr lang="en-US" dirty="0" smtClean="0">
                <a:solidFill>
                  <a:srgbClr val="FF4D0B"/>
                </a:solidFill>
              </a:rPr>
              <a:t>	= 200*(1-(3/4)) </a:t>
            </a:r>
          </a:p>
          <a:p>
            <a:pPr marL="0" indent="0">
              <a:buNone/>
            </a:pPr>
            <a:r>
              <a:rPr lang="en-US" dirty="0" smtClean="0">
                <a:solidFill>
                  <a:srgbClr val="FF4D0B"/>
                </a:solidFill>
              </a:rPr>
              <a:t>	= 200 * ¼</a:t>
            </a:r>
          </a:p>
          <a:p>
            <a:pPr marL="0" indent="0">
              <a:buNone/>
            </a:pPr>
            <a:r>
              <a:rPr lang="en-US" dirty="0" smtClean="0">
                <a:solidFill>
                  <a:srgbClr val="FF4D0B"/>
                </a:solidFill>
              </a:rPr>
              <a:t>	= 50 = </a:t>
            </a:r>
            <a:r>
              <a:rPr lang="en-US" dirty="0" err="1" smtClean="0">
                <a:solidFill>
                  <a:srgbClr val="FF4D0B"/>
                </a:solidFill>
              </a:rPr>
              <a:t>dN</a:t>
            </a:r>
            <a:r>
              <a:rPr lang="en-US" dirty="0" smtClean="0">
                <a:solidFill>
                  <a:srgbClr val="FF4D0B"/>
                </a:solidFill>
              </a:rPr>
              <a:t>/</a:t>
            </a:r>
            <a:r>
              <a:rPr lang="en-US" dirty="0" err="1" smtClean="0">
                <a:solidFill>
                  <a:srgbClr val="FF4D0B"/>
                </a:solidFill>
              </a:rPr>
              <a:t>dt</a:t>
            </a:r>
            <a:endParaRPr lang="en-US" dirty="0" smtClean="0">
              <a:solidFill>
                <a:srgbClr val="FF4D0B"/>
              </a:solidFill>
            </a:endParaRPr>
          </a:p>
          <a:p>
            <a:pPr marL="0" indent="0">
              <a:buNone/>
            </a:pPr>
            <a:r>
              <a:rPr lang="en-US" dirty="0" smtClean="0">
                <a:solidFill>
                  <a:srgbClr val="FF4D0B"/>
                </a:solidFill>
              </a:rPr>
              <a:t>     So, the population is expected    </a:t>
            </a:r>
            <a:br>
              <a:rPr lang="en-US" dirty="0" smtClean="0">
                <a:solidFill>
                  <a:srgbClr val="FF4D0B"/>
                </a:solidFill>
              </a:rPr>
            </a:br>
            <a:r>
              <a:rPr lang="en-US" dirty="0" smtClean="0">
                <a:solidFill>
                  <a:srgbClr val="FF4D0B"/>
                </a:solidFill>
              </a:rPr>
              <a:t>     to grow by 50 individuals in </a:t>
            </a:r>
            <a:br>
              <a:rPr lang="en-US" dirty="0" smtClean="0">
                <a:solidFill>
                  <a:srgbClr val="FF4D0B"/>
                </a:solidFill>
              </a:rPr>
            </a:br>
            <a:r>
              <a:rPr lang="en-US" dirty="0" smtClean="0">
                <a:solidFill>
                  <a:srgbClr val="FF4D0B"/>
                </a:solidFill>
              </a:rPr>
              <a:t>     the next time step when </a:t>
            </a:r>
            <a:br>
              <a:rPr lang="en-US" dirty="0" smtClean="0">
                <a:solidFill>
                  <a:srgbClr val="FF4D0B"/>
                </a:solidFill>
              </a:rPr>
            </a:br>
            <a:r>
              <a:rPr lang="en-US" dirty="0" smtClean="0">
                <a:solidFill>
                  <a:srgbClr val="FF4D0B"/>
                </a:solidFill>
              </a:rPr>
              <a:t>     population size is 300 (so will </a:t>
            </a:r>
            <a:br>
              <a:rPr lang="en-US" dirty="0" smtClean="0">
                <a:solidFill>
                  <a:srgbClr val="FF4D0B"/>
                </a:solidFill>
              </a:rPr>
            </a:br>
            <a:r>
              <a:rPr lang="en-US" dirty="0" smtClean="0">
                <a:solidFill>
                  <a:srgbClr val="FF4D0B"/>
                </a:solidFill>
              </a:rPr>
              <a:t>     be 350). </a:t>
            </a:r>
            <a:endParaRPr lang="en-US" dirty="0">
              <a:solidFill>
                <a:srgbClr val="FF4D0B"/>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156115787"/>
              </p:ext>
            </p:extLst>
          </p:nvPr>
        </p:nvGraphicFramePr>
        <p:xfrm>
          <a:off x="738188" y="4648200"/>
          <a:ext cx="2333625" cy="974725"/>
        </p:xfrm>
        <a:graphic>
          <a:graphicData uri="http://schemas.openxmlformats.org/presentationml/2006/ole">
            <mc:AlternateContent xmlns:mc="http://schemas.openxmlformats.org/markup-compatibility/2006">
              <mc:Choice xmlns:v="urn:schemas-microsoft-com:vml" Requires="v">
                <p:oleObj spid="_x0000_s6155" name="Equation" r:id="rId3" imgW="1180800" imgH="431640" progId="Equation.3">
                  <p:embed/>
                </p:oleObj>
              </mc:Choice>
              <mc:Fallback>
                <p:oleObj name="Equation" r:id="rId3" imgW="1180800" imgH="431640" progId="Equation.3">
                  <p:embed/>
                  <p:pic>
                    <p:nvPicPr>
                      <p:cNvPr id="0" name=""/>
                      <p:cNvPicPr>
                        <a:picLocks noChangeAspect="1" noChangeArrowheads="1"/>
                      </p:cNvPicPr>
                      <p:nvPr/>
                    </p:nvPicPr>
                    <p:blipFill>
                      <a:blip r:embed="rId4"/>
                      <a:srcRect/>
                      <a:stretch>
                        <a:fillRect/>
                      </a:stretch>
                    </p:blipFill>
                    <p:spPr bwMode="auto">
                      <a:xfrm>
                        <a:off x="738188" y="4648200"/>
                        <a:ext cx="2333625" cy="974725"/>
                      </a:xfrm>
                      <a:prstGeom prst="rect">
                        <a:avLst/>
                      </a:prstGeom>
                      <a:noFill/>
                    </p:spPr>
                  </p:pic>
                </p:oleObj>
              </mc:Fallback>
            </mc:AlternateContent>
          </a:graphicData>
        </a:graphic>
      </p:graphicFrame>
    </p:spTree>
    <p:extLst>
      <p:ext uri="{BB962C8B-B14F-4D97-AF65-F5344CB8AC3E}">
        <p14:creationId xmlns:p14="http://schemas.microsoft.com/office/powerpoint/2010/main" val="22761561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600" dirty="0" smtClean="0"/>
              <a:t>3-4. </a:t>
            </a:r>
            <a:r>
              <a:rPr lang="en-US" sz="2800" b="1" dirty="0"/>
              <a:t>How does population </a:t>
            </a:r>
            <a:r>
              <a:rPr lang="en-US" sz="2800" b="1" dirty="0">
                <a:cs typeface="Calibri"/>
              </a:rPr>
              <a:t>growth change across population size? </a:t>
            </a:r>
            <a:r>
              <a:rPr lang="en-US" sz="2600" dirty="0" smtClean="0"/>
              <a:t>At </a:t>
            </a:r>
            <a:r>
              <a:rPr lang="en-US" sz="2600" dirty="0"/>
              <a:t>what point will you have </a:t>
            </a:r>
            <a:r>
              <a:rPr lang="en-US" sz="2600" dirty="0" smtClean="0"/>
              <a:t>greatest </a:t>
            </a:r>
            <a:br>
              <a:rPr lang="en-US" sz="2600" dirty="0" smtClean="0"/>
            </a:br>
            <a:r>
              <a:rPr lang="en-US" sz="2600" dirty="0" smtClean="0"/>
              <a:t>population-level growth? </a:t>
            </a:r>
            <a:r>
              <a:rPr lang="en-US" sz="2600" dirty="0"/>
              <a:t>Why? </a:t>
            </a:r>
          </a:p>
        </p:txBody>
      </p:sp>
      <p:sp>
        <p:nvSpPr>
          <p:cNvPr id="3" name="Content Placeholder 2"/>
          <p:cNvSpPr>
            <a:spLocks noGrp="1"/>
          </p:cNvSpPr>
          <p:nvPr>
            <p:ph idx="1"/>
          </p:nvPr>
        </p:nvSpPr>
        <p:spPr>
          <a:xfrm>
            <a:off x="628650" y="1600200"/>
            <a:ext cx="7886700" cy="4862691"/>
          </a:xfrm>
        </p:spPr>
        <p:txBody>
          <a:bodyPr>
            <a:normAutofit fontScale="70000" lnSpcReduction="20000"/>
          </a:bodyPr>
          <a:lstStyle/>
          <a:p>
            <a:pPr marL="0" indent="0">
              <a:buNone/>
            </a:pPr>
            <a:r>
              <a:rPr lang="en-US" sz="3400" dirty="0" smtClean="0">
                <a:cs typeface="Calibri"/>
              </a:rPr>
              <a:t/>
            </a:r>
            <a:br>
              <a:rPr lang="en-US" sz="3400" dirty="0" smtClean="0">
                <a:cs typeface="Calibri"/>
              </a:rPr>
            </a:br>
            <a:r>
              <a:rPr lang="en-US" sz="3400" dirty="0" smtClean="0"/>
              <a:t>Calculate &amp; plot values </a:t>
            </a:r>
            <a:r>
              <a:rPr lang="en-US" sz="3400" dirty="0"/>
              <a:t>for r = </a:t>
            </a:r>
            <a:r>
              <a:rPr lang="en-US" sz="3400" dirty="0" smtClean="0"/>
              <a:t>0.2, </a:t>
            </a:r>
            <a:r>
              <a:rPr lang="en-US" sz="3400" dirty="0"/>
              <a:t>K = 100,000 </a:t>
            </a:r>
            <a:r>
              <a:rPr lang="en-US" sz="3400" dirty="0" smtClean="0"/>
              <a:t>and: N </a:t>
            </a:r>
            <a:r>
              <a:rPr lang="en-US" sz="3400" dirty="0"/>
              <a:t>= 10, </a:t>
            </a:r>
            <a:r>
              <a:rPr lang="en-US" sz="3400" dirty="0" smtClean="0"/>
              <a:t/>
            </a:r>
            <a:br>
              <a:rPr lang="en-US" sz="3400" dirty="0" smtClean="0"/>
            </a:br>
            <a:r>
              <a:rPr lang="en-US" sz="3400" dirty="0" smtClean="0"/>
              <a:t>N = 100, N = K/2, N = 75,000, N = K, N = 150,000. </a:t>
            </a:r>
            <a:endParaRPr lang="en-US" sz="3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smtClean="0"/>
          </a:p>
          <a:p>
            <a:pPr marL="0" indent="0">
              <a:buNone/>
            </a:pPr>
            <a:endParaRPr lang="en-US" sz="2400" dirty="0" smtClean="0"/>
          </a:p>
          <a:p>
            <a:pPr marL="0" indent="0">
              <a:buNone/>
            </a:pPr>
            <a:endParaRPr lang="en-US" sz="3400" dirty="0" smtClean="0"/>
          </a:p>
          <a:p>
            <a:pPr marL="0" indent="0">
              <a:buNone/>
            </a:pPr>
            <a:r>
              <a:rPr lang="en-US" sz="3400" dirty="0"/>
              <a:t>Why is the population growth low at low N? Why is low (or negative) at high N? </a:t>
            </a:r>
          </a:p>
        </p:txBody>
      </p:sp>
      <p:grpSp>
        <p:nvGrpSpPr>
          <p:cNvPr id="5" name="Group 4"/>
          <p:cNvGrpSpPr/>
          <p:nvPr/>
        </p:nvGrpSpPr>
        <p:grpSpPr>
          <a:xfrm>
            <a:off x="2133600" y="2685018"/>
            <a:ext cx="4949656" cy="2613875"/>
            <a:chOff x="3789056" y="3786181"/>
            <a:chExt cx="5392001" cy="2613875"/>
          </a:xfrm>
        </p:grpSpPr>
        <p:grpSp>
          <p:nvGrpSpPr>
            <p:cNvPr id="6" name="Group 5"/>
            <p:cNvGrpSpPr/>
            <p:nvPr/>
          </p:nvGrpSpPr>
          <p:grpSpPr>
            <a:xfrm>
              <a:off x="5366690" y="3810000"/>
              <a:ext cx="3198754" cy="2316163"/>
              <a:chOff x="952774" y="3324438"/>
              <a:chExt cx="3198754" cy="2316163"/>
            </a:xfrm>
          </p:grpSpPr>
          <p:cxnSp>
            <p:nvCxnSpPr>
              <p:cNvPr id="10" name="Straight Connector 9"/>
              <p:cNvCxnSpPr/>
              <p:nvPr/>
            </p:nvCxnSpPr>
            <p:spPr>
              <a:xfrm>
                <a:off x="966341" y="3324438"/>
                <a:ext cx="0" cy="231616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952774" y="5301937"/>
                <a:ext cx="3198754"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7" name="TextBox 6"/>
            <p:cNvSpPr txBox="1"/>
            <p:nvPr/>
          </p:nvSpPr>
          <p:spPr>
            <a:xfrm>
              <a:off x="3789056" y="3786181"/>
              <a:ext cx="1711313" cy="1631216"/>
            </a:xfrm>
            <a:prstGeom prst="rect">
              <a:avLst/>
            </a:prstGeom>
            <a:noFill/>
          </p:spPr>
          <p:txBody>
            <a:bodyPr wrap="square" rtlCol="0">
              <a:spAutoFit/>
            </a:bodyPr>
            <a:lstStyle/>
            <a:p>
              <a:r>
                <a:rPr lang="en-US" sz="2000" dirty="0"/>
                <a:t>Population-level growth rate, </a:t>
              </a:r>
              <a:r>
                <a:rPr lang="en-US" sz="2000" dirty="0" err="1"/>
                <a:t>dN</a:t>
              </a:r>
              <a:r>
                <a:rPr lang="en-US" sz="2000" dirty="0"/>
                <a:t>/</a:t>
              </a:r>
              <a:r>
                <a:rPr lang="en-US" sz="2000" dirty="0" err="1"/>
                <a:t>dt</a:t>
              </a:r>
              <a:endParaRPr lang="en-US" sz="2000" dirty="0"/>
            </a:p>
          </p:txBody>
        </p:sp>
        <p:sp>
          <p:nvSpPr>
            <p:cNvPr id="8" name="TextBox 7"/>
            <p:cNvSpPr txBox="1"/>
            <p:nvPr/>
          </p:nvSpPr>
          <p:spPr>
            <a:xfrm>
              <a:off x="5788339" y="5999946"/>
              <a:ext cx="2742097" cy="400110"/>
            </a:xfrm>
            <a:prstGeom prst="rect">
              <a:avLst/>
            </a:prstGeom>
            <a:noFill/>
          </p:spPr>
          <p:txBody>
            <a:bodyPr wrap="square" rtlCol="0">
              <a:spAutoFit/>
            </a:bodyPr>
            <a:lstStyle/>
            <a:p>
              <a:r>
                <a:rPr lang="en-US" sz="2000" dirty="0"/>
                <a:t>Population size, N</a:t>
              </a:r>
            </a:p>
          </p:txBody>
        </p:sp>
        <p:sp>
          <p:nvSpPr>
            <p:cNvPr id="9" name="TextBox 8"/>
            <p:cNvSpPr txBox="1"/>
            <p:nvPr/>
          </p:nvSpPr>
          <p:spPr>
            <a:xfrm>
              <a:off x="5301236" y="5727277"/>
              <a:ext cx="3879821" cy="400110"/>
            </a:xfrm>
            <a:prstGeom prst="rect">
              <a:avLst/>
            </a:prstGeom>
            <a:noFill/>
          </p:spPr>
          <p:txBody>
            <a:bodyPr wrap="square" rtlCol="0">
              <a:spAutoFit/>
            </a:bodyPr>
            <a:lstStyle/>
            <a:p>
              <a:r>
                <a:rPr lang="en-US" sz="2000" dirty="0" smtClean="0"/>
                <a:t>0	K/2	  K	3K/2 </a:t>
              </a:r>
              <a:endParaRPr lang="en-US" sz="2000" dirty="0"/>
            </a:p>
          </p:txBody>
        </p:sp>
      </p:grpSp>
      <p:graphicFrame>
        <p:nvGraphicFramePr>
          <p:cNvPr id="12" name="Object 4"/>
          <p:cNvGraphicFramePr>
            <a:graphicFrameLocks noChangeAspect="1"/>
          </p:cNvGraphicFramePr>
          <p:nvPr>
            <p:extLst>
              <p:ext uri="{D42A27DB-BD31-4B8C-83A1-F6EECF244321}">
                <p14:modId xmlns:p14="http://schemas.microsoft.com/office/powerpoint/2010/main" val="3830139541"/>
              </p:ext>
            </p:extLst>
          </p:nvPr>
        </p:nvGraphicFramePr>
        <p:xfrm>
          <a:off x="6705600" y="762000"/>
          <a:ext cx="1808162" cy="974725"/>
        </p:xfrm>
        <a:graphic>
          <a:graphicData uri="http://schemas.openxmlformats.org/presentationml/2006/ole">
            <mc:AlternateContent xmlns:mc="http://schemas.openxmlformats.org/markup-compatibility/2006">
              <mc:Choice xmlns:v="urn:schemas-microsoft-com:vml" Requires="v">
                <p:oleObj spid="_x0000_s7179" name="Equation" r:id="rId4" imgW="1054100" imgH="431800" progId="Equation.3">
                  <p:embed/>
                </p:oleObj>
              </mc:Choice>
              <mc:Fallback>
                <p:oleObj name="Equation" r:id="rId4" imgW="1054100" imgH="431800" progId="Equation.3">
                  <p:embed/>
                  <p:pic>
                    <p:nvPicPr>
                      <p:cNvPr id="0" name=""/>
                      <p:cNvPicPr>
                        <a:picLocks noChangeAspect="1" noChangeArrowheads="1"/>
                      </p:cNvPicPr>
                      <p:nvPr/>
                    </p:nvPicPr>
                    <p:blipFill>
                      <a:blip r:embed="rId5"/>
                      <a:srcRect/>
                      <a:stretch>
                        <a:fillRect/>
                      </a:stretch>
                    </p:blipFill>
                    <p:spPr bwMode="auto">
                      <a:xfrm>
                        <a:off x="6705600" y="762000"/>
                        <a:ext cx="1808162" cy="974725"/>
                      </a:xfrm>
                      <a:prstGeom prst="rect">
                        <a:avLst/>
                      </a:prstGeom>
                      <a:noFill/>
                    </p:spPr>
                  </p:pic>
                </p:oleObj>
              </mc:Fallback>
            </mc:AlternateContent>
          </a:graphicData>
        </a:graphic>
      </p:graphicFrame>
    </p:spTree>
    <p:extLst>
      <p:ext uri="{BB962C8B-B14F-4D97-AF65-F5344CB8AC3E}">
        <p14:creationId xmlns:p14="http://schemas.microsoft.com/office/powerpoint/2010/main" val="2494408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600" dirty="0" smtClean="0"/>
              <a:t>3-4. </a:t>
            </a:r>
            <a:r>
              <a:rPr lang="en-US" sz="2800" dirty="0"/>
              <a:t>How </a:t>
            </a:r>
            <a:r>
              <a:rPr lang="en-US" sz="2800" dirty="0" smtClean="0"/>
              <a:t>population </a:t>
            </a:r>
            <a:r>
              <a:rPr lang="en-US" sz="2800" dirty="0">
                <a:cs typeface="Calibri"/>
              </a:rPr>
              <a:t>growth </a:t>
            </a:r>
            <a:r>
              <a:rPr lang="en-US" sz="2800" dirty="0" smtClean="0">
                <a:cs typeface="Calibri"/>
              </a:rPr>
              <a:t>changes </a:t>
            </a:r>
            <a:r>
              <a:rPr lang="en-US" sz="2800" dirty="0">
                <a:cs typeface="Calibri"/>
              </a:rPr>
              <a:t>across </a:t>
            </a:r>
            <a:r>
              <a:rPr lang="en-US" sz="2800" dirty="0" smtClean="0">
                <a:cs typeface="Calibri"/>
              </a:rPr>
              <a:t>N? </a:t>
            </a:r>
            <a:br>
              <a:rPr lang="en-US" sz="2800" dirty="0" smtClean="0">
                <a:cs typeface="Calibri"/>
              </a:rPr>
            </a:br>
            <a:r>
              <a:rPr lang="en-US" sz="2600" dirty="0" smtClean="0"/>
              <a:t>At </a:t>
            </a:r>
            <a:r>
              <a:rPr lang="en-US" sz="2600" dirty="0"/>
              <a:t>what point will you have greatest </a:t>
            </a:r>
            <a:br>
              <a:rPr lang="en-US" sz="2600" dirty="0"/>
            </a:br>
            <a:r>
              <a:rPr lang="en-US" sz="2600" dirty="0"/>
              <a:t>population-level growth? Why? </a:t>
            </a:r>
          </a:p>
        </p:txBody>
      </p:sp>
      <p:sp>
        <p:nvSpPr>
          <p:cNvPr id="3" name="Content Placeholder 2"/>
          <p:cNvSpPr>
            <a:spLocks noGrp="1"/>
          </p:cNvSpPr>
          <p:nvPr>
            <p:ph idx="1"/>
          </p:nvPr>
        </p:nvSpPr>
        <p:spPr>
          <a:xfrm>
            <a:off x="152400" y="1447800"/>
            <a:ext cx="8458200" cy="5105400"/>
          </a:xfrm>
        </p:spPr>
        <p:txBody>
          <a:bodyPr>
            <a:normAutofit fontScale="47500" lnSpcReduction="20000"/>
          </a:bodyPr>
          <a:lstStyle/>
          <a:p>
            <a:pPr marL="0" indent="0">
              <a:buNone/>
            </a:pPr>
            <a:r>
              <a:rPr lang="en-US" sz="3400" dirty="0" smtClean="0"/>
              <a:t>r </a:t>
            </a:r>
            <a:r>
              <a:rPr lang="en-US" sz="3400" dirty="0"/>
              <a:t>= </a:t>
            </a:r>
            <a:r>
              <a:rPr lang="en-US" sz="3400" dirty="0" smtClean="0"/>
              <a:t>0.2, </a:t>
            </a:r>
            <a:br>
              <a:rPr lang="en-US" sz="3400" dirty="0" smtClean="0"/>
            </a:br>
            <a:r>
              <a:rPr lang="en-US" sz="3400" dirty="0" smtClean="0"/>
              <a:t>K </a:t>
            </a:r>
            <a:r>
              <a:rPr lang="en-US" sz="3400" dirty="0"/>
              <a:t>= </a:t>
            </a:r>
            <a:r>
              <a:rPr lang="en-US" sz="3400" dirty="0" smtClean="0"/>
              <a:t>100,000</a:t>
            </a:r>
            <a:r>
              <a:rPr lang="en-US" sz="3400" dirty="0"/>
              <a:t>;</a:t>
            </a:r>
            <a:endParaRPr lang="en-US" sz="3400" dirty="0" smtClean="0"/>
          </a:p>
          <a:p>
            <a:pPr marL="0" indent="0">
              <a:buNone/>
            </a:pPr>
            <a:r>
              <a:rPr lang="en-US" sz="3400" dirty="0" smtClean="0"/>
              <a:t>N </a:t>
            </a:r>
            <a:r>
              <a:rPr lang="en-US" sz="3400" dirty="0"/>
              <a:t>= 10, </a:t>
            </a:r>
            <a:r>
              <a:rPr lang="en-US" sz="3400" dirty="0" smtClean="0"/>
              <a:t>100, </a:t>
            </a:r>
            <a:br>
              <a:rPr lang="en-US" sz="3400" dirty="0" smtClean="0"/>
            </a:br>
            <a:r>
              <a:rPr lang="en-US" sz="3400" dirty="0" smtClean="0"/>
              <a:t>K/2, 75,000, </a:t>
            </a:r>
            <a:br>
              <a:rPr lang="en-US" sz="3400" dirty="0" smtClean="0"/>
            </a:br>
            <a:r>
              <a:rPr lang="en-US" sz="3400" dirty="0" smtClean="0"/>
              <a:t>K, 150,000</a:t>
            </a:r>
            <a:endParaRPr lang="en-US" sz="3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3400" dirty="0"/>
          </a:p>
          <a:p>
            <a:pPr marL="0" indent="0">
              <a:buNone/>
            </a:pPr>
            <a:endParaRPr lang="en-US" sz="3400" dirty="0" smtClean="0"/>
          </a:p>
          <a:p>
            <a:pPr marL="0" indent="0">
              <a:buNone/>
            </a:pPr>
            <a:endParaRPr lang="en-US" sz="3400" dirty="0" smtClean="0"/>
          </a:p>
          <a:p>
            <a:pPr marL="0" indent="0">
              <a:buNone/>
            </a:pPr>
            <a:r>
              <a:rPr lang="en-US" sz="3400" dirty="0" smtClean="0"/>
              <a:t>		</a:t>
            </a:r>
            <a:endParaRPr lang="en-US" sz="3400" dirty="0"/>
          </a:p>
          <a:p>
            <a:pPr marL="0" indent="0">
              <a:buNone/>
            </a:pPr>
            <a:endParaRPr lang="en-US" sz="3400" dirty="0" smtClean="0"/>
          </a:p>
          <a:p>
            <a:pPr marL="0" indent="0">
              <a:buNone/>
            </a:pPr>
            <a:endParaRPr lang="en-US" sz="3400" dirty="0"/>
          </a:p>
          <a:p>
            <a:pPr marL="0" indent="0">
              <a:buNone/>
            </a:pPr>
            <a:endParaRPr lang="en-US" sz="4400" dirty="0" smtClean="0"/>
          </a:p>
          <a:p>
            <a:pPr marL="0" indent="0">
              <a:buNone/>
            </a:pPr>
            <a:r>
              <a:rPr lang="en-US" sz="5100" dirty="0" smtClean="0"/>
              <a:t>          Why </a:t>
            </a:r>
            <a:r>
              <a:rPr lang="en-US" sz="5100" dirty="0"/>
              <a:t>is the population growth low at low N? Why is low (or </a:t>
            </a:r>
            <a:r>
              <a:rPr lang="en-US" sz="5100" dirty="0" smtClean="0"/>
              <a:t/>
            </a:r>
            <a:br>
              <a:rPr lang="en-US" sz="5100" dirty="0" smtClean="0"/>
            </a:br>
            <a:r>
              <a:rPr lang="en-US" sz="5100" dirty="0" smtClean="0"/>
              <a:t>          negative</a:t>
            </a:r>
            <a:r>
              <a:rPr lang="en-US" sz="5100" dirty="0"/>
              <a:t>) at high N? </a:t>
            </a:r>
          </a:p>
        </p:txBody>
      </p:sp>
      <p:graphicFrame>
        <p:nvGraphicFramePr>
          <p:cNvPr id="12" name="Object 4"/>
          <p:cNvGraphicFramePr>
            <a:graphicFrameLocks noChangeAspect="1"/>
          </p:cNvGraphicFramePr>
          <p:nvPr>
            <p:extLst>
              <p:ext uri="{D42A27DB-BD31-4B8C-83A1-F6EECF244321}">
                <p14:modId xmlns:p14="http://schemas.microsoft.com/office/powerpoint/2010/main" val="3852327989"/>
              </p:ext>
            </p:extLst>
          </p:nvPr>
        </p:nvGraphicFramePr>
        <p:xfrm>
          <a:off x="6497638" y="381000"/>
          <a:ext cx="1785937" cy="974725"/>
        </p:xfrm>
        <a:graphic>
          <a:graphicData uri="http://schemas.openxmlformats.org/presentationml/2006/ole">
            <mc:AlternateContent xmlns:mc="http://schemas.openxmlformats.org/markup-compatibility/2006">
              <mc:Choice xmlns:v="urn:schemas-microsoft-com:vml" Requires="v">
                <p:oleObj spid="_x0000_s8211" name="Equation" r:id="rId4" imgW="1054100" imgH="431800" progId="Equation.3">
                  <p:embed/>
                </p:oleObj>
              </mc:Choice>
              <mc:Fallback>
                <p:oleObj name="Equation" r:id="rId4" imgW="1054100" imgH="431800" progId="Equation.3">
                  <p:embed/>
                  <p:pic>
                    <p:nvPicPr>
                      <p:cNvPr id="0" name=""/>
                      <p:cNvPicPr>
                        <a:picLocks noChangeAspect="1" noChangeArrowheads="1"/>
                      </p:cNvPicPr>
                      <p:nvPr/>
                    </p:nvPicPr>
                    <p:blipFill>
                      <a:blip r:embed="rId5"/>
                      <a:srcRect/>
                      <a:stretch>
                        <a:fillRect/>
                      </a:stretch>
                    </p:blipFill>
                    <p:spPr bwMode="auto">
                      <a:xfrm>
                        <a:off x="6497638" y="381000"/>
                        <a:ext cx="1785937" cy="974725"/>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193509672"/>
              </p:ext>
            </p:extLst>
          </p:nvPr>
        </p:nvGraphicFramePr>
        <p:xfrm>
          <a:off x="2242428" y="1676400"/>
          <a:ext cx="6660272" cy="3886200"/>
        </p:xfrm>
        <a:graphic>
          <a:graphicData uri="http://schemas.openxmlformats.org/presentationml/2006/ole">
            <mc:AlternateContent xmlns:mc="http://schemas.openxmlformats.org/markup-compatibility/2006">
              <mc:Choice xmlns:v="urn:schemas-microsoft-com:vml" Requires="v">
                <p:oleObj spid="_x0000_s8212" name="Worksheet" r:id="rId7" imgW="6997700" imgH="4025900" progId="Excel.Sheet.12">
                  <p:embed/>
                </p:oleObj>
              </mc:Choice>
              <mc:Fallback>
                <p:oleObj name="Worksheet" r:id="rId7" imgW="6997700" imgH="4025900" progId="Excel.Sheet.12">
                  <p:embed/>
                  <p:pic>
                    <p:nvPicPr>
                      <p:cNvPr id="0" name=""/>
                      <p:cNvPicPr/>
                      <p:nvPr/>
                    </p:nvPicPr>
                    <p:blipFill>
                      <a:blip r:embed="rId8"/>
                      <a:stretch>
                        <a:fillRect/>
                      </a:stretch>
                    </p:blipFill>
                    <p:spPr>
                      <a:xfrm>
                        <a:off x="2242428" y="1676400"/>
                        <a:ext cx="6660272" cy="3886200"/>
                      </a:xfrm>
                      <a:prstGeom prst="rect">
                        <a:avLst/>
                      </a:prstGeom>
                    </p:spPr>
                  </p:pic>
                </p:oleObj>
              </mc:Fallback>
            </mc:AlternateContent>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124380650"/>
              </p:ext>
            </p:extLst>
          </p:nvPr>
        </p:nvGraphicFramePr>
        <p:xfrm>
          <a:off x="228600" y="3352800"/>
          <a:ext cx="1828800" cy="2222500"/>
        </p:xfrm>
        <a:graphic>
          <a:graphicData uri="http://schemas.openxmlformats.org/drawingml/2006/table">
            <a:tbl>
              <a:tblPr/>
              <a:tblGrid>
                <a:gridCol w="876300"/>
                <a:gridCol w="952500"/>
              </a:tblGrid>
              <a:tr h="239486">
                <a:tc>
                  <a:txBody>
                    <a:bodyPr/>
                    <a:lstStyle/>
                    <a:p>
                      <a:pPr algn="ctr" fontAlgn="b"/>
                      <a:r>
                        <a:rPr lang="en-US" sz="2000" b="0" i="0" u="none" strike="noStrike" dirty="0">
                          <a:solidFill>
                            <a:srgbClr val="FF4D0B"/>
                          </a:solidFill>
                          <a:effectLst/>
                          <a:latin typeface="Calibri"/>
                        </a:rPr>
                        <a:t>N</a:t>
                      </a:r>
                    </a:p>
                  </a:txBody>
                  <a:tcPr marL="12700" marR="12700" marT="12700" marB="0" anchor="b">
                    <a:lnL>
                      <a:noFill/>
                    </a:lnL>
                    <a:lnR>
                      <a:noFill/>
                    </a:lnR>
                    <a:lnT>
                      <a:noFill/>
                    </a:lnT>
                    <a:lnB>
                      <a:noFill/>
                    </a:lnB>
                  </a:tcPr>
                </a:tc>
                <a:tc>
                  <a:txBody>
                    <a:bodyPr/>
                    <a:lstStyle/>
                    <a:p>
                      <a:pPr algn="ctr" fontAlgn="b"/>
                      <a:r>
                        <a:rPr lang="en-US" sz="2000" b="0" i="0" u="none" strike="noStrike">
                          <a:solidFill>
                            <a:srgbClr val="FF4D0B"/>
                          </a:solidFill>
                          <a:effectLst/>
                          <a:latin typeface="Calibri"/>
                        </a:rPr>
                        <a:t>dN/dt</a:t>
                      </a:r>
                    </a:p>
                  </a:txBody>
                  <a:tcPr marL="12700" marR="12700" marT="12700" marB="0" anchor="b">
                    <a:lnL>
                      <a:noFill/>
                    </a:lnL>
                    <a:lnR>
                      <a:noFill/>
                    </a:lnR>
                    <a:lnT>
                      <a:noFill/>
                    </a:lnT>
                    <a:lnB>
                      <a:noFill/>
                    </a:lnB>
                  </a:tcPr>
                </a:tc>
              </a:tr>
              <a:tr h="239486">
                <a:tc>
                  <a:txBody>
                    <a:bodyPr/>
                    <a:lstStyle/>
                    <a:p>
                      <a:pPr algn="r" fontAlgn="b"/>
                      <a:r>
                        <a:rPr lang="en-US" sz="2000" b="0" i="0" u="none" strike="noStrike" dirty="0">
                          <a:solidFill>
                            <a:srgbClr val="FF4D0B"/>
                          </a:solidFill>
                          <a:effectLst/>
                          <a:latin typeface="Calibri"/>
                        </a:rPr>
                        <a:t>10</a:t>
                      </a:r>
                    </a:p>
                  </a:txBody>
                  <a:tcPr marL="12700" marR="12700" marT="12700" marB="0" anchor="b">
                    <a:lnL>
                      <a:noFill/>
                    </a:lnL>
                    <a:lnR>
                      <a:noFill/>
                    </a:lnR>
                    <a:lnT>
                      <a:noFill/>
                    </a:lnT>
                    <a:lnB>
                      <a:noFill/>
                    </a:lnB>
                  </a:tcPr>
                </a:tc>
                <a:tc>
                  <a:txBody>
                    <a:bodyPr/>
                    <a:lstStyle/>
                    <a:p>
                      <a:pPr algn="r" fontAlgn="b"/>
                      <a:r>
                        <a:rPr lang="en-US" sz="2000" b="0" i="0" u="none" strike="noStrike">
                          <a:solidFill>
                            <a:srgbClr val="FF4D0B"/>
                          </a:solidFill>
                          <a:effectLst/>
                          <a:latin typeface="Calibri"/>
                        </a:rPr>
                        <a:t>2</a:t>
                      </a:r>
                    </a:p>
                  </a:txBody>
                  <a:tcPr marL="12700" marR="12700" marT="12700" marB="0" anchor="b">
                    <a:lnL>
                      <a:noFill/>
                    </a:lnL>
                    <a:lnR>
                      <a:noFill/>
                    </a:lnR>
                    <a:lnT>
                      <a:noFill/>
                    </a:lnT>
                    <a:lnB>
                      <a:noFill/>
                    </a:lnB>
                  </a:tcPr>
                </a:tc>
              </a:tr>
              <a:tr h="239486">
                <a:tc>
                  <a:txBody>
                    <a:bodyPr/>
                    <a:lstStyle/>
                    <a:p>
                      <a:pPr algn="r" fontAlgn="b"/>
                      <a:r>
                        <a:rPr lang="en-US" sz="2000" b="0" i="0" u="none" strike="noStrike" dirty="0">
                          <a:solidFill>
                            <a:srgbClr val="FF4D0B"/>
                          </a:solidFill>
                          <a:effectLst/>
                          <a:latin typeface="Calibri"/>
                        </a:rPr>
                        <a:t>100</a:t>
                      </a:r>
                    </a:p>
                  </a:txBody>
                  <a:tcPr marL="12700" marR="12700" marT="12700" marB="0" anchor="b">
                    <a:lnL>
                      <a:noFill/>
                    </a:lnL>
                    <a:lnR>
                      <a:noFill/>
                    </a:lnR>
                    <a:lnT>
                      <a:noFill/>
                    </a:lnT>
                    <a:lnB>
                      <a:noFill/>
                    </a:lnB>
                  </a:tcPr>
                </a:tc>
                <a:tc>
                  <a:txBody>
                    <a:bodyPr/>
                    <a:lstStyle/>
                    <a:p>
                      <a:pPr algn="r" fontAlgn="b"/>
                      <a:r>
                        <a:rPr lang="en-US" sz="2000" b="0" i="0" u="none" strike="noStrike" dirty="0">
                          <a:solidFill>
                            <a:srgbClr val="FF4D0B"/>
                          </a:solidFill>
                          <a:effectLst/>
                          <a:latin typeface="Calibri"/>
                        </a:rPr>
                        <a:t>20</a:t>
                      </a:r>
                    </a:p>
                  </a:txBody>
                  <a:tcPr marL="12700" marR="12700" marT="12700" marB="0" anchor="b">
                    <a:lnL>
                      <a:noFill/>
                    </a:lnL>
                    <a:lnR>
                      <a:noFill/>
                    </a:lnR>
                    <a:lnT>
                      <a:noFill/>
                    </a:lnT>
                    <a:lnB>
                      <a:noFill/>
                    </a:lnB>
                  </a:tcPr>
                </a:tc>
              </a:tr>
              <a:tr h="239486">
                <a:tc>
                  <a:txBody>
                    <a:bodyPr/>
                    <a:lstStyle/>
                    <a:p>
                      <a:pPr algn="r" fontAlgn="b"/>
                      <a:r>
                        <a:rPr lang="en-US" sz="2000" b="0" i="0" u="none" strike="noStrike" dirty="0">
                          <a:solidFill>
                            <a:srgbClr val="FF4D0B"/>
                          </a:solidFill>
                          <a:effectLst/>
                          <a:latin typeface="Calibri"/>
                        </a:rPr>
                        <a:t>50000</a:t>
                      </a:r>
                    </a:p>
                  </a:txBody>
                  <a:tcPr marL="12700" marR="12700" marT="12700" marB="0" anchor="b">
                    <a:lnL>
                      <a:noFill/>
                    </a:lnL>
                    <a:lnR>
                      <a:noFill/>
                    </a:lnR>
                    <a:lnT>
                      <a:noFill/>
                    </a:lnT>
                    <a:lnB>
                      <a:noFill/>
                    </a:lnB>
                  </a:tcPr>
                </a:tc>
                <a:tc>
                  <a:txBody>
                    <a:bodyPr/>
                    <a:lstStyle/>
                    <a:p>
                      <a:pPr algn="r" fontAlgn="b"/>
                      <a:r>
                        <a:rPr lang="en-US" sz="2000" b="0" i="0" u="none" strike="noStrike" dirty="0">
                          <a:solidFill>
                            <a:srgbClr val="FF4D0B"/>
                          </a:solidFill>
                          <a:effectLst/>
                          <a:latin typeface="Calibri"/>
                        </a:rPr>
                        <a:t>5000</a:t>
                      </a:r>
                    </a:p>
                  </a:txBody>
                  <a:tcPr marL="12700" marR="12700" marT="12700" marB="0" anchor="b">
                    <a:lnL>
                      <a:noFill/>
                    </a:lnL>
                    <a:lnR>
                      <a:noFill/>
                    </a:lnR>
                    <a:lnT>
                      <a:noFill/>
                    </a:lnT>
                    <a:lnB>
                      <a:noFill/>
                    </a:lnB>
                  </a:tcPr>
                </a:tc>
              </a:tr>
              <a:tr h="239486">
                <a:tc>
                  <a:txBody>
                    <a:bodyPr/>
                    <a:lstStyle/>
                    <a:p>
                      <a:pPr algn="r" fontAlgn="b"/>
                      <a:r>
                        <a:rPr lang="en-US" sz="2000" b="0" i="0" u="none" strike="noStrike">
                          <a:solidFill>
                            <a:srgbClr val="FF4D0B"/>
                          </a:solidFill>
                          <a:effectLst/>
                          <a:latin typeface="Calibri"/>
                        </a:rPr>
                        <a:t>75000</a:t>
                      </a:r>
                    </a:p>
                  </a:txBody>
                  <a:tcPr marL="12700" marR="12700" marT="12700" marB="0" anchor="b">
                    <a:lnL>
                      <a:noFill/>
                    </a:lnL>
                    <a:lnR>
                      <a:noFill/>
                    </a:lnR>
                    <a:lnT>
                      <a:noFill/>
                    </a:lnT>
                    <a:lnB>
                      <a:noFill/>
                    </a:lnB>
                  </a:tcPr>
                </a:tc>
                <a:tc>
                  <a:txBody>
                    <a:bodyPr/>
                    <a:lstStyle/>
                    <a:p>
                      <a:pPr algn="r" fontAlgn="b"/>
                      <a:r>
                        <a:rPr lang="en-US" sz="2000" b="0" i="0" u="none" strike="noStrike" dirty="0">
                          <a:solidFill>
                            <a:srgbClr val="FF4D0B"/>
                          </a:solidFill>
                          <a:effectLst/>
                          <a:latin typeface="Calibri"/>
                        </a:rPr>
                        <a:t>3750</a:t>
                      </a:r>
                    </a:p>
                  </a:txBody>
                  <a:tcPr marL="12700" marR="12700" marT="12700" marB="0" anchor="b">
                    <a:lnL>
                      <a:noFill/>
                    </a:lnL>
                    <a:lnR>
                      <a:noFill/>
                    </a:lnR>
                    <a:lnT>
                      <a:noFill/>
                    </a:lnT>
                    <a:lnB>
                      <a:noFill/>
                    </a:lnB>
                  </a:tcPr>
                </a:tc>
              </a:tr>
              <a:tr h="239486">
                <a:tc>
                  <a:txBody>
                    <a:bodyPr/>
                    <a:lstStyle/>
                    <a:p>
                      <a:pPr algn="r" fontAlgn="b"/>
                      <a:r>
                        <a:rPr lang="en-US" sz="2000" b="0" i="0" u="none" strike="noStrike" dirty="0">
                          <a:solidFill>
                            <a:srgbClr val="FF4D0B"/>
                          </a:solidFill>
                          <a:effectLst/>
                          <a:latin typeface="Calibri"/>
                        </a:rPr>
                        <a:t>100000</a:t>
                      </a:r>
                    </a:p>
                  </a:txBody>
                  <a:tcPr marL="12700" marR="12700" marT="12700" marB="0" anchor="b">
                    <a:lnL>
                      <a:noFill/>
                    </a:lnL>
                    <a:lnR>
                      <a:noFill/>
                    </a:lnR>
                    <a:lnT>
                      <a:noFill/>
                    </a:lnT>
                    <a:lnB>
                      <a:noFill/>
                    </a:lnB>
                  </a:tcPr>
                </a:tc>
                <a:tc>
                  <a:txBody>
                    <a:bodyPr/>
                    <a:lstStyle/>
                    <a:p>
                      <a:pPr algn="r" fontAlgn="b"/>
                      <a:r>
                        <a:rPr lang="en-US" sz="2000" b="0" i="0" u="none" strike="noStrike" dirty="0">
                          <a:solidFill>
                            <a:srgbClr val="FF4D0B"/>
                          </a:solidFill>
                          <a:effectLst/>
                          <a:latin typeface="Calibri"/>
                        </a:rPr>
                        <a:t>0</a:t>
                      </a:r>
                    </a:p>
                  </a:txBody>
                  <a:tcPr marL="12700" marR="12700" marT="12700" marB="0" anchor="b">
                    <a:lnL>
                      <a:noFill/>
                    </a:lnL>
                    <a:lnR>
                      <a:noFill/>
                    </a:lnR>
                    <a:lnT>
                      <a:noFill/>
                    </a:lnT>
                    <a:lnB>
                      <a:noFill/>
                    </a:lnB>
                  </a:tcPr>
                </a:tc>
              </a:tr>
              <a:tr h="239486">
                <a:tc>
                  <a:txBody>
                    <a:bodyPr/>
                    <a:lstStyle/>
                    <a:p>
                      <a:pPr algn="r" fontAlgn="b"/>
                      <a:r>
                        <a:rPr lang="en-US" sz="2000" b="0" i="0" u="none" strike="noStrike" dirty="0">
                          <a:solidFill>
                            <a:srgbClr val="FF4D0B"/>
                          </a:solidFill>
                          <a:effectLst/>
                          <a:latin typeface="Calibri"/>
                        </a:rPr>
                        <a:t>150000</a:t>
                      </a:r>
                    </a:p>
                  </a:txBody>
                  <a:tcPr marL="12700" marR="12700" marT="12700" marB="0" anchor="b">
                    <a:lnL>
                      <a:noFill/>
                    </a:lnL>
                    <a:lnR>
                      <a:noFill/>
                    </a:lnR>
                    <a:lnT>
                      <a:noFill/>
                    </a:lnT>
                    <a:lnB>
                      <a:noFill/>
                    </a:lnB>
                  </a:tcPr>
                </a:tc>
                <a:tc>
                  <a:txBody>
                    <a:bodyPr/>
                    <a:lstStyle/>
                    <a:p>
                      <a:pPr algn="r" fontAlgn="b"/>
                      <a:r>
                        <a:rPr lang="en-US" sz="2000" b="0" i="0" u="none" strike="noStrike" dirty="0">
                          <a:solidFill>
                            <a:srgbClr val="FF4D0B"/>
                          </a:solidFill>
                          <a:effectLst/>
                          <a:latin typeface="Calibri"/>
                        </a:rPr>
                        <a:t>-15000</a:t>
                      </a:r>
                    </a:p>
                  </a:txBody>
                  <a:tcPr marL="12700" marR="12700" marT="12700" marB="0" anchor="b">
                    <a:lnL>
                      <a:noFill/>
                    </a:lnL>
                    <a:lnR>
                      <a:noFill/>
                    </a:lnR>
                    <a:lnT>
                      <a:noFill/>
                    </a:lnT>
                    <a:lnB>
                      <a:noFill/>
                    </a:lnB>
                  </a:tcPr>
                </a:tc>
              </a:tr>
            </a:tbl>
          </a:graphicData>
        </a:graphic>
      </p:graphicFrame>
      <p:sp>
        <p:nvSpPr>
          <p:cNvPr id="15" name="TextBox 14"/>
          <p:cNvSpPr txBox="1"/>
          <p:nvPr/>
        </p:nvSpPr>
        <p:spPr>
          <a:xfrm>
            <a:off x="5334000" y="3733800"/>
            <a:ext cx="3505200" cy="369332"/>
          </a:xfrm>
          <a:prstGeom prst="rect">
            <a:avLst/>
          </a:prstGeom>
          <a:noFill/>
        </p:spPr>
        <p:txBody>
          <a:bodyPr wrap="square" rtlCol="0">
            <a:spAutoFit/>
          </a:bodyPr>
          <a:lstStyle/>
          <a:p>
            <a:r>
              <a:rPr lang="en-US" dirty="0" smtClean="0"/>
              <a:t>K/2	             K	                 3K/2</a:t>
            </a:r>
            <a:endParaRPr lang="en-US" dirty="0"/>
          </a:p>
        </p:txBody>
      </p:sp>
    </p:spTree>
    <p:extLst>
      <p:ext uri="{BB962C8B-B14F-4D97-AF65-F5344CB8AC3E}">
        <p14:creationId xmlns:p14="http://schemas.microsoft.com/office/powerpoint/2010/main" val="32662033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 </a:t>
            </a:r>
            <a:r>
              <a:rPr lang="en-US" dirty="0" err="1" smtClean="0"/>
              <a:t>Naperian</a:t>
            </a:r>
            <a:r>
              <a:rPr lang="en-US" dirty="0" smtClean="0"/>
              <a:t> constant = 2.71828</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How we get to e</a:t>
            </a:r>
          </a:p>
          <a:p>
            <a:pPr lvl="1"/>
            <a:r>
              <a:rPr lang="en-US" dirty="0" smtClean="0"/>
              <a:t>Start with 1</a:t>
            </a:r>
          </a:p>
          <a:p>
            <a:pPr lvl="1"/>
            <a:r>
              <a:rPr lang="en-US" dirty="0" smtClean="0"/>
              <a:t>Over 1 unit of time </a:t>
            </a:r>
          </a:p>
          <a:p>
            <a:pPr lvl="1"/>
            <a:r>
              <a:rPr lang="en-US" dirty="0" smtClean="0"/>
              <a:t>growth rate of 1</a:t>
            </a:r>
          </a:p>
          <a:p>
            <a:pPr lvl="1"/>
            <a:r>
              <a:rPr lang="en-US" dirty="0" smtClean="0"/>
              <a:t>Compounding interest</a:t>
            </a:r>
          </a:p>
          <a:p>
            <a:pPr lvl="2"/>
            <a:r>
              <a:rPr lang="en-US" dirty="0" smtClean="0"/>
              <a:t>Calculate at 1 time 1 + 1*1 = 2</a:t>
            </a:r>
          </a:p>
          <a:p>
            <a:pPr lvl="2"/>
            <a:r>
              <a:rPr lang="en-US" dirty="0" smtClean="0"/>
              <a:t>Calculate at 2 times (.5 is the expected increase over half the time interval)</a:t>
            </a:r>
          </a:p>
          <a:p>
            <a:pPr lvl="3"/>
            <a:r>
              <a:rPr lang="en-US" dirty="0" smtClean="0"/>
              <a:t>1 + 1*.5 +  1.5 * .5 = 2.25</a:t>
            </a:r>
          </a:p>
          <a:p>
            <a:pPr lvl="2"/>
            <a:r>
              <a:rPr lang="en-US" dirty="0" smtClean="0"/>
              <a:t>Calculate at many times (rate/intervals)</a:t>
            </a:r>
          </a:p>
          <a:p>
            <a:pPr lvl="2"/>
            <a:r>
              <a:rPr lang="en-US" dirty="0" smtClean="0"/>
              <a:t>Go to Excel to illustrate </a:t>
            </a:r>
          </a:p>
          <a:p>
            <a:pPr lvl="2"/>
            <a:endParaRPr lang="en-US" dirty="0" smtClean="0"/>
          </a:p>
        </p:txBody>
      </p:sp>
    </p:spTree>
    <p:extLst>
      <p:ext uri="{BB962C8B-B14F-4D97-AF65-F5344CB8AC3E}">
        <p14:creationId xmlns:p14="http://schemas.microsoft.com/office/powerpoint/2010/main" val="1104074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 is or friend</a:t>
            </a:r>
            <a:endParaRPr lang="en-US" dirty="0"/>
          </a:p>
        </p:txBody>
      </p:sp>
      <p:sp>
        <p:nvSpPr>
          <p:cNvPr id="3" name="Content Placeholder 2"/>
          <p:cNvSpPr>
            <a:spLocks noGrp="1"/>
          </p:cNvSpPr>
          <p:nvPr>
            <p:ph idx="1"/>
          </p:nvPr>
        </p:nvSpPr>
        <p:spPr>
          <a:xfrm>
            <a:off x="457200" y="1600201"/>
            <a:ext cx="8229600" cy="4618996"/>
          </a:xfrm>
        </p:spPr>
        <p:txBody>
          <a:bodyPr>
            <a:normAutofit fontScale="92500" lnSpcReduction="10000"/>
          </a:bodyPr>
          <a:lstStyle/>
          <a:p>
            <a:r>
              <a:rPr lang="en-US" dirty="0" smtClean="0"/>
              <a:t>Want to calculate population at any time with any starting point</a:t>
            </a:r>
          </a:p>
          <a:p>
            <a:r>
              <a:rPr lang="en-US" dirty="0" smtClean="0"/>
              <a:t>Have a function that starts with 1 and has a growth rate * t =1</a:t>
            </a:r>
          </a:p>
          <a:p>
            <a:r>
              <a:rPr lang="en-US" dirty="0" smtClean="0"/>
              <a:t>Multiply it time the starting N</a:t>
            </a:r>
          </a:p>
          <a:p>
            <a:r>
              <a:rPr lang="en-US" dirty="0" smtClean="0"/>
              <a:t>Take e to the power of the r *t </a:t>
            </a:r>
          </a:p>
          <a:p>
            <a:r>
              <a:rPr lang="en-US" dirty="0" smtClean="0"/>
              <a:t>Stretches out the curve</a:t>
            </a:r>
          </a:p>
          <a:p>
            <a:endParaRPr lang="en-US" dirty="0"/>
          </a:p>
          <a:p>
            <a:r>
              <a:rPr lang="en-US" dirty="0" smtClean="0"/>
              <a:t>Go to the board to draw</a:t>
            </a:r>
            <a:endParaRPr lang="en-US" dirty="0"/>
          </a:p>
        </p:txBody>
      </p:sp>
    </p:spTree>
    <p:extLst>
      <p:ext uri="{BB962C8B-B14F-4D97-AF65-F5344CB8AC3E}">
        <p14:creationId xmlns:p14="http://schemas.microsoft.com/office/powerpoint/2010/main" val="2831612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3-1. plot this</a:t>
            </a:r>
            <a:endParaRPr lang="en-US" dirty="0"/>
          </a:p>
        </p:txBody>
      </p:sp>
      <p:sp>
        <p:nvSpPr>
          <p:cNvPr id="3" name="Content Placeholder 2"/>
          <p:cNvSpPr>
            <a:spLocks noGrp="1"/>
          </p:cNvSpPr>
          <p:nvPr>
            <p:ph idx="1"/>
          </p:nvPr>
        </p:nvSpPr>
        <p:spPr/>
        <p:txBody>
          <a:bodyPr/>
          <a:lstStyle/>
          <a:p>
            <a:pPr marL="0" indent="0">
              <a:buNone/>
            </a:pPr>
            <a:r>
              <a:rPr lang="en-US" dirty="0" smtClean="0"/>
              <a:t>a. Draw N </a:t>
            </a:r>
            <a:r>
              <a:rPr lang="en-US" dirty="0" err="1"/>
              <a:t>vs</a:t>
            </a:r>
            <a:r>
              <a:rPr lang="en-US" dirty="0"/>
              <a:t> t for r = 0, N</a:t>
            </a:r>
            <a:r>
              <a:rPr lang="en-US" baseline="-25000" dirty="0"/>
              <a:t>0</a:t>
            </a:r>
            <a:r>
              <a:rPr lang="en-US" dirty="0"/>
              <a:t> = 500, for t = 0, 10, 20</a:t>
            </a:r>
          </a:p>
          <a:p>
            <a:pPr marL="0" indent="0">
              <a:buNone/>
            </a:pPr>
            <a:r>
              <a:rPr lang="en-US" dirty="0" smtClean="0"/>
              <a:t>b. Draw </a:t>
            </a:r>
            <a:r>
              <a:rPr lang="en-US" dirty="0"/>
              <a:t>N </a:t>
            </a:r>
            <a:r>
              <a:rPr lang="en-US" dirty="0" err="1"/>
              <a:t>vs</a:t>
            </a:r>
            <a:r>
              <a:rPr lang="en-US" dirty="0"/>
              <a:t> t for r = 1, N</a:t>
            </a:r>
            <a:r>
              <a:rPr lang="en-US" baseline="-25000" dirty="0"/>
              <a:t>0</a:t>
            </a:r>
            <a:r>
              <a:rPr lang="en-US" dirty="0"/>
              <a:t> = 500, for t=0, 2, 5, </a:t>
            </a:r>
            <a:r>
              <a:rPr lang="en-US" dirty="0" smtClean="0"/>
              <a:t>10</a:t>
            </a:r>
          </a:p>
          <a:p>
            <a:pPr marL="0" indent="0">
              <a:buNone/>
            </a:pPr>
            <a:r>
              <a:rPr lang="en-US" dirty="0" smtClean="0"/>
              <a:t>(put above 2 on the same graph)</a:t>
            </a:r>
          </a:p>
          <a:p>
            <a:endParaRPr lang="en-US" dirty="0"/>
          </a:p>
          <a:p>
            <a:pPr marL="0" indent="0">
              <a:buNone/>
            </a:pPr>
            <a:r>
              <a:rPr lang="en-US" dirty="0" smtClean="0"/>
              <a:t>c. Draw </a:t>
            </a:r>
            <a:r>
              <a:rPr lang="en-US" dirty="0" err="1" smtClean="0"/>
              <a:t>dN</a:t>
            </a:r>
            <a:r>
              <a:rPr lang="en-US" dirty="0"/>
              <a:t>/</a:t>
            </a:r>
            <a:r>
              <a:rPr lang="en-US" dirty="0" err="1"/>
              <a:t>dt</a:t>
            </a:r>
            <a:r>
              <a:rPr lang="en-US" dirty="0"/>
              <a:t> on the Y axis versus </a:t>
            </a:r>
            <a:r>
              <a:rPr lang="en-US" dirty="0" smtClean="0"/>
              <a:t>N </a:t>
            </a:r>
            <a:r>
              <a:rPr lang="en-US" dirty="0"/>
              <a:t>on the X </a:t>
            </a:r>
            <a:r>
              <a:rPr lang="en-US" dirty="0" smtClean="0"/>
              <a:t>axis. (What equation would you use?)</a:t>
            </a:r>
            <a:endParaRPr lang="en-US" dirty="0"/>
          </a:p>
          <a:p>
            <a:pPr marL="0" indent="0">
              <a:buNone/>
            </a:pPr>
            <a:r>
              <a:rPr lang="en-US" dirty="0" smtClean="0"/>
              <a:t>d. What </a:t>
            </a:r>
            <a:r>
              <a:rPr lang="en-US" dirty="0"/>
              <a:t>would the slope be? </a:t>
            </a:r>
          </a:p>
          <a:p>
            <a:pPr marL="0" indent="0">
              <a:buNone/>
            </a:pPr>
            <a:endParaRPr lang="en-US" dirty="0"/>
          </a:p>
        </p:txBody>
      </p:sp>
    </p:spTree>
    <p:extLst>
      <p:ext uri="{BB962C8B-B14F-4D97-AF65-F5344CB8AC3E}">
        <p14:creationId xmlns:p14="http://schemas.microsoft.com/office/powerpoint/2010/main" val="24998429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Calculations and graphing</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12632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185857256"/>
              </p:ext>
            </p:extLst>
          </p:nvPr>
        </p:nvGraphicFramePr>
        <p:xfrm>
          <a:off x="1206500" y="2374900"/>
          <a:ext cx="6731000" cy="3949700"/>
        </p:xfrm>
        <a:graphic>
          <a:graphicData uri="http://schemas.openxmlformats.org/presentationml/2006/ole">
            <mc:AlternateContent xmlns:mc="http://schemas.openxmlformats.org/markup-compatibility/2006">
              <mc:Choice xmlns:v="urn:schemas-microsoft-com:vml" Requires="v">
                <p:oleObj spid="_x0000_s1036" name="Worksheet" r:id="rId5" imgW="6731000" imgH="3949700" progId="Excel.Sheet.12">
                  <p:embed/>
                </p:oleObj>
              </mc:Choice>
              <mc:Fallback>
                <p:oleObj name="Worksheet" r:id="rId5" imgW="6731000" imgH="3949700" progId="Excel.Sheet.12">
                  <p:embed/>
                  <p:pic>
                    <p:nvPicPr>
                      <p:cNvPr id="0" name=""/>
                      <p:cNvPicPr/>
                      <p:nvPr/>
                    </p:nvPicPr>
                    <p:blipFill>
                      <a:blip r:embed="rId6"/>
                      <a:stretch>
                        <a:fillRect/>
                      </a:stretch>
                    </p:blipFill>
                    <p:spPr>
                      <a:xfrm>
                        <a:off x="1206500" y="2374900"/>
                        <a:ext cx="6731000" cy="3949700"/>
                      </a:xfrm>
                      <a:prstGeom prst="rect">
                        <a:avLst/>
                      </a:prstGeom>
                    </p:spPr>
                  </p:pic>
                </p:oleObj>
              </mc:Fallback>
            </mc:AlternateContent>
          </a:graphicData>
        </a:graphic>
      </p:graphicFrame>
      <p:sp>
        <p:nvSpPr>
          <p:cNvPr id="2" name="Title 1"/>
          <p:cNvSpPr>
            <a:spLocks noGrp="1"/>
          </p:cNvSpPr>
          <p:nvPr>
            <p:ph type="title"/>
          </p:nvPr>
        </p:nvSpPr>
        <p:spPr/>
        <p:txBody>
          <a:bodyPr>
            <a:normAutofit/>
          </a:bodyPr>
          <a:lstStyle/>
          <a:p>
            <a:r>
              <a:rPr lang="en-US" dirty="0" smtClean="0"/>
              <a:t>3-1. a, b: </a:t>
            </a:r>
            <a:endParaRPr lang="en-US" dirty="0"/>
          </a:p>
        </p:txBody>
      </p:sp>
      <p:sp>
        <p:nvSpPr>
          <p:cNvPr id="3" name="Content Placeholder 2"/>
          <p:cNvSpPr>
            <a:spLocks noGrp="1"/>
          </p:cNvSpPr>
          <p:nvPr>
            <p:ph idx="1"/>
          </p:nvPr>
        </p:nvSpPr>
        <p:spPr>
          <a:xfrm>
            <a:off x="228600" y="1600200"/>
            <a:ext cx="8686800" cy="4525963"/>
          </a:xfrm>
        </p:spPr>
        <p:txBody>
          <a:bodyPr/>
          <a:lstStyle/>
          <a:p>
            <a:pPr marL="0" indent="0">
              <a:buNone/>
            </a:pPr>
            <a:r>
              <a:rPr lang="en-US" dirty="0" smtClean="0"/>
              <a:t>N </a:t>
            </a:r>
            <a:r>
              <a:rPr lang="en-US" dirty="0" err="1"/>
              <a:t>vs</a:t>
            </a:r>
            <a:r>
              <a:rPr lang="en-US" dirty="0"/>
              <a:t> t for r = </a:t>
            </a:r>
            <a:r>
              <a:rPr lang="en-US" dirty="0" smtClean="0"/>
              <a:t>0 &amp; 1, </a:t>
            </a:r>
            <a:r>
              <a:rPr lang="en-US" dirty="0"/>
              <a:t>N</a:t>
            </a:r>
            <a:r>
              <a:rPr lang="en-US" baseline="-25000" dirty="0"/>
              <a:t>0</a:t>
            </a:r>
            <a:r>
              <a:rPr lang="en-US" dirty="0"/>
              <a:t> = 500, for t=0, 2, 5, </a:t>
            </a:r>
            <a:r>
              <a:rPr lang="en-US" dirty="0" smtClean="0"/>
              <a:t>10 </a:t>
            </a:r>
            <a:r>
              <a:rPr lang="en-US" dirty="0" err="1" smtClean="0"/>
              <a:t>yr</a:t>
            </a:r>
            <a:endParaRPr lang="en-US" dirty="0"/>
          </a:p>
          <a:p>
            <a:pPr marL="514350" indent="-514350">
              <a:buAutoNum type="alphaLcPeriod"/>
            </a:pPr>
            <a:endParaRPr lang="en-US" dirty="0"/>
          </a:p>
          <a:p>
            <a:pPr marL="0" indent="0">
              <a:buNone/>
            </a:pPr>
            <a:endParaRPr lang="en-US" dirty="0"/>
          </a:p>
        </p:txBody>
      </p:sp>
      <p:sp>
        <p:nvSpPr>
          <p:cNvPr id="18" name="Arc 17"/>
          <p:cNvSpPr/>
          <p:nvPr/>
        </p:nvSpPr>
        <p:spPr>
          <a:xfrm flipV="1">
            <a:off x="3657600" y="152400"/>
            <a:ext cx="1752600" cy="5334000"/>
          </a:xfrm>
          <a:prstGeom prst="arc">
            <a:avLst/>
          </a:prstGeom>
          <a:ln w="19050" cmpd="sng">
            <a:solidFill>
              <a:srgbClr val="0000FF"/>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0" name="Straight Connector 19"/>
          <p:cNvCxnSpPr/>
          <p:nvPr/>
        </p:nvCxnSpPr>
        <p:spPr>
          <a:xfrm>
            <a:off x="3429000" y="5510136"/>
            <a:ext cx="990600" cy="0"/>
          </a:xfrm>
          <a:prstGeom prst="line">
            <a:avLst/>
          </a:prstGeom>
          <a:ln w="19050" cmpd="sng">
            <a:solidFill>
              <a:srgbClr val="0000FF"/>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97068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964"/>
            <a:ext cx="8229600" cy="1143000"/>
          </a:xfrm>
        </p:spPr>
        <p:txBody>
          <a:bodyPr>
            <a:normAutofit fontScale="90000"/>
          </a:bodyPr>
          <a:lstStyle/>
          <a:p>
            <a:r>
              <a:rPr lang="en-US" dirty="0" smtClean="0"/>
              <a:t>3-1. c &amp; d: </a:t>
            </a:r>
            <a:r>
              <a:rPr lang="en-US" dirty="0" err="1" smtClean="0"/>
              <a:t>dN</a:t>
            </a:r>
            <a:r>
              <a:rPr lang="en-US" dirty="0" smtClean="0"/>
              <a:t>/</a:t>
            </a:r>
            <a:r>
              <a:rPr lang="en-US" dirty="0" err="1" smtClean="0"/>
              <a:t>dt</a:t>
            </a:r>
            <a:r>
              <a:rPr lang="en-US" dirty="0" smtClean="0"/>
              <a:t> </a:t>
            </a:r>
            <a:r>
              <a:rPr lang="en-US" dirty="0" err="1" smtClean="0"/>
              <a:t>vs</a:t>
            </a:r>
            <a:r>
              <a:rPr lang="en-US" dirty="0" smtClean="0"/>
              <a:t> N for N</a:t>
            </a:r>
            <a:r>
              <a:rPr lang="en-US" baseline="-25000" dirty="0" smtClean="0"/>
              <a:t>0</a:t>
            </a:r>
            <a:r>
              <a:rPr lang="en-US" dirty="0" smtClean="0"/>
              <a:t>=500, </a:t>
            </a:r>
            <a:br>
              <a:rPr lang="en-US" dirty="0" smtClean="0"/>
            </a:br>
            <a:r>
              <a:rPr lang="en-US" dirty="0" smtClean="0"/>
              <a:t>r = 0, 0.5, 1</a:t>
            </a:r>
            <a:endParaRPr lang="en-US" dirty="0"/>
          </a:p>
        </p:txBody>
      </p:sp>
      <p:sp>
        <p:nvSpPr>
          <p:cNvPr id="3" name="Content Placeholder 2"/>
          <p:cNvSpPr>
            <a:spLocks noGrp="1"/>
          </p:cNvSpPr>
          <p:nvPr>
            <p:ph idx="1"/>
          </p:nvPr>
        </p:nvSpPr>
        <p:spPr>
          <a:xfrm>
            <a:off x="457200" y="1447800"/>
            <a:ext cx="8229600" cy="4525963"/>
          </a:xfrm>
        </p:spPr>
        <p:txBody>
          <a:bodyPr/>
          <a:lstStyle/>
          <a:p>
            <a:pPr marL="0" indent="0">
              <a:buNone/>
            </a:pPr>
            <a:r>
              <a:rPr lang="en-US" dirty="0" smtClean="0"/>
              <a:t>d</a:t>
            </a:r>
            <a:r>
              <a:rPr lang="en-US" dirty="0"/>
              <a:t>. </a:t>
            </a:r>
            <a:r>
              <a:rPr lang="en-US" dirty="0" err="1" smtClean="0"/>
              <a:t>dN</a:t>
            </a:r>
            <a:r>
              <a:rPr lang="en-US" dirty="0" smtClean="0"/>
              <a:t>/</a:t>
            </a:r>
            <a:r>
              <a:rPr lang="en-US" dirty="0" err="1" smtClean="0"/>
              <a:t>dt</a:t>
            </a:r>
            <a:r>
              <a:rPr lang="en-US" dirty="0" smtClean="0"/>
              <a:t> = </a:t>
            </a:r>
            <a:r>
              <a:rPr lang="en-US" dirty="0" err="1" smtClean="0"/>
              <a:t>rN</a:t>
            </a:r>
            <a:r>
              <a:rPr lang="en-US" dirty="0" smtClean="0"/>
              <a:t>; slope = r</a:t>
            </a:r>
            <a:endParaRPr lang="en-US" dirty="0"/>
          </a:p>
          <a:p>
            <a:pPr marL="0" indent="0">
              <a:buNone/>
            </a:pPr>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093251197"/>
              </p:ext>
            </p:extLst>
          </p:nvPr>
        </p:nvGraphicFramePr>
        <p:xfrm>
          <a:off x="304800" y="2133600"/>
          <a:ext cx="8540750" cy="4336629"/>
        </p:xfrm>
        <a:graphic>
          <a:graphicData uri="http://schemas.openxmlformats.org/presentationml/2006/ole">
            <mc:AlternateContent xmlns:mc="http://schemas.openxmlformats.org/markup-compatibility/2006">
              <mc:Choice xmlns:v="urn:schemas-microsoft-com:vml" Requires="v">
                <p:oleObj spid="_x0000_s2060" name="Worksheet" r:id="rId4" imgW="9004300" imgH="4572000" progId="Excel.Sheet.12">
                  <p:embed/>
                </p:oleObj>
              </mc:Choice>
              <mc:Fallback>
                <p:oleObj name="Worksheet" r:id="rId4" imgW="9004300" imgH="4572000" progId="Excel.Sheet.12">
                  <p:embed/>
                  <p:pic>
                    <p:nvPicPr>
                      <p:cNvPr id="0" name=""/>
                      <p:cNvPicPr/>
                      <p:nvPr/>
                    </p:nvPicPr>
                    <p:blipFill>
                      <a:blip r:embed="rId5"/>
                      <a:stretch>
                        <a:fillRect/>
                      </a:stretch>
                    </p:blipFill>
                    <p:spPr>
                      <a:xfrm>
                        <a:off x="304800" y="2133600"/>
                        <a:ext cx="8540750" cy="4336629"/>
                      </a:xfrm>
                      <a:prstGeom prst="rect">
                        <a:avLst/>
                      </a:prstGeom>
                    </p:spPr>
                  </p:pic>
                </p:oleObj>
              </mc:Fallback>
            </mc:AlternateContent>
          </a:graphicData>
        </a:graphic>
      </p:graphicFrame>
    </p:spTree>
    <p:extLst>
      <p:ext uri="{BB962C8B-B14F-4D97-AF65-F5344CB8AC3E}">
        <p14:creationId xmlns:p14="http://schemas.microsoft.com/office/powerpoint/2010/main" val="25253168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228600" y="304800"/>
            <a:ext cx="8172450" cy="1752600"/>
          </a:xfrm>
          <a:prstGeom prst="rect">
            <a:avLst/>
          </a:prstGeom>
          <a:noFill/>
          <a:ln w="9525">
            <a:noFill/>
            <a:miter lim="800000"/>
            <a:headEnd/>
            <a:tailEnd/>
          </a:ln>
        </p:spPr>
        <p:txBody>
          <a:bodyPr/>
          <a:lstStyle/>
          <a:p>
            <a:pPr marL="342900" indent="-342900" eaLnBrk="1" hangingPunct="1">
              <a:spcBef>
                <a:spcPct val="20000"/>
              </a:spcBef>
            </a:pPr>
            <a:r>
              <a:rPr lang="en-US" sz="3200">
                <a:ea typeface="Osaka" charset="-128"/>
              </a:rPr>
              <a:t>The </a:t>
            </a:r>
            <a:r>
              <a:rPr lang="en-US" sz="3200" b="1">
                <a:ea typeface="Osaka" charset="-128"/>
              </a:rPr>
              <a:t>doubling time </a:t>
            </a:r>
            <a:r>
              <a:rPr lang="en-US" sz="3200">
                <a:ea typeface="Osaka" charset="-128"/>
              </a:rPr>
              <a:t>(</a:t>
            </a:r>
            <a:r>
              <a:rPr lang="en-US" sz="3200" i="1">
                <a:ea typeface="Osaka" charset="-128"/>
              </a:rPr>
              <a:t>t</a:t>
            </a:r>
            <a:r>
              <a:rPr lang="en-US" sz="3200" baseline="-25000">
                <a:ea typeface="Osaka" charset="-128"/>
              </a:rPr>
              <a:t>d</a:t>
            </a:r>
            <a:r>
              <a:rPr lang="en-US" sz="3200">
                <a:ea typeface="Osaka" charset="-128"/>
              </a:rPr>
              <a:t>) of a population is the number of years it will take the population to double in size.</a:t>
            </a:r>
          </a:p>
          <a:p>
            <a:pPr marL="342900" indent="-342900" eaLnBrk="1" hangingPunct="1">
              <a:spcBef>
                <a:spcPct val="20000"/>
              </a:spcBef>
            </a:pPr>
            <a:endParaRPr lang="en-US" sz="3200">
              <a:ea typeface="Osaka" charset="-128"/>
            </a:endParaRPr>
          </a:p>
        </p:txBody>
      </p:sp>
      <p:graphicFrame>
        <p:nvGraphicFramePr>
          <p:cNvPr id="5122" name="Object 3"/>
          <p:cNvGraphicFramePr>
            <a:graphicFrameLocks noChangeAspect="1"/>
          </p:cNvGraphicFramePr>
          <p:nvPr/>
        </p:nvGraphicFramePr>
        <p:xfrm>
          <a:off x="2895600" y="2057400"/>
          <a:ext cx="2633663" cy="831850"/>
        </p:xfrm>
        <a:graphic>
          <a:graphicData uri="http://schemas.openxmlformats.org/presentationml/2006/ole">
            <mc:AlternateContent xmlns:mc="http://schemas.openxmlformats.org/markup-compatibility/2006">
              <mc:Choice xmlns:v="urn:schemas-microsoft-com:vml" Requires="v">
                <p:oleObj spid="_x0000_s3084" name="Equation" r:id="rId4" imgW="723586" imgH="228501" progId="Equation.3">
                  <p:embed/>
                </p:oleObj>
              </mc:Choice>
              <mc:Fallback>
                <p:oleObj name="Equation" r:id="rId4" imgW="723586" imgH="22850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057400"/>
                        <a:ext cx="2633663"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5" name="Text Box 6"/>
          <p:cNvSpPr txBox="1">
            <a:spLocks noChangeArrowheads="1"/>
          </p:cNvSpPr>
          <p:nvPr/>
        </p:nvSpPr>
        <p:spPr bwMode="auto">
          <a:xfrm>
            <a:off x="457200" y="3048000"/>
            <a:ext cx="8305800" cy="2246769"/>
          </a:xfrm>
          <a:prstGeom prst="rect">
            <a:avLst/>
          </a:prstGeom>
          <a:noFill/>
          <a:ln w="9525">
            <a:noFill/>
            <a:miter lim="800000"/>
            <a:headEnd/>
            <a:tailEnd/>
          </a:ln>
        </p:spPr>
        <p:txBody>
          <a:bodyPr>
            <a:spAutoFit/>
          </a:bodyPr>
          <a:lstStyle/>
          <a:p>
            <a:pPr>
              <a:spcBef>
                <a:spcPct val="50000"/>
              </a:spcBef>
            </a:pPr>
            <a:r>
              <a:rPr lang="en-US" sz="2800" dirty="0" err="1"/>
              <a:t>ln</a:t>
            </a:r>
            <a:r>
              <a:rPr lang="en-US" sz="2800" dirty="0"/>
              <a:t>(2) is a constant ≈ 0.693</a:t>
            </a:r>
            <a:r>
              <a:rPr lang="en-US" sz="2800" dirty="0" smtClean="0"/>
              <a:t>. (~0.7)</a:t>
            </a:r>
            <a:endParaRPr lang="en-US" sz="2800" dirty="0"/>
          </a:p>
          <a:p>
            <a:pPr>
              <a:spcBef>
                <a:spcPct val="50000"/>
              </a:spcBef>
            </a:pPr>
            <a:r>
              <a:rPr lang="en-US" sz="2800" dirty="0"/>
              <a:t>The larger </a:t>
            </a:r>
            <a:r>
              <a:rPr lang="en-US" sz="2800" i="1" dirty="0"/>
              <a:t>r</a:t>
            </a:r>
            <a:r>
              <a:rPr lang="en-US" sz="2800" dirty="0"/>
              <a:t>, the less time it takes for the </a:t>
            </a:r>
            <a:r>
              <a:rPr lang="en-US" sz="2800" dirty="0" smtClean="0"/>
              <a:t/>
            </a:r>
            <a:br>
              <a:rPr lang="en-US" sz="2800" dirty="0" smtClean="0"/>
            </a:br>
            <a:r>
              <a:rPr lang="en-US" sz="2800" dirty="0" smtClean="0"/>
              <a:t>population </a:t>
            </a:r>
            <a:r>
              <a:rPr lang="en-US" sz="2800" dirty="0"/>
              <a:t>to double</a:t>
            </a:r>
            <a:r>
              <a:rPr lang="en-US" sz="2800" dirty="0" smtClean="0"/>
              <a:t>.</a:t>
            </a:r>
          </a:p>
          <a:p>
            <a:pPr>
              <a:spcBef>
                <a:spcPct val="50000"/>
              </a:spcBef>
            </a:pPr>
            <a:r>
              <a:rPr lang="en-US" sz="2800" dirty="0"/>
              <a:t>I</a:t>
            </a:r>
            <a:r>
              <a:rPr lang="en-US" sz="2800" dirty="0" smtClean="0"/>
              <a:t>nitial </a:t>
            </a:r>
            <a:r>
              <a:rPr lang="en-US" sz="2800" dirty="0"/>
              <a:t>population size does not matter </a:t>
            </a:r>
            <a:r>
              <a:rPr lang="en-US" sz="2800" dirty="0" smtClean="0"/>
              <a:t>here</a:t>
            </a:r>
            <a:endParaRPr lang="en-US" sz="2800" dirty="0"/>
          </a:p>
        </p:txBody>
      </p:sp>
    </p:spTree>
    <p:extLst>
      <p:ext uri="{BB962C8B-B14F-4D97-AF65-F5344CB8AC3E}">
        <p14:creationId xmlns:p14="http://schemas.microsoft.com/office/powerpoint/2010/main" val="12041924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TotalTime>
  <Words>1374</Words>
  <Application>Microsoft Macintosh PowerPoint</Application>
  <PresentationFormat>On-screen Show (4:3)</PresentationFormat>
  <Paragraphs>194</Paragraphs>
  <Slides>25</Slides>
  <Notes>10</Notes>
  <HiddenSlides>2</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Office Theme</vt:lpstr>
      <vt:lpstr>Worksheet</vt:lpstr>
      <vt:lpstr>Equation</vt:lpstr>
      <vt:lpstr>Lecture 3, April 10</vt:lpstr>
      <vt:lpstr>Review growth equation</vt:lpstr>
      <vt:lpstr>e = Naperian constant = 2.71828</vt:lpstr>
      <vt:lpstr>Why e is or friend</vt:lpstr>
      <vt:lpstr>3-1. plot this</vt:lpstr>
      <vt:lpstr>Calculations and graphing</vt:lpstr>
      <vt:lpstr>3-1. a, b: </vt:lpstr>
      <vt:lpstr>3-1. c &amp; d: dN/dt vs N for N0=500,  r = 0, 0.5, 1</vt:lpstr>
      <vt:lpstr>PowerPoint Presentation</vt:lpstr>
      <vt:lpstr>3-2. Doubling time problems,  Solve for td using td = ln(2)/r :</vt:lpstr>
      <vt:lpstr>3-2. Doubling time problems, using td = ln(2)/r :</vt:lpstr>
      <vt:lpstr>9. Optional challenge:  derive doubling time equation</vt:lpstr>
      <vt:lpstr>PowerPoint Presentation</vt:lpstr>
      <vt:lpstr>Growth rate slows down </vt:lpstr>
      <vt:lpstr>Sometimes find Exponential growth, (J-curve) but other times find S-shaped curves. Why?</vt:lpstr>
      <vt:lpstr>What limits r?</vt:lpstr>
      <vt:lpstr>What limits r? Name three other density dependent and three other density independent factors.</vt:lpstr>
      <vt:lpstr>What limits r?</vt:lpstr>
      <vt:lpstr>Population dynamics</vt:lpstr>
      <vt:lpstr>Logistic growth: growth with limits</vt:lpstr>
      <vt:lpstr>In lab, Paramecium show logistic growth</vt:lpstr>
      <vt:lpstr>Let’s try using the logistic growth equation</vt:lpstr>
      <vt:lpstr>Q1. Let’s try using the logistic growth equation</vt:lpstr>
      <vt:lpstr>3-4. How does population growth change across population size? At what point will you have greatest  population-level growth? Why? </vt:lpstr>
      <vt:lpstr>3-4. How population growth changes across N?  At what point will you have greatest  population-level growth? Why? </vt:lpstr>
    </vt:vector>
  </TitlesOfParts>
  <Company>Portland State Oregon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3, April 10</dc:title>
  <dc:creator>John Rueter</dc:creator>
  <cp:lastModifiedBy>John Rueter</cp:lastModifiedBy>
  <cp:revision>9</cp:revision>
  <dcterms:created xsi:type="dcterms:W3CDTF">2017-04-10T01:08:11Z</dcterms:created>
  <dcterms:modified xsi:type="dcterms:W3CDTF">2017-04-10T16:23:25Z</dcterms:modified>
</cp:coreProperties>
</file>