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58" r:id="rId3"/>
    <p:sldId id="460" r:id="rId4"/>
    <p:sldId id="387" r:id="rId5"/>
    <p:sldId id="484" r:id="rId6"/>
    <p:sldId id="364" r:id="rId7"/>
    <p:sldId id="386" r:id="rId8"/>
    <p:sldId id="413" r:id="rId9"/>
    <p:sldId id="414" r:id="rId10"/>
    <p:sldId id="416" r:id="rId11"/>
    <p:sldId id="384" r:id="rId12"/>
    <p:sldId id="459" r:id="rId13"/>
    <p:sldId id="463" r:id="rId14"/>
    <p:sldId id="482" r:id="rId15"/>
    <p:sldId id="369" r:id="rId16"/>
    <p:sldId id="417" r:id="rId17"/>
    <p:sldId id="443" r:id="rId18"/>
    <p:sldId id="419" r:id="rId19"/>
    <p:sldId id="444" r:id="rId20"/>
    <p:sldId id="445" r:id="rId21"/>
    <p:sldId id="418" r:id="rId22"/>
    <p:sldId id="446" r:id="rId23"/>
    <p:sldId id="447" r:id="rId24"/>
    <p:sldId id="485" r:id="rId25"/>
    <p:sldId id="483" r:id="rId26"/>
    <p:sldId id="486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788"/>
    <a:srgbClr val="4AA6DE"/>
    <a:srgbClr val="145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78" autoAdjust="0"/>
  </p:normalViewPr>
  <p:slideViewPr>
    <p:cSldViewPr>
      <p:cViewPr>
        <p:scale>
          <a:sx n="74" d="100"/>
          <a:sy n="74" d="100"/>
        </p:scale>
        <p:origin x="-896" y="-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C67F287-78EC-8D42-82F9-291044C4E131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AA85F502-0EA4-434B-84E6-75C981588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07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913839C-408E-4938-A3E5-AF17F1F1269E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94629A27-9055-4090-B9C7-65653F233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Definition based upon existence and abundance before/after the year 1500.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9A27-9055-4090-B9C7-65653F233E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3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Plants were chosen from a pool of the eight most common marsh plain species in southern California.</a:t>
            </a:r>
          </a:p>
          <a:p>
            <a:r>
              <a:rPr lang="en-US" sz="1300" dirty="0"/>
              <a:t>established </a:t>
            </a:r>
            <a:r>
              <a:rPr lang="en-US" sz="1300" dirty="0" smtClean="0"/>
              <a:t>5 blocks </a:t>
            </a:r>
            <a:r>
              <a:rPr lang="en-US" sz="1300" dirty="0"/>
              <a:t>along the tidal channel (A–E, west to east; Fig. 1) and planted five replicates of each of the 8 species alone (1 replicate/ block), and 15 unique combinations of </a:t>
            </a:r>
            <a:r>
              <a:rPr lang="en-US" sz="1300" b="1" dirty="0"/>
              <a:t>randomly chosen 3- and 6-species assemblages </a:t>
            </a:r>
            <a:r>
              <a:rPr lang="en-US" sz="1300" dirty="0"/>
              <a:t>(3 replicates/ block; Table 1). In addition, we established 15 plots with no plants (3 replicates/block). One plot each of the most common naturally occurring 3- and 6-species assemblages was also planted (total 5 87 plots), but only the 85 randomly selected treatment plots are included as a test of diversity effects.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29E11-86A7-4F36-81BA-515C076D94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40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(14.5+ sum…)/13= (14.5-8.4)/13= 0.</a:t>
            </a:r>
            <a:r>
              <a:rPr lang="en-US" b="1" dirty="0" smtClean="0"/>
              <a:t>466=H’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16988-3FAB-0042-A71F-A09B3A5D42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84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(14.5+ sum…)/13= (14.5-8.4)/13= 0.</a:t>
            </a:r>
            <a:r>
              <a:rPr lang="en-US" b="1" dirty="0" smtClean="0"/>
              <a:t>466=H’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16988-3FAB-0042-A71F-A09B3A5D42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84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(14.5+ sum…)/13= (14.5-8.4)/13= 0.</a:t>
            </a:r>
            <a:r>
              <a:rPr lang="en-US" b="1" dirty="0" smtClean="0"/>
              <a:t>466=H’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16988-3FAB-0042-A71F-A09B3A5D42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84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is more diverse? =1-(60/156) = 1-0.385= 0.615 so much higher diversity but same richness. Which to use? BOTH!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16988-3FAB-0042-A71F-A09B3A5D42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09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is more diverse? =1-(60/156) = 1-0.385= 0.615 so much higher diversity but same richness. Which to use? BOTH!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16988-3FAB-0042-A71F-A09B3A5D42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09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is more diverse? =1-(60/156) = 1-0.385= 0.615 so much higher diversity but same richness. Which to use? BOTH!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16988-3FAB-0042-A71F-A09B3A5D42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0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7772-0DD0-443E-8BE9-8DCB09AFF52F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CDA2-1938-482B-B648-141887DC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4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7772-0DD0-443E-8BE9-8DCB09AFF52F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CDA2-1938-482B-B648-141887DC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8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7772-0DD0-443E-8BE9-8DCB09AFF52F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CDA2-1938-482B-B648-141887DC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3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7772-0DD0-443E-8BE9-8DCB09AFF52F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CDA2-1938-482B-B648-141887DC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2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7772-0DD0-443E-8BE9-8DCB09AFF52F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CDA2-1938-482B-B648-141887DC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7772-0DD0-443E-8BE9-8DCB09AFF52F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CDA2-1938-482B-B648-141887DC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7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7772-0DD0-443E-8BE9-8DCB09AFF52F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CDA2-1938-482B-B648-141887DC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6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7772-0DD0-443E-8BE9-8DCB09AFF52F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CDA2-1938-482B-B648-141887DC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4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7772-0DD0-443E-8BE9-8DCB09AFF52F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CDA2-1938-482B-B648-141887DC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6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7772-0DD0-443E-8BE9-8DCB09AFF52F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CDA2-1938-482B-B648-141887DC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9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7772-0DD0-443E-8BE9-8DCB09AFF52F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CDA2-1938-482B-B648-141887DC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0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B7772-0DD0-443E-8BE9-8DCB09AFF52F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7CDA2-1938-482B-B648-141887DC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1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.pdx.edu/~rueterj/courses/objects/accounts-metrics-indicators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ESM 221</a:t>
            </a:r>
            <a:br>
              <a:rPr lang="en-US" dirty="0" smtClean="0"/>
            </a:br>
            <a:r>
              <a:rPr lang="en-US" dirty="0" smtClean="0"/>
              <a:t>Applied Environmental </a:t>
            </a:r>
            <a:r>
              <a:rPr lang="en-US" dirty="0" smtClean="0"/>
              <a:t>Studies</a:t>
            </a:r>
            <a:br>
              <a:rPr lang="en-US" dirty="0" smtClean="0"/>
            </a:br>
            <a:r>
              <a:rPr lang="en-US" dirty="0" smtClean="0"/>
              <a:t>Monday May 1,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Module 2: </a:t>
            </a:r>
            <a:r>
              <a:rPr lang="en-US" b="1" u="sng" dirty="0" smtClean="0">
                <a:solidFill>
                  <a:schemeClr val="tx1"/>
                </a:solidFill>
              </a:rPr>
              <a:t>Biodiversity</a:t>
            </a:r>
            <a:r>
              <a:rPr lang="en-US" b="1" dirty="0" smtClean="0">
                <a:solidFill>
                  <a:schemeClr val="tx1"/>
                </a:solidFill>
              </a:rPr>
              <a:t> and </a:t>
            </a:r>
            <a:r>
              <a:rPr lang="en-US" b="1" dirty="0" smtClean="0">
                <a:solidFill>
                  <a:schemeClr val="tx1"/>
                </a:solidFill>
              </a:rPr>
              <a:t>Habitat</a:t>
            </a:r>
          </a:p>
          <a:p>
            <a:r>
              <a:rPr lang="en-US" b="1" dirty="0" smtClean="0"/>
              <a:t>Today</a:t>
            </a:r>
          </a:p>
          <a:p>
            <a:pPr lvl="1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Importance of Biodiversity</a:t>
            </a:r>
          </a:p>
          <a:p>
            <a:pPr lvl="1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Measures of biodiversity</a:t>
            </a:r>
          </a:p>
          <a:p>
            <a:pPr lvl="1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Impacts and Models for processes</a:t>
            </a:r>
          </a:p>
          <a:p>
            <a:pPr lvl="2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Estimating areas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2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Species, Biodiversity, and Function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31966"/>
            <a:ext cx="4013056" cy="41264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715" y="5402326"/>
            <a:ext cx="85319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Calloway et al. 2003. FIG</a:t>
            </a:r>
            <a:r>
              <a:rPr lang="en-US" sz="2000" dirty="0"/>
              <a:t>. 8. Mean N accumulation in 2000 (11 SE</a:t>
            </a:r>
            <a:r>
              <a:rPr lang="en-US" sz="2000" dirty="0" smtClean="0"/>
              <a:t>) by </a:t>
            </a:r>
            <a:r>
              <a:rPr lang="en-US" sz="2000" dirty="0"/>
              <a:t>species-richness </a:t>
            </a:r>
            <a:r>
              <a:rPr lang="en-US" sz="2000" dirty="0" smtClean="0"/>
              <a:t>treatment. Bars </a:t>
            </a:r>
            <a:r>
              <a:rPr lang="en-US" sz="2000" dirty="0"/>
              <a:t>are divided to indicate the amount contributed by roots, shoots</a:t>
            </a:r>
            <a:r>
              <a:rPr lang="en-US" sz="2000" dirty="0" smtClean="0"/>
              <a:t>, litter</a:t>
            </a:r>
            <a:r>
              <a:rPr lang="en-US" sz="2000" dirty="0"/>
              <a:t>, and turf. </a:t>
            </a:r>
          </a:p>
        </p:txBody>
      </p:sp>
    </p:spTree>
    <p:extLst>
      <p:ext uri="{BB962C8B-B14F-4D97-AF65-F5344CB8AC3E}">
        <p14:creationId xmlns:p14="http://schemas.microsoft.com/office/powerpoint/2010/main" val="396869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a typeface="ヒラギノ角ゴ Pro W3" charset="0"/>
                <a:cs typeface="Calibri"/>
              </a:rPr>
              <a:t>Species diversity </a:t>
            </a:r>
            <a:r>
              <a:rPr lang="en-US" dirty="0">
                <a:ea typeface="ヒラギノ角ゴ Pro W3" charset="0"/>
                <a:cs typeface="Calibri"/>
              </a:rPr>
              <a:t>of a community is the variety of organisms that make up the </a:t>
            </a:r>
            <a:r>
              <a:rPr lang="en-US" dirty="0" smtClean="0">
                <a:ea typeface="ヒラギノ角ゴ Pro W3" charset="0"/>
                <a:cs typeface="Calibri"/>
              </a:rPr>
              <a:t>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396880" cy="253274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US" sz="3600" dirty="0" smtClean="0">
                <a:latin typeface="Calibri"/>
                <a:ea typeface="ヒラギノ角ゴ Pro W3" charset="0"/>
                <a:cs typeface="Calibri"/>
              </a:rPr>
              <a:t>Diversity has </a:t>
            </a:r>
            <a:r>
              <a:rPr lang="en-US" sz="3600" dirty="0">
                <a:latin typeface="Calibri"/>
                <a:ea typeface="ヒラギノ角ゴ Pro W3" charset="0"/>
                <a:cs typeface="Calibri"/>
              </a:rPr>
              <a:t>two components: species richness and relative abundance</a:t>
            </a:r>
          </a:p>
          <a:p>
            <a:pPr marL="577850" indent="-292100">
              <a:lnSpc>
                <a:spcPct val="95000"/>
              </a:lnSpc>
            </a:pPr>
            <a:r>
              <a:rPr lang="en-US" sz="4000" b="1" dirty="0">
                <a:latin typeface="Calibri"/>
                <a:ea typeface="ヒラギノ角ゴ Pro W3" charset="0"/>
                <a:cs typeface="Calibri"/>
              </a:rPr>
              <a:t>Species richness </a:t>
            </a:r>
            <a:r>
              <a:rPr lang="en-US" sz="4000" dirty="0">
                <a:latin typeface="Calibri"/>
                <a:ea typeface="ヒラギノ角ゴ Pro W3" charset="0"/>
                <a:cs typeface="Calibri"/>
              </a:rPr>
              <a:t>is the total number of different species in the community</a:t>
            </a:r>
          </a:p>
          <a:p>
            <a:pPr marL="577850" indent="-292100">
              <a:lnSpc>
                <a:spcPct val="95000"/>
              </a:lnSpc>
            </a:pPr>
            <a:r>
              <a:rPr lang="en-US" sz="4000" b="1" dirty="0">
                <a:latin typeface="Calibri"/>
                <a:ea typeface="ヒラギノ角ゴ Pro W3" charset="0"/>
                <a:cs typeface="Calibri"/>
              </a:rPr>
              <a:t>Relative abundance </a:t>
            </a:r>
            <a:r>
              <a:rPr lang="en-US" sz="4000" dirty="0">
                <a:latin typeface="Calibri"/>
                <a:ea typeface="ヒラギノ角ゴ Pro W3" charset="0"/>
                <a:cs typeface="Calibri"/>
              </a:rPr>
              <a:t>is the proportion each species represents of the total individuals in the community</a:t>
            </a:r>
          </a:p>
          <a:p>
            <a:endParaRPr lang="en-US" dirty="0"/>
          </a:p>
        </p:txBody>
      </p:sp>
      <p:pic>
        <p:nvPicPr>
          <p:cNvPr id="5" name="Content Placeholder 4" descr="Diversity_Campbell_Figure 54.10.tif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60" b="-3591"/>
          <a:stretch/>
        </p:blipFill>
        <p:spPr>
          <a:xfrm>
            <a:off x="574654" y="3581400"/>
            <a:ext cx="8112146" cy="3068374"/>
          </a:xfrm>
        </p:spPr>
      </p:pic>
    </p:spTree>
    <p:extLst>
      <p:ext uri="{BB962C8B-B14F-4D97-AF65-F5344CB8AC3E}">
        <p14:creationId xmlns:p14="http://schemas.microsoft.com/office/powerpoint/2010/main" val="209043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Biodiversity Matter?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Philosophy</a:t>
            </a:r>
          </a:p>
          <a:p>
            <a:r>
              <a:rPr lang="da-DK" dirty="0" smtClean="0"/>
              <a:t>Utilitarianism vs. Biocentrism</a:t>
            </a:r>
          </a:p>
          <a:p>
            <a:r>
              <a:rPr lang="da-DK" dirty="0" smtClean="0"/>
              <a:t>We need the function that biodiversity provides.  (see </a:t>
            </a:r>
            <a:r>
              <a:rPr lang="da-DK" i="1" dirty="0" smtClean="0"/>
              <a:t>Ecosystem Services</a:t>
            </a:r>
            <a:r>
              <a:rPr lang="da-DK" dirty="0" smtClean="0"/>
              <a:t>)</a:t>
            </a:r>
          </a:p>
          <a:p>
            <a:r>
              <a:rPr lang="da-DK" dirty="0" smtClean="0"/>
              <a:t>Biocentrism = species have the </a:t>
            </a:r>
            <a:r>
              <a:rPr lang="da-DK" i="1" dirty="0" smtClean="0"/>
              <a:t>right </a:t>
            </a:r>
            <a:r>
              <a:rPr lang="da-DK" dirty="0" smtClean="0"/>
              <a:t>to exist.   We preserve biodiversity because we are morally obligated to do so, even if there is no inherent function.</a:t>
            </a:r>
          </a:p>
        </p:txBody>
      </p:sp>
    </p:spTree>
    <p:extLst>
      <p:ext uri="{BB962C8B-B14F-4D97-AF65-F5344CB8AC3E}">
        <p14:creationId xmlns:p14="http://schemas.microsoft.com/office/powerpoint/2010/main" val="369762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3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" y="4572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60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want to know and what we can measure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Want to know</a:t>
            </a:r>
          </a:p>
          <a:p>
            <a:pPr lvl="1"/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Linkages and interactions</a:t>
            </a:r>
          </a:p>
          <a:p>
            <a:pPr lvl="1"/>
            <a:r>
              <a:rPr lang="en-US" dirty="0" smtClean="0"/>
              <a:t>Resilience</a:t>
            </a:r>
          </a:p>
          <a:p>
            <a:pPr lvl="1"/>
            <a:r>
              <a:rPr lang="en-US" dirty="0" smtClean="0"/>
              <a:t>Food web (images)</a:t>
            </a:r>
          </a:p>
          <a:p>
            <a:pPr lvl="1"/>
            <a:r>
              <a:rPr lang="en-US" dirty="0" smtClean="0"/>
              <a:t>Trophic network resilience or analysis</a:t>
            </a:r>
            <a:endParaRPr lang="en-US" dirty="0" smtClean="0"/>
          </a:p>
          <a:p>
            <a:r>
              <a:rPr lang="en-US" dirty="0" smtClean="0"/>
              <a:t>What we can measure</a:t>
            </a:r>
          </a:p>
          <a:p>
            <a:pPr lvl="1"/>
            <a:r>
              <a:rPr lang="en-US" dirty="0" smtClean="0"/>
              <a:t>Number of different types of species</a:t>
            </a:r>
          </a:p>
          <a:p>
            <a:pPr lvl="1"/>
            <a:r>
              <a:rPr lang="en-US" dirty="0" smtClean="0"/>
              <a:t>Spatial distribution</a:t>
            </a:r>
          </a:p>
          <a:p>
            <a:pPr lvl="1"/>
            <a:r>
              <a:rPr lang="en-US" dirty="0" smtClean="0"/>
              <a:t>Sometimes we have to settle for indicators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web.pdx.edu</a:t>
            </a:r>
            <a:r>
              <a:rPr lang="en-US" dirty="0">
                <a:hlinkClick r:id="rId2"/>
              </a:rPr>
              <a:t>/~</a:t>
            </a:r>
            <a:r>
              <a:rPr lang="en-US" dirty="0" err="1">
                <a:hlinkClick r:id="rId2"/>
              </a:rPr>
              <a:t>rueterj</a:t>
            </a:r>
            <a:r>
              <a:rPr lang="en-US" dirty="0">
                <a:hlinkClick r:id="rId2"/>
              </a:rPr>
              <a:t>/courses/objects/accounts-metrics-</a:t>
            </a:r>
            <a:r>
              <a:rPr lang="en-US" dirty="0" err="1">
                <a:hlinkClick r:id="rId2"/>
              </a:rPr>
              <a:t>indicators.html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01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D</a:t>
            </a:r>
            <a:r>
              <a:rPr lang="en-US" dirty="0" smtClean="0"/>
              <a:t>o We Measure Biodiversity?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Species richness (# of species)</a:t>
            </a:r>
          </a:p>
          <a:p>
            <a:r>
              <a:rPr lang="en-US" dirty="0" smtClean="0"/>
              <a:t>Taxonomic richness (# of higher order taxa, e.g. # families)</a:t>
            </a:r>
          </a:p>
          <a:p>
            <a:r>
              <a:rPr lang="en-US" dirty="0" smtClean="0"/>
              <a:t>Species composition (which species are there)</a:t>
            </a:r>
          </a:p>
          <a:p>
            <a:r>
              <a:rPr lang="en-US" dirty="0" smtClean="0"/>
              <a:t>Species evenness (relative abundance)</a:t>
            </a:r>
          </a:p>
          <a:p>
            <a:r>
              <a:rPr lang="en-US" dirty="0" smtClean="0"/>
              <a:t>Combination of richness and evenness</a:t>
            </a:r>
          </a:p>
          <a:p>
            <a:r>
              <a:rPr lang="en-US" dirty="0" smtClean="0"/>
              <a:t>Comparison of diversity with other communities</a:t>
            </a:r>
          </a:p>
          <a:p>
            <a:r>
              <a:rPr lang="en-US" dirty="0" smtClean="0"/>
              <a:t>Functional 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diversity: Richness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297" y="1401313"/>
            <a:ext cx="4653189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Species richness = the number of species in a community. </a:t>
            </a:r>
          </a:p>
          <a:p>
            <a:pPr marL="0" indent="0">
              <a:buNone/>
            </a:pPr>
            <a:r>
              <a:rPr lang="en-US" sz="2600" dirty="0" smtClean="0"/>
              <a:t>It’s easy </a:t>
            </a:r>
          </a:p>
          <a:p>
            <a:pPr marL="0" indent="0">
              <a:buNone/>
            </a:pPr>
            <a:r>
              <a:rPr lang="en-US" sz="2600" dirty="0" smtClean="0"/>
              <a:t>But, often one or two species are dominant; the remaining species probably don’t have much of an effect on ecosystem function.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Should every species be counted equally in its contribution to biodiversity?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18090" y="1447800"/>
            <a:ext cx="3809840" cy="34778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Hunt et al. 1986. Relative abundances of seabirds on Coburg Is., Canada</a:t>
            </a:r>
          </a:p>
          <a:p>
            <a:endParaRPr lang="en-US" sz="2200" dirty="0" smtClean="0"/>
          </a:p>
          <a:p>
            <a:r>
              <a:rPr lang="en-US" sz="2200" dirty="0" smtClean="0"/>
              <a:t>Glaucous-winged gull: 	0.0004</a:t>
            </a:r>
          </a:p>
          <a:p>
            <a:r>
              <a:rPr lang="en-US" sz="2200" dirty="0" smtClean="0"/>
              <a:t>Black-legged kittiwake: 	0.1577</a:t>
            </a:r>
          </a:p>
          <a:p>
            <a:r>
              <a:rPr lang="en-US" sz="2200" dirty="0" smtClean="0"/>
              <a:t>Thick-billed </a:t>
            </a:r>
            <a:r>
              <a:rPr lang="en-US" sz="2200" dirty="0" err="1" smtClean="0"/>
              <a:t>murre</a:t>
            </a:r>
            <a:r>
              <a:rPr lang="en-US" sz="2200" dirty="0" smtClean="0"/>
              <a:t>         	0.8413</a:t>
            </a:r>
          </a:p>
          <a:p>
            <a:r>
              <a:rPr lang="en-US" sz="2200" dirty="0" smtClean="0"/>
              <a:t>Black guillemot                0.0005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Richness = 4 species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0826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Calculating diversity: Richness and Evenness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Shannon Index (or Shannon-Wiener)</a:t>
            </a:r>
          </a:p>
          <a:p>
            <a:r>
              <a:rPr lang="en-US" dirty="0" smtClean="0"/>
              <a:t>Based on information theory</a:t>
            </a:r>
          </a:p>
          <a:p>
            <a:r>
              <a:rPr lang="en-US" dirty="0" smtClean="0"/>
              <a:t>How equal are the abundances?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Simpson Index</a:t>
            </a:r>
          </a:p>
          <a:p>
            <a:r>
              <a:rPr lang="en-US" dirty="0" smtClean="0"/>
              <a:t>The </a:t>
            </a:r>
            <a:r>
              <a:rPr lang="en-US" dirty="0"/>
              <a:t>probability that </a:t>
            </a:r>
            <a:r>
              <a:rPr lang="en-US" dirty="0" smtClean="0"/>
              <a:t>two </a:t>
            </a:r>
            <a:r>
              <a:rPr lang="en-US" dirty="0"/>
              <a:t>randomly selected individuals belong to different species</a:t>
            </a:r>
          </a:p>
          <a:p>
            <a:r>
              <a:rPr lang="en-US" dirty="0" smtClean="0"/>
              <a:t>How equal are the abundances?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9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Calculating diversity: Shannon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438989" cy="4947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H’=[</a:t>
            </a:r>
            <a:r>
              <a:rPr lang="en-US" sz="2400" dirty="0" smtClean="0">
                <a:solidFill>
                  <a:srgbClr val="7030A0"/>
                </a:solidFill>
              </a:rPr>
              <a:t>N </a:t>
            </a:r>
            <a:r>
              <a:rPr lang="en-US" sz="2400" dirty="0">
                <a:solidFill>
                  <a:srgbClr val="7030A0"/>
                </a:solidFill>
              </a:rPr>
              <a:t>* log N – </a:t>
            </a:r>
            <a:r>
              <a:rPr lang="en-US" sz="2400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S</a:t>
            </a:r>
            <a:r>
              <a:rPr lang="en-US" sz="2400" dirty="0">
                <a:solidFill>
                  <a:srgbClr val="FF6600"/>
                </a:solidFill>
              </a:rPr>
              <a:t>(</a:t>
            </a:r>
            <a:r>
              <a:rPr lang="en-US" sz="2400" dirty="0" err="1" smtClean="0">
                <a:solidFill>
                  <a:srgbClr val="FF6600"/>
                </a:solidFill>
              </a:rPr>
              <a:t>n</a:t>
            </a:r>
            <a:r>
              <a:rPr lang="en-US" sz="2400" baseline="-25000" dirty="0" err="1" smtClean="0">
                <a:solidFill>
                  <a:srgbClr val="FF6600"/>
                </a:solidFill>
              </a:rPr>
              <a:t>i</a:t>
            </a:r>
            <a:r>
              <a:rPr lang="en-US" sz="2400" dirty="0" smtClean="0">
                <a:solidFill>
                  <a:srgbClr val="FF6600"/>
                </a:solidFill>
              </a:rPr>
              <a:t>*log </a:t>
            </a:r>
            <a:r>
              <a:rPr lang="en-US" sz="2400" dirty="0" err="1" smtClean="0">
                <a:solidFill>
                  <a:srgbClr val="FF6600"/>
                </a:solidFill>
              </a:rPr>
              <a:t>n</a:t>
            </a:r>
            <a:r>
              <a:rPr lang="en-US" sz="2400" baseline="-25000" dirty="0" err="1" smtClean="0">
                <a:solidFill>
                  <a:srgbClr val="FF6600"/>
                </a:solidFill>
              </a:rPr>
              <a:t>i</a:t>
            </a:r>
            <a:r>
              <a:rPr lang="en-US" sz="2400" dirty="0" smtClean="0">
                <a:solidFill>
                  <a:srgbClr val="FF6600"/>
                </a:solidFill>
              </a:rPr>
              <a:t>)</a:t>
            </a:r>
            <a:r>
              <a:rPr lang="en-US" sz="2400" dirty="0" smtClean="0"/>
              <a:t>]/</a:t>
            </a:r>
            <a:r>
              <a:rPr lang="en-US" sz="2400" dirty="0" smtClean="0">
                <a:solidFill>
                  <a:srgbClr val="0000FF"/>
                </a:solidFill>
              </a:rPr>
              <a:t>N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= #individuals per species</a:t>
            </a:r>
            <a:r>
              <a:rPr lang="en-US" sz="2400" dirty="0"/>
              <a:t>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N = #individuals in total</a:t>
            </a:r>
          </a:p>
          <a:p>
            <a:r>
              <a:rPr lang="en-US" sz="2400" dirty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sz="2400" dirty="0">
                <a:solidFill>
                  <a:srgbClr val="FF0000"/>
                </a:solidFill>
              </a:rPr>
              <a:t> = sum of (add them up after the multiplication)</a:t>
            </a:r>
          </a:p>
          <a:p>
            <a:pPr marL="0" indent="0">
              <a:buNone/>
            </a:pPr>
            <a:r>
              <a:rPr lang="en-US" sz="2400" dirty="0" smtClean="0"/>
              <a:t>1+: high diversity, 0.001:low</a:t>
            </a:r>
            <a:r>
              <a:rPr lang="en-US" sz="2400" dirty="0" smtClean="0">
                <a:effectLst/>
              </a:rPr>
              <a:t> </a:t>
            </a:r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Hunt </a:t>
            </a:r>
            <a:r>
              <a:rPr lang="en-US" sz="2400" b="1" dirty="0"/>
              <a:t>et al. 1986</a:t>
            </a:r>
          </a:p>
          <a:p>
            <a:pPr marL="0" indent="0">
              <a:buNone/>
            </a:pPr>
            <a:r>
              <a:rPr lang="en-US" sz="2400" dirty="0"/>
              <a:t>Glaucous-winged gull:          </a:t>
            </a:r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Black-legged kittiwake: </a:t>
            </a:r>
            <a:r>
              <a:rPr lang="en-US" sz="2400" dirty="0" smtClean="0">
                <a:solidFill>
                  <a:srgbClr val="FF0000"/>
                </a:solidFill>
              </a:rPr>
              <a:t>1,577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Thick-billed </a:t>
            </a:r>
            <a:r>
              <a:rPr lang="en-US" sz="2400" dirty="0" err="1"/>
              <a:t>murre</a:t>
            </a:r>
            <a:r>
              <a:rPr lang="en-US" sz="2400" dirty="0"/>
              <a:t>:        </a:t>
            </a:r>
            <a:r>
              <a:rPr lang="en-US" sz="2400" dirty="0">
                <a:solidFill>
                  <a:srgbClr val="FF0000"/>
                </a:solidFill>
              </a:rPr>
              <a:t>8,413</a:t>
            </a:r>
          </a:p>
          <a:p>
            <a:pPr marL="0" indent="0">
              <a:buNone/>
            </a:pPr>
            <a:r>
              <a:rPr lang="en-US" sz="2400" dirty="0"/>
              <a:t>Black guillemot            </a:t>
            </a:r>
            <a:r>
              <a:rPr lang="en-US" sz="2400" u="sng" dirty="0" smtClean="0"/>
              <a:t>           </a:t>
            </a:r>
            <a:r>
              <a:rPr lang="en-US" sz="2400" u="sng" dirty="0" smtClean="0">
                <a:solidFill>
                  <a:srgbClr val="FF0000"/>
                </a:solidFill>
              </a:rPr>
              <a:t>5</a:t>
            </a:r>
            <a:endParaRPr lang="en-US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	           </a:t>
            </a:r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002060"/>
                </a:solidFill>
              </a:rPr>
              <a:t>Total</a:t>
            </a:r>
            <a:r>
              <a:rPr lang="en-US" sz="2400" b="1" dirty="0">
                <a:solidFill>
                  <a:srgbClr val="002060"/>
                </a:solidFill>
              </a:rPr>
              <a:t>, N= 9,999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225689"/>
            <a:ext cx="4035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Shannon </a:t>
            </a:r>
            <a:r>
              <a:rPr lang="en-US" sz="2400" b="1" dirty="0"/>
              <a:t>index:</a:t>
            </a:r>
            <a:endParaRPr lang="en-US" sz="2400" b="1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7030A0"/>
                </a:solidFill>
              </a:rPr>
              <a:t>9999*log(9999) – </a:t>
            </a:r>
            <a:r>
              <a:rPr lang="en-US" sz="2400" dirty="0" smtClean="0">
                <a:solidFill>
                  <a:srgbClr val="FF6600"/>
                </a:solidFill>
              </a:rPr>
              <a:t>{(4*log(4))+ (1577*log(1577)+8413*</a:t>
            </a:r>
            <a:br>
              <a:rPr lang="en-US" sz="2400" dirty="0" smtClean="0">
                <a:solidFill>
                  <a:srgbClr val="FF6600"/>
                </a:solidFill>
              </a:rPr>
            </a:br>
            <a:r>
              <a:rPr lang="en-US" sz="2400" dirty="0" smtClean="0">
                <a:solidFill>
                  <a:srgbClr val="FF6600"/>
                </a:solidFill>
              </a:rPr>
              <a:t>log(8413) + 5*log(5)</a:t>
            </a:r>
            <a:r>
              <a:rPr lang="en-US" sz="2400" dirty="0" smtClean="0"/>
              <a:t>]/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9999</a:t>
            </a:r>
            <a:endParaRPr lang="en-US" sz="2400" dirty="0" smtClean="0"/>
          </a:p>
          <a:p>
            <a:r>
              <a:rPr lang="en-US" sz="2400" dirty="0" smtClean="0"/>
              <a:t>= [</a:t>
            </a:r>
            <a:r>
              <a:rPr lang="en-US" sz="2400" dirty="0" smtClean="0">
                <a:solidFill>
                  <a:srgbClr val="7030A0"/>
                </a:solidFill>
              </a:rPr>
              <a:t>39,995.6-</a:t>
            </a:r>
            <a:r>
              <a:rPr lang="en-US" sz="2400" dirty="0" smtClean="0">
                <a:solidFill>
                  <a:srgbClr val="FF6600"/>
                </a:solidFill>
              </a:rPr>
              <a:t>(2.41+5,043+ 33,020+3.5)</a:t>
            </a:r>
            <a:r>
              <a:rPr lang="en-US" sz="2400" dirty="0" smtClean="0"/>
              <a:t>]/</a:t>
            </a:r>
            <a:r>
              <a:rPr lang="en-US" sz="2400" dirty="0" smtClean="0">
                <a:solidFill>
                  <a:srgbClr val="0000FF"/>
                </a:solidFill>
              </a:rPr>
              <a:t>9999</a:t>
            </a:r>
            <a:endParaRPr lang="en-US" sz="2400" dirty="0" smtClean="0"/>
          </a:p>
          <a:p>
            <a:r>
              <a:rPr lang="en-US" sz="2400" dirty="0" smtClean="0"/>
              <a:t>= [</a:t>
            </a:r>
            <a:r>
              <a:rPr lang="en-US" sz="2400" dirty="0" smtClean="0">
                <a:solidFill>
                  <a:srgbClr val="7030A0"/>
                </a:solidFill>
              </a:rPr>
              <a:t>39,995.6-</a:t>
            </a:r>
            <a:r>
              <a:rPr lang="en-US" sz="2400" dirty="0" smtClean="0">
                <a:solidFill>
                  <a:srgbClr val="FF6600"/>
                </a:solidFill>
              </a:rPr>
              <a:t>38,069.5</a:t>
            </a:r>
            <a:r>
              <a:rPr lang="en-US" sz="2400" dirty="0" smtClean="0"/>
              <a:t>]/</a:t>
            </a:r>
            <a:r>
              <a:rPr lang="en-US" sz="2400" dirty="0" smtClean="0">
                <a:solidFill>
                  <a:srgbClr val="0000FF"/>
                </a:solidFill>
              </a:rPr>
              <a:t>9999</a:t>
            </a:r>
            <a:endParaRPr lang="en-US" sz="2400" dirty="0" smtClean="0"/>
          </a:p>
          <a:p>
            <a:r>
              <a:rPr lang="en-US" sz="2400" dirty="0" smtClean="0"/>
              <a:t>=0.1926=H’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2532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Calculating diversity: Shannon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438989" cy="49479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H’=[</a:t>
            </a:r>
            <a:r>
              <a:rPr lang="en-US" sz="2800" dirty="0" smtClean="0">
                <a:solidFill>
                  <a:srgbClr val="7030A0"/>
                </a:solidFill>
              </a:rPr>
              <a:t>N </a:t>
            </a:r>
            <a:r>
              <a:rPr lang="en-US" sz="2800" dirty="0">
                <a:solidFill>
                  <a:srgbClr val="7030A0"/>
                </a:solidFill>
              </a:rPr>
              <a:t>* log N – </a:t>
            </a:r>
            <a:r>
              <a:rPr lang="en-US" sz="2800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S</a:t>
            </a:r>
            <a:r>
              <a:rPr lang="en-US" sz="2800" dirty="0">
                <a:solidFill>
                  <a:srgbClr val="FF6600"/>
                </a:solidFill>
              </a:rPr>
              <a:t>(</a:t>
            </a:r>
            <a:r>
              <a:rPr lang="en-US" sz="2800" dirty="0" err="1" smtClean="0">
                <a:solidFill>
                  <a:srgbClr val="FF6600"/>
                </a:solidFill>
              </a:rPr>
              <a:t>n</a:t>
            </a:r>
            <a:r>
              <a:rPr lang="en-US" sz="2800" baseline="-25000" dirty="0" err="1" smtClean="0">
                <a:solidFill>
                  <a:srgbClr val="FF6600"/>
                </a:solidFill>
              </a:rPr>
              <a:t>i</a:t>
            </a:r>
            <a:r>
              <a:rPr lang="en-US" sz="2800" dirty="0" smtClean="0">
                <a:solidFill>
                  <a:srgbClr val="FF6600"/>
                </a:solidFill>
              </a:rPr>
              <a:t>*log </a:t>
            </a:r>
            <a:r>
              <a:rPr lang="en-US" sz="2800" dirty="0" err="1" smtClean="0">
                <a:solidFill>
                  <a:srgbClr val="FF6600"/>
                </a:solidFill>
              </a:rPr>
              <a:t>n</a:t>
            </a:r>
            <a:r>
              <a:rPr lang="en-US" sz="2800" baseline="-25000" dirty="0" err="1" smtClean="0">
                <a:solidFill>
                  <a:srgbClr val="FF6600"/>
                </a:solidFill>
              </a:rPr>
              <a:t>i</a:t>
            </a:r>
            <a:r>
              <a:rPr lang="en-US" sz="2800" dirty="0" smtClean="0">
                <a:solidFill>
                  <a:srgbClr val="FF6600"/>
                </a:solidFill>
              </a:rPr>
              <a:t>)</a:t>
            </a:r>
            <a:r>
              <a:rPr lang="en-US" sz="2800" dirty="0" smtClean="0"/>
              <a:t>]/</a:t>
            </a:r>
            <a:r>
              <a:rPr lang="en-US" sz="2800" dirty="0" smtClean="0">
                <a:solidFill>
                  <a:srgbClr val="0000FF"/>
                </a:solidFill>
              </a:rPr>
              <a:t>N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1+: high diversity, 0.001:low</a:t>
            </a:r>
            <a:r>
              <a:rPr lang="en-US" sz="3000" dirty="0" smtClean="0">
                <a:effectLst/>
              </a:rPr>
              <a:t> </a:t>
            </a:r>
            <a:endParaRPr lang="en-US" sz="3000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Bush tit: 	    8</a:t>
            </a:r>
          </a:p>
          <a:p>
            <a:pPr marL="0" indent="0">
              <a:buNone/>
            </a:pPr>
            <a:r>
              <a:rPr lang="en-US" sz="2800" dirty="0" smtClean="0"/>
              <a:t>Flicker: 	</a:t>
            </a:r>
            <a:r>
              <a:rPr lang="en-US" sz="2800" dirty="0"/>
              <a:t> </a:t>
            </a:r>
            <a:r>
              <a:rPr lang="en-US" sz="2800" dirty="0" smtClean="0"/>
              <a:t>   2</a:t>
            </a:r>
          </a:p>
          <a:p>
            <a:pPr marL="0" indent="0">
              <a:buNone/>
            </a:pPr>
            <a:r>
              <a:rPr lang="en-US" sz="2800" dirty="0" err="1" smtClean="0"/>
              <a:t>Scrubjay</a:t>
            </a:r>
            <a:r>
              <a:rPr lang="en-US" sz="2800" dirty="0" smtClean="0"/>
              <a:t>:	    1</a:t>
            </a:r>
          </a:p>
          <a:p>
            <a:pPr marL="0" indent="0">
              <a:buNone/>
            </a:pPr>
            <a:r>
              <a:rPr lang="en-US" sz="2800" dirty="0" smtClean="0"/>
              <a:t>Varied thrush:   2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225689"/>
            <a:ext cx="403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Q1.  Shannon </a:t>
            </a:r>
            <a:r>
              <a:rPr lang="en-US" sz="2400" b="1" dirty="0"/>
              <a:t>index</a:t>
            </a:r>
            <a:r>
              <a:rPr lang="en-US" sz="2400" b="1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6673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Story Arc:</a:t>
            </a:r>
          </a:p>
          <a:p>
            <a:pPr lvl="1"/>
            <a:r>
              <a:rPr lang="en-US" dirty="0" smtClean="0"/>
              <a:t>Why biodiversity?</a:t>
            </a:r>
          </a:p>
          <a:p>
            <a:pPr lvl="1"/>
            <a:r>
              <a:rPr lang="en-US" dirty="0" smtClean="0"/>
              <a:t>How do we measure it?</a:t>
            </a:r>
          </a:p>
          <a:p>
            <a:pPr lvl="2"/>
            <a:r>
              <a:rPr lang="en-US" dirty="0" smtClean="0"/>
              <a:t>Skills = diversity indices</a:t>
            </a:r>
          </a:p>
          <a:p>
            <a:pPr lvl="1"/>
            <a:r>
              <a:rPr lang="en-US" dirty="0" smtClean="0"/>
              <a:t>What processes influence species richness?</a:t>
            </a:r>
          </a:p>
          <a:p>
            <a:pPr lvl="2"/>
            <a:r>
              <a:rPr lang="en-US" dirty="0" smtClean="0"/>
              <a:t>Skills = island biogeography</a:t>
            </a:r>
          </a:p>
        </p:txBody>
      </p:sp>
    </p:spTree>
    <p:extLst>
      <p:ext uri="{BB962C8B-B14F-4D97-AF65-F5344CB8AC3E}">
        <p14:creationId xmlns:p14="http://schemas.microsoft.com/office/powerpoint/2010/main" val="368928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Calculating diversity: Shannon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438989" cy="49479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H’=[</a:t>
            </a:r>
            <a:r>
              <a:rPr lang="en-US" sz="2800" dirty="0" smtClean="0">
                <a:solidFill>
                  <a:srgbClr val="7030A0"/>
                </a:solidFill>
              </a:rPr>
              <a:t>N </a:t>
            </a:r>
            <a:r>
              <a:rPr lang="en-US" sz="2800" dirty="0">
                <a:solidFill>
                  <a:srgbClr val="7030A0"/>
                </a:solidFill>
              </a:rPr>
              <a:t>* log N – </a:t>
            </a:r>
            <a:r>
              <a:rPr lang="en-US" sz="2800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S</a:t>
            </a:r>
            <a:r>
              <a:rPr lang="en-US" sz="2800" dirty="0">
                <a:solidFill>
                  <a:srgbClr val="FF6600"/>
                </a:solidFill>
              </a:rPr>
              <a:t>(</a:t>
            </a:r>
            <a:r>
              <a:rPr lang="en-US" sz="2800" dirty="0" err="1" smtClean="0">
                <a:solidFill>
                  <a:srgbClr val="FF6600"/>
                </a:solidFill>
              </a:rPr>
              <a:t>n</a:t>
            </a:r>
            <a:r>
              <a:rPr lang="en-US" sz="2800" baseline="-25000" dirty="0" err="1" smtClean="0">
                <a:solidFill>
                  <a:srgbClr val="FF6600"/>
                </a:solidFill>
              </a:rPr>
              <a:t>i</a:t>
            </a:r>
            <a:r>
              <a:rPr lang="en-US" sz="2800" dirty="0" smtClean="0">
                <a:solidFill>
                  <a:srgbClr val="FF6600"/>
                </a:solidFill>
              </a:rPr>
              <a:t>*log </a:t>
            </a:r>
            <a:r>
              <a:rPr lang="en-US" sz="2800" dirty="0" err="1" smtClean="0">
                <a:solidFill>
                  <a:srgbClr val="FF6600"/>
                </a:solidFill>
              </a:rPr>
              <a:t>n</a:t>
            </a:r>
            <a:r>
              <a:rPr lang="en-US" sz="2800" baseline="-25000" dirty="0" err="1" smtClean="0">
                <a:solidFill>
                  <a:srgbClr val="FF6600"/>
                </a:solidFill>
              </a:rPr>
              <a:t>i</a:t>
            </a:r>
            <a:r>
              <a:rPr lang="en-US" sz="2800" dirty="0" smtClean="0">
                <a:solidFill>
                  <a:srgbClr val="FF6600"/>
                </a:solidFill>
              </a:rPr>
              <a:t>)</a:t>
            </a:r>
            <a:r>
              <a:rPr lang="en-US" sz="2800" dirty="0" smtClean="0"/>
              <a:t>]/</a:t>
            </a:r>
            <a:r>
              <a:rPr lang="en-US" sz="2800" dirty="0" smtClean="0">
                <a:solidFill>
                  <a:srgbClr val="0000FF"/>
                </a:solidFill>
              </a:rPr>
              <a:t>N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1+: high diversity, 0.001:low</a:t>
            </a:r>
            <a:r>
              <a:rPr lang="en-US" sz="3000" dirty="0" smtClean="0">
                <a:effectLst/>
              </a:rPr>
              <a:t> </a:t>
            </a:r>
            <a:endParaRPr lang="en-US" sz="3000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Bush tit: 	    8</a:t>
            </a:r>
          </a:p>
          <a:p>
            <a:pPr marL="0" indent="0">
              <a:buNone/>
            </a:pPr>
            <a:r>
              <a:rPr lang="en-US" sz="2800" dirty="0" smtClean="0"/>
              <a:t>Flicker: 	</a:t>
            </a:r>
            <a:r>
              <a:rPr lang="en-US" sz="2800" dirty="0"/>
              <a:t> </a:t>
            </a:r>
            <a:r>
              <a:rPr lang="en-US" sz="2800" dirty="0" smtClean="0"/>
              <a:t>   2</a:t>
            </a:r>
          </a:p>
          <a:p>
            <a:pPr marL="0" indent="0">
              <a:buNone/>
            </a:pPr>
            <a:r>
              <a:rPr lang="en-US" sz="2800" dirty="0" err="1" smtClean="0"/>
              <a:t>Scrubjay</a:t>
            </a:r>
            <a:r>
              <a:rPr lang="en-US" sz="2800" dirty="0" smtClean="0"/>
              <a:t>:	    1</a:t>
            </a:r>
          </a:p>
          <a:p>
            <a:pPr marL="0" indent="0">
              <a:buNone/>
            </a:pPr>
            <a:r>
              <a:rPr lang="en-US" sz="2800" dirty="0" smtClean="0"/>
              <a:t>Varied thrush:   2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225689"/>
            <a:ext cx="4035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Q1.  Shannon </a:t>
            </a:r>
            <a:r>
              <a:rPr lang="en-US" sz="2400" b="1" dirty="0"/>
              <a:t>index:</a:t>
            </a:r>
            <a:endParaRPr lang="en-US" sz="2400" b="1" dirty="0" smtClean="0"/>
          </a:p>
          <a:p>
            <a:r>
              <a:rPr lang="en-US" sz="2400" dirty="0" smtClean="0"/>
              <a:t>= [13</a:t>
            </a:r>
            <a:r>
              <a:rPr lang="en-US" sz="2400" dirty="0" smtClean="0">
                <a:solidFill>
                  <a:srgbClr val="7030A0"/>
                </a:solidFill>
              </a:rPr>
              <a:t>*log(13) – 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{(8*log(8))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FF6600"/>
                </a:solidFill>
              </a:rPr>
              <a:t> (2*log(2)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FF6600"/>
                </a:solidFill>
              </a:rPr>
              <a:t> 1 *</a:t>
            </a:r>
            <a:br>
              <a:rPr lang="en-US" sz="2400" dirty="0" smtClean="0">
                <a:solidFill>
                  <a:srgbClr val="FF6600"/>
                </a:solidFill>
              </a:rPr>
            </a:br>
            <a:r>
              <a:rPr lang="en-US" sz="2400" dirty="0" smtClean="0">
                <a:solidFill>
                  <a:srgbClr val="FF6600"/>
                </a:solidFill>
              </a:rPr>
              <a:t>log(1)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FF6600"/>
                </a:solidFill>
              </a:rPr>
              <a:t> 2*log(2)</a:t>
            </a:r>
            <a:r>
              <a:rPr lang="en-US" sz="2400" dirty="0" smtClean="0"/>
              <a:t>] / </a:t>
            </a:r>
            <a:r>
              <a:rPr lang="en-US" sz="2400" dirty="0" smtClean="0">
                <a:solidFill>
                  <a:srgbClr val="0000FF"/>
                </a:solidFill>
              </a:rPr>
              <a:t>13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= [</a:t>
            </a:r>
            <a:r>
              <a:rPr lang="en-US" sz="2400" dirty="0" smtClean="0">
                <a:solidFill>
                  <a:srgbClr val="7030A0"/>
                </a:solidFill>
              </a:rPr>
              <a:t>33 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FF6600"/>
                </a:solidFill>
              </a:rPr>
              <a:t>(4.2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FF6600"/>
                </a:solidFill>
              </a:rPr>
              <a:t> 1.4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FF6600"/>
                </a:solidFill>
              </a:rPr>
              <a:t> 0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FF6600"/>
                </a:solidFill>
              </a:rPr>
              <a:t> 1.4)</a:t>
            </a:r>
            <a:r>
              <a:rPr lang="en-US" sz="2400" dirty="0" smtClean="0"/>
              <a:t>] / </a:t>
            </a:r>
            <a:r>
              <a:rPr lang="en-US" sz="2400" dirty="0" smtClean="0">
                <a:solidFill>
                  <a:srgbClr val="0000FF"/>
                </a:solidFill>
              </a:rPr>
              <a:t>13</a:t>
            </a:r>
            <a:endParaRPr lang="en-US" sz="2400" dirty="0" smtClean="0"/>
          </a:p>
          <a:p>
            <a:r>
              <a:rPr lang="en-US" sz="2400" dirty="0" smtClean="0"/>
              <a:t>= [</a:t>
            </a:r>
            <a:r>
              <a:rPr lang="en-US" sz="2400" dirty="0" smtClean="0">
                <a:solidFill>
                  <a:srgbClr val="7030A0"/>
                </a:solidFill>
              </a:rPr>
              <a:t>33 </a:t>
            </a:r>
            <a:r>
              <a:rPr lang="en-US" sz="2400" dirty="0" smtClean="0"/>
              <a:t>–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FF6600"/>
                </a:solidFill>
              </a:rPr>
              <a:t>6.9</a:t>
            </a:r>
            <a:r>
              <a:rPr lang="en-US" sz="2400" dirty="0" smtClean="0"/>
              <a:t>] /</a:t>
            </a:r>
            <a:r>
              <a:rPr lang="en-US" sz="2400" dirty="0" smtClean="0">
                <a:solidFill>
                  <a:srgbClr val="0000FF"/>
                </a:solidFill>
              </a:rPr>
              <a:t> 13</a:t>
            </a:r>
            <a:endParaRPr lang="en-US" sz="2400" dirty="0" smtClean="0"/>
          </a:p>
          <a:p>
            <a:r>
              <a:rPr lang="en-US" sz="2400" dirty="0" smtClean="0"/>
              <a:t>= 2.0 = H’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7196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diversity: </a:t>
            </a:r>
            <a:r>
              <a:rPr lang="en-US" b="1" dirty="0" smtClean="0"/>
              <a:t>Simpson’s diversity index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711" y="1416612"/>
            <a:ext cx="4590169" cy="5294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</a:t>
            </a:r>
            <a:r>
              <a:rPr lang="en-US" sz="2800" baseline="-25000" dirty="0" smtClean="0"/>
              <a:t>s</a:t>
            </a:r>
            <a:r>
              <a:rPr lang="en-US" sz="2800" dirty="0" smtClean="0"/>
              <a:t> </a:t>
            </a:r>
            <a:r>
              <a:rPr lang="en-US" sz="2800" dirty="0"/>
              <a:t>= 1 – [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sz="2800" dirty="0" err="1">
                <a:solidFill>
                  <a:srgbClr val="FF0000"/>
                </a:solidFill>
              </a:rPr>
              <a:t>n</a:t>
            </a:r>
            <a:r>
              <a:rPr lang="en-US" sz="2800" baseline="-25000" dirty="0" err="1">
                <a:solidFill>
                  <a:srgbClr val="FF0000"/>
                </a:solidFill>
              </a:rPr>
              <a:t>i</a:t>
            </a:r>
            <a:r>
              <a:rPr lang="en-US" sz="2800" baseline="-25000" dirty="0">
                <a:solidFill>
                  <a:srgbClr val="FF0000"/>
                </a:solidFill>
              </a:rPr>
              <a:t>*</a:t>
            </a:r>
            <a:r>
              <a:rPr lang="en-US" sz="2800" dirty="0">
                <a:solidFill>
                  <a:srgbClr val="FF0000"/>
                </a:solidFill>
              </a:rPr>
              <a:t>(n</a:t>
            </a:r>
            <a:r>
              <a:rPr lang="en-US" sz="2800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-1)) </a:t>
            </a:r>
            <a:r>
              <a:rPr lang="en-US" sz="2800" dirty="0"/>
              <a:t>/ </a:t>
            </a:r>
            <a:r>
              <a:rPr lang="en-US" sz="2800" dirty="0">
                <a:solidFill>
                  <a:srgbClr val="0000FF"/>
                </a:solidFill>
              </a:rPr>
              <a:t>(N*(N-1))</a:t>
            </a:r>
            <a:r>
              <a:rPr lang="en-US" sz="2800" dirty="0" smtClean="0"/>
              <a:t>]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n</a:t>
            </a:r>
            <a:r>
              <a:rPr lang="en-US" sz="2800" baseline="-250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 = </a:t>
            </a:r>
            <a:r>
              <a:rPr lang="en-US" sz="2800" dirty="0" smtClean="0">
                <a:solidFill>
                  <a:srgbClr val="FF0000"/>
                </a:solidFill>
              </a:rPr>
              <a:t>#individuals per </a:t>
            </a:r>
            <a:r>
              <a:rPr lang="en-US" sz="2800" dirty="0">
                <a:solidFill>
                  <a:srgbClr val="FF0000"/>
                </a:solidFill>
              </a:rPr>
              <a:t>species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002060"/>
                </a:solidFill>
              </a:rPr>
              <a:t>N </a:t>
            </a:r>
            <a:r>
              <a:rPr lang="en-US" sz="2800" dirty="0">
                <a:solidFill>
                  <a:srgbClr val="002060"/>
                </a:solidFill>
              </a:rPr>
              <a:t>= </a:t>
            </a:r>
            <a:r>
              <a:rPr lang="en-US" sz="2800" dirty="0" smtClean="0">
                <a:solidFill>
                  <a:srgbClr val="002060"/>
                </a:solidFill>
              </a:rPr>
              <a:t>#individuals </a:t>
            </a:r>
            <a:r>
              <a:rPr lang="en-US" sz="2800" dirty="0">
                <a:solidFill>
                  <a:srgbClr val="002060"/>
                </a:solidFill>
              </a:rPr>
              <a:t>in </a:t>
            </a:r>
            <a:r>
              <a:rPr lang="en-US" sz="2800" dirty="0" smtClean="0">
                <a:solidFill>
                  <a:srgbClr val="002060"/>
                </a:solidFill>
              </a:rPr>
              <a:t>total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 = sum of (add them up after the multiplication)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/>
              <a:t>1 = high diversity</a:t>
            </a:r>
            <a:r>
              <a:rPr lang="en-US" sz="2800" dirty="0"/>
              <a:t>, 0.001 = </a:t>
            </a:r>
            <a:r>
              <a:rPr lang="en-US" sz="2800" dirty="0" smtClean="0"/>
              <a:t>low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896189" y="1295400"/>
            <a:ext cx="40354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Hunt et al. 1986</a:t>
            </a:r>
          </a:p>
          <a:p>
            <a:r>
              <a:rPr lang="en-US" sz="2400" dirty="0" err="1" smtClean="0"/>
              <a:t>Glaucous</a:t>
            </a:r>
            <a:r>
              <a:rPr lang="en-US" sz="2400" dirty="0" smtClean="0"/>
              <a:t>-winged gull:          </a:t>
            </a:r>
            <a:r>
              <a:rPr lang="en-US" sz="2400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sz="2400" dirty="0" smtClean="0"/>
              <a:t>Black-legged kittiwake: </a:t>
            </a:r>
            <a:r>
              <a:rPr lang="en-US" sz="2400" dirty="0" smtClean="0">
                <a:solidFill>
                  <a:srgbClr val="FF0000"/>
                </a:solidFill>
              </a:rPr>
              <a:t>1,577</a:t>
            </a:r>
          </a:p>
          <a:p>
            <a:r>
              <a:rPr lang="en-US" sz="2400" dirty="0" smtClean="0"/>
              <a:t>Thick-billed </a:t>
            </a:r>
            <a:r>
              <a:rPr lang="en-US" sz="2400" dirty="0" err="1" smtClean="0"/>
              <a:t>murre</a:t>
            </a:r>
            <a:r>
              <a:rPr lang="en-US" sz="2400" dirty="0" smtClean="0"/>
              <a:t>:        </a:t>
            </a:r>
            <a:r>
              <a:rPr lang="en-US" sz="2400" dirty="0" smtClean="0">
                <a:solidFill>
                  <a:srgbClr val="FF0000"/>
                </a:solidFill>
              </a:rPr>
              <a:t>8,413</a:t>
            </a:r>
          </a:p>
          <a:p>
            <a:r>
              <a:rPr lang="en-US" sz="2400" dirty="0" smtClean="0"/>
              <a:t>Black guillemot</a:t>
            </a:r>
            <a:r>
              <a:rPr lang="en-US" sz="2400" dirty="0"/>
              <a:t> </a:t>
            </a:r>
            <a:r>
              <a:rPr lang="en-US" sz="2400" dirty="0" smtClean="0"/>
              <a:t>           </a:t>
            </a:r>
            <a:r>
              <a:rPr lang="en-US" sz="2400" u="sng" dirty="0" smtClean="0"/>
              <a:t>	          </a:t>
            </a:r>
            <a:r>
              <a:rPr lang="en-US" sz="2400" u="sng" dirty="0" smtClean="0">
                <a:solidFill>
                  <a:srgbClr val="FF0000"/>
                </a:solidFill>
              </a:rPr>
              <a:t>5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r>
              <a:rPr lang="en-US" sz="2400" b="1" dirty="0" smtClean="0"/>
              <a:t>	</a:t>
            </a:r>
            <a:r>
              <a:rPr lang="en-US" sz="2400" b="1" dirty="0"/>
              <a:t> </a:t>
            </a:r>
            <a:r>
              <a:rPr lang="en-US" sz="2400" b="1" dirty="0" smtClean="0"/>
              <a:t>          </a:t>
            </a:r>
            <a:r>
              <a:rPr lang="en-US" sz="2400" b="1" dirty="0" smtClean="0">
                <a:solidFill>
                  <a:srgbClr val="002060"/>
                </a:solidFill>
              </a:rPr>
              <a:t>Total, N= 9,999</a:t>
            </a:r>
          </a:p>
          <a:p>
            <a:r>
              <a:rPr lang="en-US" sz="2400" b="1" dirty="0" smtClean="0"/>
              <a:t>Simpson’s index:		</a:t>
            </a:r>
          </a:p>
          <a:p>
            <a:r>
              <a:rPr lang="en-US" sz="2400" dirty="0" smtClean="0"/>
              <a:t>1-[</a:t>
            </a:r>
            <a:r>
              <a:rPr lang="en-US" sz="2400" dirty="0" smtClean="0">
                <a:solidFill>
                  <a:srgbClr val="FF0000"/>
                </a:solidFill>
              </a:rPr>
              <a:t>(4*3)+(1,577*1576)+ (8,413*8,412)+(5*4))</a:t>
            </a:r>
            <a:r>
              <a:rPr lang="en-US" sz="2400" dirty="0" smtClean="0"/>
              <a:t>/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(9999*9998)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= 1-[</a:t>
            </a:r>
            <a:r>
              <a:rPr lang="en-US" sz="2400" dirty="0" smtClean="0">
                <a:solidFill>
                  <a:srgbClr val="FF0000"/>
                </a:solidFill>
              </a:rPr>
              <a:t>(12+2,485,352+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70,770,156+ 20)</a:t>
            </a:r>
            <a:r>
              <a:rPr lang="en-US" sz="2400" dirty="0" smtClean="0"/>
              <a:t>/</a:t>
            </a:r>
            <a:r>
              <a:rPr lang="en-US" sz="2400" dirty="0" smtClean="0">
                <a:solidFill>
                  <a:srgbClr val="0000FF"/>
                </a:solidFill>
              </a:rPr>
              <a:t>99,970,002</a:t>
            </a:r>
            <a:r>
              <a:rPr lang="en-US" sz="2400" dirty="0" smtClean="0"/>
              <a:t>] </a:t>
            </a:r>
          </a:p>
          <a:p>
            <a:r>
              <a:rPr lang="en-US" sz="2400" dirty="0" smtClean="0"/>
              <a:t>= 1-[</a:t>
            </a:r>
            <a:r>
              <a:rPr lang="en-US" sz="2400" dirty="0" smtClean="0">
                <a:solidFill>
                  <a:srgbClr val="FF0000"/>
                </a:solidFill>
              </a:rPr>
              <a:t>73,255,540</a:t>
            </a:r>
            <a:r>
              <a:rPr lang="en-US" sz="2400" dirty="0" smtClean="0"/>
              <a:t>/</a:t>
            </a:r>
            <a:r>
              <a:rPr lang="en-US" sz="2400" dirty="0" smtClean="0">
                <a:solidFill>
                  <a:srgbClr val="0000FF"/>
                </a:solidFill>
              </a:rPr>
              <a:t>99,970,002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= 1-</a:t>
            </a:r>
            <a:r>
              <a:rPr lang="en-US" sz="2400" dirty="0" smtClean="0">
                <a:solidFill>
                  <a:srgbClr val="660066"/>
                </a:solidFill>
              </a:rPr>
              <a:t>0.7328</a:t>
            </a:r>
            <a:r>
              <a:rPr lang="en-US" sz="2400" dirty="0" smtClean="0"/>
              <a:t> = </a:t>
            </a:r>
            <a:r>
              <a:rPr lang="en-US" sz="2400" b="1" dirty="0" smtClean="0"/>
              <a:t>0.2672=</a:t>
            </a:r>
            <a:r>
              <a:rPr lang="en-US" sz="2400" dirty="0" smtClean="0"/>
              <a:t>D</a:t>
            </a:r>
            <a:r>
              <a:rPr lang="en-US" sz="2400" baseline="-25000" dirty="0" smtClean="0"/>
              <a:t>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0737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diversity: </a:t>
            </a:r>
            <a:r>
              <a:rPr lang="en-US" b="1" dirty="0" smtClean="0"/>
              <a:t>Simpson’s diversity index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711" y="1416612"/>
            <a:ext cx="4590169" cy="52946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D</a:t>
            </a:r>
            <a:r>
              <a:rPr lang="en-US" sz="2800" baseline="-25000" dirty="0" smtClean="0"/>
              <a:t>s</a:t>
            </a:r>
            <a:r>
              <a:rPr lang="en-US" sz="2800" dirty="0" smtClean="0"/>
              <a:t> </a:t>
            </a:r>
            <a:r>
              <a:rPr lang="en-US" sz="2800" dirty="0"/>
              <a:t>= 1 – [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sz="2800" dirty="0" err="1">
                <a:solidFill>
                  <a:srgbClr val="FF0000"/>
                </a:solidFill>
              </a:rPr>
              <a:t>n</a:t>
            </a:r>
            <a:r>
              <a:rPr lang="en-US" sz="2800" baseline="-25000" dirty="0" err="1">
                <a:solidFill>
                  <a:srgbClr val="FF0000"/>
                </a:solidFill>
              </a:rPr>
              <a:t>i</a:t>
            </a:r>
            <a:r>
              <a:rPr lang="en-US" sz="2800" baseline="-25000" dirty="0">
                <a:solidFill>
                  <a:srgbClr val="FF0000"/>
                </a:solidFill>
              </a:rPr>
              <a:t>*</a:t>
            </a:r>
            <a:r>
              <a:rPr lang="en-US" sz="2800" dirty="0">
                <a:solidFill>
                  <a:srgbClr val="FF0000"/>
                </a:solidFill>
              </a:rPr>
              <a:t>(n</a:t>
            </a:r>
            <a:r>
              <a:rPr lang="en-US" sz="2800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-1)) </a:t>
            </a:r>
            <a:r>
              <a:rPr lang="en-US" sz="2800" dirty="0"/>
              <a:t>/ </a:t>
            </a:r>
            <a:r>
              <a:rPr lang="en-US" sz="2800" dirty="0">
                <a:solidFill>
                  <a:srgbClr val="0000FF"/>
                </a:solidFill>
              </a:rPr>
              <a:t>(N*(N-1))</a:t>
            </a:r>
            <a:r>
              <a:rPr lang="en-US" sz="2800" dirty="0" smtClean="0"/>
              <a:t>]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n</a:t>
            </a:r>
            <a:r>
              <a:rPr lang="en-US" sz="2800" baseline="-250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 = </a:t>
            </a:r>
            <a:r>
              <a:rPr lang="en-US" sz="2800" dirty="0" smtClean="0">
                <a:solidFill>
                  <a:srgbClr val="FF0000"/>
                </a:solidFill>
              </a:rPr>
              <a:t>#individuals per </a:t>
            </a:r>
            <a:r>
              <a:rPr lang="en-US" sz="2800" dirty="0">
                <a:solidFill>
                  <a:srgbClr val="FF0000"/>
                </a:solidFill>
              </a:rPr>
              <a:t>species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002060"/>
                </a:solidFill>
              </a:rPr>
              <a:t>N </a:t>
            </a:r>
            <a:r>
              <a:rPr lang="en-US" sz="2800" dirty="0">
                <a:solidFill>
                  <a:srgbClr val="002060"/>
                </a:solidFill>
              </a:rPr>
              <a:t>= </a:t>
            </a:r>
            <a:r>
              <a:rPr lang="en-US" sz="2800" dirty="0" smtClean="0">
                <a:solidFill>
                  <a:srgbClr val="002060"/>
                </a:solidFill>
              </a:rPr>
              <a:t>#individuals </a:t>
            </a:r>
            <a:r>
              <a:rPr lang="en-US" sz="2800" dirty="0">
                <a:solidFill>
                  <a:srgbClr val="002060"/>
                </a:solidFill>
              </a:rPr>
              <a:t>in </a:t>
            </a:r>
            <a:r>
              <a:rPr lang="en-US" sz="2800" dirty="0" smtClean="0">
                <a:solidFill>
                  <a:srgbClr val="002060"/>
                </a:solidFill>
              </a:rPr>
              <a:t>total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 = sum of (add them up after the multiplication)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/>
              <a:t>1 = high diversity</a:t>
            </a:r>
            <a:r>
              <a:rPr lang="en-US" sz="2800" dirty="0"/>
              <a:t>, 0.001 = low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Bush tit: 	8</a:t>
            </a:r>
          </a:p>
          <a:p>
            <a:pPr marL="0" indent="0">
              <a:buNone/>
            </a:pPr>
            <a:r>
              <a:rPr lang="en-US" sz="2400" dirty="0" smtClean="0"/>
              <a:t>Flicker: 		2</a:t>
            </a:r>
          </a:p>
          <a:p>
            <a:pPr marL="0" indent="0">
              <a:buNone/>
            </a:pPr>
            <a:r>
              <a:rPr lang="en-US" sz="2400" dirty="0" err="1" smtClean="0"/>
              <a:t>Scrubjay</a:t>
            </a:r>
            <a:r>
              <a:rPr lang="en-US" sz="2400" dirty="0" smtClean="0"/>
              <a:t>	1</a:t>
            </a:r>
          </a:p>
          <a:p>
            <a:pPr marL="0" indent="0">
              <a:buNone/>
            </a:pPr>
            <a:r>
              <a:rPr lang="en-US" sz="2400" dirty="0" smtClean="0"/>
              <a:t>Varied thrush: 	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6189" y="1448235"/>
            <a:ext cx="403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Q2.  Simpson’s index:		</a:t>
            </a:r>
          </a:p>
        </p:txBody>
      </p:sp>
    </p:spTree>
    <p:extLst>
      <p:ext uri="{BB962C8B-B14F-4D97-AF65-F5344CB8AC3E}">
        <p14:creationId xmlns:p14="http://schemas.microsoft.com/office/powerpoint/2010/main" val="392696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diversity: </a:t>
            </a:r>
            <a:r>
              <a:rPr lang="en-US" b="1" dirty="0" smtClean="0"/>
              <a:t>Simpson’s diversity index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711" y="1416612"/>
            <a:ext cx="4590169" cy="52946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D</a:t>
            </a:r>
            <a:r>
              <a:rPr lang="en-US" sz="2800" baseline="-25000" dirty="0" smtClean="0"/>
              <a:t>s</a:t>
            </a:r>
            <a:r>
              <a:rPr lang="en-US" sz="2800" dirty="0" smtClean="0"/>
              <a:t> </a:t>
            </a:r>
            <a:r>
              <a:rPr lang="en-US" sz="2800" dirty="0"/>
              <a:t>= 1 – [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sz="2800" dirty="0" err="1">
                <a:solidFill>
                  <a:srgbClr val="FF0000"/>
                </a:solidFill>
              </a:rPr>
              <a:t>n</a:t>
            </a:r>
            <a:r>
              <a:rPr lang="en-US" sz="2800" baseline="-25000" dirty="0" err="1">
                <a:solidFill>
                  <a:srgbClr val="FF0000"/>
                </a:solidFill>
              </a:rPr>
              <a:t>i</a:t>
            </a:r>
            <a:r>
              <a:rPr lang="en-US" sz="2800" baseline="-25000" dirty="0">
                <a:solidFill>
                  <a:srgbClr val="FF0000"/>
                </a:solidFill>
              </a:rPr>
              <a:t>*</a:t>
            </a:r>
            <a:r>
              <a:rPr lang="en-US" sz="2800" dirty="0">
                <a:solidFill>
                  <a:srgbClr val="FF0000"/>
                </a:solidFill>
              </a:rPr>
              <a:t>(n</a:t>
            </a:r>
            <a:r>
              <a:rPr lang="en-US" sz="2800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-1)) </a:t>
            </a:r>
            <a:r>
              <a:rPr lang="en-US" sz="2800" dirty="0"/>
              <a:t>/ </a:t>
            </a:r>
            <a:r>
              <a:rPr lang="en-US" sz="2800" dirty="0">
                <a:solidFill>
                  <a:srgbClr val="0000FF"/>
                </a:solidFill>
              </a:rPr>
              <a:t>(N*(N-1))</a:t>
            </a:r>
            <a:r>
              <a:rPr lang="en-US" sz="2800" dirty="0" smtClean="0"/>
              <a:t>]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n</a:t>
            </a:r>
            <a:r>
              <a:rPr lang="en-US" sz="2800" baseline="-250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 = </a:t>
            </a:r>
            <a:r>
              <a:rPr lang="en-US" sz="2800" dirty="0" smtClean="0">
                <a:solidFill>
                  <a:srgbClr val="FF0000"/>
                </a:solidFill>
              </a:rPr>
              <a:t>#individuals per </a:t>
            </a:r>
            <a:r>
              <a:rPr lang="en-US" sz="2800" dirty="0">
                <a:solidFill>
                  <a:srgbClr val="FF0000"/>
                </a:solidFill>
              </a:rPr>
              <a:t>species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002060"/>
                </a:solidFill>
              </a:rPr>
              <a:t>N </a:t>
            </a:r>
            <a:r>
              <a:rPr lang="en-US" sz="2800" dirty="0">
                <a:solidFill>
                  <a:srgbClr val="002060"/>
                </a:solidFill>
              </a:rPr>
              <a:t>= </a:t>
            </a:r>
            <a:r>
              <a:rPr lang="en-US" sz="2800" dirty="0" smtClean="0">
                <a:solidFill>
                  <a:srgbClr val="002060"/>
                </a:solidFill>
              </a:rPr>
              <a:t>#individuals </a:t>
            </a:r>
            <a:r>
              <a:rPr lang="en-US" sz="2800" dirty="0">
                <a:solidFill>
                  <a:srgbClr val="002060"/>
                </a:solidFill>
              </a:rPr>
              <a:t>in </a:t>
            </a:r>
            <a:r>
              <a:rPr lang="en-US" sz="2800" dirty="0" smtClean="0">
                <a:solidFill>
                  <a:srgbClr val="002060"/>
                </a:solidFill>
              </a:rPr>
              <a:t>total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 = sum of (add them up after the multiplication)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/>
              <a:t>1 = high diversity</a:t>
            </a:r>
            <a:r>
              <a:rPr lang="en-US" sz="2800" dirty="0"/>
              <a:t>, 0.001 = low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Bush tit: 	8</a:t>
            </a:r>
          </a:p>
          <a:p>
            <a:pPr marL="0" indent="0">
              <a:buNone/>
            </a:pPr>
            <a:r>
              <a:rPr lang="en-US" sz="2400" dirty="0" smtClean="0"/>
              <a:t>Flicker: 		2</a:t>
            </a:r>
          </a:p>
          <a:p>
            <a:pPr marL="0" indent="0">
              <a:buNone/>
            </a:pPr>
            <a:r>
              <a:rPr lang="en-US" sz="2400" dirty="0" err="1" smtClean="0"/>
              <a:t>Scrubjay</a:t>
            </a:r>
            <a:r>
              <a:rPr lang="en-US" sz="2400" dirty="0" smtClean="0"/>
              <a:t>	1</a:t>
            </a:r>
          </a:p>
          <a:p>
            <a:pPr marL="0" indent="0">
              <a:buNone/>
            </a:pPr>
            <a:r>
              <a:rPr lang="en-US" sz="2400" dirty="0" smtClean="0"/>
              <a:t>Varied thrush: 	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6189" y="1448235"/>
            <a:ext cx="4035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Simpson’s index:		</a:t>
            </a:r>
          </a:p>
          <a:p>
            <a:r>
              <a:rPr lang="en-US" sz="2400" dirty="0" smtClean="0"/>
              <a:t>= 1 - [</a:t>
            </a:r>
            <a:r>
              <a:rPr lang="en-US" sz="2400" dirty="0" smtClean="0">
                <a:solidFill>
                  <a:srgbClr val="FF0000"/>
                </a:solidFill>
              </a:rPr>
              <a:t>(8*7)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(2*1)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(1*0)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(2*1)) </a:t>
            </a:r>
            <a:r>
              <a:rPr lang="en-US" sz="2400" dirty="0" smtClean="0"/>
              <a:t>/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(13*12)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= 1- [</a:t>
            </a:r>
            <a:r>
              <a:rPr lang="en-US" sz="2400" dirty="0" smtClean="0">
                <a:solidFill>
                  <a:srgbClr val="FF0000"/>
                </a:solidFill>
              </a:rPr>
              <a:t>(56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2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0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2) </a:t>
            </a:r>
            <a:r>
              <a:rPr lang="en-US" sz="2400" dirty="0" smtClean="0"/>
              <a:t>/ </a:t>
            </a:r>
            <a:r>
              <a:rPr lang="en-US" sz="2400" dirty="0" smtClean="0">
                <a:solidFill>
                  <a:srgbClr val="0000FF"/>
                </a:solidFill>
              </a:rPr>
              <a:t>156</a:t>
            </a:r>
            <a:r>
              <a:rPr lang="en-US" sz="2400" dirty="0" smtClean="0"/>
              <a:t>] </a:t>
            </a:r>
          </a:p>
          <a:p>
            <a:r>
              <a:rPr lang="en-US" sz="2400" dirty="0" smtClean="0"/>
              <a:t>= 1 - [</a:t>
            </a:r>
            <a:r>
              <a:rPr lang="en-US" sz="2400" dirty="0" smtClean="0">
                <a:solidFill>
                  <a:srgbClr val="FF0000"/>
                </a:solidFill>
              </a:rPr>
              <a:t>60 </a:t>
            </a:r>
            <a:r>
              <a:rPr lang="en-US" sz="2400" dirty="0" smtClean="0"/>
              <a:t>/ </a:t>
            </a:r>
            <a:r>
              <a:rPr lang="en-US" sz="2400" dirty="0" smtClean="0">
                <a:solidFill>
                  <a:srgbClr val="0000FF"/>
                </a:solidFill>
              </a:rPr>
              <a:t>156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= 1 - </a:t>
            </a:r>
            <a:r>
              <a:rPr lang="en-US" sz="2400" dirty="0" smtClean="0">
                <a:solidFill>
                  <a:srgbClr val="660066"/>
                </a:solidFill>
              </a:rPr>
              <a:t>0.38</a:t>
            </a:r>
            <a:r>
              <a:rPr lang="en-US" sz="2400" dirty="0" smtClean="0"/>
              <a:t> = </a:t>
            </a:r>
            <a:r>
              <a:rPr lang="en-US" sz="2400" b="1" dirty="0" smtClean="0"/>
              <a:t>0.61 = </a:t>
            </a:r>
            <a:r>
              <a:rPr lang="en-US" sz="2400" dirty="0" smtClean="0"/>
              <a:t>D</a:t>
            </a:r>
            <a:r>
              <a:rPr lang="en-US" sz="2400" baseline="-25000" dirty="0" smtClean="0"/>
              <a:t>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666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going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preserve biodiversity</a:t>
            </a:r>
          </a:p>
          <a:p>
            <a:r>
              <a:rPr lang="en-US" dirty="0" smtClean="0"/>
              <a:t>Have </a:t>
            </a:r>
            <a:r>
              <a:rPr lang="en-US" dirty="0" err="1" smtClean="0"/>
              <a:t>indicies</a:t>
            </a:r>
            <a:r>
              <a:rPr lang="en-US" dirty="0" smtClean="0"/>
              <a:t> that help us track progress</a:t>
            </a:r>
          </a:p>
          <a:p>
            <a:r>
              <a:rPr lang="en-US" dirty="0" smtClean="0"/>
              <a:t>Need to understand processes that increase/decrease biodiversity (i.e. the drivers)</a:t>
            </a:r>
          </a:p>
          <a:p>
            <a:pPr lvl="1"/>
            <a:r>
              <a:rPr lang="en-US" dirty="0" smtClean="0"/>
              <a:t>Habitat loss and fragmentation</a:t>
            </a:r>
          </a:p>
          <a:p>
            <a:pPr lvl="1"/>
            <a:r>
              <a:rPr lang="en-US" dirty="0" smtClean="0"/>
              <a:t>“islands” of habitat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14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Lengths and area – units and  conversions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271240"/>
              </p:ext>
            </p:extLst>
          </p:nvPr>
        </p:nvGraphicFramePr>
        <p:xfrm>
          <a:off x="457200" y="1600200"/>
          <a:ext cx="8229600" cy="3474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“English”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Feet and yard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Yard and meter about the same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mile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km = 6.2 miles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Hectare </a:t>
                      </a:r>
                    </a:p>
                    <a:p>
                      <a:r>
                        <a:rPr lang="en-US" dirty="0" smtClean="0"/>
                        <a:t>100</a:t>
                      </a:r>
                      <a:r>
                        <a:rPr lang="en-US" baseline="0" dirty="0" smtClean="0"/>
                        <a:t> meters on a side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Acre </a:t>
                      </a:r>
                    </a:p>
                    <a:p>
                      <a:r>
                        <a:rPr lang="en-US" dirty="0" smtClean="0"/>
                        <a:t>200 feet on a side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hectare = 2.5 acre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Km^2 </a:t>
                      </a:r>
                    </a:p>
                    <a:p>
                      <a:r>
                        <a:rPr lang="en-US" dirty="0" smtClean="0"/>
                        <a:t>1 Km^2 = 100 hectares)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Mi^2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mile = 640 acres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baseline="0" dirty="0" smtClean="0"/>
                        <a:t> mile = 2.5 </a:t>
                      </a:r>
                      <a:r>
                        <a:rPr lang="en-US" baseline="0" dirty="0" err="1" smtClean="0"/>
                        <a:t>sq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353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99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Story Arc:</a:t>
            </a:r>
          </a:p>
          <a:p>
            <a:pPr lvl="1"/>
            <a:r>
              <a:rPr lang="en-US" dirty="0" smtClean="0"/>
              <a:t>What processes determine habitat amount?</a:t>
            </a:r>
          </a:p>
          <a:p>
            <a:pPr lvl="2"/>
            <a:r>
              <a:rPr lang="en-US" dirty="0" smtClean="0"/>
              <a:t>Skills = connectivity</a:t>
            </a:r>
          </a:p>
          <a:p>
            <a:pPr lvl="2"/>
            <a:r>
              <a:rPr lang="en-US" dirty="0" smtClean="0"/>
              <a:t>Skills </a:t>
            </a:r>
            <a:r>
              <a:rPr lang="en-US" dirty="0"/>
              <a:t>= </a:t>
            </a:r>
            <a:r>
              <a:rPr lang="en-US" dirty="0" err="1"/>
              <a:t>metapopulations</a:t>
            </a:r>
            <a:endParaRPr lang="en-US" dirty="0"/>
          </a:p>
          <a:p>
            <a:pPr lvl="1"/>
            <a:r>
              <a:rPr lang="en-US" dirty="0" smtClean="0"/>
              <a:t> Case Study</a:t>
            </a:r>
          </a:p>
        </p:txBody>
      </p:sp>
    </p:spTree>
    <p:extLst>
      <p:ext uri="{BB962C8B-B14F-4D97-AF65-F5344CB8AC3E}">
        <p14:creationId xmlns:p14="http://schemas.microsoft.com/office/powerpoint/2010/main" val="196658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declines in Biodiversity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Birds</a:t>
            </a:r>
          </a:p>
          <a:p>
            <a:pPr lvl="1"/>
            <a:r>
              <a:rPr lang="en-US" dirty="0"/>
              <a:t>133 extinct, 21% now threatened, 1/3 in decline (US)</a:t>
            </a:r>
          </a:p>
          <a:p>
            <a:r>
              <a:rPr lang="en-US" dirty="0"/>
              <a:t>Mammals</a:t>
            </a:r>
          </a:p>
          <a:p>
            <a:pPr lvl="1"/>
            <a:r>
              <a:rPr lang="en-US" dirty="0"/>
              <a:t>79 extinct, 25% threatened, 32% threatened or near</a:t>
            </a:r>
          </a:p>
          <a:p>
            <a:r>
              <a:rPr lang="en-US" dirty="0"/>
              <a:t>Amphibians</a:t>
            </a:r>
          </a:p>
          <a:p>
            <a:pPr lvl="1"/>
            <a:r>
              <a:rPr lang="en-US" dirty="0"/>
              <a:t>39% extinct, 49% threatened or near</a:t>
            </a:r>
          </a:p>
          <a:p>
            <a:r>
              <a:rPr lang="en-US" dirty="0" smtClean="0"/>
              <a:t>Use your book to learn these terms: </a:t>
            </a:r>
            <a:r>
              <a:rPr lang="en-US" i="1" dirty="0" smtClean="0"/>
              <a:t>extinct, threatened, near-threatened, least concern, </a:t>
            </a:r>
            <a:br>
              <a:rPr lang="en-US" i="1" dirty="0" smtClean="0"/>
            </a:br>
            <a:r>
              <a:rPr lang="en-US" i="1" dirty="0" smtClean="0"/>
              <a:t>data-deficient</a:t>
            </a:r>
          </a:p>
        </p:txBody>
      </p:sp>
    </p:spTree>
    <p:extLst>
      <p:ext uri="{BB962C8B-B14F-4D97-AF65-F5344CB8AC3E}">
        <p14:creationId xmlns:p14="http://schemas.microsoft.com/office/powerpoint/2010/main" val="364378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mean by biodiversity and why is it important</a:t>
            </a:r>
            <a:endParaRPr lang="en-US" dirty="0"/>
          </a:p>
        </p:txBody>
      </p:sp>
      <p:pic>
        <p:nvPicPr>
          <p:cNvPr id="4" name="Content Placeholder 3" descr="IMG_508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069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Biodiversity Matter?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Having a diversity of species </a:t>
            </a:r>
            <a:r>
              <a:rPr lang="en-US" b="1" dirty="0" smtClean="0"/>
              <a:t>increases</a:t>
            </a:r>
            <a:r>
              <a:rPr lang="en-US" dirty="0" smtClean="0"/>
              <a:t> ecosystem function </a:t>
            </a:r>
            <a:br>
              <a:rPr lang="en-US" dirty="0" smtClean="0"/>
            </a:br>
            <a:r>
              <a:rPr lang="en-US" dirty="0" smtClean="0"/>
              <a:t>(Bradshaw 1984, </a:t>
            </a:r>
            <a:r>
              <a:rPr lang="en-US" dirty="0" err="1" smtClean="0"/>
              <a:t>Tilman</a:t>
            </a:r>
            <a:r>
              <a:rPr lang="en-US" dirty="0" smtClean="0"/>
              <a:t> 1999, </a:t>
            </a:r>
            <a:br>
              <a:rPr lang="en-US" dirty="0" smtClean="0"/>
            </a:br>
            <a:r>
              <a:rPr lang="da-DK" dirty="0" smtClean="0"/>
              <a:t>Hooper </a:t>
            </a:r>
            <a:r>
              <a:rPr lang="da-DK" dirty="0"/>
              <a:t>et al. 2005, </a:t>
            </a:r>
            <a:r>
              <a:rPr lang="da-DK" dirty="0" err="1"/>
              <a:t>Schmid</a:t>
            </a:r>
            <a:r>
              <a:rPr lang="da-DK" dirty="0"/>
              <a:t> et al. </a:t>
            </a:r>
            <a:r>
              <a:rPr lang="da-DK" dirty="0" smtClean="0"/>
              <a:t>2009, …).</a:t>
            </a:r>
          </a:p>
        </p:txBody>
      </p:sp>
    </p:spTree>
    <p:extLst>
      <p:ext uri="{BB962C8B-B14F-4D97-AF65-F5344CB8AC3E}">
        <p14:creationId xmlns:p14="http://schemas.microsoft.com/office/powerpoint/2010/main" val="406195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Does Biodiversity Matter?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/>
              <a:t>Communities  with higher diversity are:</a:t>
            </a:r>
            <a:endParaRPr lang="en-US" dirty="0" smtClean="0">
              <a:latin typeface="Calibri"/>
              <a:ea typeface="ヒラギノ角ゴ Pro W3" charset="0"/>
              <a:cs typeface="Calibri"/>
            </a:endParaRPr>
          </a:p>
          <a:p>
            <a:pPr marL="577850" indent="-292100"/>
            <a:r>
              <a:rPr lang="en-US" dirty="0" smtClean="0">
                <a:latin typeface="Calibri"/>
                <a:ea typeface="ヒラギノ角ゴ Pro W3" charset="0"/>
                <a:cs typeface="Calibri"/>
              </a:rPr>
              <a:t>Better </a:t>
            </a:r>
            <a:r>
              <a:rPr lang="en-US" dirty="0">
                <a:latin typeface="Calibri"/>
                <a:ea typeface="ヒラギノ角ゴ Pro W3" charset="0"/>
                <a:cs typeface="Calibri"/>
              </a:rPr>
              <a:t>able to withstand and recover from environmental </a:t>
            </a:r>
            <a:r>
              <a:rPr lang="en-US" dirty="0" smtClean="0">
                <a:latin typeface="Calibri"/>
                <a:ea typeface="ヒラギノ角ゴ Pro W3" charset="0"/>
                <a:cs typeface="Calibri"/>
              </a:rPr>
              <a:t>stresses</a:t>
            </a:r>
          </a:p>
          <a:p>
            <a:pPr marL="977900" lvl="1" indent="-292100"/>
            <a:r>
              <a:rPr lang="en-US" dirty="0">
                <a:latin typeface="Calibri"/>
                <a:ea typeface="ヒラギノ角ゴ Pro W3" charset="0"/>
                <a:cs typeface="Calibri"/>
              </a:rPr>
              <a:t>E.g., Plots with 8 and 16 grass </a:t>
            </a:r>
            <a:r>
              <a:rPr lang="en-US" dirty="0" err="1">
                <a:latin typeface="Calibri"/>
                <a:ea typeface="ヒラギノ角ゴ Pro W3" charset="0"/>
                <a:cs typeface="Calibri"/>
              </a:rPr>
              <a:t>spp</a:t>
            </a:r>
            <a:r>
              <a:rPr lang="en-US" dirty="0">
                <a:latin typeface="Calibri"/>
                <a:ea typeface="ヒラギノ角ゴ Pro W3" charset="0"/>
                <a:cs typeface="Calibri"/>
              </a:rPr>
              <a:t> were 70% more stable than single grass plots </a:t>
            </a:r>
          </a:p>
          <a:p>
            <a:pPr marL="577850" indent="-292100"/>
            <a:r>
              <a:rPr lang="en-US" dirty="0" smtClean="0">
                <a:latin typeface="Calibri"/>
                <a:ea typeface="ヒラギノ角ゴ Pro W3" charset="0"/>
                <a:cs typeface="Calibri"/>
              </a:rPr>
              <a:t>More </a:t>
            </a:r>
            <a:r>
              <a:rPr lang="en-US" dirty="0">
                <a:latin typeface="Calibri"/>
                <a:ea typeface="ヒラギノ角ゴ Pro W3" charset="0"/>
                <a:cs typeface="Calibri"/>
              </a:rPr>
              <a:t>productive and recover better from environmental </a:t>
            </a:r>
            <a:r>
              <a:rPr lang="en-US" dirty="0" smtClean="0">
                <a:latin typeface="Calibri"/>
                <a:ea typeface="ヒラギノ角ゴ Pro W3" charset="0"/>
                <a:cs typeface="Calibri"/>
              </a:rPr>
              <a:t>stress.</a:t>
            </a:r>
          </a:p>
          <a:p>
            <a:pPr marL="977900" lvl="1" indent="-292100"/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3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Species, Biodiversity, and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 smtClean="0"/>
              <a:t>Hooper et alia’s review of biodiversity (2005):</a:t>
            </a:r>
          </a:p>
          <a:p>
            <a:r>
              <a:rPr lang="en-US" dirty="0" smtClean="0"/>
              <a:t>Species' functional characteristics strongly influence ecosystem properties. </a:t>
            </a:r>
          </a:p>
          <a:p>
            <a:r>
              <a:rPr lang="en-US" dirty="0" smtClean="0"/>
              <a:t>Some ecosystem properties are initially insensitive to species loss because: </a:t>
            </a:r>
          </a:p>
          <a:p>
            <a:pPr lvl="1"/>
            <a:r>
              <a:rPr lang="en-US" dirty="0" smtClean="0"/>
              <a:t>ecosystems may have multiple species that carry out similar functional roles, </a:t>
            </a:r>
          </a:p>
          <a:p>
            <a:pPr lvl="1"/>
            <a:r>
              <a:rPr lang="en-US" dirty="0" smtClean="0"/>
              <a:t>some species may contribute relatively little to ecosystem properties, or </a:t>
            </a:r>
          </a:p>
          <a:p>
            <a:pPr lvl="1"/>
            <a:r>
              <a:rPr lang="en-US" dirty="0" smtClean="0"/>
              <a:t>some systems are primarily controlled by abiotic environmental conditions.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9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Species, Biodiversity, and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More lessons from Hooper et al’s 2005 review:</a:t>
            </a:r>
          </a:p>
          <a:p>
            <a:r>
              <a:rPr lang="en-US" dirty="0" smtClean="0"/>
              <a:t>More species are needed to insure a stable supply of ecosystem goods and services as spatial and temporal variability increases;</a:t>
            </a:r>
          </a:p>
          <a:p>
            <a:r>
              <a:rPr lang="en-US" dirty="0" smtClean="0"/>
              <a:t>Certain combinations of species are complementary in their patterns of resource use and can increase average rates of productivity and nutrient retention.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5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buNone/>
          <a:defRPr sz="2800" dirty="0" smtClean="0">
            <a:solidFill>
              <a:schemeClr val="tx1"/>
            </a:solidFill>
            <a:latin typeface="Gill Sans MT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5245</TotalTime>
  <Words>1605</Words>
  <Application>Microsoft Macintosh PowerPoint</Application>
  <PresentationFormat>On-screen Show (4:3)</PresentationFormat>
  <Paragraphs>239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ESM 221 Applied Environmental Studies Monday May 1, 2017</vt:lpstr>
      <vt:lpstr>Module 2</vt:lpstr>
      <vt:lpstr>Module 2</vt:lpstr>
      <vt:lpstr>Global declines in Biodiversity</vt:lpstr>
      <vt:lpstr>What do we mean by biodiversity and why is it important</vt:lpstr>
      <vt:lpstr>Why Does Biodiversity Matter? </vt:lpstr>
      <vt:lpstr>Why Does Biodiversity Matter?</vt:lpstr>
      <vt:lpstr>Species, Biodiversity, and Function</vt:lpstr>
      <vt:lpstr>Species, Biodiversity, and Function</vt:lpstr>
      <vt:lpstr>Species, Biodiversity, and Function</vt:lpstr>
      <vt:lpstr>Species diversity of a community is the variety of organisms that make up the community</vt:lpstr>
      <vt:lpstr>Why Does Biodiversity Matter? </vt:lpstr>
      <vt:lpstr>PowerPoint Presentation</vt:lpstr>
      <vt:lpstr>What we want to know and what we can measure </vt:lpstr>
      <vt:lpstr>How Do We Measure Biodiversity?</vt:lpstr>
      <vt:lpstr>Calculating diversity: Richness</vt:lpstr>
      <vt:lpstr>Calculating diversity: Richness and Evenness</vt:lpstr>
      <vt:lpstr>Calculating diversity: Shannon diversity</vt:lpstr>
      <vt:lpstr>Calculating diversity: Shannon diversity</vt:lpstr>
      <vt:lpstr>Calculating diversity: Shannon diversity</vt:lpstr>
      <vt:lpstr>Calculating diversity: Simpson’s diversity index</vt:lpstr>
      <vt:lpstr>Calculating diversity: Simpson’s diversity index</vt:lpstr>
      <vt:lpstr>Calculating diversity: Simpson’s diversity index</vt:lpstr>
      <vt:lpstr>Where we are going</vt:lpstr>
      <vt:lpstr>Lengths and area – units and  conversions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 221: Applied Environmental Studies: Preparation for Problem Solving</dc:title>
  <dc:creator>Valance  Brenneis</dc:creator>
  <cp:lastModifiedBy>John Rueter</cp:lastModifiedBy>
  <cp:revision>190</cp:revision>
  <cp:lastPrinted>2015-01-05T08:33:53Z</cp:lastPrinted>
  <dcterms:created xsi:type="dcterms:W3CDTF">2012-04-02T06:43:01Z</dcterms:created>
  <dcterms:modified xsi:type="dcterms:W3CDTF">2017-05-01T16:15:20Z</dcterms:modified>
</cp:coreProperties>
</file>