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7" r:id="rId11"/>
    <p:sldId id="265" r:id="rId12"/>
    <p:sldId id="266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20" y="-3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Workbook1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hnruet:Documents:public_html:courses:ESM221:student%20pictures:lecture7-excel-files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hnruet:Documents:public_html:courses:ESM221:student%20pictures:lecture7-excel-files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hnruet:Documents:public_html:courses:ESM221:student%20pictures:lecture7-excel-files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hnruet:Documents:public_html:courses:ESM221:student%20pictures:lecture7-excel-files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johnruet:Documents:public_html:courses:ESM221:student%20pictures:lecture7-excel-file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Sheet1!$B$5</c:f>
              <c:strCache>
                <c:ptCount val="1"/>
                <c:pt idx="0">
                  <c:v>linear</c:v>
                </c:pt>
              </c:strCache>
            </c:strRef>
          </c:tx>
          <c:xVal>
            <c:numRef>
              <c:f>Sheet1!$A$6:$A$30</c:f>
              <c:numCache>
                <c:formatCode>0</c:formatCode>
                <c:ptCount val="25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</c:numCache>
            </c:numRef>
          </c:xVal>
          <c:yVal>
            <c:numRef>
              <c:f>Sheet1!$B$6:$B$30</c:f>
              <c:numCache>
                <c:formatCode>0</c:formatCode>
                <c:ptCount val="25"/>
                <c:pt idx="0">
                  <c:v>50.0</c:v>
                </c:pt>
                <c:pt idx="1">
                  <c:v>60.0</c:v>
                </c:pt>
                <c:pt idx="2">
                  <c:v>70.0</c:v>
                </c:pt>
                <c:pt idx="3">
                  <c:v>80.0</c:v>
                </c:pt>
                <c:pt idx="4">
                  <c:v>90.0</c:v>
                </c:pt>
                <c:pt idx="5">
                  <c:v>100.0</c:v>
                </c:pt>
                <c:pt idx="6">
                  <c:v>110.0</c:v>
                </c:pt>
                <c:pt idx="7">
                  <c:v>120.0</c:v>
                </c:pt>
                <c:pt idx="8">
                  <c:v>130.0</c:v>
                </c:pt>
                <c:pt idx="9">
                  <c:v>140.0</c:v>
                </c:pt>
                <c:pt idx="10">
                  <c:v>150.0</c:v>
                </c:pt>
                <c:pt idx="11">
                  <c:v>160.0</c:v>
                </c:pt>
                <c:pt idx="12">
                  <c:v>170.0</c:v>
                </c:pt>
                <c:pt idx="13">
                  <c:v>180.0</c:v>
                </c:pt>
                <c:pt idx="14">
                  <c:v>190.0</c:v>
                </c:pt>
                <c:pt idx="15">
                  <c:v>200.0</c:v>
                </c:pt>
                <c:pt idx="16">
                  <c:v>210.0</c:v>
                </c:pt>
                <c:pt idx="17">
                  <c:v>220.0</c:v>
                </c:pt>
                <c:pt idx="18">
                  <c:v>230.0</c:v>
                </c:pt>
                <c:pt idx="19">
                  <c:v>240.0</c:v>
                </c:pt>
                <c:pt idx="20">
                  <c:v>250.0</c:v>
                </c:pt>
                <c:pt idx="21">
                  <c:v>260.0</c:v>
                </c:pt>
                <c:pt idx="22">
                  <c:v>270.0</c:v>
                </c:pt>
                <c:pt idx="23">
                  <c:v>280.0</c:v>
                </c:pt>
                <c:pt idx="24">
                  <c:v>290.0</c:v>
                </c:pt>
              </c:numCache>
            </c:numRef>
          </c:yVal>
          <c:smooth val="1"/>
        </c:ser>
        <c:ser>
          <c:idx val="1"/>
          <c:order val="1"/>
          <c:tx>
            <c:strRef>
              <c:f>Sheet1!$C$5</c:f>
              <c:strCache>
                <c:ptCount val="1"/>
                <c:pt idx="0">
                  <c:v>exponential</c:v>
                </c:pt>
              </c:strCache>
            </c:strRef>
          </c:tx>
          <c:xVal>
            <c:numRef>
              <c:f>Sheet1!$A$6:$A$30</c:f>
              <c:numCache>
                <c:formatCode>0</c:formatCode>
                <c:ptCount val="25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</c:numCache>
            </c:numRef>
          </c:xVal>
          <c:yVal>
            <c:numRef>
              <c:f>Sheet1!$C$6:$C$30</c:f>
              <c:numCache>
                <c:formatCode>0</c:formatCode>
                <c:ptCount val="25"/>
                <c:pt idx="0">
                  <c:v>50.0</c:v>
                </c:pt>
                <c:pt idx="1">
                  <c:v>60.0</c:v>
                </c:pt>
                <c:pt idx="2">
                  <c:v>72.0</c:v>
                </c:pt>
                <c:pt idx="3">
                  <c:v>86.4</c:v>
                </c:pt>
                <c:pt idx="4">
                  <c:v>103.68</c:v>
                </c:pt>
                <c:pt idx="5">
                  <c:v>124.416</c:v>
                </c:pt>
                <c:pt idx="6">
                  <c:v>149.2992</c:v>
                </c:pt>
                <c:pt idx="7">
                  <c:v>179.15904</c:v>
                </c:pt>
                <c:pt idx="8">
                  <c:v>214.990848</c:v>
                </c:pt>
                <c:pt idx="9">
                  <c:v>257.9890176</c:v>
                </c:pt>
                <c:pt idx="10">
                  <c:v>309.58682112</c:v>
                </c:pt>
                <c:pt idx="11">
                  <c:v>371.504185344</c:v>
                </c:pt>
                <c:pt idx="12">
                  <c:v>445.8050224128</c:v>
                </c:pt>
                <c:pt idx="13">
                  <c:v>534.9660268953597</c:v>
                </c:pt>
                <c:pt idx="14">
                  <c:v>641.959232274432</c:v>
                </c:pt>
                <c:pt idx="15">
                  <c:v>770.3510787293184</c:v>
                </c:pt>
                <c:pt idx="16">
                  <c:v>924.4212944751821</c:v>
                </c:pt>
                <c:pt idx="17">
                  <c:v>1109.30555337022</c:v>
                </c:pt>
                <c:pt idx="18">
                  <c:v>1331.166664044262</c:v>
                </c:pt>
                <c:pt idx="19">
                  <c:v>1597.399996853115</c:v>
                </c:pt>
                <c:pt idx="20">
                  <c:v>1916.879996223738</c:v>
                </c:pt>
                <c:pt idx="21">
                  <c:v>2300.255995468485</c:v>
                </c:pt>
                <c:pt idx="22">
                  <c:v>2760.307194562182</c:v>
                </c:pt>
                <c:pt idx="23">
                  <c:v>3312.368633474619</c:v>
                </c:pt>
                <c:pt idx="24">
                  <c:v>3974.842360169543</c:v>
                </c:pt>
              </c:numCache>
            </c:numRef>
          </c:yVal>
          <c:smooth val="1"/>
        </c:ser>
        <c:ser>
          <c:idx val="2"/>
          <c:order val="2"/>
          <c:tx>
            <c:strRef>
              <c:f>Sheet1!$D$5</c:f>
              <c:strCache>
                <c:ptCount val="1"/>
                <c:pt idx="0">
                  <c:v>logisitc</c:v>
                </c:pt>
              </c:strCache>
            </c:strRef>
          </c:tx>
          <c:xVal>
            <c:numRef>
              <c:f>Sheet1!$A$6:$A$30</c:f>
              <c:numCache>
                <c:formatCode>0</c:formatCode>
                <c:ptCount val="25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</c:numCache>
            </c:numRef>
          </c:xVal>
          <c:yVal>
            <c:numRef>
              <c:f>Sheet1!$D$6:$D$30</c:f>
              <c:numCache>
                <c:formatCode>0</c:formatCode>
                <c:ptCount val="25"/>
                <c:pt idx="0">
                  <c:v>50.0</c:v>
                </c:pt>
                <c:pt idx="1">
                  <c:v>59.0</c:v>
                </c:pt>
                <c:pt idx="2">
                  <c:v>69.4076</c:v>
                </c:pt>
                <c:pt idx="3">
                  <c:v>81.362154024896</c:v>
                </c:pt>
                <c:pt idx="4">
                  <c:v>94.98666478684685</c:v>
                </c:pt>
                <c:pt idx="5">
                  <c:v>110.3750111492847</c:v>
                </c:pt>
                <c:pt idx="6">
                  <c:v>127.5769561446597</c:v>
                </c:pt>
                <c:pt idx="7">
                  <c:v>146.5819954779371</c:v>
                </c:pt>
                <c:pt idx="8">
                  <c:v>167.3038820142069</c:v>
                </c:pt>
                <c:pt idx="9">
                  <c:v>189.568422842239</c:v>
                </c:pt>
                <c:pt idx="10">
                  <c:v>213.1076326351291</c:v>
                </c:pt>
                <c:pt idx="11">
                  <c:v>237.5632139272153</c:v>
                </c:pt>
                <c:pt idx="12">
                  <c:v>262.5013444680871</c:v>
                </c:pt>
                <c:pt idx="13">
                  <c:v>287.4388310226831</c:v>
                </c:pt>
                <c:pt idx="14">
                  <c:v>311.8781645953452</c:v>
                </c:pt>
                <c:pt idx="15">
                  <c:v>335.3466016938697</c:v>
                </c:pt>
                <c:pt idx="16">
                  <c:v>357.432984725593</c:v>
                </c:pt>
                <c:pt idx="17">
                  <c:v>377.8162462427732</c:v>
                </c:pt>
                <c:pt idx="18">
                  <c:v>396.281449121336</c:v>
                </c:pt>
                <c:pt idx="19">
                  <c:v>412.7221441785206</c:v>
                </c:pt>
                <c:pt idx="20">
                  <c:v>427.1307456960986</c:v>
                </c:pt>
                <c:pt idx="21">
                  <c:v>439.5806252677562</c:v>
                </c:pt>
                <c:pt idx="22">
                  <c:v>450.2042998769908</c:v>
                </c:pt>
                <c:pt idx="23">
                  <c:v>459.1715952012963</c:v>
                </c:pt>
                <c:pt idx="24">
                  <c:v>466.6704927056743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44336152"/>
        <c:axId val="-2099799352"/>
      </c:scatterChart>
      <c:valAx>
        <c:axId val="-2144336152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crossAx val="-2099799352"/>
        <c:crosses val="autoZero"/>
        <c:crossBetween val="midCat"/>
      </c:valAx>
      <c:valAx>
        <c:axId val="-2099799352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-2144336152"/>
        <c:crosses val="autoZero"/>
        <c:crossBetween val="midCat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layout/>
      <c:overlay val="0"/>
    </c:title>
    <c:autoTitleDeleted val="0"/>
    <c:plotArea>
      <c:layout>
        <c:manualLayout>
          <c:layoutTarget val="inner"/>
          <c:xMode val="edge"/>
          <c:yMode val="edge"/>
          <c:x val="0.0949330197361693"/>
          <c:y val="0.0275132275132275"/>
          <c:w val="0.770924225380918"/>
          <c:h val="0.918843144606924"/>
        </c:manualLayout>
      </c:layout>
      <c:scatterChart>
        <c:scatterStyle val="smoothMarker"/>
        <c:varyColors val="0"/>
        <c:ser>
          <c:idx val="0"/>
          <c:order val="0"/>
          <c:tx>
            <c:strRef>
              <c:f>Sheet1!$B$5</c:f>
              <c:strCache>
                <c:ptCount val="1"/>
                <c:pt idx="0">
                  <c:v>linear</c:v>
                </c:pt>
              </c:strCache>
            </c:strRef>
          </c:tx>
          <c:xVal>
            <c:numRef>
              <c:f>Sheet1!$A$6:$A$30</c:f>
              <c:numCache>
                <c:formatCode>0</c:formatCode>
                <c:ptCount val="25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</c:numCache>
            </c:numRef>
          </c:xVal>
          <c:yVal>
            <c:numRef>
              <c:f>Sheet1!$B$6:$B$30</c:f>
              <c:numCache>
                <c:formatCode>0</c:formatCode>
                <c:ptCount val="25"/>
                <c:pt idx="0">
                  <c:v>50.0</c:v>
                </c:pt>
                <c:pt idx="1">
                  <c:v>60.0</c:v>
                </c:pt>
                <c:pt idx="2">
                  <c:v>70.0</c:v>
                </c:pt>
                <c:pt idx="3">
                  <c:v>80.0</c:v>
                </c:pt>
                <c:pt idx="4">
                  <c:v>90.0</c:v>
                </c:pt>
                <c:pt idx="5">
                  <c:v>100.0</c:v>
                </c:pt>
                <c:pt idx="6">
                  <c:v>110.0</c:v>
                </c:pt>
                <c:pt idx="7">
                  <c:v>120.0</c:v>
                </c:pt>
                <c:pt idx="8">
                  <c:v>130.0</c:v>
                </c:pt>
                <c:pt idx="9">
                  <c:v>140.0</c:v>
                </c:pt>
                <c:pt idx="10">
                  <c:v>150.0</c:v>
                </c:pt>
                <c:pt idx="11">
                  <c:v>160.0</c:v>
                </c:pt>
                <c:pt idx="12">
                  <c:v>170.0</c:v>
                </c:pt>
                <c:pt idx="13">
                  <c:v>180.0</c:v>
                </c:pt>
                <c:pt idx="14">
                  <c:v>190.0</c:v>
                </c:pt>
                <c:pt idx="15">
                  <c:v>200.0</c:v>
                </c:pt>
                <c:pt idx="16">
                  <c:v>210.0</c:v>
                </c:pt>
                <c:pt idx="17">
                  <c:v>220.0</c:v>
                </c:pt>
                <c:pt idx="18">
                  <c:v>230.0</c:v>
                </c:pt>
                <c:pt idx="19">
                  <c:v>240.0</c:v>
                </c:pt>
                <c:pt idx="20">
                  <c:v>250.0</c:v>
                </c:pt>
                <c:pt idx="21">
                  <c:v>260.0</c:v>
                </c:pt>
                <c:pt idx="22">
                  <c:v>270.0</c:v>
                </c:pt>
                <c:pt idx="23">
                  <c:v>280.0</c:v>
                </c:pt>
                <c:pt idx="24">
                  <c:v>290.0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61644888"/>
        <c:axId val="2061647848"/>
      </c:scatterChart>
      <c:valAx>
        <c:axId val="206164488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crossAx val="2061647848"/>
        <c:crosses val="autoZero"/>
        <c:crossBetween val="midCat"/>
      </c:valAx>
      <c:valAx>
        <c:axId val="2061647848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061644888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68831168831169"/>
          <c:y val="0.222488022330542"/>
          <c:w val="0.184818481848185"/>
          <c:h val="0.0576267242061026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exp dN/dt vs N</a:t>
            </a:r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Sheet1!$F$5</c:f>
              <c:strCache>
                <c:ptCount val="1"/>
                <c:pt idx="0">
                  <c:v>exp dN/dt</c:v>
                </c:pt>
              </c:strCache>
            </c:strRef>
          </c:tx>
          <c:xVal>
            <c:numRef>
              <c:f>Sheet1!$C$6:$C$30</c:f>
              <c:numCache>
                <c:formatCode>0</c:formatCode>
                <c:ptCount val="25"/>
                <c:pt idx="0">
                  <c:v>50.0</c:v>
                </c:pt>
                <c:pt idx="1">
                  <c:v>60.0</c:v>
                </c:pt>
                <c:pt idx="2">
                  <c:v>72.0</c:v>
                </c:pt>
                <c:pt idx="3">
                  <c:v>86.4</c:v>
                </c:pt>
                <c:pt idx="4">
                  <c:v>103.68</c:v>
                </c:pt>
                <c:pt idx="5">
                  <c:v>124.416</c:v>
                </c:pt>
                <c:pt idx="6">
                  <c:v>149.2992</c:v>
                </c:pt>
                <c:pt idx="7">
                  <c:v>179.15904</c:v>
                </c:pt>
                <c:pt idx="8">
                  <c:v>214.990848</c:v>
                </c:pt>
                <c:pt idx="9">
                  <c:v>257.9890176</c:v>
                </c:pt>
                <c:pt idx="10">
                  <c:v>309.58682112</c:v>
                </c:pt>
                <c:pt idx="11">
                  <c:v>371.504185344</c:v>
                </c:pt>
                <c:pt idx="12">
                  <c:v>445.8050224128</c:v>
                </c:pt>
                <c:pt idx="13">
                  <c:v>534.9660268953597</c:v>
                </c:pt>
                <c:pt idx="14">
                  <c:v>641.959232274432</c:v>
                </c:pt>
                <c:pt idx="15">
                  <c:v>770.3510787293184</c:v>
                </c:pt>
                <c:pt idx="16">
                  <c:v>924.4212944751821</c:v>
                </c:pt>
                <c:pt idx="17">
                  <c:v>1109.30555337022</c:v>
                </c:pt>
                <c:pt idx="18">
                  <c:v>1331.166664044262</c:v>
                </c:pt>
                <c:pt idx="19">
                  <c:v>1597.399996853115</c:v>
                </c:pt>
                <c:pt idx="20">
                  <c:v>1916.879996223738</c:v>
                </c:pt>
                <c:pt idx="21">
                  <c:v>2300.255995468485</c:v>
                </c:pt>
                <c:pt idx="22">
                  <c:v>2760.307194562182</c:v>
                </c:pt>
                <c:pt idx="23">
                  <c:v>3312.368633474619</c:v>
                </c:pt>
                <c:pt idx="24">
                  <c:v>3974.842360169543</c:v>
                </c:pt>
              </c:numCache>
            </c:numRef>
          </c:xVal>
          <c:yVal>
            <c:numRef>
              <c:f>Sheet1!$F$6:$F$30</c:f>
              <c:numCache>
                <c:formatCode>0</c:formatCode>
                <c:ptCount val="25"/>
                <c:pt idx="1">
                  <c:v>10.0</c:v>
                </c:pt>
                <c:pt idx="2">
                  <c:v>12.0</c:v>
                </c:pt>
                <c:pt idx="3">
                  <c:v>14.40000000000001</c:v>
                </c:pt>
                <c:pt idx="4">
                  <c:v>17.28</c:v>
                </c:pt>
                <c:pt idx="5">
                  <c:v>20.736</c:v>
                </c:pt>
                <c:pt idx="6">
                  <c:v>24.8832</c:v>
                </c:pt>
                <c:pt idx="7">
                  <c:v>29.85983999999999</c:v>
                </c:pt>
                <c:pt idx="8">
                  <c:v>35.831808</c:v>
                </c:pt>
                <c:pt idx="9">
                  <c:v>42.99816960000001</c:v>
                </c:pt>
                <c:pt idx="10">
                  <c:v>51.59780352000001</c:v>
                </c:pt>
                <c:pt idx="11">
                  <c:v>61.91736422399998</c:v>
                </c:pt>
                <c:pt idx="12">
                  <c:v>74.30083706879996</c:v>
                </c:pt>
                <c:pt idx="13">
                  <c:v>89.16100448255996</c:v>
                </c:pt>
                <c:pt idx="14">
                  <c:v>106.993205379072</c:v>
                </c:pt>
                <c:pt idx="15">
                  <c:v>128.3918464548864</c:v>
                </c:pt>
                <c:pt idx="16">
                  <c:v>154.0702157458637</c:v>
                </c:pt>
                <c:pt idx="17">
                  <c:v>184.8842588950365</c:v>
                </c:pt>
                <c:pt idx="18">
                  <c:v>221.8611106740436</c:v>
                </c:pt>
                <c:pt idx="19">
                  <c:v>266.2333328088524</c:v>
                </c:pt>
                <c:pt idx="20">
                  <c:v>319.4799993706229</c:v>
                </c:pt>
                <c:pt idx="21">
                  <c:v>383.3759992447476</c:v>
                </c:pt>
                <c:pt idx="22">
                  <c:v>460.0511990936971</c:v>
                </c:pt>
                <c:pt idx="23">
                  <c:v>552.0614389124365</c:v>
                </c:pt>
                <c:pt idx="24">
                  <c:v>662.4737266949236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03002968"/>
        <c:axId val="2072484168"/>
      </c:scatterChart>
      <c:valAx>
        <c:axId val="-2103002968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crossAx val="2072484168"/>
        <c:crosses val="autoZero"/>
        <c:crossBetween val="midCat"/>
      </c:valAx>
      <c:valAx>
        <c:axId val="2072484168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-2103002968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logisitc N vs</a:t>
            </a:r>
            <a:r>
              <a:rPr lang="en-US" baseline="0"/>
              <a:t> time</a:t>
            </a:r>
            <a:endParaRPr lang="en-US"/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Sheet1!$D$5</c:f>
              <c:strCache>
                <c:ptCount val="1"/>
                <c:pt idx="0">
                  <c:v>logisitc</c:v>
                </c:pt>
              </c:strCache>
            </c:strRef>
          </c:tx>
          <c:xVal>
            <c:numRef>
              <c:f>Sheet1!$A$6:$A$30</c:f>
              <c:numCache>
                <c:formatCode>0</c:formatCode>
                <c:ptCount val="25"/>
                <c:pt idx="0">
                  <c:v>0.0</c:v>
                </c:pt>
                <c:pt idx="1">
                  <c:v>1.0</c:v>
                </c:pt>
                <c:pt idx="2">
                  <c:v>2.0</c:v>
                </c:pt>
                <c:pt idx="3">
                  <c:v>3.0</c:v>
                </c:pt>
                <c:pt idx="4">
                  <c:v>4.0</c:v>
                </c:pt>
                <c:pt idx="5">
                  <c:v>5.0</c:v>
                </c:pt>
                <c:pt idx="6">
                  <c:v>6.0</c:v>
                </c:pt>
                <c:pt idx="7">
                  <c:v>7.0</c:v>
                </c:pt>
                <c:pt idx="8">
                  <c:v>8.0</c:v>
                </c:pt>
                <c:pt idx="9">
                  <c:v>9.0</c:v>
                </c:pt>
                <c:pt idx="10">
                  <c:v>10.0</c:v>
                </c:pt>
                <c:pt idx="11">
                  <c:v>11.0</c:v>
                </c:pt>
                <c:pt idx="12">
                  <c:v>12.0</c:v>
                </c:pt>
                <c:pt idx="13">
                  <c:v>13.0</c:v>
                </c:pt>
                <c:pt idx="14">
                  <c:v>14.0</c:v>
                </c:pt>
                <c:pt idx="15">
                  <c:v>15.0</c:v>
                </c:pt>
                <c:pt idx="16">
                  <c:v>16.0</c:v>
                </c:pt>
                <c:pt idx="17">
                  <c:v>17.0</c:v>
                </c:pt>
                <c:pt idx="18">
                  <c:v>18.0</c:v>
                </c:pt>
                <c:pt idx="19">
                  <c:v>19.0</c:v>
                </c:pt>
                <c:pt idx="20">
                  <c:v>20.0</c:v>
                </c:pt>
                <c:pt idx="21">
                  <c:v>21.0</c:v>
                </c:pt>
                <c:pt idx="22">
                  <c:v>22.0</c:v>
                </c:pt>
                <c:pt idx="23">
                  <c:v>23.0</c:v>
                </c:pt>
                <c:pt idx="24">
                  <c:v>24.0</c:v>
                </c:pt>
              </c:numCache>
            </c:numRef>
          </c:xVal>
          <c:yVal>
            <c:numRef>
              <c:f>Sheet1!$D$6:$D$30</c:f>
              <c:numCache>
                <c:formatCode>0</c:formatCode>
                <c:ptCount val="25"/>
                <c:pt idx="0">
                  <c:v>50.0</c:v>
                </c:pt>
                <c:pt idx="1">
                  <c:v>59.0</c:v>
                </c:pt>
                <c:pt idx="2">
                  <c:v>69.4076</c:v>
                </c:pt>
                <c:pt idx="3">
                  <c:v>81.362154024896</c:v>
                </c:pt>
                <c:pt idx="4">
                  <c:v>94.98666478684685</c:v>
                </c:pt>
                <c:pt idx="5">
                  <c:v>110.3750111492847</c:v>
                </c:pt>
                <c:pt idx="6">
                  <c:v>127.5769561446597</c:v>
                </c:pt>
                <c:pt idx="7">
                  <c:v>146.5819954779371</c:v>
                </c:pt>
                <c:pt idx="8">
                  <c:v>167.3038820142069</c:v>
                </c:pt>
                <c:pt idx="9">
                  <c:v>189.568422842239</c:v>
                </c:pt>
                <c:pt idx="10">
                  <c:v>213.1076326351291</c:v>
                </c:pt>
                <c:pt idx="11">
                  <c:v>237.5632139272153</c:v>
                </c:pt>
                <c:pt idx="12">
                  <c:v>262.5013444680871</c:v>
                </c:pt>
                <c:pt idx="13">
                  <c:v>287.4388310226831</c:v>
                </c:pt>
                <c:pt idx="14">
                  <c:v>311.8781645953452</c:v>
                </c:pt>
                <c:pt idx="15">
                  <c:v>335.3466016938697</c:v>
                </c:pt>
                <c:pt idx="16">
                  <c:v>357.432984725593</c:v>
                </c:pt>
                <c:pt idx="17">
                  <c:v>377.8162462427732</c:v>
                </c:pt>
                <c:pt idx="18">
                  <c:v>396.281449121336</c:v>
                </c:pt>
                <c:pt idx="19">
                  <c:v>412.7221441785206</c:v>
                </c:pt>
                <c:pt idx="20">
                  <c:v>427.1307456960986</c:v>
                </c:pt>
                <c:pt idx="21">
                  <c:v>439.5806252677562</c:v>
                </c:pt>
                <c:pt idx="22">
                  <c:v>450.2042998769908</c:v>
                </c:pt>
                <c:pt idx="23">
                  <c:v>459.1715952012963</c:v>
                </c:pt>
                <c:pt idx="24">
                  <c:v>466.6704927056743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103071736"/>
        <c:axId val="-2103068440"/>
      </c:scatterChart>
      <c:valAx>
        <c:axId val="-2103071736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crossAx val="-2103068440"/>
        <c:crosses val="autoZero"/>
        <c:crossBetween val="midCat"/>
      </c:valAx>
      <c:valAx>
        <c:axId val="-2103068440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-210307173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log dN/dt vs. N</a:t>
            </a:r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Sheet1!$G$5</c:f>
              <c:strCache>
                <c:ptCount val="1"/>
                <c:pt idx="0">
                  <c:v>log dN/dt</c:v>
                </c:pt>
              </c:strCache>
            </c:strRef>
          </c:tx>
          <c:xVal>
            <c:numRef>
              <c:f>Sheet1!$D$6:$D$30</c:f>
              <c:numCache>
                <c:formatCode>0</c:formatCode>
                <c:ptCount val="25"/>
                <c:pt idx="0">
                  <c:v>50.0</c:v>
                </c:pt>
                <c:pt idx="1">
                  <c:v>59.0</c:v>
                </c:pt>
                <c:pt idx="2">
                  <c:v>69.4076</c:v>
                </c:pt>
                <c:pt idx="3">
                  <c:v>81.362154024896</c:v>
                </c:pt>
                <c:pt idx="4">
                  <c:v>94.98666478684685</c:v>
                </c:pt>
                <c:pt idx="5">
                  <c:v>110.3750111492847</c:v>
                </c:pt>
                <c:pt idx="6">
                  <c:v>127.5769561446597</c:v>
                </c:pt>
                <c:pt idx="7">
                  <c:v>146.5819954779371</c:v>
                </c:pt>
                <c:pt idx="8">
                  <c:v>167.3038820142069</c:v>
                </c:pt>
                <c:pt idx="9">
                  <c:v>189.568422842239</c:v>
                </c:pt>
                <c:pt idx="10">
                  <c:v>213.1076326351291</c:v>
                </c:pt>
                <c:pt idx="11">
                  <c:v>237.5632139272153</c:v>
                </c:pt>
                <c:pt idx="12">
                  <c:v>262.5013444680871</c:v>
                </c:pt>
                <c:pt idx="13">
                  <c:v>287.4388310226831</c:v>
                </c:pt>
                <c:pt idx="14">
                  <c:v>311.8781645953452</c:v>
                </c:pt>
                <c:pt idx="15">
                  <c:v>335.3466016938697</c:v>
                </c:pt>
                <c:pt idx="16">
                  <c:v>357.432984725593</c:v>
                </c:pt>
                <c:pt idx="17">
                  <c:v>377.8162462427732</c:v>
                </c:pt>
                <c:pt idx="18">
                  <c:v>396.281449121336</c:v>
                </c:pt>
                <c:pt idx="19">
                  <c:v>412.7221441785206</c:v>
                </c:pt>
                <c:pt idx="20">
                  <c:v>427.1307456960986</c:v>
                </c:pt>
                <c:pt idx="21">
                  <c:v>439.5806252677562</c:v>
                </c:pt>
                <c:pt idx="22">
                  <c:v>450.2042998769908</c:v>
                </c:pt>
                <c:pt idx="23">
                  <c:v>459.1715952012963</c:v>
                </c:pt>
                <c:pt idx="24">
                  <c:v>466.6704927056743</c:v>
                </c:pt>
              </c:numCache>
            </c:numRef>
          </c:xVal>
          <c:yVal>
            <c:numRef>
              <c:f>Sheet1!$G$6:$G$30</c:f>
              <c:numCache>
                <c:formatCode>0</c:formatCode>
                <c:ptCount val="25"/>
                <c:pt idx="1">
                  <c:v>9.0</c:v>
                </c:pt>
                <c:pt idx="2">
                  <c:v>10.4076</c:v>
                </c:pt>
                <c:pt idx="3">
                  <c:v>11.954554024896</c:v>
                </c:pt>
                <c:pt idx="4">
                  <c:v>13.62451076195084</c:v>
                </c:pt>
                <c:pt idx="5">
                  <c:v>15.38834636243784</c:v>
                </c:pt>
                <c:pt idx="6">
                  <c:v>17.20194499537504</c:v>
                </c:pt>
                <c:pt idx="7">
                  <c:v>19.00503933327737</c:v>
                </c:pt>
                <c:pt idx="8">
                  <c:v>20.72188653626984</c:v>
                </c:pt>
                <c:pt idx="9">
                  <c:v>22.26454082803192</c:v>
                </c:pt>
                <c:pt idx="10">
                  <c:v>23.53920979289023</c:v>
                </c:pt>
                <c:pt idx="11">
                  <c:v>24.45558129208615</c:v>
                </c:pt>
                <c:pt idx="12">
                  <c:v>24.93813054087189</c:v>
                </c:pt>
                <c:pt idx="13">
                  <c:v>24.93748655459609</c:v>
                </c:pt>
                <c:pt idx="14">
                  <c:v>24.439333572662</c:v>
                </c:pt>
                <c:pt idx="15">
                  <c:v>23.46843709852452</c:v>
                </c:pt>
                <c:pt idx="16">
                  <c:v>22.08638303172318</c:v>
                </c:pt>
                <c:pt idx="17">
                  <c:v>20.38326151718019</c:v>
                </c:pt>
                <c:pt idx="18">
                  <c:v>18.4652028785627</c:v>
                </c:pt>
                <c:pt idx="19">
                  <c:v>16.44069505718483</c:v>
                </c:pt>
                <c:pt idx="20">
                  <c:v>14.4086015175779</c:v>
                </c:pt>
                <c:pt idx="21">
                  <c:v>12.44987957165762</c:v>
                </c:pt>
                <c:pt idx="22">
                  <c:v>10.62367460923463</c:v>
                </c:pt>
                <c:pt idx="23">
                  <c:v>8.967295324305553</c:v>
                </c:pt>
                <c:pt idx="24">
                  <c:v>7.498897504378021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61653176"/>
        <c:axId val="2061656152"/>
      </c:scatterChart>
      <c:valAx>
        <c:axId val="2061653176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crossAx val="2061656152"/>
        <c:crosses val="autoZero"/>
        <c:crossBetween val="midCat"/>
      </c:valAx>
      <c:valAx>
        <c:axId val="2061656152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2061653176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log dN/dt vs. N</a:t>
            </a:r>
          </a:p>
        </c:rich>
      </c:tx>
      <c:layout/>
      <c:overlay val="0"/>
    </c:title>
    <c:autoTitleDeleted val="0"/>
    <c:plotArea>
      <c:layout/>
      <c:scatterChart>
        <c:scatterStyle val="smoothMarker"/>
        <c:varyColors val="0"/>
        <c:ser>
          <c:idx val="0"/>
          <c:order val="0"/>
          <c:tx>
            <c:strRef>
              <c:f>Sheet1!$G$5</c:f>
              <c:strCache>
                <c:ptCount val="1"/>
                <c:pt idx="0">
                  <c:v>log dN/dt</c:v>
                </c:pt>
              </c:strCache>
            </c:strRef>
          </c:tx>
          <c:xVal>
            <c:numRef>
              <c:f>Sheet1!$D$6:$D$30</c:f>
              <c:numCache>
                <c:formatCode>0</c:formatCode>
                <c:ptCount val="25"/>
                <c:pt idx="0">
                  <c:v>50.0</c:v>
                </c:pt>
                <c:pt idx="1">
                  <c:v>59.0</c:v>
                </c:pt>
                <c:pt idx="2">
                  <c:v>69.4076</c:v>
                </c:pt>
                <c:pt idx="3">
                  <c:v>81.362154024896</c:v>
                </c:pt>
                <c:pt idx="4">
                  <c:v>94.98666478684685</c:v>
                </c:pt>
                <c:pt idx="5">
                  <c:v>110.3750111492847</c:v>
                </c:pt>
                <c:pt idx="6">
                  <c:v>127.5769561446597</c:v>
                </c:pt>
                <c:pt idx="7">
                  <c:v>146.5819954779371</c:v>
                </c:pt>
                <c:pt idx="8">
                  <c:v>167.3038820142069</c:v>
                </c:pt>
                <c:pt idx="9">
                  <c:v>189.568422842239</c:v>
                </c:pt>
                <c:pt idx="10">
                  <c:v>213.1076326351291</c:v>
                </c:pt>
                <c:pt idx="11">
                  <c:v>237.5632139272153</c:v>
                </c:pt>
                <c:pt idx="12">
                  <c:v>262.5013444680871</c:v>
                </c:pt>
                <c:pt idx="13">
                  <c:v>287.4388310226831</c:v>
                </c:pt>
                <c:pt idx="14">
                  <c:v>311.8781645953452</c:v>
                </c:pt>
                <c:pt idx="15">
                  <c:v>335.3466016938697</c:v>
                </c:pt>
                <c:pt idx="16">
                  <c:v>357.432984725593</c:v>
                </c:pt>
                <c:pt idx="17">
                  <c:v>377.8162462427732</c:v>
                </c:pt>
                <c:pt idx="18">
                  <c:v>396.281449121336</c:v>
                </c:pt>
                <c:pt idx="19">
                  <c:v>412.7221441785206</c:v>
                </c:pt>
                <c:pt idx="20">
                  <c:v>427.1307456960986</c:v>
                </c:pt>
                <c:pt idx="21">
                  <c:v>439.5806252677562</c:v>
                </c:pt>
                <c:pt idx="22">
                  <c:v>450.2042998769908</c:v>
                </c:pt>
                <c:pt idx="23">
                  <c:v>459.1715952012963</c:v>
                </c:pt>
                <c:pt idx="24">
                  <c:v>466.6704927056743</c:v>
                </c:pt>
              </c:numCache>
            </c:numRef>
          </c:xVal>
          <c:yVal>
            <c:numRef>
              <c:f>Sheet1!$G$6:$G$30</c:f>
              <c:numCache>
                <c:formatCode>0</c:formatCode>
                <c:ptCount val="25"/>
                <c:pt idx="1">
                  <c:v>9.0</c:v>
                </c:pt>
                <c:pt idx="2">
                  <c:v>10.4076</c:v>
                </c:pt>
                <c:pt idx="3">
                  <c:v>11.954554024896</c:v>
                </c:pt>
                <c:pt idx="4">
                  <c:v>13.62451076195084</c:v>
                </c:pt>
                <c:pt idx="5">
                  <c:v>15.38834636243784</c:v>
                </c:pt>
                <c:pt idx="6">
                  <c:v>17.20194499537504</c:v>
                </c:pt>
                <c:pt idx="7">
                  <c:v>19.00503933327737</c:v>
                </c:pt>
                <c:pt idx="8">
                  <c:v>20.72188653626984</c:v>
                </c:pt>
                <c:pt idx="9">
                  <c:v>22.26454082803192</c:v>
                </c:pt>
                <c:pt idx="10">
                  <c:v>23.53920979289023</c:v>
                </c:pt>
                <c:pt idx="11">
                  <c:v>24.45558129208615</c:v>
                </c:pt>
                <c:pt idx="12">
                  <c:v>24.93813054087189</c:v>
                </c:pt>
                <c:pt idx="13">
                  <c:v>24.93748655459609</c:v>
                </c:pt>
                <c:pt idx="14">
                  <c:v>24.439333572662</c:v>
                </c:pt>
                <c:pt idx="15">
                  <c:v>23.46843709852452</c:v>
                </c:pt>
                <c:pt idx="16">
                  <c:v>22.08638303172318</c:v>
                </c:pt>
                <c:pt idx="17">
                  <c:v>20.38326151718019</c:v>
                </c:pt>
                <c:pt idx="18">
                  <c:v>18.4652028785627</c:v>
                </c:pt>
                <c:pt idx="19">
                  <c:v>16.44069505718483</c:v>
                </c:pt>
                <c:pt idx="20">
                  <c:v>14.4086015175779</c:v>
                </c:pt>
                <c:pt idx="21">
                  <c:v>12.44987957165762</c:v>
                </c:pt>
                <c:pt idx="22">
                  <c:v>10.62367460923463</c:v>
                </c:pt>
                <c:pt idx="23">
                  <c:v>8.967295324305553</c:v>
                </c:pt>
                <c:pt idx="24">
                  <c:v>7.498897504378021</c:v>
                </c:pt>
              </c:numCache>
            </c:numRef>
          </c:yVal>
          <c:smooth val="1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2099578504"/>
        <c:axId val="-2099582616"/>
      </c:scatterChart>
      <c:valAx>
        <c:axId val="-2099578504"/>
        <c:scaling>
          <c:orientation val="minMax"/>
        </c:scaling>
        <c:delete val="0"/>
        <c:axPos val="b"/>
        <c:numFmt formatCode="0" sourceLinked="1"/>
        <c:majorTickMark val="out"/>
        <c:minorTickMark val="none"/>
        <c:tickLblPos val="nextTo"/>
        <c:crossAx val="-2099582616"/>
        <c:crosses val="autoZero"/>
        <c:crossBetween val="midCat"/>
      </c:valAx>
      <c:valAx>
        <c:axId val="-2099582616"/>
        <c:scaling>
          <c:orientation val="minMax"/>
        </c:scaling>
        <c:delete val="0"/>
        <c:axPos val="l"/>
        <c:majorGridlines/>
        <c:numFmt formatCode="0" sourceLinked="1"/>
        <c:majorTickMark val="out"/>
        <c:minorTickMark val="none"/>
        <c:tickLblPos val="nextTo"/>
        <c:crossAx val="-2099578504"/>
        <c:crosses val="autoZero"/>
        <c:crossBetween val="midCat"/>
      </c:valAx>
    </c:plotArea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A99A6-ECCD-0D4B-A4D7-0FD03A92BC2E}" type="datetimeFigureOut">
              <a:rPr lang="en-US" smtClean="0"/>
              <a:t>4/23/17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EB8BD-4CCC-4A47-BFA3-96E1C32C9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8255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A99A6-ECCD-0D4B-A4D7-0FD03A92BC2E}" type="datetimeFigureOut">
              <a:rPr lang="en-US" smtClean="0"/>
              <a:t>4/23/17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EB8BD-4CCC-4A47-BFA3-96E1C32C9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247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A99A6-ECCD-0D4B-A4D7-0FD03A92BC2E}" type="datetimeFigureOut">
              <a:rPr lang="en-US" smtClean="0"/>
              <a:t>4/23/17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EB8BD-4CCC-4A47-BFA3-96E1C32C9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4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A99A6-ECCD-0D4B-A4D7-0FD03A92BC2E}" type="datetimeFigureOut">
              <a:rPr lang="en-US" smtClean="0"/>
              <a:t>4/23/17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EB8BD-4CCC-4A47-BFA3-96E1C32C9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5097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A99A6-ECCD-0D4B-A4D7-0FD03A92BC2E}" type="datetimeFigureOut">
              <a:rPr lang="en-US" smtClean="0"/>
              <a:t>4/23/17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EB8BD-4CCC-4A47-BFA3-96E1C32C9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1617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A99A6-ECCD-0D4B-A4D7-0FD03A92BC2E}" type="datetimeFigureOut">
              <a:rPr lang="en-US" smtClean="0"/>
              <a:t>4/23/17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EB8BD-4CCC-4A47-BFA3-96E1C32C9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9691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A99A6-ECCD-0D4B-A4D7-0FD03A92BC2E}" type="datetimeFigureOut">
              <a:rPr lang="en-US" smtClean="0"/>
              <a:t>4/23/17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EB8BD-4CCC-4A47-BFA3-96E1C32C9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24546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A99A6-ECCD-0D4B-A4D7-0FD03A92BC2E}" type="datetimeFigureOut">
              <a:rPr lang="en-US" smtClean="0"/>
              <a:t>4/23/17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EB8BD-4CCC-4A47-BFA3-96E1C32C9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9098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A99A6-ECCD-0D4B-A4D7-0FD03A92BC2E}" type="datetimeFigureOut">
              <a:rPr lang="en-US" smtClean="0"/>
              <a:t>4/23/17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EB8BD-4CCC-4A47-BFA3-96E1C32C9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161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A99A6-ECCD-0D4B-A4D7-0FD03A92BC2E}" type="datetimeFigureOut">
              <a:rPr lang="en-US" smtClean="0"/>
              <a:t>4/23/17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EB8BD-4CCC-4A47-BFA3-96E1C32C9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970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6A99A6-ECCD-0D4B-A4D7-0FD03A92BC2E}" type="datetimeFigureOut">
              <a:rPr lang="en-US" smtClean="0"/>
              <a:t>4/23/17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0EB8BD-4CCC-4A47-BFA3-96E1C32C9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2597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6A99A6-ECCD-0D4B-A4D7-0FD03A92BC2E}" type="datetimeFigureOut">
              <a:rPr lang="en-US" smtClean="0"/>
              <a:t>4/23/17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EB8BD-4CCC-4A47-BFA3-96E1C32C95E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6860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png"/><Relationship Id="rId3" Type="http://schemas.openxmlformats.org/officeDocument/2006/relationships/chart" Target="../charts/char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chart" Target="../charts/char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chart" Target="../charts/char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chart" Target="../charts/chart4.xml"/><Relationship Id="rId3" Type="http://schemas.openxmlformats.org/officeDocument/2006/relationships/chart" Target="../charts/char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Lecture 7: quiz review</a:t>
            </a:r>
            <a:br>
              <a:rPr lang="en-US" dirty="0" smtClean="0"/>
            </a:br>
            <a:r>
              <a:rPr lang="en-US" dirty="0" smtClean="0"/>
              <a:t>Monday April 24, 2017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major concepts – provide context</a:t>
            </a:r>
          </a:p>
          <a:p>
            <a:r>
              <a:rPr lang="en-US" dirty="0" smtClean="0"/>
              <a:t>Why we focus on math models</a:t>
            </a:r>
          </a:p>
          <a:p>
            <a:r>
              <a:rPr lang="en-US" dirty="0" smtClean="0"/>
              <a:t>Coherence of description, math, graphs</a:t>
            </a:r>
          </a:p>
          <a:p>
            <a:r>
              <a:rPr lang="en-US" dirty="0" smtClean="0"/>
              <a:t>Models we have</a:t>
            </a:r>
          </a:p>
          <a:p>
            <a:r>
              <a:rPr lang="en-US" dirty="0" smtClean="0"/>
              <a:t>Quiz format and example questions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8545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 growth variations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Overshoot </a:t>
            </a:r>
          </a:p>
          <a:p>
            <a:pPr lvl="1"/>
            <a:r>
              <a:rPr lang="en-US" dirty="0" smtClean="0"/>
              <a:t>For N&gt;K , </a:t>
            </a:r>
            <a:r>
              <a:rPr lang="en-US" dirty="0" err="1" smtClean="0"/>
              <a:t>dN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r>
              <a:rPr lang="en-US" dirty="0" smtClean="0"/>
              <a:t> is &lt;0, more deaths than </a:t>
            </a:r>
            <a:r>
              <a:rPr lang="en-US" dirty="0" err="1" smtClean="0"/>
              <a:t>birthss</a:t>
            </a:r>
            <a:endParaRPr lang="en-US" dirty="0" smtClean="0"/>
          </a:p>
          <a:p>
            <a:r>
              <a:rPr lang="en-US" dirty="0" smtClean="0"/>
              <a:t>Fluctuations</a:t>
            </a:r>
          </a:p>
          <a:p>
            <a:pPr lvl="1"/>
            <a:r>
              <a:rPr lang="en-US" dirty="0" smtClean="0"/>
              <a:t>Delay in population response, i.e. time lag</a:t>
            </a:r>
          </a:p>
          <a:p>
            <a:pPr lvl="1"/>
            <a:r>
              <a:rPr lang="en-US" dirty="0" smtClean="0"/>
              <a:t>Fluctuations can be damped or extreme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4654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MSY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Based on truncating the logistic curve at maximum </a:t>
            </a:r>
            <a:r>
              <a:rPr lang="en-US" dirty="0" err="1" smtClean="0"/>
              <a:t>dN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endParaRPr lang="en-US" dirty="0"/>
          </a:p>
        </p:txBody>
      </p:sp>
      <p:pic>
        <p:nvPicPr>
          <p:cNvPr id="11" name="Content Placeholder 10" descr="lect7-MSY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2895" b="-12895"/>
          <a:stretch>
            <a:fillRect/>
          </a:stretch>
        </p:blipFill>
        <p:spPr/>
      </p:pic>
      <p:sp>
        <p:nvSpPr>
          <p:cNvPr id="12" name="Text Placeholder 11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Maxiumum</a:t>
            </a:r>
            <a:r>
              <a:rPr lang="en-US" dirty="0" smtClean="0"/>
              <a:t> </a:t>
            </a:r>
            <a:r>
              <a:rPr lang="en-US" dirty="0" err="1" smtClean="0"/>
              <a:t>dN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r>
              <a:rPr lang="en-US" dirty="0" smtClean="0"/>
              <a:t> at 250</a:t>
            </a:r>
            <a:endParaRPr lang="en-US" dirty="0"/>
          </a:p>
        </p:txBody>
      </p:sp>
      <p:graphicFrame>
        <p:nvGraphicFramePr>
          <p:cNvPr id="14" name="Content Placeholder 13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757568327"/>
              </p:ext>
            </p:extLst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89134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Allee</a:t>
            </a:r>
            <a:r>
              <a:rPr lang="en-US" dirty="0" smtClean="0"/>
              <a:t> effect and minimum</a:t>
            </a:r>
            <a:br>
              <a:rPr lang="en-US" dirty="0" smtClean="0"/>
            </a:br>
            <a:r>
              <a:rPr lang="en-US" dirty="0" smtClean="0"/>
              <a:t> viable population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dN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population</a:t>
            </a:r>
            <a:endParaRPr lang="en-US" dirty="0"/>
          </a:p>
        </p:txBody>
      </p:sp>
      <p:pic>
        <p:nvPicPr>
          <p:cNvPr id="7" name="Content Placeholder 6" descr="allee-effect-cartoon.png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0" b="1100"/>
          <a:stretch>
            <a:fillRect/>
          </a:stretch>
        </p:blipFill>
        <p:spPr/>
      </p:pic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Pop </a:t>
            </a:r>
            <a:r>
              <a:rPr lang="en-US" dirty="0" err="1" smtClean="0"/>
              <a:t>vs</a:t>
            </a:r>
            <a:r>
              <a:rPr lang="en-US" dirty="0" smtClean="0"/>
              <a:t> time with different starting populations </a:t>
            </a:r>
            <a:endParaRPr lang="en-US" dirty="0"/>
          </a:p>
        </p:txBody>
      </p:sp>
      <p:pic>
        <p:nvPicPr>
          <p:cNvPr id="8" name="Content Placeholder 7" descr="allee-effect-cartoon2.png"/>
          <p:cNvPicPr>
            <a:picLocks noGrp="1" noChangeAspect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19" b="111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221747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format 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Timed to take an hour – 25 points</a:t>
            </a:r>
          </a:p>
          <a:p>
            <a:r>
              <a:rPr lang="en-US" dirty="0" smtClean="0"/>
              <a:t>Vocabulary and concepts (about 10 questions)</a:t>
            </a:r>
          </a:p>
          <a:p>
            <a:r>
              <a:rPr lang="en-US" dirty="0" smtClean="0"/>
              <a:t>Mechanics of calculating and graphing (10 points)</a:t>
            </a:r>
          </a:p>
          <a:p>
            <a:pPr lvl="1"/>
            <a:r>
              <a:rPr lang="en-US" dirty="0" smtClean="0"/>
              <a:t>Like we just went through and the problem sets</a:t>
            </a:r>
          </a:p>
          <a:p>
            <a:r>
              <a:rPr lang="en-US" dirty="0" smtClean="0"/>
              <a:t>Application  (</a:t>
            </a:r>
            <a:r>
              <a:rPr lang="en-US" smtClean="0"/>
              <a:t>5 points)</a:t>
            </a:r>
            <a:endParaRPr lang="en-US" dirty="0" smtClean="0"/>
          </a:p>
          <a:p>
            <a:pPr lvl="1"/>
            <a:r>
              <a:rPr lang="en-US" dirty="0" smtClean="0"/>
              <a:t>Low overall points but it’s a combination of concepts and calculations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5917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Major concepts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From reading</a:t>
            </a:r>
          </a:p>
          <a:p>
            <a:r>
              <a:rPr lang="en-US" dirty="0" smtClean="0"/>
              <a:t>From lecture notes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9719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Math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Models simplify the real world</a:t>
            </a:r>
          </a:p>
          <a:p>
            <a:r>
              <a:rPr lang="en-US" dirty="0" smtClean="0"/>
              <a:t>Need assumptions</a:t>
            </a:r>
          </a:p>
          <a:p>
            <a:r>
              <a:rPr lang="en-US" dirty="0" smtClean="0"/>
              <a:t>Make predictions that can be tested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2262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Population has exponential growth</a:t>
            </a:r>
          </a:p>
          <a:p>
            <a:pPr lvl="1"/>
            <a:r>
              <a:rPr lang="en-US" dirty="0" smtClean="0"/>
              <a:t>Currently 100 individuals</a:t>
            </a:r>
          </a:p>
          <a:p>
            <a:pPr lvl="1"/>
            <a:r>
              <a:rPr lang="en-US" dirty="0" smtClean="0"/>
              <a:t>Net growth rate is .2 per month per individual</a:t>
            </a:r>
          </a:p>
          <a:p>
            <a:r>
              <a:rPr lang="en-US" dirty="0" smtClean="0"/>
              <a:t>Assumptions</a:t>
            </a:r>
          </a:p>
          <a:p>
            <a:pPr lvl="1"/>
            <a:r>
              <a:rPr lang="en-US" dirty="0" smtClean="0"/>
              <a:t>No major immigration or emigration</a:t>
            </a:r>
          </a:p>
          <a:p>
            <a:r>
              <a:rPr lang="en-US" dirty="0" smtClean="0"/>
              <a:t>Predict that in 6 months it will be</a:t>
            </a:r>
          </a:p>
          <a:p>
            <a:pPr lvl="1"/>
            <a:r>
              <a:rPr lang="en-US" dirty="0" smtClean="0"/>
              <a:t>N</a:t>
            </a:r>
            <a:r>
              <a:rPr lang="en-US" baseline="-25000" dirty="0" smtClean="0"/>
              <a:t>6</a:t>
            </a:r>
            <a:r>
              <a:rPr lang="en-US" dirty="0" smtClean="0"/>
              <a:t> = N</a:t>
            </a:r>
            <a:r>
              <a:rPr lang="en-US" baseline="-25000" dirty="0" smtClean="0"/>
              <a:t>0</a:t>
            </a:r>
            <a:r>
              <a:rPr lang="en-US" dirty="0" smtClean="0"/>
              <a:t>*e^</a:t>
            </a:r>
            <a:r>
              <a:rPr lang="en-US" baseline="30000" dirty="0" smtClean="0"/>
              <a:t>(6*.2</a:t>
            </a:r>
            <a:r>
              <a:rPr lang="en-US" dirty="0" smtClean="0"/>
              <a:t>) = 332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9619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Coherence/multiple descriptions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Description	</a:t>
            </a:r>
          </a:p>
          <a:p>
            <a:pPr lvl="1"/>
            <a:r>
              <a:rPr lang="en-US" dirty="0" smtClean="0"/>
              <a:t>Population is increasing at a constant rate per capita at first but then levels off and reaches a max population at around 500 individuals</a:t>
            </a:r>
          </a:p>
          <a:p>
            <a:pPr lvl="1"/>
            <a:r>
              <a:rPr lang="en-US" dirty="0" smtClean="0"/>
              <a:t>The initial doubling time is 2 weeks</a:t>
            </a:r>
          </a:p>
          <a:p>
            <a:r>
              <a:rPr lang="en-US" dirty="0" smtClean="0"/>
              <a:t>Math model</a:t>
            </a:r>
          </a:p>
          <a:p>
            <a:pPr lvl="1"/>
            <a:r>
              <a:rPr lang="en-US" dirty="0" smtClean="0"/>
              <a:t>Logistic equation: K = 500 convert t</a:t>
            </a:r>
            <a:r>
              <a:rPr lang="en-US" baseline="-25000" dirty="0" smtClean="0"/>
              <a:t>d</a:t>
            </a:r>
            <a:r>
              <a:rPr lang="en-US" dirty="0" smtClean="0"/>
              <a:t> to r </a:t>
            </a:r>
          </a:p>
          <a:p>
            <a:pPr lvl="1"/>
            <a:r>
              <a:rPr lang="en-US" dirty="0" smtClean="0"/>
              <a:t>0.69/t</a:t>
            </a:r>
            <a:r>
              <a:rPr lang="en-US" baseline="-25000" dirty="0" smtClean="0"/>
              <a:t>d </a:t>
            </a:r>
            <a:r>
              <a:rPr lang="en-US" dirty="0" smtClean="0"/>
              <a:t>= r</a:t>
            </a:r>
          </a:p>
          <a:p>
            <a:r>
              <a:rPr lang="en-US" dirty="0" smtClean="0"/>
              <a:t>Graph</a:t>
            </a:r>
          </a:p>
          <a:p>
            <a:pPr lvl="1"/>
            <a:r>
              <a:rPr lang="en-US" dirty="0" smtClean="0"/>
              <a:t>Sigmoidal – N goes from 0 to 500 and time is in weeks</a:t>
            </a:r>
          </a:p>
        </p:txBody>
      </p:sp>
    </p:spTree>
    <p:extLst>
      <p:ext uri="{BB962C8B-B14F-4D97-AF65-F5344CB8AC3E}">
        <p14:creationId xmlns:p14="http://schemas.microsoft.com/office/powerpoint/2010/main" val="3819516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We have 5 models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Linear growth</a:t>
            </a:r>
          </a:p>
          <a:p>
            <a:r>
              <a:rPr lang="en-US" dirty="0" smtClean="0"/>
              <a:t>Exponential growth</a:t>
            </a:r>
          </a:p>
          <a:p>
            <a:r>
              <a:rPr lang="en-US" dirty="0" smtClean="0"/>
              <a:t>Logistic growth</a:t>
            </a:r>
          </a:p>
          <a:p>
            <a:r>
              <a:rPr lang="en-US" dirty="0" smtClean="0"/>
              <a:t>MSY</a:t>
            </a:r>
          </a:p>
          <a:p>
            <a:r>
              <a:rPr lang="en-US" dirty="0" err="1" smtClean="0"/>
              <a:t>Allee</a:t>
            </a:r>
            <a:r>
              <a:rPr lang="en-US" dirty="0" smtClean="0"/>
              <a:t> effect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3039292767"/>
              </p:ext>
            </p:extLst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89340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Linear growth model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Draw </a:t>
            </a:r>
            <a:r>
              <a:rPr lang="en-US" dirty="0" err="1" smtClean="0"/>
              <a:t>dN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r>
              <a:rPr lang="en-US" dirty="0" smtClean="0"/>
              <a:t> vs. N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783194661"/>
              </p:ext>
            </p:extLst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804765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Exponential growth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Draw N </a:t>
            </a:r>
            <a:r>
              <a:rPr lang="en-US" dirty="0" err="1" smtClean="0"/>
              <a:t>vs</a:t>
            </a:r>
            <a:r>
              <a:rPr lang="en-US" dirty="0" smtClean="0"/>
              <a:t> time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66315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Logistic growth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 </a:t>
            </a:r>
            <a:r>
              <a:rPr lang="en-US" dirty="0" err="1" smtClean="0"/>
              <a:t>vs</a:t>
            </a:r>
            <a:r>
              <a:rPr lang="en-US" dirty="0" smtClean="0"/>
              <a:t> time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/>
              <a:t>dN</a:t>
            </a:r>
            <a:r>
              <a:rPr lang="en-US" dirty="0" smtClean="0"/>
              <a:t>/</a:t>
            </a:r>
            <a:r>
              <a:rPr lang="en-US" dirty="0" err="1" smtClean="0"/>
              <a:t>dt</a:t>
            </a:r>
            <a:r>
              <a:rPr lang="en-US" dirty="0" smtClean="0"/>
              <a:t> </a:t>
            </a:r>
            <a:r>
              <a:rPr lang="en-US" dirty="0" err="1" smtClean="0"/>
              <a:t>vs</a:t>
            </a:r>
            <a:r>
              <a:rPr lang="en-US" dirty="0" smtClean="0"/>
              <a:t> N</a:t>
            </a:r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sz="half" idx="2"/>
          </p:nvPr>
        </p:nvGraphicFramePr>
        <p:xfrm>
          <a:off x="457200" y="2174875"/>
          <a:ext cx="4040188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8" name="Content Placeholder 7"/>
          <p:cNvGraphicFramePr>
            <a:graphicFrameLocks noGrp="1"/>
          </p:cNvGraphicFramePr>
          <p:nvPr>
            <p:ph sz="quarter" idx="4"/>
          </p:nvPr>
        </p:nvGraphicFramePr>
        <p:xfrm>
          <a:off x="4645025" y="2174875"/>
          <a:ext cx="4041775" cy="3951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1364020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</TotalTime>
  <Words>292</Words>
  <Application>Microsoft Macintosh PowerPoint</Application>
  <PresentationFormat>On-screen Show (4:3)</PresentationFormat>
  <Paragraphs>69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Lecture 7: quiz review Monday April 24, 2017</vt:lpstr>
      <vt:lpstr>Major concepts </vt:lpstr>
      <vt:lpstr>Math models</vt:lpstr>
      <vt:lpstr>Example model</vt:lpstr>
      <vt:lpstr>Coherence/multiple descriptions</vt:lpstr>
      <vt:lpstr>We have 5 models</vt:lpstr>
      <vt:lpstr>Linear growth model</vt:lpstr>
      <vt:lpstr>Exponential growth</vt:lpstr>
      <vt:lpstr>Logistic growth</vt:lpstr>
      <vt:lpstr>Logistic growth variations</vt:lpstr>
      <vt:lpstr>MSY</vt:lpstr>
      <vt:lpstr>Allee effect and minimum  viable population</vt:lpstr>
      <vt:lpstr>Exam format </vt:lpstr>
    </vt:vector>
  </TitlesOfParts>
  <Company>Portland State Oregon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7: quiz review Monday April 24, 2017</dc:title>
  <dc:creator>John Rueter</dc:creator>
  <cp:lastModifiedBy>John Rueter</cp:lastModifiedBy>
  <cp:revision>18</cp:revision>
  <dcterms:created xsi:type="dcterms:W3CDTF">2017-04-23T18:52:34Z</dcterms:created>
  <dcterms:modified xsi:type="dcterms:W3CDTF">2017-04-23T23:13:29Z</dcterms:modified>
</cp:coreProperties>
</file>