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4" r:id="rId9"/>
    <p:sldId id="263" r:id="rId10"/>
    <p:sldId id="264" r:id="rId11"/>
    <p:sldId id="265" r:id="rId12"/>
    <p:sldId id="293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120" y="-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EC75F-009B-7C41-9944-04082BF8E29E}" type="datetimeFigureOut">
              <a:rPr lang="en-US" smtClean="0"/>
              <a:t>4/18/17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0260B-0484-7444-AC87-598E1D3B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49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Relationship Id="rId3" Type="http://schemas.openxmlformats.org/officeDocument/2006/relationships/hyperlink" Target="http://www.sinauer.com/ecology/problem10.html" TargetMode="Externa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obtain the most of a resource;</a:t>
            </a:r>
            <a:r>
              <a:rPr lang="en-US" baseline="0" dirty="0" smtClean="0"/>
              <a:t> </a:t>
            </a:r>
            <a:r>
              <a:rPr lang="en-US" dirty="0" smtClean="0"/>
              <a:t>manage wildlife to avoid overpopulation,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29A27-9055-4090-B9C7-65653F233E9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395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28344" indent="-3747118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3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081E8B1-9C33-49AB-8954-AA184EE27925}" type="slidenum">
              <a:rPr lang="en-US" altLang="en-US" sz="1300"/>
              <a:pPr/>
              <a:t>26</a:t>
            </a:fld>
            <a:endParaRPr lang="en-US" altLang="en-US" sz="1300" dirty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680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28344" indent="-3747118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3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6899D42-5726-4942-B36D-4AA20882E151}" type="slidenum">
              <a:rPr lang="en-US" altLang="en-US" sz="1300"/>
              <a:pPr/>
              <a:t>27</a:t>
            </a:fld>
            <a:endParaRPr lang="en-US" altLang="en-US" sz="1300" dirty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Genetic drift</a:t>
            </a:r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—chance events influence which alleles are passed on to the next generation.</a:t>
            </a:r>
          </a:p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This can cause allele frequencies to change at random from one generation to the next in small populations.</a:t>
            </a:r>
          </a:p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Drift reduces the genetic variation of small populations, but has little effect on large populations.</a:t>
            </a:r>
          </a:p>
        </p:txBody>
      </p:sp>
    </p:spTree>
    <p:extLst>
      <p:ext uri="{BB962C8B-B14F-4D97-AF65-F5344CB8AC3E}">
        <p14:creationId xmlns:p14="http://schemas.microsoft.com/office/powerpoint/2010/main" val="2351429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28344" indent="-3747118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3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BD8944B-EBBE-4058-AD2C-7CD18DE35658}" type="slidenum">
              <a:rPr lang="en-US" altLang="en-US" sz="1300"/>
              <a:pPr/>
              <a:t>28</a:t>
            </a:fld>
            <a:endParaRPr lang="en-US" altLang="en-US" sz="1300" dirty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Ex in book: grizzlies – some </a:t>
            </a:r>
            <a:r>
              <a:rPr lang="en-US" altLang="en-US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yrs</a:t>
            </a:r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good, some bad, so </a:t>
            </a:r>
            <a:r>
              <a:rPr lang="en-US" altLang="en-US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av</a:t>
            </a:r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birth rates in the pop flux</a:t>
            </a:r>
          </a:p>
        </p:txBody>
      </p:sp>
    </p:spTree>
    <p:extLst>
      <p:ext uri="{BB962C8B-B14F-4D97-AF65-F5344CB8AC3E}">
        <p14:creationId xmlns:p14="http://schemas.microsoft.com/office/powerpoint/2010/main" val="25743579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28344" indent="-3747118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3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70636D4-0BA0-4A3C-9A3C-49F47CDCCCE2}" type="slidenum">
              <a:rPr lang="en-US" altLang="en-US" sz="1300"/>
              <a:pPr/>
              <a:t>29</a:t>
            </a:fld>
            <a:endParaRPr lang="en-US" altLang="en-US" sz="13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When the population size is large, there is little risk of extinction from demographic stochasticity because of the laws of probability.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Stochasticity = randomness</a:t>
            </a:r>
          </a:p>
        </p:txBody>
      </p:sp>
    </p:spTree>
    <p:extLst>
      <p:ext uri="{BB962C8B-B14F-4D97-AF65-F5344CB8AC3E}">
        <p14:creationId xmlns:p14="http://schemas.microsoft.com/office/powerpoint/2010/main" val="34311160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28344" indent="-3747118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3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BCA1179-4ADF-461C-88C6-AED5564D07A6}" type="slidenum">
              <a:rPr lang="en-US" altLang="en-US" sz="1300"/>
              <a:pPr/>
              <a:t>30</a:t>
            </a:fld>
            <a:endParaRPr lang="en-US" altLang="en-US" sz="13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Natural catastrophes</a:t>
            </a:r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, (floods, disease) can eliminate or reduce populations.</a:t>
            </a:r>
          </a:p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A species can be vulnerable to extinction when all are members of one population.</a:t>
            </a:r>
          </a:p>
          <a:p>
            <a:pPr eaLnBrk="1" hangingPunct="1"/>
            <a:r>
              <a:rPr lang="en-US" altLang="en-US" b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Heath hen (</a:t>
            </a:r>
            <a:r>
              <a:rPr lang="en-US" altLang="en-US" b="1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subsp</a:t>
            </a:r>
            <a:r>
              <a:rPr lang="en-US" altLang="en-US" b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of prairie</a:t>
            </a:r>
            <a:r>
              <a:rPr lang="en-US" altLang="en-US" b="1" baseline="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chicken) </a:t>
            </a:r>
            <a:r>
              <a:rPr lang="en-US" altLang="en-US" b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populations were reduced by hunting and habitat loss to one population of 50 on Martha’s Vineyard, Massachusetts.</a:t>
            </a:r>
          </a:p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A reserve was established, and </a:t>
            </a:r>
            <a:r>
              <a:rPr lang="en-US" altLang="en-US" b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population size increased, but then a series of severe winters, big fire, diseases, inbreeding</a:t>
            </a:r>
            <a:r>
              <a:rPr lang="en-US" altLang="en-US" b="1" baseline="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b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and predators (feral cats and goshawks)</a:t>
            </a:r>
            <a:r>
              <a:rPr lang="en-US" altLang="en-US" b="1" baseline="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decreased the population to </a:t>
            </a:r>
            <a:r>
              <a:rPr lang="en-US" altLang="en-US" b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extinction</a:t>
            </a:r>
            <a:r>
              <a:rPr lang="en-US" altLang="en-US" b="0" baseline="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in 1932 (once super common, NH maybe S to Florida; maybe was 1</a:t>
            </a:r>
            <a:r>
              <a:rPr lang="en-US" altLang="en-US" b="0" baseline="300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st</a:t>
            </a:r>
            <a:r>
              <a:rPr lang="en-US" altLang="en-US" b="0" baseline="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Thanksgiving bird). </a:t>
            </a:r>
          </a:p>
          <a:p>
            <a:pPr eaLnBrk="1" hangingPunct="1"/>
            <a:r>
              <a:rPr lang="en-US" altLang="en-US" b="0" baseline="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~70 in 1908 to ~2000 hens ~1915 </a:t>
            </a:r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18085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Many factors can drive populations to extinction:</a:t>
            </a:r>
          </a:p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Predictable (</a:t>
            </a:r>
            <a:r>
              <a:rPr lang="en-US" altLang="en-US" i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deterministic</a:t>
            </a:r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) factors, as well as fluctuation in population growth rate, population size, and chance events.</a:t>
            </a:r>
          </a:p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Small populations are at greatest risk.</a:t>
            </a:r>
          </a:p>
          <a:p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28344" indent="-3747118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3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6E93C76-5518-420E-8E64-6DEF7D9F5AEC}" type="slidenum">
              <a:rPr lang="en-US" altLang="en-US" sz="1300"/>
              <a:pPr/>
              <a:t>31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8204715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28344" indent="-3747118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3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C6A6A27-05EF-4022-9485-47BF7605E26E}" type="slidenum">
              <a:rPr lang="en-US" altLang="en-US" sz="1300"/>
              <a:pPr/>
              <a:t>32</a:t>
            </a:fld>
            <a:endParaRPr lang="en-US" altLang="en-US" sz="13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In addition to direct loss of heterozygotes from genetic drift, small pops tend to have greater homozygosity due to inbreeding. </a:t>
            </a:r>
          </a:p>
        </p:txBody>
      </p:sp>
    </p:spTree>
    <p:extLst>
      <p:ext uri="{BB962C8B-B14F-4D97-AF65-F5344CB8AC3E}">
        <p14:creationId xmlns:p14="http://schemas.microsoft.com/office/powerpoint/2010/main" val="40501052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28344" indent="-3747118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3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022F511-BEFE-4E3D-83C6-02F8346EDD43}" type="slidenum">
              <a:rPr lang="en-US" altLang="en-US" sz="1300"/>
              <a:pPr/>
              <a:t>33</a:t>
            </a:fld>
            <a:endParaRPr lang="en-US" altLang="en-US" sz="13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Genetic drift and inbreeding appear to have reduced the fertility of male lions in a crater in Tanzania.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In 1962 the population was reduced to a 1 male, 9 fems due to bites from an outbreak of biting flies. </a:t>
            </a:r>
            <a:b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Population size has since increased (&gt; original ##), but testing shows all individuals are descended from 15 lions.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The population has a high frequency of sperm abnormalities.</a:t>
            </a:r>
          </a:p>
        </p:txBody>
      </p:sp>
    </p:spTree>
    <p:extLst>
      <p:ext uri="{BB962C8B-B14F-4D97-AF65-F5344CB8AC3E}">
        <p14:creationId xmlns:p14="http://schemas.microsoft.com/office/powerpoint/2010/main" val="17359495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28344" indent="-3747118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3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CE28F94-8F6A-46A0-B1D2-AACA38C7812A}" type="slidenum">
              <a:rPr lang="en-US" altLang="en-US" sz="1300"/>
              <a:pPr/>
              <a:t>34</a:t>
            </a:fld>
            <a:endParaRPr lang="en-US" altLang="en-US" sz="13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864931">
              <a:defRPr/>
            </a:pPr>
            <a:r>
              <a:rPr lang="en-US" altLang="en-US" sz="1100" dirty="0">
                <a:solidFill>
                  <a:schemeClr val="tx2"/>
                </a:solidFill>
                <a:ea typeface="Osaka" charset="-128"/>
              </a:rPr>
              <a:t>: </a:t>
            </a:r>
            <a:r>
              <a:rPr lang="en-US" altLang="en-US" sz="1100" dirty="0" err="1">
                <a:solidFill>
                  <a:schemeClr val="tx2"/>
                </a:solidFill>
                <a:ea typeface="Osaka" charset="-128"/>
              </a:rPr>
              <a:t>Allee</a:t>
            </a:r>
            <a:r>
              <a:rPr lang="en-US" altLang="en-US" sz="1100" dirty="0">
                <a:solidFill>
                  <a:schemeClr val="tx2"/>
                </a:solidFill>
                <a:ea typeface="Osaka" charset="-128"/>
              </a:rPr>
              <a:t> effects are a form of demographic stochasticity</a:t>
            </a:r>
          </a:p>
          <a:p>
            <a:pPr eaLnBrk="1" hangingPunct="1"/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38250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28344" indent="-3747118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3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E363CD4-0F54-4C05-B1E3-A180B22052B5}" type="slidenum">
              <a:rPr lang="en-US" altLang="en-US" sz="1300"/>
              <a:pPr/>
              <a:t>35</a:t>
            </a:fld>
            <a:endParaRPr lang="en-US" altLang="en-US" sz="13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Lab </a:t>
            </a:r>
            <a:r>
              <a:rPr lang="en-US" altLang="en-US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expt’s</a:t>
            </a:r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on </a:t>
            </a:r>
            <a:r>
              <a:rPr lang="en-US" altLang="en-US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tribolium</a:t>
            </a:r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b. </a:t>
            </a:r>
            <a:r>
              <a:rPr lang="en-US" altLang="en-US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bluefin</a:t>
            </a:r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b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tuna</a:t>
            </a:r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: form schools and smaller ones don’t do as well </a:t>
            </a:r>
            <a:r>
              <a:rPr lang="en-US" altLang="en-US" b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detecting </a:t>
            </a:r>
            <a:r>
              <a:rPr lang="en-US" altLang="en-US" b="1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preds</a:t>
            </a:r>
            <a:r>
              <a:rPr lang="en-US" altLang="en-US" b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early;</a:t>
            </a:r>
          </a:p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c. </a:t>
            </a:r>
            <a:r>
              <a:rPr lang="en-US" altLang="en-US" b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Fig</a:t>
            </a:r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trees – </a:t>
            </a:r>
            <a:r>
              <a:rPr lang="en-US" altLang="en-US" b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need enough nearby for a wasp to pollinate </a:t>
            </a:r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d. fruit flies – difficult to </a:t>
            </a:r>
            <a:r>
              <a:rPr lang="en-US" altLang="en-US" b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find mates at low densities</a:t>
            </a:r>
          </a:p>
          <a:p>
            <a:pPr eaLnBrk="1" hangingPunct="1"/>
            <a:r>
              <a:rPr lang="en-US" altLang="en-US" b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Also – forest example:</a:t>
            </a:r>
            <a:r>
              <a:rPr lang="en-US" altLang="en-US" b="1" baseline="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too few trees means soils dry out and saplings can’t establish. </a:t>
            </a:r>
            <a:endParaRPr lang="en-US" altLang="en-US" b="1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3069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64931">
              <a:defRPr/>
            </a:pPr>
            <a:r>
              <a:rPr lang="en-US" dirty="0" smtClean="0"/>
              <a:t>a. </a:t>
            </a:r>
            <a:r>
              <a:rPr lang="en-US" sz="1100" dirty="0"/>
              <a:t>not many individuals are there to reproduce; b. intense competition for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29A27-9055-4090-B9C7-65653F233E9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053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solidFill>
                  <a:srgbClr val="925CAA"/>
                </a:solidFill>
                <a:latin typeface="Arial" panose="020B0604020202020204" pitchFamily="34" charset="0"/>
              </a:rPr>
              <a:t>Also could occur for a population that otherwise would have exponential growth). </a:t>
            </a:r>
          </a:p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E9E0510-0591-443B-93FA-0C718EBC788B}" type="slidenum">
              <a:rPr lang="en-US" altLang="en-US" sz="1200"/>
              <a:pPr/>
              <a:t>36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732125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solidFill>
                  <a:srgbClr val="925CAA"/>
                </a:solidFill>
                <a:latin typeface="Arial" panose="020B0604020202020204" pitchFamily="34" charset="0"/>
              </a:rPr>
              <a:t>Also could occur for a population that otherwise would have exponential growth). </a:t>
            </a:r>
          </a:p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E9E0510-0591-443B-93FA-0C718EBC788B}" type="slidenum">
              <a:rPr lang="en-US" altLang="en-US" sz="1200"/>
              <a:pPr/>
              <a:t>37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732125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solidFill>
                  <a:srgbClr val="925CAA"/>
                </a:solidFill>
                <a:latin typeface="Arial" panose="020B0604020202020204" pitchFamily="34" charset="0"/>
              </a:rPr>
              <a:t>Also could occur for a population that otherwise would have exponential growth). </a:t>
            </a:r>
          </a:p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E9E0510-0591-443B-93FA-0C718EBC788B}" type="slidenum">
              <a:rPr lang="en-US" altLang="en-US" sz="1200"/>
              <a:pPr/>
              <a:t>38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73212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Many factors can drive populations to extinction:</a:t>
            </a:r>
          </a:p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Predictable (</a:t>
            </a:r>
            <a:r>
              <a:rPr lang="en-US" altLang="en-US" i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deterministic</a:t>
            </a:r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) factors, as well as fluctuation in population growth rate, population size, and chance events.</a:t>
            </a:r>
          </a:p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Small populations are at greatest risk.</a:t>
            </a:r>
          </a:p>
          <a:p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28344" indent="-3747118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3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6E93C76-5518-420E-8E64-6DEF7D9F5AEC}" type="slidenum">
              <a:rPr lang="en-US" altLang="en-US" sz="1300"/>
              <a:pPr/>
              <a:t>14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773420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848D0-9A70-402D-BD2F-2B3C445E5C3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18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Many factors can drive populations to extinction:</a:t>
            </a:r>
          </a:p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Predictable (</a:t>
            </a:r>
            <a:r>
              <a:rPr lang="en-US" altLang="en-US" i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deterministic</a:t>
            </a:r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) factors, as well as fluctuation in population growth rate, population size, and chance events.</a:t>
            </a:r>
          </a:p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Small populations are at greatest risk.</a:t>
            </a:r>
          </a:p>
          <a:p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28344" indent="-3747118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3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6E93C76-5518-420E-8E64-6DEF7D9F5AEC}" type="slidenum">
              <a:rPr lang="en-US" altLang="en-US" sz="1300"/>
              <a:pPr/>
              <a:t>16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375662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Computer simulations of geometric growth for three populations allowed</a:t>
            </a:r>
            <a:r>
              <a:rPr lang="en-US" altLang="en-US" b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l-GR" altLang="en-US" b="1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λ</a:t>
            </a:r>
            <a:r>
              <a:rPr lang="en-US" altLang="en-US" b="1" i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b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to fluctuate at random</a:t>
            </a:r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Two of the populations recovered from low numbers, but one went extinct.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Fluctuations increase the risk of extinction. Variation in </a:t>
            </a:r>
            <a:r>
              <a:rPr lang="el-GR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λ</a:t>
            </a:r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in the simulations was determined by the </a:t>
            </a:r>
            <a:r>
              <a:rPr lang="en-US" altLang="en-US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standard deviation (</a:t>
            </a:r>
            <a:r>
              <a:rPr lang="el-GR" altLang="en-US" b="1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σ</a:t>
            </a:r>
            <a:r>
              <a:rPr lang="en-US" altLang="en-US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) of the growth rate, </a:t>
            </a:r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which was </a:t>
            </a:r>
            <a:r>
              <a:rPr lang="en-US" altLang="en-US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set to 0.4</a:t>
            </a:r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In 10,000 simulations (initial population size = 10), when </a:t>
            </a:r>
            <a:r>
              <a:rPr lang="el-GR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σ</a:t>
            </a:r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= 0.2, only 0.3% of the populations went extinct in 70 years.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When </a:t>
            </a:r>
            <a:r>
              <a:rPr lang="el-GR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σ</a:t>
            </a:r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was increased to 0.4, 17% of the populations went extinct in 70 years.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When </a:t>
            </a:r>
            <a:r>
              <a:rPr lang="el-GR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σ</a:t>
            </a:r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was increased 0.8, 53% of the populations went extinct.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When variable environmental conditions result in large fluctuations in a population’s growth rate, the risk of extinction of the population increases.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If the 10,000 simulations are repeated starting with population size = 100, and </a:t>
            </a:r>
            <a:r>
              <a:rPr lang="el-GR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σ</a:t>
            </a: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= 0.8,</a:t>
            </a: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29% of populations went extinct in 70 years.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If initial population size is increased to 1,000 or 10,000, populations going extinct drops to 14% and 6%, respectively.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28344" indent="-3747118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3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D1171FB-2FDA-4207-873C-1E033B2F2595}" type="slidenum">
              <a:rPr lang="en-US" altLang="en-US" sz="1300"/>
              <a:pPr/>
              <a:t>17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175353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28344" indent="-3747118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3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62ECE60-B25F-4CE6-9E4D-A9C82980CEB8}" type="slidenum">
              <a:rPr lang="en-US" altLang="en-US" sz="1300"/>
              <a:pPr/>
              <a:t>19</a:t>
            </a:fld>
            <a:endParaRPr lang="en-US" altLang="en-US" sz="13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Population growth is based on population at a specific time step in the past (based on the lag time).</a:t>
            </a:r>
          </a:p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hlinkClick r:id="rId3"/>
              </a:rPr>
              <a:t>http://www.sinauer.com/ecology/problem10.htm</a:t>
            </a:r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4648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28344" indent="-3747118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3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E91E83B-A0A1-4127-B74D-6C3FB4A89AF7}" type="slidenum">
              <a:rPr lang="en-US" altLang="en-US" sz="1300"/>
              <a:pPr/>
              <a:t>20</a:t>
            </a:fld>
            <a:endParaRPr lang="en-US" altLang="en-US" sz="13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The occurrence of fluctuations depends on the values of </a:t>
            </a:r>
            <a:r>
              <a:rPr lang="en-US" altLang="en-US" i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r</a:t>
            </a:r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and </a:t>
            </a:r>
            <a:r>
              <a:rPr lang="el-GR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τ</a:t>
            </a: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. Larger values of r make a population more likely to overshoot K. Larger time lags make a population more likely to overshoot. </a:t>
            </a:r>
          </a:p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Robert May (1976) found that when </a:t>
            </a:r>
            <a:r>
              <a:rPr lang="en-US" altLang="en-US" i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r</a:t>
            </a:r>
            <a:r>
              <a:rPr lang="el-GR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τ</a:t>
            </a:r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is small (0 &lt; </a:t>
            </a:r>
            <a:r>
              <a:rPr lang="en-US" altLang="en-US" i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r</a:t>
            </a:r>
            <a:r>
              <a:rPr lang="el-GR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τ</a:t>
            </a:r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&lt; 0.368), no fluctuation results.</a:t>
            </a:r>
          </a:p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At intermediate levels, (0.368 &lt; </a:t>
            </a:r>
            <a:r>
              <a:rPr lang="en-US" altLang="en-US" i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r</a:t>
            </a:r>
            <a:r>
              <a:rPr lang="el-GR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τ</a:t>
            </a:r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&lt; 1.57), </a:t>
            </a:r>
            <a:r>
              <a:rPr lang="en-US" altLang="en-US" b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damped oscillations</a:t>
            </a:r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result.</a:t>
            </a:r>
          </a:p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When </a:t>
            </a:r>
            <a:r>
              <a:rPr lang="en-US" altLang="en-US" i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r</a:t>
            </a:r>
            <a:r>
              <a:rPr lang="el-GR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τ</a:t>
            </a:r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is large (</a:t>
            </a:r>
            <a:r>
              <a:rPr lang="en-US" altLang="en-US" i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r</a:t>
            </a:r>
            <a:r>
              <a:rPr lang="el-GR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τ</a:t>
            </a:r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&gt; 1.57), the population fluctuates indefinitely about the carrying capacity.</a:t>
            </a:r>
          </a:p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This pattern is called a </a:t>
            </a:r>
            <a:r>
              <a:rPr lang="en-US" altLang="en-US" b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stable limit cycle</a:t>
            </a:r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8615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Many factors can drive populations to extinction:</a:t>
            </a:r>
          </a:p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Predictable (</a:t>
            </a:r>
            <a:r>
              <a:rPr lang="en-US" altLang="en-US" i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deterministic</a:t>
            </a:r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) factors, as well as fluctuation in population growth rate, population size, and chance events.</a:t>
            </a:r>
          </a:p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Small populations are at greatest risk.</a:t>
            </a:r>
          </a:p>
          <a:p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28344" indent="-3747118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3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6E93C76-5518-420E-8E64-6DEF7D9F5AEC}" type="slidenum">
              <a:rPr lang="en-US" altLang="en-US" sz="1300"/>
              <a:pPr/>
              <a:t>25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773420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4B11-AE62-5A4E-9912-6E6B0739AC88}" type="datetimeFigureOut">
              <a:rPr lang="en-US" smtClean="0"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A163-B6C4-754D-A0DF-4501C1E86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995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4B11-AE62-5A4E-9912-6E6B0739AC88}" type="datetimeFigureOut">
              <a:rPr lang="en-US" smtClean="0"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A163-B6C4-754D-A0DF-4501C1E86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22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4B11-AE62-5A4E-9912-6E6B0739AC88}" type="datetimeFigureOut">
              <a:rPr lang="en-US" smtClean="0"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A163-B6C4-754D-A0DF-4501C1E86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076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4B11-AE62-5A4E-9912-6E6B0739AC88}" type="datetimeFigureOut">
              <a:rPr lang="en-US" smtClean="0"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A163-B6C4-754D-A0DF-4501C1E86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94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4B11-AE62-5A4E-9912-6E6B0739AC88}" type="datetimeFigureOut">
              <a:rPr lang="en-US" smtClean="0"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A163-B6C4-754D-A0DF-4501C1E86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16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4B11-AE62-5A4E-9912-6E6B0739AC88}" type="datetimeFigureOut">
              <a:rPr lang="en-US" smtClean="0"/>
              <a:t>4/18/17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A163-B6C4-754D-A0DF-4501C1E86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93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4B11-AE62-5A4E-9912-6E6B0739AC88}" type="datetimeFigureOut">
              <a:rPr lang="en-US" smtClean="0"/>
              <a:t>4/18/17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A163-B6C4-754D-A0DF-4501C1E86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169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4B11-AE62-5A4E-9912-6E6B0739AC88}" type="datetimeFigureOut">
              <a:rPr lang="en-US" smtClean="0"/>
              <a:t>4/18/17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A163-B6C4-754D-A0DF-4501C1E86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63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4B11-AE62-5A4E-9912-6E6B0739AC88}" type="datetimeFigureOut">
              <a:rPr lang="en-US" smtClean="0"/>
              <a:t>4/18/17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A163-B6C4-754D-A0DF-4501C1E86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29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4B11-AE62-5A4E-9912-6E6B0739AC88}" type="datetimeFigureOut">
              <a:rPr lang="en-US" smtClean="0"/>
              <a:t>4/18/17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A163-B6C4-754D-A0DF-4501C1E86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99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4B11-AE62-5A4E-9912-6E6B0739AC88}" type="datetimeFigureOut">
              <a:rPr lang="en-US" smtClean="0"/>
              <a:t>4/18/17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A163-B6C4-754D-A0DF-4501C1E86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B4B11-AE62-5A4E-9912-6E6B0739AC88}" type="datetimeFigureOut">
              <a:rPr lang="en-US" smtClean="0"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5A163-B6C4-754D-A0DF-4501C1E86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37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f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ESM221 Spring 2017</a:t>
            </a:r>
            <a:br>
              <a:rPr lang="en-US" dirty="0" smtClean="0"/>
            </a:br>
            <a:r>
              <a:rPr lang="en-US" dirty="0" smtClean="0"/>
              <a:t>Lecture 6: population management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Actual population numbers are messy and complex – fluctuations and predation</a:t>
            </a:r>
          </a:p>
          <a:p>
            <a:r>
              <a:rPr lang="en-US" dirty="0" smtClean="0"/>
              <a:t>MSY – maximum sustainable yield</a:t>
            </a:r>
          </a:p>
          <a:p>
            <a:r>
              <a:rPr lang="en-US" dirty="0" smtClean="0"/>
              <a:t>Processes that can lead to extinction</a:t>
            </a:r>
          </a:p>
          <a:p>
            <a:r>
              <a:rPr lang="en-US" dirty="0" smtClean="0"/>
              <a:t>MVP – minimum viable population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47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Sustainable Yield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30687"/>
            <a:ext cx="8229600" cy="4992506"/>
          </a:xfrm>
        </p:spPr>
        <p:txBody>
          <a:bodyPr>
            <a:noAutofit/>
          </a:bodyPr>
          <a:lstStyle/>
          <a:p>
            <a:r>
              <a:rPr lang="en-US" sz="2400" dirty="0" smtClean="0"/>
              <a:t>H = rate of harvest</a:t>
            </a:r>
          </a:p>
          <a:p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system is at </a:t>
            </a:r>
            <a:r>
              <a:rPr lang="en-US" sz="2400" dirty="0" smtClean="0"/>
              <a:t>equilibrium when the number of individuals removed is same as growth rate.</a:t>
            </a:r>
          </a:p>
          <a:p>
            <a:r>
              <a:rPr lang="en-US" sz="2400" dirty="0" smtClean="0"/>
              <a:t>For almost all harvest rates, there can be two pop sizes yielding the same growth rates, far from vs. close to carrying capacity </a:t>
            </a:r>
          </a:p>
        </p:txBody>
      </p:sp>
      <p:pic>
        <p:nvPicPr>
          <p:cNvPr id="5" name="Content Placeholder 4" descr="MSY_plot.tiff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002" b="-6002"/>
          <a:stretch/>
        </p:blipFill>
        <p:spPr>
          <a:xfrm>
            <a:off x="2362200" y="3428999"/>
            <a:ext cx="5486400" cy="3447683"/>
          </a:xfrm>
        </p:spPr>
      </p:pic>
    </p:spTree>
    <p:extLst>
      <p:ext uri="{BB962C8B-B14F-4D97-AF65-F5344CB8AC3E}">
        <p14:creationId xmlns:p14="http://schemas.microsoft.com/office/powerpoint/2010/main" val="510619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Maximum Sustainable Yield</a:t>
            </a:r>
            <a:br>
              <a:rPr lang="en-US" dirty="0" smtClean="0"/>
            </a:br>
            <a:r>
              <a:rPr lang="en-US" sz="2700" dirty="0" smtClean="0"/>
              <a:t>Problems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501621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</a:t>
            </a:r>
            <a:r>
              <a:rPr lang="en-US" dirty="0" smtClean="0"/>
              <a:t>redicting the carrying capacity and the maximum growth rate in natural populations is difficult. These vary across time due to natural fluctuations.</a:t>
            </a:r>
          </a:p>
          <a:p>
            <a:r>
              <a:rPr lang="en-US" dirty="0" smtClean="0"/>
              <a:t>If calculated wrong, harvest often happens at the H3 level (see previous slide) rather than the H2 level.</a:t>
            </a:r>
          </a:p>
          <a:p>
            <a:r>
              <a:rPr lang="en-US" dirty="0" smtClean="0"/>
              <a:t>Harvest usually occurs at all size and age ranges – but each of these can drastically affect current and future populations</a:t>
            </a:r>
          </a:p>
        </p:txBody>
      </p:sp>
    </p:spTree>
    <p:extLst>
      <p:ext uri="{BB962C8B-B14F-4D97-AF65-F5344CB8AC3E}">
        <p14:creationId xmlns:p14="http://schemas.microsoft.com/office/powerpoint/2010/main" val="24456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 logistic growth curve</a:t>
            </a:r>
          </a:p>
          <a:p>
            <a:r>
              <a:rPr lang="en-US" dirty="0" smtClean="0"/>
              <a:t>Growth rate as a function of population</a:t>
            </a:r>
          </a:p>
          <a:p>
            <a:r>
              <a:rPr lang="en-US" dirty="0" smtClean="0"/>
              <a:t>Per capita growth rate as a function of population</a:t>
            </a:r>
          </a:p>
          <a:p>
            <a:r>
              <a:rPr lang="en-US" dirty="0" smtClean="0"/>
              <a:t>Identify where the MSY 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474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Avoiding extinctions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Sustainability</a:t>
            </a:r>
          </a:p>
          <a:p>
            <a:pPr lvl="1"/>
            <a:r>
              <a:rPr lang="en-US" dirty="0" smtClean="0"/>
              <a:t>Pass on assets and choices to future generations</a:t>
            </a:r>
          </a:p>
          <a:p>
            <a:r>
              <a:rPr lang="en-US" dirty="0" smtClean="0"/>
              <a:t>“Weak sustainability” – maximum assets</a:t>
            </a:r>
          </a:p>
          <a:p>
            <a:r>
              <a:rPr lang="en-US" dirty="0" smtClean="0"/>
              <a:t>“Strong Sustainability” requires that we pass on functioning biodiversity, natural capital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210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757166" y="274638"/>
            <a:ext cx="7608296" cy="16303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Factors that drive populations to extinction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1013626" y="1890291"/>
            <a:ext cx="7193075" cy="3479828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smtClean="0"/>
              <a:t>Deterministic</a:t>
            </a:r>
            <a:r>
              <a:rPr lang="en-US" altLang="en-US" sz="3200" dirty="0" smtClean="0"/>
              <a:t> (predictable</a:t>
            </a:r>
            <a:r>
              <a:rPr lang="en-US" altLang="en-US" sz="3200" dirty="0"/>
              <a:t>) changes </a:t>
            </a:r>
            <a:br>
              <a:rPr lang="en-US" altLang="en-US" sz="3200" dirty="0"/>
            </a:br>
            <a:r>
              <a:rPr lang="en-US" altLang="en-US" sz="3200" dirty="0"/>
              <a:t>(e.g., overshoots of </a:t>
            </a:r>
            <a:r>
              <a:rPr lang="en-US" altLang="en-US" sz="3200" dirty="0" smtClean="0"/>
              <a:t>K, predator</a:t>
            </a:r>
            <a:r>
              <a:rPr lang="en-US" altLang="en-US" sz="3200" dirty="0"/>
              <a:t>-prey</a:t>
            </a:r>
            <a:r>
              <a:rPr lang="en-US" altLang="en-US" sz="3200" dirty="0" smtClean="0"/>
              <a:t>;.</a:t>
            </a:r>
            <a:r>
              <a:rPr lang="en-US" altLang="en-US" sz="3200" dirty="0"/>
              <a:t>..</a:t>
            </a:r>
            <a:r>
              <a:rPr lang="en-US" altLang="en-US" sz="3200" dirty="0" smtClean="0"/>
              <a:t>)</a:t>
            </a:r>
          </a:p>
          <a:p>
            <a:pPr>
              <a:spcBef>
                <a:spcPct val="50000"/>
              </a:spcBef>
            </a:pPr>
            <a:r>
              <a:rPr lang="en-US" altLang="en-US" sz="3200" b="1" dirty="0" smtClean="0">
                <a:solidFill>
                  <a:schemeClr val="bg1">
                    <a:lumMod val="50000"/>
                  </a:schemeClr>
                </a:solidFill>
              </a:rPr>
              <a:t>Fluctuations</a:t>
            </a:r>
            <a:r>
              <a:rPr lang="en-US" altLang="en-US" sz="3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sz="3200" dirty="0" smtClean="0">
                <a:solidFill>
                  <a:schemeClr val="bg1">
                    <a:lumMod val="50000"/>
                  </a:schemeClr>
                </a:solidFill>
              </a:rPr>
              <a:t>in population growth rate, due to variable environment or </a:t>
            </a:r>
            <a:r>
              <a:rPr lang="en-US" altLang="en-US" sz="3200" b="1" dirty="0" smtClean="0">
                <a:solidFill>
                  <a:schemeClr val="bg1">
                    <a:lumMod val="50000"/>
                  </a:schemeClr>
                </a:solidFill>
              </a:rPr>
              <a:t>lags</a:t>
            </a:r>
            <a:r>
              <a:rPr lang="en-US" altLang="en-US" sz="32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altLang="en-US" sz="32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chemeClr val="bg1">
                    <a:lumMod val="50000"/>
                  </a:schemeClr>
                </a:solidFill>
              </a:rPr>
              <a:t>Chance</a:t>
            </a:r>
            <a:r>
              <a:rPr lang="en-US" altLang="en-US" sz="3200" dirty="0">
                <a:solidFill>
                  <a:schemeClr val="bg1">
                    <a:lumMod val="50000"/>
                  </a:schemeClr>
                </a:solidFill>
              </a:rPr>
              <a:t> events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 smtClean="0">
                <a:solidFill>
                  <a:schemeClr val="bg1">
                    <a:lumMod val="50000"/>
                  </a:schemeClr>
                </a:solidFill>
              </a:rPr>
              <a:t>Issues from Small population size</a:t>
            </a:r>
            <a:r>
              <a:rPr lang="en-US" altLang="en-US" sz="3200" dirty="0" smtClean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en-US" altLang="en-US" sz="3200" dirty="0" err="1" smtClean="0">
                <a:solidFill>
                  <a:schemeClr val="bg1">
                    <a:lumMod val="50000"/>
                  </a:schemeClr>
                </a:solidFill>
              </a:rPr>
              <a:t>Allee</a:t>
            </a:r>
            <a:r>
              <a:rPr lang="en-US" altLang="en-US" sz="3200" dirty="0" smtClean="0">
                <a:solidFill>
                  <a:schemeClr val="bg1">
                    <a:lumMod val="50000"/>
                  </a:schemeClr>
                </a:solidFill>
              </a:rPr>
              <a:t> effects, inbreeding…)</a:t>
            </a:r>
          </a:p>
        </p:txBody>
      </p:sp>
    </p:spTree>
    <p:extLst>
      <p:ext uri="{BB962C8B-B14F-4D97-AF65-F5344CB8AC3E}">
        <p14:creationId xmlns:p14="http://schemas.microsoft.com/office/powerpoint/2010/main" val="1815495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figure_06_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83" y="1999540"/>
            <a:ext cx="4019517" cy="4702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22830" y="274638"/>
            <a:ext cx="7767057" cy="11091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 smtClean="0"/>
              <a:t>Overshoots of K can cause fluctuation, even extinction. Why do some populations have sizes above K? </a:t>
            </a:r>
          </a:p>
        </p:txBody>
      </p:sp>
    </p:spTree>
    <p:extLst>
      <p:ext uri="{BB962C8B-B14F-4D97-AF65-F5344CB8AC3E}">
        <p14:creationId xmlns:p14="http://schemas.microsoft.com/office/powerpoint/2010/main" val="1102650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757166" y="274638"/>
            <a:ext cx="7608296" cy="16303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Factors that drive populations to extinction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1013626" y="1890291"/>
            <a:ext cx="7193075" cy="3479828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smtClean="0">
                <a:solidFill>
                  <a:schemeClr val="bg1">
                    <a:lumMod val="50000"/>
                  </a:schemeClr>
                </a:solidFill>
              </a:rPr>
              <a:t>Deterministic</a:t>
            </a:r>
            <a:r>
              <a:rPr lang="en-US" altLang="en-US" sz="3200" dirty="0" smtClean="0">
                <a:solidFill>
                  <a:schemeClr val="bg1">
                    <a:lumMod val="50000"/>
                  </a:schemeClr>
                </a:solidFill>
              </a:rPr>
              <a:t> (predictable</a:t>
            </a:r>
            <a:r>
              <a:rPr lang="en-US" altLang="en-US" sz="3200" dirty="0">
                <a:solidFill>
                  <a:schemeClr val="bg1">
                    <a:lumMod val="50000"/>
                  </a:schemeClr>
                </a:solidFill>
              </a:rPr>
              <a:t>) changes </a:t>
            </a:r>
            <a:br>
              <a:rPr lang="en-US" altLang="en-US" sz="3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3200" dirty="0">
                <a:solidFill>
                  <a:schemeClr val="bg1">
                    <a:lumMod val="50000"/>
                  </a:schemeClr>
                </a:solidFill>
              </a:rPr>
              <a:t>(e.g., overshoots of </a:t>
            </a:r>
            <a:r>
              <a:rPr lang="en-US" altLang="en-US" sz="3200" dirty="0" smtClean="0">
                <a:solidFill>
                  <a:schemeClr val="bg1">
                    <a:lumMod val="50000"/>
                  </a:schemeClr>
                </a:solidFill>
              </a:rPr>
              <a:t>K, predator</a:t>
            </a:r>
            <a:r>
              <a:rPr lang="en-US" altLang="en-US" sz="3200" dirty="0">
                <a:solidFill>
                  <a:schemeClr val="bg1">
                    <a:lumMod val="50000"/>
                  </a:schemeClr>
                </a:solidFill>
              </a:rPr>
              <a:t>-prey</a:t>
            </a:r>
            <a:r>
              <a:rPr lang="en-US" altLang="en-US" sz="3200" dirty="0" smtClean="0">
                <a:solidFill>
                  <a:schemeClr val="bg1">
                    <a:lumMod val="50000"/>
                  </a:schemeClr>
                </a:solidFill>
              </a:rPr>
              <a:t>;.</a:t>
            </a:r>
            <a:r>
              <a:rPr lang="en-US" altLang="en-US" sz="3200" dirty="0">
                <a:solidFill>
                  <a:schemeClr val="bg1">
                    <a:lumMod val="50000"/>
                  </a:schemeClr>
                </a:solidFill>
              </a:rPr>
              <a:t>..</a:t>
            </a:r>
            <a:r>
              <a:rPr lang="en-US" altLang="en-US" sz="32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altLang="en-US" sz="3200" b="1" dirty="0" smtClean="0"/>
              <a:t>Fluctuations</a:t>
            </a:r>
            <a:r>
              <a:rPr lang="en-US" altLang="en-US" sz="3200" dirty="0"/>
              <a:t> </a:t>
            </a:r>
            <a:r>
              <a:rPr lang="en-US" altLang="en-US" sz="3200" dirty="0" smtClean="0"/>
              <a:t>in population growth rate, due to variable environment or </a:t>
            </a:r>
            <a:r>
              <a:rPr lang="en-US" altLang="en-US" sz="3200" b="1" dirty="0" smtClean="0"/>
              <a:t>lags</a:t>
            </a:r>
            <a:r>
              <a:rPr lang="en-US" altLang="en-US" sz="3200" dirty="0" smtClean="0"/>
              <a:t>.</a:t>
            </a:r>
            <a:endParaRPr lang="en-US" altLang="en-US" sz="3200" dirty="0"/>
          </a:p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chemeClr val="bg1">
                    <a:lumMod val="50000"/>
                  </a:schemeClr>
                </a:solidFill>
              </a:rPr>
              <a:t>Chance</a:t>
            </a:r>
            <a:r>
              <a:rPr lang="en-US" altLang="en-US" sz="3200" dirty="0">
                <a:solidFill>
                  <a:schemeClr val="bg1">
                    <a:lumMod val="50000"/>
                  </a:schemeClr>
                </a:solidFill>
              </a:rPr>
              <a:t> events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 smtClean="0">
                <a:solidFill>
                  <a:schemeClr val="bg1">
                    <a:lumMod val="50000"/>
                  </a:schemeClr>
                </a:solidFill>
              </a:rPr>
              <a:t>Issues from Small population size</a:t>
            </a:r>
            <a:r>
              <a:rPr lang="en-US" altLang="en-US" sz="3200" dirty="0" smtClean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en-US" altLang="en-US" sz="3200" dirty="0" err="1" smtClean="0">
                <a:solidFill>
                  <a:schemeClr val="bg1">
                    <a:lumMod val="50000"/>
                  </a:schemeClr>
                </a:solidFill>
              </a:rPr>
              <a:t>Allee</a:t>
            </a:r>
            <a:r>
              <a:rPr lang="en-US" altLang="en-US" sz="3200" dirty="0" smtClean="0">
                <a:solidFill>
                  <a:schemeClr val="bg1">
                    <a:lumMod val="50000"/>
                  </a:schemeClr>
                </a:solidFill>
              </a:rPr>
              <a:t> effects, inbreeding…)</a:t>
            </a:r>
          </a:p>
        </p:txBody>
      </p:sp>
    </p:spTree>
    <p:extLst>
      <p:ext uri="{BB962C8B-B14F-4D97-AF65-F5344CB8AC3E}">
        <p14:creationId xmlns:p14="http://schemas.microsoft.com/office/powerpoint/2010/main" val="637847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Ecology-Fig-10-11-0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4"/>
          <a:stretch>
            <a:fillRect/>
          </a:stretch>
        </p:blipFill>
        <p:spPr bwMode="auto">
          <a:xfrm>
            <a:off x="-57150" y="1354758"/>
            <a:ext cx="5391150" cy="516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 Box 5"/>
          <p:cNvSpPr txBox="1">
            <a:spLocks noChangeArrowheads="1"/>
          </p:cNvSpPr>
          <p:nvPr/>
        </p:nvSpPr>
        <p:spPr bwMode="auto">
          <a:xfrm>
            <a:off x="654167" y="137013"/>
            <a:ext cx="7781151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 smtClean="0"/>
              <a:t>Fluctuations </a:t>
            </a:r>
            <a:r>
              <a:rPr lang="en-US" altLang="en-US" dirty="0"/>
              <a:t>in growth rate can drive populations, especially small ones, to extinction, with greater risk accompanying greater </a:t>
            </a:r>
            <a:r>
              <a:rPr lang="en-US" altLang="en-US" dirty="0" smtClean="0"/>
              <a:t>fluctuation.  </a:t>
            </a:r>
            <a:endParaRPr lang="en-US" altLang="en-US" dirty="0"/>
          </a:p>
        </p:txBody>
      </p:sp>
      <p:sp>
        <p:nvSpPr>
          <p:cNvPr id="41988" name="Rectangle 3"/>
          <p:cNvSpPr>
            <a:spLocks noChangeArrowheads="1"/>
          </p:cNvSpPr>
          <p:nvPr/>
        </p:nvSpPr>
        <p:spPr bwMode="auto">
          <a:xfrm>
            <a:off x="5105400" y="2971800"/>
            <a:ext cx="394335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 smtClean="0">
                <a:latin typeface="Gill Sans MT" panose="020B0502020104020203" pitchFamily="34" charset="0"/>
                <a:cs typeface="Arial" panose="020B0604020202020204" pitchFamily="34" charset="0"/>
              </a:rPr>
              <a:t>If N</a:t>
            </a:r>
            <a:r>
              <a:rPr lang="en-US" altLang="en-US" baseline="-25000" dirty="0" smtClean="0">
                <a:latin typeface="Gill Sans MT" panose="020B0502020104020203" pitchFamily="34" charset="0"/>
                <a:cs typeface="Arial" panose="020B0604020202020204" pitchFamily="34" charset="0"/>
              </a:rPr>
              <a:t>0</a:t>
            </a:r>
            <a:r>
              <a:rPr lang="en-US" altLang="en-US" dirty="0" smtClean="0"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r>
              <a:rPr lang="en-US" altLang="en-US" dirty="0">
                <a:latin typeface="Gill Sans MT" panose="020B0502020104020203" pitchFamily="34" charset="0"/>
                <a:cs typeface="Arial" panose="020B0604020202020204" pitchFamily="34" charset="0"/>
              </a:rPr>
              <a:t>= </a:t>
            </a:r>
            <a:r>
              <a:rPr lang="en-US" altLang="en-US" dirty="0" smtClean="0">
                <a:latin typeface="Gill Sans MT" panose="020B0502020104020203" pitchFamily="34" charset="0"/>
                <a:cs typeface="Arial" panose="020B0604020202020204" pitchFamily="34" charset="0"/>
              </a:rPr>
              <a:t>10, r=0.2, </a:t>
            </a:r>
            <a:r>
              <a:rPr lang="en-US" altLang="en-US" dirty="0" smtClean="0"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rPr>
              <a:t>growth rate </a:t>
            </a:r>
            <a:r>
              <a:rPr lang="en-US" altLang="en-US" dirty="0" err="1" smtClean="0"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rPr>
              <a:t>std</a:t>
            </a:r>
            <a:r>
              <a:rPr lang="en-US" altLang="en-US" dirty="0" smtClean="0"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rPr>
              <a:t> dev </a:t>
            </a:r>
            <a:r>
              <a:rPr lang="en-US" altLang="en-US" dirty="0" smtClean="0">
                <a:latin typeface="Gill Sans MT" panose="020B0502020104020203" pitchFamily="34" charset="0"/>
                <a:cs typeface="Arial" panose="020B0604020202020204" pitchFamily="34" charset="0"/>
              </a:rPr>
              <a:t>= </a:t>
            </a:r>
            <a:r>
              <a:rPr lang="en-US" altLang="en-US" b="1" dirty="0" smtClean="0">
                <a:solidFill>
                  <a:srgbClr val="FF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0.4</a:t>
            </a:r>
            <a:r>
              <a:rPr lang="en-US" altLang="en-US" dirty="0" smtClean="0">
                <a:latin typeface="Gill Sans MT" panose="020B0502020104020203" pitchFamily="34" charset="0"/>
                <a:cs typeface="Arial" panose="020B0604020202020204" pitchFamily="34" charset="0"/>
              </a:rPr>
              <a:t>, 17% of populations went extinct in 70 yrs.  </a:t>
            </a:r>
          </a:p>
          <a:p>
            <a:endParaRPr lang="en-US" altLang="en-US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r>
              <a:rPr lang="en-US" altLang="en-US" dirty="0" smtClean="0">
                <a:latin typeface="Gill Sans MT" panose="020B0502020104020203" pitchFamily="34" charset="0"/>
                <a:cs typeface="Arial" panose="020B0604020202020204" pitchFamily="34" charset="0"/>
              </a:rPr>
              <a:t>If </a:t>
            </a:r>
            <a:r>
              <a:rPr lang="en-US" altLang="en-US" dirty="0" err="1" smtClean="0">
                <a:latin typeface="Gill Sans MT" panose="020B0502020104020203" pitchFamily="34" charset="0"/>
                <a:ea typeface="Arial" panose="020B0604020202020204" pitchFamily="34" charset="0"/>
                <a:cs typeface="Arial"/>
              </a:rPr>
              <a:t>st.</a:t>
            </a:r>
            <a:r>
              <a:rPr lang="en-US" altLang="en-US" dirty="0" smtClean="0">
                <a:latin typeface="Gill Sans MT" panose="020B0502020104020203" pitchFamily="34" charset="0"/>
                <a:ea typeface="Arial" panose="020B0604020202020204" pitchFamily="34" charset="0"/>
                <a:cs typeface="Arial"/>
              </a:rPr>
              <a:t> dev </a:t>
            </a:r>
            <a:r>
              <a:rPr lang="en-US" altLang="en-US" dirty="0">
                <a:latin typeface="Gill Sans MT" panose="020B0502020104020203" pitchFamily="34" charset="0"/>
                <a:cs typeface="Arial" panose="020B0604020202020204" pitchFamily="34" charset="0"/>
              </a:rPr>
              <a:t>= </a:t>
            </a:r>
            <a:r>
              <a:rPr lang="en-US" altLang="en-US" b="1" dirty="0" smtClean="0">
                <a:solidFill>
                  <a:srgbClr val="FF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0.8</a:t>
            </a:r>
            <a:r>
              <a:rPr lang="en-US" altLang="en-US" dirty="0" smtClean="0">
                <a:latin typeface="Gill Sans MT" panose="020B0502020104020203" pitchFamily="34" charset="0"/>
                <a:cs typeface="Arial" panose="020B0604020202020204" pitchFamily="34" charset="0"/>
              </a:rPr>
              <a:t>, 53% went extinct.  </a:t>
            </a:r>
          </a:p>
          <a:p>
            <a:endParaRPr lang="en-US" altLang="en-US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r>
              <a:rPr lang="en-US" altLang="en-US" dirty="0" smtClean="0">
                <a:latin typeface="Gill Sans MT" panose="020B0502020104020203" pitchFamily="34" charset="0"/>
                <a:cs typeface="Arial" panose="020B0604020202020204" pitchFamily="34" charset="0"/>
              </a:rPr>
              <a:t>[</a:t>
            </a:r>
            <a:r>
              <a:rPr lang="en-US" dirty="0" err="1">
                <a:latin typeface="Gill Sans MT" panose="020B0502020104020203" pitchFamily="34" charset="0"/>
              </a:rPr>
              <a:t>Std</a:t>
            </a:r>
            <a:r>
              <a:rPr lang="en-US" dirty="0">
                <a:latin typeface="Gill Sans MT" panose="020B0502020104020203" pitchFamily="34" charset="0"/>
              </a:rPr>
              <a:t> dev is a measure of variance</a:t>
            </a:r>
            <a:r>
              <a:rPr lang="en-US" dirty="0" smtClean="0">
                <a:latin typeface="Gill Sans MT" panose="020B0502020104020203" pitchFamily="34" charset="0"/>
              </a:rPr>
              <a:t>.] </a:t>
            </a:r>
            <a:endParaRPr lang="en-US" dirty="0">
              <a:latin typeface="Gill Sans MT" panose="020B0502020104020203" pitchFamily="34" charset="0"/>
            </a:endParaRPr>
          </a:p>
          <a:p>
            <a:endParaRPr lang="en-US" altLang="en-US" dirty="0">
              <a:latin typeface="Gill Sans MT" panose="020B05020201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05400" y="16002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Q1.  Why might growth rate fluctuate?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91676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600" b="1" dirty="0"/>
              <a:t>Delayed density dependence can cause populations to fluctuate in size</a:t>
            </a:r>
            <a:r>
              <a:rPr lang="en-US" altLang="en-US" sz="3600" b="1" dirty="0" smtClean="0"/>
              <a:t>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ct val="20000"/>
              </a:spcBef>
            </a:pPr>
            <a:r>
              <a:rPr lang="en-US" altLang="en-US" b="1" dirty="0">
                <a:ea typeface="Osaka" charset="-128"/>
              </a:rPr>
              <a:t>Density dependence: </a:t>
            </a:r>
            <a:r>
              <a:rPr lang="en-US" altLang="en-US" dirty="0">
                <a:ea typeface="Osaka" charset="-128"/>
              </a:rPr>
              <a:t>The size of the population (N) affects the population growth rate (</a:t>
            </a:r>
            <a:r>
              <a:rPr lang="en-US" altLang="en-US" dirty="0" err="1">
                <a:ea typeface="Osaka" charset="-128"/>
              </a:rPr>
              <a:t>dN</a:t>
            </a:r>
            <a:r>
              <a:rPr lang="en-US" altLang="en-US" dirty="0">
                <a:ea typeface="Osaka" charset="-128"/>
              </a:rPr>
              <a:t>/</a:t>
            </a:r>
            <a:r>
              <a:rPr lang="en-US" altLang="en-US" dirty="0" err="1">
                <a:ea typeface="Osaka" charset="-128"/>
              </a:rPr>
              <a:t>dt</a:t>
            </a:r>
            <a:r>
              <a:rPr lang="en-US" altLang="en-US" dirty="0">
                <a:ea typeface="Osaka" charset="-128"/>
              </a:rPr>
              <a:t>).</a:t>
            </a:r>
          </a:p>
          <a:p>
            <a:pPr>
              <a:spcBef>
                <a:spcPct val="20000"/>
              </a:spcBef>
            </a:pPr>
            <a:r>
              <a:rPr lang="en-US" altLang="en-US" b="1" dirty="0"/>
              <a:t>Delay</a:t>
            </a:r>
            <a:r>
              <a:rPr lang="en-US" altLang="en-US" dirty="0"/>
              <a:t>: # births is </a:t>
            </a:r>
            <a:r>
              <a:rPr lang="en-US" altLang="en-US" dirty="0" smtClean="0"/>
              <a:t>influenced </a:t>
            </a:r>
            <a:r>
              <a:rPr lang="en-US" altLang="en-US" dirty="0"/>
              <a:t>by population densities from several time periods back (e.g., because resources grow at a different rate; predator reproduces more slowly than prey; delay before young come into the population or breed).</a:t>
            </a:r>
            <a:endParaRPr lang="en-US" altLang="en-US" dirty="0">
              <a:ea typeface="Osaka" charset="-128"/>
            </a:endParaRPr>
          </a:p>
          <a:p>
            <a:pPr>
              <a:spcBef>
                <a:spcPct val="20000"/>
              </a:spcBef>
            </a:pPr>
            <a:r>
              <a:rPr lang="en-US" altLang="en-US" b="1" dirty="0">
                <a:ea typeface="Osaka" charset="-128"/>
              </a:rPr>
              <a:t>Delayed density dependence: </a:t>
            </a:r>
            <a:r>
              <a:rPr lang="en-US" altLang="en-US" dirty="0">
                <a:ea typeface="Osaka" charset="-128"/>
              </a:rPr>
              <a:t>Delays in the effect that density has on population size; contributes to population fluctuations</a:t>
            </a:r>
            <a:r>
              <a:rPr lang="en-US" altLang="en-US" dirty="0" smtClean="0">
                <a:ea typeface="Osaka" charset="-128"/>
              </a:rPr>
              <a:t>.</a:t>
            </a:r>
            <a:endParaRPr lang="en-US" altLang="en-US" dirty="0">
              <a:ea typeface="Osaka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6524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940351" y="457200"/>
            <a:ext cx="703431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 dirty="0">
                <a:ea typeface="Osaka" charset="-128"/>
              </a:rPr>
              <a:t>Delayed density </a:t>
            </a:r>
            <a:r>
              <a:rPr lang="en-US" altLang="en-US" sz="3600" b="1" dirty="0">
                <a:latin typeface="Calibri Light"/>
                <a:ea typeface="Osaka" charset="-128"/>
                <a:cs typeface="Calibri Light"/>
              </a:rPr>
              <a:t>dependence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485900" y="1371600"/>
            <a:ext cx="622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dirty="0">
                <a:latin typeface="Calibri"/>
                <a:ea typeface="Osaka" charset="-128"/>
                <a:cs typeface="Calibri"/>
              </a:rPr>
              <a:t>The logistic equation can be modified to include time lags:</a:t>
            </a:r>
          </a:p>
          <a:p>
            <a:pPr eaLnBrk="1" hangingPunct="1">
              <a:spcBef>
                <a:spcPct val="20000"/>
              </a:spcBef>
            </a:pPr>
            <a:endParaRPr lang="en-US" altLang="en-US" sz="3200" dirty="0">
              <a:latin typeface="Calibri"/>
              <a:ea typeface="Osaka" charset="-128"/>
              <a:cs typeface="Calibri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3200" b="1" dirty="0" err="1">
                <a:latin typeface="Calibri"/>
                <a:ea typeface="Osaka" charset="-128"/>
                <a:cs typeface="Calibri"/>
              </a:rPr>
              <a:t>dN</a:t>
            </a:r>
            <a:r>
              <a:rPr lang="en-US" altLang="en-US" sz="3200" b="1" dirty="0">
                <a:latin typeface="Calibri"/>
                <a:ea typeface="Osaka" charset="-128"/>
                <a:cs typeface="Calibri"/>
              </a:rPr>
              <a:t>/</a:t>
            </a:r>
            <a:r>
              <a:rPr lang="en-US" altLang="en-US" sz="3200" b="1" dirty="0" err="1">
                <a:latin typeface="Calibri"/>
                <a:ea typeface="Osaka" charset="-128"/>
                <a:cs typeface="Calibri"/>
              </a:rPr>
              <a:t>dt</a:t>
            </a:r>
            <a:r>
              <a:rPr lang="en-US" altLang="en-US" sz="3200" b="1" dirty="0">
                <a:latin typeface="Calibri"/>
                <a:ea typeface="Osaka" charset="-128"/>
                <a:cs typeface="Calibri"/>
              </a:rPr>
              <a:t> = </a:t>
            </a:r>
            <a:r>
              <a:rPr lang="en-US" altLang="en-US" sz="3200" b="1" dirty="0" err="1">
                <a:latin typeface="Calibri"/>
                <a:ea typeface="Osaka" charset="-128"/>
                <a:cs typeface="Calibri"/>
              </a:rPr>
              <a:t>rN</a:t>
            </a:r>
            <a:r>
              <a:rPr lang="en-US" altLang="en-US" sz="3200" b="1" dirty="0">
                <a:latin typeface="Calibri"/>
                <a:ea typeface="Osaka" charset="-128"/>
                <a:cs typeface="Calibri"/>
              </a:rPr>
              <a:t>*(1-N</a:t>
            </a:r>
            <a:r>
              <a:rPr lang="en-US" altLang="en-US" sz="3200" b="1" baseline="-25000" dirty="0">
                <a:latin typeface="Calibri"/>
                <a:ea typeface="Osaka" charset="-128"/>
                <a:cs typeface="Calibri"/>
              </a:rPr>
              <a:t>(t-</a:t>
            </a:r>
            <a:r>
              <a:rPr lang="en-US" altLang="en-US" sz="3200" b="1" baseline="-25000" dirty="0">
                <a:latin typeface="Symbol" charset="2"/>
                <a:ea typeface="Osaka" charset="-128"/>
                <a:cs typeface="Symbol" charset="2"/>
              </a:rPr>
              <a:t>t</a:t>
            </a:r>
            <a:r>
              <a:rPr lang="en-US" altLang="en-US" sz="3200" b="1" baseline="-25000" dirty="0">
                <a:latin typeface="Calibri"/>
                <a:ea typeface="Osaka" charset="-128"/>
                <a:cs typeface="Calibri"/>
              </a:rPr>
              <a:t>)</a:t>
            </a:r>
            <a:r>
              <a:rPr lang="en-US" altLang="en-US" sz="3200" b="1" dirty="0">
                <a:latin typeface="Calibri"/>
                <a:ea typeface="Osaka" charset="-128"/>
                <a:cs typeface="Calibri"/>
              </a:rPr>
              <a:t>/K)</a:t>
            </a:r>
          </a:p>
          <a:p>
            <a:pPr eaLnBrk="1" hangingPunct="1">
              <a:spcBef>
                <a:spcPct val="20000"/>
              </a:spcBef>
            </a:pPr>
            <a:endParaRPr lang="en-US" altLang="en-US" sz="3200" i="1" dirty="0">
              <a:latin typeface="Calibri"/>
              <a:ea typeface="Osaka" charset="-128"/>
              <a:cs typeface="Calibri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3200" i="1" dirty="0">
                <a:latin typeface="Calibri"/>
                <a:ea typeface="Osaka" charset="-128"/>
                <a:cs typeface="Calibri"/>
              </a:rPr>
              <a:t>N</a:t>
            </a:r>
            <a:r>
              <a:rPr lang="en-US" altLang="en-US" sz="3200" baseline="-25000" dirty="0">
                <a:latin typeface="Calibri"/>
                <a:ea typeface="Osaka" charset="-128"/>
                <a:cs typeface="Calibri"/>
              </a:rPr>
              <a:t>(</a:t>
            </a:r>
            <a:r>
              <a:rPr lang="en-US" altLang="en-US" sz="3200" i="1" baseline="-25000" dirty="0">
                <a:latin typeface="Calibri"/>
                <a:ea typeface="Osaka" charset="-128"/>
                <a:cs typeface="Calibri"/>
              </a:rPr>
              <a:t>t</a:t>
            </a:r>
            <a:r>
              <a:rPr lang="en-US" altLang="en-US" sz="3200" baseline="-25000" dirty="0">
                <a:latin typeface="Calibri"/>
                <a:ea typeface="Osaka" charset="-128"/>
                <a:cs typeface="Calibri"/>
              </a:rPr>
              <a:t>-</a:t>
            </a:r>
            <a:r>
              <a:rPr lang="en-US" altLang="en-US" sz="3200" baseline="-25000" dirty="0">
                <a:latin typeface="Symbol" charset="2"/>
                <a:cs typeface="Symbol" charset="2"/>
              </a:rPr>
              <a:t>t</a:t>
            </a:r>
            <a:r>
              <a:rPr lang="en-US" altLang="en-US" sz="3200" baseline="-25000" dirty="0">
                <a:latin typeface="Calibri"/>
                <a:cs typeface="Calibri"/>
              </a:rPr>
              <a:t>)</a:t>
            </a:r>
            <a:r>
              <a:rPr lang="en-US" altLang="en-US" sz="3200" dirty="0">
                <a:latin typeface="Calibri"/>
                <a:cs typeface="Calibri"/>
              </a:rPr>
              <a:t> = population size at time </a:t>
            </a:r>
            <a:r>
              <a:rPr lang="en-US" altLang="en-US" sz="3200" i="1" dirty="0">
                <a:latin typeface="Calibri"/>
                <a:ea typeface="Osaka" charset="-128"/>
                <a:cs typeface="Calibri"/>
              </a:rPr>
              <a:t>t</a:t>
            </a:r>
            <a:r>
              <a:rPr lang="en-US" altLang="en-US" sz="3200" dirty="0">
                <a:latin typeface="Calibri"/>
                <a:ea typeface="Osaka" charset="-128"/>
                <a:cs typeface="Calibri"/>
              </a:rPr>
              <a:t>-</a:t>
            </a:r>
            <a:r>
              <a:rPr lang="en-US" altLang="en-US" sz="3200" dirty="0">
                <a:latin typeface="Symbol" charset="2"/>
                <a:cs typeface="Symbol" charset="2"/>
              </a:rPr>
              <a:t>t</a:t>
            </a:r>
            <a:r>
              <a:rPr lang="en-US" altLang="en-US" sz="3200" dirty="0">
                <a:latin typeface="Calibri"/>
                <a:cs typeface="Calibri"/>
              </a:rPr>
              <a:t> in the </a:t>
            </a:r>
            <a:r>
              <a:rPr lang="en-US" altLang="en-US" sz="3200" dirty="0" smtClean="0">
                <a:latin typeface="Calibri"/>
                <a:cs typeface="Calibri"/>
              </a:rPr>
              <a:t>past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759744" y="1412875"/>
            <a:ext cx="184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908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U</a:t>
            </a:r>
            <a:r>
              <a:rPr lang="en-US" sz="3600" dirty="0" smtClean="0"/>
              <a:t>sually growth of natural populations is messier than model curves (</a:t>
            </a:r>
            <a:r>
              <a:rPr lang="en-US" sz="3600" dirty="0"/>
              <a:t>though usually </a:t>
            </a:r>
            <a:r>
              <a:rPr lang="en-US" sz="3600" dirty="0" smtClean="0"/>
              <a:t>still generally </a:t>
            </a:r>
            <a:r>
              <a:rPr lang="en-US" sz="3600" dirty="0"/>
              <a:t>fits </a:t>
            </a:r>
            <a:r>
              <a:rPr lang="en-US" sz="3600" dirty="0" smtClean="0"/>
              <a:t>w/ logistic model)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494458" cy="4906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Populations fluctuate</a:t>
            </a:r>
          </a:p>
          <a:p>
            <a:r>
              <a:rPr lang="en-US" sz="2400" dirty="0" smtClean="0"/>
              <a:t>Overshoot &amp; Die offs (predicted by the logistic model)</a:t>
            </a:r>
          </a:p>
          <a:p>
            <a:r>
              <a:rPr lang="en-US" sz="2400" dirty="0" smtClean="0"/>
              <a:t>Variation around K due to Temp</a:t>
            </a:r>
          </a:p>
        </p:txBody>
      </p:sp>
      <p:pic>
        <p:nvPicPr>
          <p:cNvPr id="5" name="Content Placeholder 4" descr="Figure_6.9.tiff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86" r="5186"/>
          <a:stretch>
            <a:fillRect/>
          </a:stretch>
        </p:blipFill>
        <p:spPr>
          <a:xfrm>
            <a:off x="5029200" y="2123333"/>
            <a:ext cx="3884858" cy="4353667"/>
          </a:xfrm>
        </p:spPr>
      </p:pic>
      <p:pic>
        <p:nvPicPr>
          <p:cNvPr id="6" name="Picture 2" descr="Ecology-Fig-10-04-0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44"/>
          <a:stretch/>
        </p:blipFill>
        <p:spPr bwMode="auto">
          <a:xfrm>
            <a:off x="838200" y="3429000"/>
            <a:ext cx="34417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ight Arrow 3"/>
          <p:cNvSpPr/>
          <p:nvPr/>
        </p:nvSpPr>
        <p:spPr>
          <a:xfrm>
            <a:off x="3962400" y="2743200"/>
            <a:ext cx="1219200" cy="152400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5400000">
            <a:off x="3352800" y="3886200"/>
            <a:ext cx="1219200" cy="152400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2000" y="63362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Fig </a:t>
            </a:r>
            <a:r>
              <a:rPr lang="en-US" dirty="0" smtClean="0"/>
              <a:t>10.4, Cain </a:t>
            </a:r>
            <a:r>
              <a:rPr lang="en-US" dirty="0"/>
              <a:t>et al. </a:t>
            </a:r>
            <a:r>
              <a:rPr lang="en-US" dirty="0" smtClean="0"/>
              <a:t>2011, Ecology, </a:t>
            </a:r>
            <a:r>
              <a:rPr lang="en-US" dirty="0" err="1" smtClean="0"/>
              <a:t>Sinauer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961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992094"/>
            <a:ext cx="8534400" cy="56373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890" name="Picture 2" descr="Ecology-Fig-10-09-0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4"/>
          <a:stretch>
            <a:fillRect/>
          </a:stretch>
        </p:blipFill>
        <p:spPr bwMode="auto">
          <a:xfrm>
            <a:off x="1371600" y="981339"/>
            <a:ext cx="5931388" cy="56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830440" y="-140581"/>
            <a:ext cx="74129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smtClean="0">
                <a:latin typeface="Calibri Light"/>
                <a:cs typeface="Calibri Light"/>
              </a:rPr>
              <a:t>Logistic </a:t>
            </a:r>
            <a:r>
              <a:rPr lang="en-US" altLang="en-US" sz="3600" dirty="0">
                <a:latin typeface="Calibri Light"/>
                <a:cs typeface="Calibri Light"/>
              </a:rPr>
              <a:t>growth with delayed density dependence</a:t>
            </a:r>
          </a:p>
        </p:txBody>
      </p:sp>
      <p:sp>
        <p:nvSpPr>
          <p:cNvPr id="37892" name="TextBox 3"/>
          <p:cNvSpPr txBox="1">
            <a:spLocks noChangeArrowheads="1"/>
          </p:cNvSpPr>
          <p:nvPr/>
        </p:nvSpPr>
        <p:spPr bwMode="auto">
          <a:xfrm>
            <a:off x="6201729" y="1397604"/>
            <a:ext cx="195934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latin typeface="Calibri"/>
                <a:cs typeface="Calibri"/>
              </a:rPr>
              <a:t>May 1976:</a:t>
            </a:r>
          </a:p>
          <a:p>
            <a:r>
              <a:rPr lang="en-US" altLang="en-US" dirty="0">
                <a:solidFill>
                  <a:srgbClr val="000000"/>
                </a:solidFill>
                <a:latin typeface="Calibri"/>
                <a:cs typeface="Calibri"/>
              </a:rPr>
              <a:t>If 0&lt;</a:t>
            </a:r>
            <a:r>
              <a:rPr lang="en-US" altLang="en-US" b="1" dirty="0">
                <a:solidFill>
                  <a:srgbClr val="000000"/>
                </a:solidFill>
                <a:latin typeface="Calibri"/>
                <a:cs typeface="Calibri"/>
              </a:rPr>
              <a:t>r*t</a:t>
            </a:r>
            <a:r>
              <a:rPr lang="en-US" altLang="en-US" dirty="0">
                <a:solidFill>
                  <a:srgbClr val="000000"/>
                </a:solidFill>
                <a:latin typeface="Calibri"/>
                <a:cs typeface="Calibri"/>
              </a:rPr>
              <a:t>&lt;0.368</a:t>
            </a:r>
          </a:p>
        </p:txBody>
      </p:sp>
      <p:sp>
        <p:nvSpPr>
          <p:cNvPr id="37893" name="TextBox 4"/>
          <p:cNvSpPr txBox="1">
            <a:spLocks noChangeArrowheads="1"/>
          </p:cNvSpPr>
          <p:nvPr/>
        </p:nvSpPr>
        <p:spPr bwMode="auto">
          <a:xfrm>
            <a:off x="6216088" y="2971800"/>
            <a:ext cx="262311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latin typeface="Calibri"/>
                <a:cs typeface="Calibri"/>
              </a:rPr>
              <a:t>If 0.368&lt;</a:t>
            </a:r>
            <a:r>
              <a:rPr lang="en-US" altLang="en-US" b="1" dirty="0">
                <a:solidFill>
                  <a:srgbClr val="000000"/>
                </a:solidFill>
                <a:latin typeface="Calibri"/>
                <a:cs typeface="Calibri"/>
              </a:rPr>
              <a:t>r*</a:t>
            </a:r>
            <a:r>
              <a:rPr lang="en-US" altLang="en-US" b="1" dirty="0" smtClean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lang="en-US" altLang="en-US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latin typeface="Calibri"/>
                <a:cs typeface="Calibri"/>
              </a:rPr>
              <a:t>&lt;</a:t>
            </a:r>
            <a:r>
              <a:rPr lang="en-US" altLang="en-US" dirty="0">
                <a:solidFill>
                  <a:srgbClr val="000000"/>
                </a:solidFill>
                <a:latin typeface="Calibri"/>
                <a:cs typeface="Calibri"/>
              </a:rPr>
              <a:t>1.57: </a:t>
            </a:r>
            <a:br>
              <a:rPr lang="en-US" altLang="en-US" dirty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en-US" altLang="en-US" b="1" dirty="0">
                <a:solidFill>
                  <a:srgbClr val="000000"/>
                </a:solidFill>
                <a:latin typeface="Calibri"/>
                <a:cs typeface="Calibri"/>
              </a:rPr>
              <a:t>dampened </a:t>
            </a:r>
            <a:br>
              <a:rPr lang="en-US" altLang="en-US" b="1" dirty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en-US" altLang="en-US" b="1" dirty="0">
                <a:solidFill>
                  <a:srgbClr val="000000"/>
                </a:solidFill>
                <a:latin typeface="Calibri"/>
                <a:cs typeface="Calibri"/>
              </a:rPr>
              <a:t>oscillations</a:t>
            </a:r>
          </a:p>
          <a:p>
            <a:endParaRPr lang="en-US" alt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7894" name="TextBox 5"/>
          <p:cNvSpPr txBox="1">
            <a:spLocks noChangeArrowheads="1"/>
          </p:cNvSpPr>
          <p:nvPr/>
        </p:nvSpPr>
        <p:spPr bwMode="auto">
          <a:xfrm>
            <a:off x="5916550" y="4800600"/>
            <a:ext cx="292265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latin typeface="Calibri"/>
                <a:cs typeface="Calibri"/>
              </a:rPr>
              <a:t>If r*</a:t>
            </a:r>
            <a:r>
              <a:rPr lang="en-US" altLang="en-US" dirty="0" smtClean="0">
                <a:solidFill>
                  <a:srgbClr val="000000"/>
                </a:solidFill>
                <a:latin typeface="Calibri"/>
                <a:cs typeface="Calibri"/>
              </a:rPr>
              <a:t>t &gt;</a:t>
            </a:r>
            <a:r>
              <a:rPr lang="en-US" altLang="en-US" dirty="0">
                <a:solidFill>
                  <a:srgbClr val="000000"/>
                </a:solidFill>
                <a:latin typeface="Calibri"/>
                <a:cs typeface="Calibri"/>
              </a:rPr>
              <a:t>1.57: </a:t>
            </a:r>
            <a:r>
              <a:rPr lang="en-US" altLang="en-US" dirty="0" smtClean="0">
                <a:solidFill>
                  <a:srgbClr val="000000"/>
                </a:solidFill>
                <a:latin typeface="Calibri"/>
                <a:cs typeface="Calibri"/>
              </a:rPr>
              <a:t/>
            </a:r>
            <a:br>
              <a:rPr lang="en-US" altLang="en-US" dirty="0" smtClean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en-US" altLang="en-US" b="1" dirty="0" smtClean="0">
                <a:solidFill>
                  <a:srgbClr val="000000"/>
                </a:solidFill>
                <a:latin typeface="Calibri"/>
                <a:cs typeface="Calibri"/>
              </a:rPr>
              <a:t>stable</a:t>
            </a:r>
            <a:r>
              <a:rPr lang="en-US" altLang="en-US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Calibri"/>
                <a:cs typeface="Calibri"/>
              </a:rPr>
              <a:t>limit </a:t>
            </a:r>
            <a:r>
              <a:rPr lang="en-US" altLang="en-US" b="1" dirty="0">
                <a:solidFill>
                  <a:srgbClr val="000000"/>
                </a:solidFill>
                <a:latin typeface="Calibri"/>
                <a:cs typeface="Calibri"/>
              </a:rPr>
              <a:t>cycle</a:t>
            </a:r>
          </a:p>
          <a:p>
            <a:endParaRPr lang="en-US" alt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7895" name="TextBox 6"/>
          <p:cNvSpPr txBox="1">
            <a:spLocks noChangeArrowheads="1"/>
          </p:cNvSpPr>
          <p:nvPr/>
        </p:nvSpPr>
        <p:spPr bwMode="auto">
          <a:xfrm>
            <a:off x="533400" y="2057400"/>
            <a:ext cx="2057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latin typeface="Calibri"/>
                <a:cs typeface="Calibri"/>
              </a:rPr>
              <a:t>Both higher r </a:t>
            </a:r>
            <a:br>
              <a:rPr lang="en-US" altLang="en-US" dirty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en-US" altLang="en-US" dirty="0">
                <a:solidFill>
                  <a:srgbClr val="000000"/>
                </a:solidFill>
                <a:latin typeface="Calibri"/>
                <a:cs typeface="Calibri"/>
              </a:rPr>
              <a:t>and higher t </a:t>
            </a:r>
            <a:br>
              <a:rPr lang="en-US" altLang="en-US" dirty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en-US" altLang="en-US" dirty="0">
                <a:solidFill>
                  <a:srgbClr val="000000"/>
                </a:solidFill>
                <a:latin typeface="Calibri"/>
                <a:cs typeface="Calibri"/>
              </a:rPr>
              <a:t>cause pops to </a:t>
            </a:r>
            <a:br>
              <a:rPr lang="en-US" altLang="en-US" dirty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en-US" altLang="en-US" dirty="0">
                <a:solidFill>
                  <a:srgbClr val="000000"/>
                </a:solidFill>
                <a:latin typeface="Calibri"/>
                <a:cs typeface="Calibri"/>
              </a:rPr>
              <a:t>overshoot K</a:t>
            </a:r>
          </a:p>
        </p:txBody>
      </p:sp>
    </p:spTree>
    <p:extLst>
      <p:ext uri="{BB962C8B-B14F-4D97-AF65-F5344CB8AC3E}">
        <p14:creationId xmlns:p14="http://schemas.microsoft.com/office/powerpoint/2010/main" val="2657458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Q1. Explore an overshoot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N = 200 butterflies; K = 500 (would be higher but the invasive grasses reduce the larval host plant)</a:t>
            </a:r>
          </a:p>
          <a:p>
            <a:r>
              <a:rPr lang="en-US" dirty="0" smtClean="0"/>
              <a:t>Great conditions for </a:t>
            </a:r>
            <a:r>
              <a:rPr lang="en-US" dirty="0"/>
              <a:t>growth (</a:t>
            </a:r>
            <a:r>
              <a:rPr lang="en-US" dirty="0" err="1"/>
              <a:t>r</a:t>
            </a:r>
            <a:r>
              <a:rPr lang="en-US" baseline="-25000" dirty="0" err="1"/>
              <a:t>max</a:t>
            </a:r>
            <a:r>
              <a:rPr lang="en-US" baseline="-25000" dirty="0"/>
              <a:t> </a:t>
            </a:r>
            <a:r>
              <a:rPr lang="en-US" dirty="0" smtClean="0"/>
              <a:t>): Births = 900 (each of the females has 9 surviving offspring)! Deaths = 300 in the first year.</a:t>
            </a:r>
          </a:p>
          <a:p>
            <a:r>
              <a:rPr lang="en-US" dirty="0" smtClean="0"/>
              <a:t>What is b? d? r?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dN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r>
              <a:rPr lang="en-US" dirty="0" smtClean="0"/>
              <a:t> = </a:t>
            </a:r>
            <a:r>
              <a:rPr lang="en-US" dirty="0" err="1" smtClean="0"/>
              <a:t>rN</a:t>
            </a:r>
            <a:r>
              <a:rPr lang="en-US" dirty="0" smtClean="0"/>
              <a:t>(1-(N/K)) to calculate &amp; plot 5 years of change &amp;  growth, given the same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max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965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Q1. Explore an overshoot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Bring up excel file.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020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Q1. Explore an overshoot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58" y="1651000"/>
            <a:ext cx="6278055" cy="444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0080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Q2. Describe the effect of increasing r and time lag on population growth for </a:t>
            </a:r>
            <a:r>
              <a:rPr lang="en-US" u="sng" dirty="0" smtClean="0"/>
              <a:t>three</a:t>
            </a:r>
            <a:r>
              <a:rPr lang="en-US" dirty="0" smtClean="0"/>
              <a:t> combinations of r and lag of 2 or 4 time steps </a:t>
            </a:r>
            <a:r>
              <a:rPr lang="en-US" sz="2900" dirty="0" smtClean="0"/>
              <a:t>(e.g. r = 1/2 &amp; </a:t>
            </a:r>
            <a:r>
              <a:rPr lang="en-US" sz="2900" dirty="0" smtClean="0">
                <a:latin typeface="Symbol" panose="05050102010706020507" pitchFamily="18" charset="2"/>
              </a:rPr>
              <a:t>t</a:t>
            </a:r>
            <a:r>
              <a:rPr lang="en-US" sz="2900" dirty="0" smtClean="0"/>
              <a:t> = 2/</a:t>
            </a:r>
            <a:br>
              <a:rPr lang="en-US" sz="2900" dirty="0" smtClean="0"/>
            </a:br>
            <a:r>
              <a:rPr lang="en-US" sz="2900" dirty="0" smtClean="0"/>
              <a:t>4)</a:t>
            </a:r>
            <a:endParaRPr lang="en-US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r>
              <a:rPr lang="en-US" altLang="en-US" dirty="0" smtClean="0">
                <a:cs typeface="Calibri"/>
              </a:rPr>
              <a:t>EXCEL </a:t>
            </a:r>
            <a:r>
              <a:rPr lang="en-US" altLang="en-US" dirty="0">
                <a:cs typeface="Calibri"/>
              </a:rPr>
              <a:t>FILE ON THIS </a:t>
            </a:r>
            <a:br>
              <a:rPr lang="en-US" altLang="en-US" dirty="0">
                <a:cs typeface="Calibri"/>
              </a:rPr>
            </a:br>
            <a:r>
              <a:rPr lang="en-US" altLang="en-US" dirty="0" smtClean="0">
                <a:cs typeface="Calibri"/>
              </a:rPr>
              <a:t>(&amp; 2</a:t>
            </a:r>
            <a:r>
              <a:rPr lang="en-US" altLang="en-US" baseline="30000" dirty="0" smtClean="0">
                <a:cs typeface="Calibri"/>
              </a:rPr>
              <a:t>nd</a:t>
            </a:r>
            <a:r>
              <a:rPr lang="en-US" altLang="en-US" dirty="0" smtClean="0">
                <a:cs typeface="Calibri"/>
              </a:rPr>
              <a:t> </a:t>
            </a:r>
            <a:r>
              <a:rPr lang="en-US" altLang="en-US" dirty="0">
                <a:cs typeface="Calibri"/>
              </a:rPr>
              <a:t>page of logistic file from lab)</a:t>
            </a:r>
          </a:p>
          <a:p>
            <a:r>
              <a:rPr lang="en-US" dirty="0" smtClean="0"/>
              <a:t>Write down a description of what happens</a:t>
            </a:r>
          </a:p>
          <a:p>
            <a:r>
              <a:rPr lang="en-US" dirty="0" smtClean="0"/>
              <a:t>Write down how this should affect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374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757166" y="274638"/>
            <a:ext cx="7608296" cy="16303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Factors that drive populations to extinction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1013626" y="1890291"/>
            <a:ext cx="7193075" cy="3479828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smtClean="0">
                <a:solidFill>
                  <a:schemeClr val="bg1">
                    <a:lumMod val="50000"/>
                  </a:schemeClr>
                </a:solidFill>
              </a:rPr>
              <a:t>Deterministic</a:t>
            </a:r>
            <a:r>
              <a:rPr lang="en-US" altLang="en-US" sz="3200" dirty="0" smtClean="0">
                <a:solidFill>
                  <a:schemeClr val="bg1">
                    <a:lumMod val="50000"/>
                  </a:schemeClr>
                </a:solidFill>
              </a:rPr>
              <a:t> (predictable</a:t>
            </a:r>
            <a:r>
              <a:rPr lang="en-US" altLang="en-US" sz="3200" dirty="0">
                <a:solidFill>
                  <a:schemeClr val="bg1">
                    <a:lumMod val="50000"/>
                  </a:schemeClr>
                </a:solidFill>
              </a:rPr>
              <a:t>) changes </a:t>
            </a:r>
            <a:br>
              <a:rPr lang="en-US" altLang="en-US" sz="3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3200" dirty="0">
                <a:solidFill>
                  <a:schemeClr val="bg1">
                    <a:lumMod val="50000"/>
                  </a:schemeClr>
                </a:solidFill>
              </a:rPr>
              <a:t>(e.g., overshoots of </a:t>
            </a:r>
            <a:r>
              <a:rPr lang="en-US" altLang="en-US" sz="3200" dirty="0" smtClean="0">
                <a:solidFill>
                  <a:schemeClr val="bg1">
                    <a:lumMod val="50000"/>
                  </a:schemeClr>
                </a:solidFill>
              </a:rPr>
              <a:t>K, predator</a:t>
            </a:r>
            <a:r>
              <a:rPr lang="en-US" altLang="en-US" sz="3200" dirty="0">
                <a:solidFill>
                  <a:schemeClr val="bg1">
                    <a:lumMod val="50000"/>
                  </a:schemeClr>
                </a:solidFill>
              </a:rPr>
              <a:t>-prey</a:t>
            </a:r>
            <a:r>
              <a:rPr lang="en-US" altLang="en-US" sz="3200" dirty="0" smtClean="0">
                <a:solidFill>
                  <a:schemeClr val="bg1">
                    <a:lumMod val="50000"/>
                  </a:schemeClr>
                </a:solidFill>
              </a:rPr>
              <a:t>;.</a:t>
            </a:r>
            <a:r>
              <a:rPr lang="en-US" altLang="en-US" sz="3200" dirty="0">
                <a:solidFill>
                  <a:schemeClr val="bg1">
                    <a:lumMod val="50000"/>
                  </a:schemeClr>
                </a:solidFill>
              </a:rPr>
              <a:t>..</a:t>
            </a:r>
            <a:r>
              <a:rPr lang="en-US" altLang="en-US" sz="32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altLang="en-US" sz="3200" b="1" dirty="0" smtClean="0">
                <a:solidFill>
                  <a:schemeClr val="bg1">
                    <a:lumMod val="50000"/>
                  </a:schemeClr>
                </a:solidFill>
              </a:rPr>
              <a:t>Fluctuations</a:t>
            </a:r>
            <a:r>
              <a:rPr lang="en-US" altLang="en-US" sz="3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sz="3200" dirty="0" smtClean="0">
                <a:solidFill>
                  <a:schemeClr val="bg1">
                    <a:lumMod val="50000"/>
                  </a:schemeClr>
                </a:solidFill>
              </a:rPr>
              <a:t>in population growth rate, due to variable environment or </a:t>
            </a:r>
            <a:r>
              <a:rPr lang="en-US" altLang="en-US" sz="3200" b="1" dirty="0" smtClean="0">
                <a:solidFill>
                  <a:schemeClr val="bg1">
                    <a:lumMod val="50000"/>
                  </a:schemeClr>
                </a:solidFill>
              </a:rPr>
              <a:t>lags</a:t>
            </a:r>
            <a:r>
              <a:rPr lang="en-US" altLang="en-US" sz="32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altLang="en-US" sz="32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3200" b="1" dirty="0"/>
              <a:t>Chance</a:t>
            </a:r>
            <a:r>
              <a:rPr lang="en-US" altLang="en-US" sz="3200" dirty="0"/>
              <a:t> events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 smtClean="0">
                <a:solidFill>
                  <a:schemeClr val="bg1">
                    <a:lumMod val="50000"/>
                  </a:schemeClr>
                </a:solidFill>
              </a:rPr>
              <a:t>Small population </a:t>
            </a:r>
            <a:r>
              <a:rPr lang="en-US" altLang="en-US" sz="3200" dirty="0" smtClean="0">
                <a:solidFill>
                  <a:schemeClr val="bg1">
                    <a:lumMod val="50000"/>
                  </a:schemeClr>
                </a:solidFill>
              </a:rPr>
              <a:t>size (</a:t>
            </a:r>
            <a:r>
              <a:rPr lang="en-US" altLang="en-US" sz="3200" dirty="0" err="1" smtClean="0">
                <a:solidFill>
                  <a:schemeClr val="bg1">
                    <a:lumMod val="50000"/>
                  </a:schemeClr>
                </a:solidFill>
              </a:rPr>
              <a:t>Allee</a:t>
            </a:r>
            <a:r>
              <a:rPr lang="en-US" altLang="en-US" sz="3200" dirty="0" smtClean="0">
                <a:solidFill>
                  <a:schemeClr val="bg1">
                    <a:lumMod val="50000"/>
                  </a:schemeClr>
                </a:solidFill>
              </a:rPr>
              <a:t> effects, inbreeding…)</a:t>
            </a:r>
          </a:p>
        </p:txBody>
      </p:sp>
    </p:spTree>
    <p:extLst>
      <p:ext uri="{BB962C8B-B14F-4D97-AF65-F5344CB8AC3E}">
        <p14:creationId xmlns:p14="http://schemas.microsoft.com/office/powerpoint/2010/main" val="4057626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5"/>
          <p:cNvSpPr txBox="1">
            <a:spLocks noChangeArrowheads="1"/>
          </p:cNvSpPr>
          <p:nvPr/>
        </p:nvSpPr>
        <p:spPr bwMode="auto">
          <a:xfrm>
            <a:off x="940351" y="1857376"/>
            <a:ext cx="6774899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 smtClean="0"/>
              <a:t>…because </a:t>
            </a:r>
            <a:r>
              <a:rPr lang="en-US" altLang="en-US" sz="2800" b="1" dirty="0"/>
              <a:t>stochastic events </a:t>
            </a:r>
            <a:r>
              <a:rPr lang="en-US" altLang="en-US" sz="2800" dirty="0"/>
              <a:t>cause population growth rates to fluctuate over time: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2800" dirty="0"/>
              <a:t> Genetic drift 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2800" dirty="0"/>
              <a:t> Demographic </a:t>
            </a:r>
            <a:r>
              <a:rPr lang="en-US" altLang="en-US" sz="2800" dirty="0" smtClean="0"/>
              <a:t>stochasticity</a:t>
            </a:r>
            <a:endParaRPr lang="en-US" altLang="en-US" sz="2800" dirty="0"/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2800" dirty="0"/>
              <a:t> Environmental stochasticity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40351" y="457200"/>
            <a:ext cx="7034315" cy="112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 dirty="0" smtClean="0">
                <a:ea typeface="Osaka" charset="-128"/>
              </a:rPr>
              <a:t>The risk of extinction increases greatly for small populations</a:t>
            </a:r>
            <a:endParaRPr lang="en-US" altLang="en-US" sz="3600" b="1" dirty="0">
              <a:latin typeface="Calibri Light"/>
              <a:ea typeface="Osaka" charset="-128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341777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781591" y="1660572"/>
            <a:ext cx="7425111" cy="465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dirty="0" smtClean="0">
                <a:latin typeface="Calibri"/>
                <a:cs typeface="Calibri"/>
              </a:rPr>
              <a:t>Chance </a:t>
            </a:r>
            <a:r>
              <a:rPr lang="en-US" altLang="en-US" sz="3200" dirty="0">
                <a:latin typeface="Calibri"/>
                <a:cs typeface="Calibri"/>
              </a:rPr>
              <a:t>events influence </a:t>
            </a:r>
            <a:r>
              <a:rPr lang="en-US" altLang="en-US" sz="3200" dirty="0" smtClean="0">
                <a:latin typeface="Calibri"/>
                <a:cs typeface="Calibri"/>
              </a:rPr>
              <a:t>which </a:t>
            </a:r>
            <a:r>
              <a:rPr lang="en-US" altLang="en-US" sz="3200" dirty="0">
                <a:latin typeface="Calibri"/>
                <a:cs typeface="Calibri"/>
              </a:rPr>
              <a:t>alleles are passed on to the </a:t>
            </a:r>
            <a:r>
              <a:rPr lang="en-US" altLang="en-US" sz="3200" dirty="0" smtClean="0">
                <a:latin typeface="Calibri"/>
                <a:cs typeface="Calibri"/>
              </a:rPr>
              <a:t>next generation</a:t>
            </a:r>
            <a:endParaRPr lang="en-US" altLang="en-US" sz="3200" dirty="0">
              <a:latin typeface="Calibri"/>
              <a:ea typeface="Osaka" charset="-128"/>
              <a:cs typeface="Calibri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AutoNum type="arabicPeriod"/>
            </a:pPr>
            <a:r>
              <a:rPr lang="en-US" altLang="en-US" sz="3200" dirty="0">
                <a:latin typeface="Calibri"/>
                <a:ea typeface="Osaka" charset="-128"/>
                <a:cs typeface="Calibri"/>
              </a:rPr>
              <a:t>Loss of genetic variability reduces the ability of a population to respond to future environmental change.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3200" dirty="0">
                <a:latin typeface="Calibri"/>
                <a:ea typeface="Osaka" charset="-128"/>
                <a:cs typeface="Calibri"/>
              </a:rPr>
              <a:t>2. Genetic drift can cause harmful alleles to occur at </a:t>
            </a:r>
            <a:r>
              <a:rPr lang="en-US" altLang="en-US" sz="3200" dirty="0" smtClean="0">
                <a:latin typeface="Calibri"/>
                <a:ea typeface="Osaka" charset="-128"/>
                <a:cs typeface="Calibri"/>
              </a:rPr>
              <a:t>high </a:t>
            </a:r>
            <a:r>
              <a:rPr lang="en-US" altLang="en-US" sz="3200" dirty="0">
                <a:latin typeface="Calibri"/>
                <a:ea typeface="Osaka" charset="-128"/>
                <a:cs typeface="Calibri"/>
              </a:rPr>
              <a:t>frequencies.</a:t>
            </a: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457200" y="304800"/>
            <a:ext cx="8001000" cy="114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0000"/>
                </a:solidFill>
                <a:latin typeface="Calibri Light"/>
                <a:ea typeface="Osaka" charset="-128"/>
                <a:cs typeface="Calibri Light"/>
              </a:rPr>
              <a:t>Population Extinction: </a:t>
            </a:r>
            <a:r>
              <a:rPr lang="en-US" altLang="en-US" sz="3200" dirty="0">
                <a:latin typeface="Calibri Light"/>
                <a:ea typeface="Osaka" charset="-128"/>
                <a:cs typeface="Calibri Light"/>
              </a:rPr>
              <a:t>Small populations are vulnerable to the effects of </a:t>
            </a:r>
            <a:r>
              <a:rPr lang="en-US" altLang="en-US" sz="3200" b="1" u="sng" dirty="0">
                <a:latin typeface="Calibri Light"/>
                <a:ea typeface="Osaka" charset="-128"/>
                <a:cs typeface="Calibri Light"/>
              </a:rPr>
              <a:t>genetic </a:t>
            </a:r>
            <a:r>
              <a:rPr lang="en-US" altLang="en-US" sz="3200" b="1" u="sng" dirty="0" smtClean="0">
                <a:latin typeface="Calibri Light"/>
                <a:ea typeface="Osaka" charset="-128"/>
                <a:cs typeface="Calibri Light"/>
              </a:rPr>
              <a:t>drift -</a:t>
            </a:r>
            <a:endParaRPr lang="en-US" altLang="en-US" sz="3200" b="1" u="sng" dirty="0">
              <a:solidFill>
                <a:schemeClr val="tx2"/>
              </a:solidFill>
              <a:latin typeface="Calibri Light"/>
              <a:ea typeface="Osaka" charset="-128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530652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720529" y="2067575"/>
            <a:ext cx="7486173" cy="410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dirty="0" smtClean="0">
                <a:latin typeface="Calibri"/>
                <a:ea typeface="Osaka" charset="-128"/>
                <a:cs typeface="Calibri"/>
              </a:rPr>
              <a:t>Unpredictable </a:t>
            </a:r>
            <a:r>
              <a:rPr lang="en-US" altLang="en-US" sz="3200" dirty="0">
                <a:latin typeface="Calibri"/>
                <a:ea typeface="Osaka" charset="-128"/>
                <a:cs typeface="Calibri"/>
              </a:rPr>
              <a:t>changes in the environment</a:t>
            </a:r>
            <a:r>
              <a:rPr lang="en-US" altLang="en-US" sz="3200" dirty="0" smtClean="0">
                <a:latin typeface="Calibri"/>
                <a:ea typeface="Osaka" charset="-128"/>
                <a:cs typeface="Calibri"/>
              </a:rPr>
              <a:t>.</a:t>
            </a:r>
            <a:endParaRPr lang="en-US" altLang="en-US" sz="3200" dirty="0">
              <a:latin typeface="Calibri"/>
              <a:ea typeface="Osaka" charset="-128"/>
              <a:cs typeface="Calibri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3200" dirty="0">
                <a:latin typeface="Calibri"/>
                <a:ea typeface="Osaka" charset="-128"/>
                <a:cs typeface="Calibri"/>
              </a:rPr>
              <a:t>Environmental variation that results in population fluctuation is more likely to cause extinction when the population size is small</a:t>
            </a:r>
            <a:r>
              <a:rPr lang="en-US" altLang="en-US" sz="3200" dirty="0" smtClean="0">
                <a:ea typeface="Osaka" charset="-128"/>
              </a:rPr>
              <a:t>.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3200" dirty="0" smtClean="0">
                <a:ea typeface="Osaka" charset="-128"/>
              </a:rPr>
              <a:t>Examples?</a:t>
            </a:r>
            <a:endParaRPr lang="en-US" altLang="en-US" sz="3200" dirty="0">
              <a:ea typeface="Osaka" charset="-128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96105" y="488405"/>
            <a:ext cx="7669358" cy="1286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 dirty="0">
                <a:solidFill>
                  <a:srgbClr val="000000"/>
                </a:solidFill>
                <a:latin typeface="Calibri Light"/>
                <a:ea typeface="Osaka" charset="-128"/>
                <a:cs typeface="Calibri Light"/>
              </a:rPr>
              <a:t>Population Extinction: </a:t>
            </a:r>
            <a:r>
              <a:rPr lang="en-US" altLang="en-US" sz="3200" dirty="0">
                <a:latin typeface="Calibri Light"/>
                <a:ea typeface="Osaka" charset="-128"/>
                <a:cs typeface="Calibri Light"/>
              </a:rPr>
              <a:t>Small populations are vulnerable to </a:t>
            </a:r>
            <a:r>
              <a:rPr lang="en-US" altLang="en-US" sz="3200" dirty="0" smtClean="0">
                <a:latin typeface="Calibri Light"/>
                <a:ea typeface="Osaka" charset="-128"/>
                <a:cs typeface="Calibri Light"/>
              </a:rPr>
              <a:t>problems from </a:t>
            </a:r>
            <a:r>
              <a:rPr lang="en-US" altLang="en-US" sz="3200" b="1" u="sng" dirty="0">
                <a:latin typeface="Calibri Light"/>
                <a:ea typeface="Osaka" charset="-128"/>
                <a:cs typeface="Calibri Light"/>
              </a:rPr>
              <a:t>E</a:t>
            </a:r>
            <a:r>
              <a:rPr lang="en-US" altLang="en-US" sz="3200" b="1" u="sng" dirty="0" smtClean="0">
                <a:latin typeface="Calibri Light"/>
                <a:ea typeface="Osaka" charset="-128"/>
                <a:cs typeface="Calibri Light"/>
              </a:rPr>
              <a:t>nvironmental stochasticity</a:t>
            </a:r>
            <a:r>
              <a:rPr lang="en-US" altLang="en-US" sz="3200" b="1" dirty="0" smtClean="0">
                <a:latin typeface="Calibri Light"/>
                <a:ea typeface="Osaka" charset="-128"/>
                <a:cs typeface="Calibri Light"/>
              </a:rPr>
              <a:t> </a:t>
            </a:r>
            <a:endParaRPr lang="en-US" altLang="en-US" sz="3200" b="1" dirty="0">
              <a:solidFill>
                <a:schemeClr val="tx2"/>
              </a:solidFill>
              <a:latin typeface="Calibri Light"/>
              <a:ea typeface="Osaka" charset="-128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96550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781591" y="1855934"/>
            <a:ext cx="7425111" cy="4621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dirty="0">
                <a:latin typeface="Calibri"/>
                <a:ea typeface="Osaka" charset="-128"/>
                <a:cs typeface="Calibri"/>
              </a:rPr>
              <a:t>C</a:t>
            </a:r>
            <a:r>
              <a:rPr lang="en-US" altLang="en-US" sz="3200" dirty="0" smtClean="0">
                <a:latin typeface="Calibri"/>
                <a:ea typeface="Osaka" charset="-128"/>
                <a:cs typeface="Calibri"/>
              </a:rPr>
              <a:t>hance </a:t>
            </a:r>
            <a:r>
              <a:rPr lang="en-US" altLang="en-US" sz="3200" dirty="0">
                <a:latin typeface="Calibri"/>
                <a:ea typeface="Osaka" charset="-128"/>
                <a:cs typeface="Calibri"/>
              </a:rPr>
              <a:t>events related to the survival and reproduction </a:t>
            </a:r>
            <a:r>
              <a:rPr lang="en-US" altLang="en-US" sz="3200" dirty="0" smtClean="0">
                <a:latin typeface="Calibri"/>
                <a:ea typeface="Osaka" charset="-128"/>
                <a:cs typeface="Calibri"/>
              </a:rPr>
              <a:t>of </a:t>
            </a:r>
            <a:r>
              <a:rPr lang="en-US" altLang="en-US" sz="3200" dirty="0">
                <a:latin typeface="Calibri"/>
                <a:ea typeface="Osaka" charset="-128"/>
                <a:cs typeface="Calibri"/>
              </a:rPr>
              <a:t>individuals</a:t>
            </a:r>
            <a:r>
              <a:rPr lang="en-US" altLang="en-US" sz="3200" dirty="0" smtClean="0">
                <a:latin typeface="Calibri"/>
                <a:ea typeface="Osaka" charset="-128"/>
                <a:cs typeface="Calibri"/>
              </a:rPr>
              <a:t>.</a:t>
            </a:r>
            <a:endParaRPr lang="en-US" altLang="en-US" sz="3200" dirty="0">
              <a:latin typeface="Calibri"/>
              <a:ea typeface="Osaka" charset="-128"/>
              <a:cs typeface="Calibri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3200" dirty="0" smtClean="0">
                <a:latin typeface="Calibri"/>
                <a:ea typeface="Osaka" charset="-128"/>
                <a:cs typeface="Calibri"/>
              </a:rPr>
              <a:t>Example: </a:t>
            </a:r>
            <a:r>
              <a:rPr lang="en-US" altLang="en-US" sz="3200" dirty="0">
                <a:latin typeface="Calibri"/>
                <a:ea typeface="Osaka" charset="-128"/>
                <a:cs typeface="Calibri"/>
              </a:rPr>
              <a:t>A storm wipes out 6 individuals, which 6 may greatly affect # offspring next year.</a:t>
            </a: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914400" y="422831"/>
            <a:ext cx="7315200" cy="1253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 dirty="0">
                <a:solidFill>
                  <a:srgbClr val="000000"/>
                </a:solidFill>
                <a:latin typeface="Calibri Light"/>
                <a:ea typeface="Osaka" charset="-128"/>
                <a:cs typeface="Calibri Light"/>
              </a:rPr>
              <a:t>Population Extinction: </a:t>
            </a:r>
            <a:r>
              <a:rPr lang="en-US" altLang="en-US" sz="3200" dirty="0">
                <a:latin typeface="Calibri Light"/>
                <a:ea typeface="Osaka" charset="-128"/>
                <a:cs typeface="Calibri Light"/>
              </a:rPr>
              <a:t>Small populations are vulnerable to </a:t>
            </a:r>
            <a:r>
              <a:rPr lang="en-US" altLang="en-US" sz="3200" dirty="0" smtClean="0">
                <a:latin typeface="Calibri Light"/>
                <a:ea typeface="Osaka" charset="-128"/>
                <a:cs typeface="Calibri Light"/>
              </a:rPr>
              <a:t>problems from </a:t>
            </a:r>
            <a:r>
              <a:rPr lang="en-US" altLang="en-US" sz="3200" b="1" u="sng" dirty="0" smtClean="0">
                <a:latin typeface="Calibri Light"/>
                <a:ea typeface="Osaka" charset="-128"/>
                <a:cs typeface="Calibri Light"/>
              </a:rPr>
              <a:t>demographic stochasticity.</a:t>
            </a:r>
            <a:r>
              <a:rPr lang="en-US" altLang="en-US" sz="3200" b="1" dirty="0" smtClean="0">
                <a:latin typeface="Calibri Light"/>
                <a:ea typeface="Osaka" charset="-128"/>
                <a:cs typeface="Calibri Light"/>
              </a:rPr>
              <a:t> </a:t>
            </a:r>
            <a:endParaRPr lang="en-US" altLang="en-US" sz="3200" b="1" dirty="0">
              <a:solidFill>
                <a:schemeClr val="tx2"/>
              </a:solidFill>
              <a:latin typeface="Calibri Light"/>
              <a:ea typeface="Osaka" charset="-128"/>
              <a:cs typeface="Calibri Ligh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114790"/>
              </p:ext>
            </p:extLst>
          </p:nvPr>
        </p:nvGraphicFramePr>
        <p:xfrm>
          <a:off x="2971800" y="4191000"/>
          <a:ext cx="3399075" cy="2194560"/>
        </p:xfrm>
        <a:graphic>
          <a:graphicData uri="http://schemas.openxmlformats.org/drawingml/2006/table">
            <a:tbl>
              <a:tblPr/>
              <a:tblGrid>
                <a:gridCol w="1133025"/>
                <a:gridCol w="1133025"/>
                <a:gridCol w="1133025"/>
              </a:tblGrid>
              <a:tr h="393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Age class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N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Fertility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3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10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93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6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93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4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4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7943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Population </a:t>
            </a:r>
            <a:r>
              <a:rPr lang="en-US" dirty="0" smtClean="0"/>
              <a:t>fluctuations can also be caused by predator–prey dynamics. E.g., Lynx and Hares</a:t>
            </a:r>
            <a:endParaRPr lang="en-US" dirty="0"/>
          </a:p>
        </p:txBody>
      </p:sp>
      <p:pic>
        <p:nvPicPr>
          <p:cNvPr id="3" name="Content Placeholder 2" descr="Figure_6.10.tiff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2" r="213"/>
          <a:stretch/>
        </p:blipFill>
        <p:spPr>
          <a:xfrm>
            <a:off x="1524000" y="1395129"/>
            <a:ext cx="6155097" cy="5310471"/>
          </a:xfrm>
        </p:spPr>
      </p:pic>
    </p:spTree>
    <p:extLst>
      <p:ext uri="{BB962C8B-B14F-4D97-AF65-F5344CB8AC3E}">
        <p14:creationId xmlns:p14="http://schemas.microsoft.com/office/powerpoint/2010/main" val="2062650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676264" y="1524000"/>
            <a:ext cx="6020402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7013" indent="-2270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 dirty="0">
                <a:ea typeface="Osaka" charset="-128"/>
              </a:rPr>
              <a:t>Environmental </a:t>
            </a:r>
            <a:r>
              <a:rPr lang="en-US" altLang="en-US" sz="2800" b="1" dirty="0" err="1">
                <a:ea typeface="Osaka" charset="-128"/>
              </a:rPr>
              <a:t>stochasticity</a:t>
            </a:r>
            <a:r>
              <a:rPr lang="en-US" altLang="en-US" sz="2800" dirty="0">
                <a:ea typeface="Osaka" charset="-128"/>
              </a:rPr>
              <a:t>: Changes in the average birth or death rates occur from year to year because of random changes in environmental conditions, including natural </a:t>
            </a:r>
            <a:r>
              <a:rPr lang="en-US" altLang="en-US" sz="2800" dirty="0" smtClean="0">
                <a:ea typeface="Osaka" charset="-128"/>
              </a:rPr>
              <a:t>catastrophes.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 dirty="0" smtClean="0">
                <a:ea typeface="Osaka" charset="-128"/>
              </a:rPr>
              <a:t>Demographic </a:t>
            </a:r>
            <a:r>
              <a:rPr lang="en-US" altLang="en-US" sz="2800" b="1" dirty="0" err="1">
                <a:ea typeface="Osaka" charset="-128"/>
              </a:rPr>
              <a:t>stochasticity</a:t>
            </a:r>
            <a:r>
              <a:rPr lang="en-US" altLang="en-US" sz="2800" dirty="0">
                <a:ea typeface="Osaka" charset="-128"/>
              </a:rPr>
              <a:t>: Population-level birth and death rates are constant within a year, but the fates of individuals differ.</a:t>
            </a: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609600" y="228600"/>
            <a:ext cx="7391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 dirty="0" smtClean="0">
                <a:ea typeface="Osaka" charset="-128"/>
              </a:rPr>
              <a:t>Chance events can strongly effect the size of small populations</a:t>
            </a:r>
            <a:endParaRPr lang="en-US" altLang="en-US" sz="3200" dirty="0">
              <a:ea typeface="Osaka" charset="-128"/>
            </a:endParaRPr>
          </a:p>
        </p:txBody>
      </p:sp>
      <p:pic>
        <p:nvPicPr>
          <p:cNvPr id="2" name="Picture 1" descr="Heath_Hen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103" y="707839"/>
            <a:ext cx="1741701" cy="22693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78104" y="2977156"/>
            <a:ext cx="16647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 smtClean="0">
                <a:ea typeface="Osaka" charset="-128"/>
              </a:rPr>
              <a:t>Heath hens (</a:t>
            </a:r>
            <a:r>
              <a:rPr lang="en-US" altLang="en-US" dirty="0" err="1" smtClean="0">
                <a:ea typeface="Osaka" charset="-128"/>
              </a:rPr>
              <a:t>wikipedia</a:t>
            </a:r>
            <a:r>
              <a:rPr lang="en-US" altLang="en-US" dirty="0" smtClean="0">
                <a:ea typeface="Osaka" charset="-128"/>
              </a:rPr>
              <a:t> commons)</a:t>
            </a:r>
          </a:p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~2000 </a:t>
            </a:r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hens on Martha’s Vineyard in 1915; extinct in 1932</a:t>
            </a:r>
            <a:endParaRPr lang="en-US" altLang="en-US" dirty="0" smtClean="0">
              <a:ea typeface="Osaka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116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757166" y="274638"/>
            <a:ext cx="7608296" cy="16303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Factors that drive populations to extinction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1013626" y="1890291"/>
            <a:ext cx="7193075" cy="3479828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smtClean="0">
                <a:solidFill>
                  <a:schemeClr val="bg1">
                    <a:lumMod val="50000"/>
                  </a:schemeClr>
                </a:solidFill>
              </a:rPr>
              <a:t>Deterministic</a:t>
            </a:r>
            <a:r>
              <a:rPr lang="en-US" altLang="en-US" sz="3200" dirty="0" smtClean="0">
                <a:solidFill>
                  <a:schemeClr val="bg1">
                    <a:lumMod val="50000"/>
                  </a:schemeClr>
                </a:solidFill>
              </a:rPr>
              <a:t> (predictable</a:t>
            </a:r>
            <a:r>
              <a:rPr lang="en-US" altLang="en-US" sz="3200" dirty="0">
                <a:solidFill>
                  <a:schemeClr val="bg1">
                    <a:lumMod val="50000"/>
                  </a:schemeClr>
                </a:solidFill>
              </a:rPr>
              <a:t>) changes </a:t>
            </a:r>
            <a:br>
              <a:rPr lang="en-US" altLang="en-US" sz="3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3200" dirty="0">
                <a:solidFill>
                  <a:schemeClr val="bg1">
                    <a:lumMod val="50000"/>
                  </a:schemeClr>
                </a:solidFill>
              </a:rPr>
              <a:t>(e.g., overshoots of </a:t>
            </a:r>
            <a:r>
              <a:rPr lang="en-US" altLang="en-US" sz="3200" dirty="0" smtClean="0">
                <a:solidFill>
                  <a:schemeClr val="bg1">
                    <a:lumMod val="50000"/>
                  </a:schemeClr>
                </a:solidFill>
              </a:rPr>
              <a:t>K, predator</a:t>
            </a:r>
            <a:r>
              <a:rPr lang="en-US" altLang="en-US" sz="3200" dirty="0">
                <a:solidFill>
                  <a:schemeClr val="bg1">
                    <a:lumMod val="50000"/>
                  </a:schemeClr>
                </a:solidFill>
              </a:rPr>
              <a:t>-prey</a:t>
            </a:r>
            <a:r>
              <a:rPr lang="en-US" altLang="en-US" sz="3200" dirty="0" smtClean="0">
                <a:solidFill>
                  <a:schemeClr val="bg1">
                    <a:lumMod val="50000"/>
                  </a:schemeClr>
                </a:solidFill>
              </a:rPr>
              <a:t>;.</a:t>
            </a:r>
            <a:r>
              <a:rPr lang="en-US" altLang="en-US" sz="3200" dirty="0">
                <a:solidFill>
                  <a:schemeClr val="bg1">
                    <a:lumMod val="50000"/>
                  </a:schemeClr>
                </a:solidFill>
              </a:rPr>
              <a:t>..</a:t>
            </a:r>
            <a:r>
              <a:rPr lang="en-US" altLang="en-US" sz="32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altLang="en-US" sz="3200" b="1" dirty="0" smtClean="0">
                <a:solidFill>
                  <a:schemeClr val="bg1">
                    <a:lumMod val="50000"/>
                  </a:schemeClr>
                </a:solidFill>
              </a:rPr>
              <a:t>Fluctuations</a:t>
            </a:r>
            <a:r>
              <a:rPr lang="en-US" altLang="en-US" sz="3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sz="3200" dirty="0" smtClean="0">
                <a:solidFill>
                  <a:schemeClr val="bg1">
                    <a:lumMod val="50000"/>
                  </a:schemeClr>
                </a:solidFill>
              </a:rPr>
              <a:t>in population growth rate, due to variable environment or </a:t>
            </a:r>
            <a:r>
              <a:rPr lang="en-US" altLang="en-US" sz="3200" b="1" dirty="0" smtClean="0">
                <a:solidFill>
                  <a:schemeClr val="bg1">
                    <a:lumMod val="50000"/>
                  </a:schemeClr>
                </a:solidFill>
              </a:rPr>
              <a:t>lags</a:t>
            </a:r>
            <a:r>
              <a:rPr lang="en-US" altLang="en-US" sz="32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altLang="en-US" sz="32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chemeClr val="bg1">
                    <a:lumMod val="50000"/>
                  </a:schemeClr>
                </a:solidFill>
              </a:rPr>
              <a:t>Chance</a:t>
            </a:r>
            <a:r>
              <a:rPr lang="en-US" altLang="en-US" sz="3200" dirty="0">
                <a:solidFill>
                  <a:schemeClr val="bg1">
                    <a:lumMod val="50000"/>
                  </a:schemeClr>
                </a:solidFill>
              </a:rPr>
              <a:t> events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 smtClean="0"/>
              <a:t>Small population </a:t>
            </a:r>
            <a:r>
              <a:rPr lang="en-US" altLang="en-US" sz="3200" dirty="0" smtClean="0"/>
              <a:t>size (</a:t>
            </a:r>
            <a:r>
              <a:rPr lang="en-US" altLang="en-US" sz="3200" dirty="0" err="1" smtClean="0"/>
              <a:t>Allee</a:t>
            </a:r>
            <a:r>
              <a:rPr lang="en-US" altLang="en-US" sz="3200" dirty="0" smtClean="0"/>
              <a:t> effects, inbreeding…)</a:t>
            </a:r>
          </a:p>
        </p:txBody>
      </p:sp>
    </p:spTree>
    <p:extLst>
      <p:ext uri="{BB962C8B-B14F-4D97-AF65-F5344CB8AC3E}">
        <p14:creationId xmlns:p14="http://schemas.microsoft.com/office/powerpoint/2010/main" val="3578563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ChangeArrowheads="1"/>
          </p:cNvSpPr>
          <p:nvPr/>
        </p:nvSpPr>
        <p:spPr bwMode="auto">
          <a:xfrm>
            <a:off x="867078" y="2940289"/>
            <a:ext cx="7266350" cy="3447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dirty="0" smtClean="0">
                <a:latin typeface="Calibri"/>
                <a:ea typeface="Osaka" charset="-128"/>
                <a:cs typeface="Calibri"/>
              </a:rPr>
              <a:t>Mating </a:t>
            </a:r>
            <a:r>
              <a:rPr lang="en-US" altLang="en-US" sz="3200" dirty="0">
                <a:latin typeface="Calibri"/>
                <a:ea typeface="Osaka" charset="-128"/>
                <a:cs typeface="Calibri"/>
              </a:rPr>
              <a:t>between related individuals</a:t>
            </a:r>
            <a:r>
              <a:rPr lang="en-US" altLang="en-US" sz="3200" dirty="0" smtClean="0">
                <a:latin typeface="Calibri"/>
                <a:ea typeface="Osaka" charset="-128"/>
                <a:cs typeface="Calibri"/>
              </a:rPr>
              <a:t>.</a:t>
            </a:r>
            <a:endParaRPr lang="en-US" altLang="en-US" sz="3200" dirty="0">
              <a:latin typeface="Calibri"/>
              <a:ea typeface="Osaka" charset="-128"/>
              <a:cs typeface="Calibri"/>
            </a:endParaRPr>
          </a:p>
          <a:p>
            <a:pPr marL="0" indent="0" eaLnBrk="1" hangingPunct="1">
              <a:spcBef>
                <a:spcPct val="20000"/>
              </a:spcBef>
            </a:pPr>
            <a:r>
              <a:rPr lang="en-US" altLang="en-US" sz="3200" dirty="0">
                <a:latin typeface="Calibri"/>
                <a:ea typeface="Osaka" charset="-128"/>
                <a:cs typeface="Calibri"/>
              </a:rPr>
              <a:t>Inbreeding tends to increase the frequency of homozygotes, including those that have two copies of a harmful allele, which can lead to </a:t>
            </a:r>
            <a:r>
              <a:rPr lang="en-US" altLang="en-US" sz="3200" b="1" dirty="0">
                <a:latin typeface="Calibri"/>
                <a:ea typeface="Osaka" charset="-128"/>
                <a:cs typeface="Calibri"/>
              </a:rPr>
              <a:t>reduced reproductive success</a:t>
            </a:r>
            <a:r>
              <a:rPr lang="en-US" altLang="en-US" sz="3200" dirty="0">
                <a:latin typeface="Calibri"/>
                <a:ea typeface="Osaka" charset="-128"/>
                <a:cs typeface="Calibri"/>
              </a:rPr>
              <a:t>.</a:t>
            </a:r>
          </a:p>
        </p:txBody>
      </p:sp>
      <p:sp>
        <p:nvSpPr>
          <p:cNvPr id="52227" name="Rectangle 4"/>
          <p:cNvSpPr>
            <a:spLocks noChangeArrowheads="1"/>
          </p:cNvSpPr>
          <p:nvPr/>
        </p:nvSpPr>
        <p:spPr bwMode="auto">
          <a:xfrm>
            <a:off x="720529" y="609600"/>
            <a:ext cx="7644934" cy="1490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400" dirty="0">
                <a:solidFill>
                  <a:srgbClr val="000000"/>
                </a:solidFill>
                <a:latin typeface="Calibri Light"/>
                <a:ea typeface="Osaka" charset="-128"/>
                <a:cs typeface="Calibri Light"/>
              </a:rPr>
              <a:t>Population Extinction:</a:t>
            </a:r>
            <a:r>
              <a:rPr lang="en-US" altLang="en-US" sz="3600" dirty="0">
                <a:solidFill>
                  <a:srgbClr val="000000"/>
                </a:solidFill>
                <a:latin typeface="Calibri Light"/>
                <a:ea typeface="Osaka" charset="-128"/>
                <a:cs typeface="Calibri Light"/>
              </a:rPr>
              <a:t> </a:t>
            </a:r>
            <a:r>
              <a:rPr lang="en-US" altLang="en-US" sz="3600" dirty="0">
                <a:latin typeface="Calibri Light"/>
                <a:ea typeface="Osaka" charset="-128"/>
                <a:cs typeface="Calibri Light"/>
              </a:rPr>
              <a:t>Small populations show a high frequency of </a:t>
            </a:r>
            <a:r>
              <a:rPr lang="en-US" altLang="en-US" sz="3600" b="1" u="sng" dirty="0">
                <a:latin typeface="Calibri Light"/>
                <a:ea typeface="Osaka" charset="-128"/>
                <a:cs typeface="Calibri Light"/>
              </a:rPr>
              <a:t>I</a:t>
            </a:r>
            <a:r>
              <a:rPr lang="en-US" altLang="en-US" sz="3600" b="1" u="sng" dirty="0" smtClean="0">
                <a:latin typeface="Calibri Light"/>
                <a:ea typeface="Osaka" charset="-128"/>
                <a:cs typeface="Calibri Light"/>
              </a:rPr>
              <a:t>nbreeding</a:t>
            </a:r>
            <a:r>
              <a:rPr lang="en-US" altLang="en-US" sz="3600" u="sng" dirty="0" smtClean="0">
                <a:latin typeface="Calibri Light"/>
                <a:ea typeface="Osaka" charset="-128"/>
                <a:cs typeface="Calibri Light"/>
              </a:rPr>
              <a:t> </a:t>
            </a:r>
            <a:endParaRPr lang="en-US" altLang="en-US" sz="3400" u="sng" dirty="0">
              <a:solidFill>
                <a:schemeClr val="tx2"/>
              </a:solidFill>
              <a:latin typeface="Calibri Light"/>
              <a:ea typeface="Osaka" charset="-128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612800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Ecology-Fig-10-13-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172200" cy="5062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720529" y="-176328"/>
            <a:ext cx="7596084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smtClean="0">
                <a:latin typeface="Calibri Light"/>
                <a:cs typeface="Calibri Light"/>
              </a:rPr>
              <a:t>Genetic </a:t>
            </a:r>
            <a:r>
              <a:rPr lang="en-US" altLang="en-US" sz="3600" dirty="0">
                <a:latin typeface="Calibri Light"/>
                <a:cs typeface="Calibri Light"/>
              </a:rPr>
              <a:t>drift and inbreeding reduced the fertility of male lions in the </a:t>
            </a:r>
            <a:r>
              <a:rPr lang="en-US" altLang="en-US" sz="3600" dirty="0" err="1">
                <a:latin typeface="Calibri Light"/>
                <a:cs typeface="Calibri Light"/>
              </a:rPr>
              <a:t>Ngorongoro</a:t>
            </a:r>
            <a:r>
              <a:rPr lang="en-US" altLang="en-US" sz="3600" dirty="0">
                <a:latin typeface="Calibri Light"/>
                <a:cs typeface="Calibri Light"/>
              </a:rPr>
              <a:t> Crater</a:t>
            </a:r>
          </a:p>
        </p:txBody>
      </p:sp>
      <p:sp>
        <p:nvSpPr>
          <p:cNvPr id="54276" name="Rectangle 3"/>
          <p:cNvSpPr>
            <a:spLocks noChangeArrowheads="1"/>
          </p:cNvSpPr>
          <p:nvPr/>
        </p:nvSpPr>
        <p:spPr bwMode="auto">
          <a:xfrm>
            <a:off x="1485900" y="3763963"/>
            <a:ext cx="21717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1962: biting flies reduced the population to 1 male, 9 </a:t>
            </a:r>
            <a:r>
              <a:rPr lang="en-US" altLang="en-US" dirty="0" smtClean="0"/>
              <a:t>females</a:t>
            </a:r>
            <a:r>
              <a:rPr lang="en-US" altLang="en-US" dirty="0"/>
              <a:t>; </a:t>
            </a:r>
          </a:p>
          <a:p>
            <a:r>
              <a:rPr lang="en-US" altLang="en-US" dirty="0"/>
              <a:t>Current pop from 15 lions</a:t>
            </a:r>
          </a:p>
        </p:txBody>
      </p:sp>
    </p:spTree>
    <p:extLst>
      <p:ext uri="{BB962C8B-B14F-4D97-AF65-F5344CB8AC3E}">
        <p14:creationId xmlns:p14="http://schemas.microsoft.com/office/powerpoint/2010/main" val="1741210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1428750" y="1524000"/>
            <a:ext cx="63436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7013" indent="-2270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200" b="1" dirty="0" err="1">
                <a:ea typeface="Osaka" charset="-128"/>
              </a:rPr>
              <a:t>Allee</a:t>
            </a:r>
            <a:r>
              <a:rPr lang="en-US" altLang="en-US" sz="3200" b="1" dirty="0">
                <a:ea typeface="Osaka" charset="-128"/>
              </a:rPr>
              <a:t> </a:t>
            </a:r>
            <a:r>
              <a:rPr lang="en-US" altLang="en-US" sz="3200" b="1" dirty="0" smtClean="0">
                <a:ea typeface="Osaka" charset="-128"/>
              </a:rPr>
              <a:t>effect</a:t>
            </a:r>
            <a:r>
              <a:rPr lang="en-US" altLang="en-US" sz="3200" dirty="0" smtClean="0">
                <a:ea typeface="Osaka" charset="-128"/>
              </a:rPr>
              <a:t>—per capita population </a:t>
            </a:r>
            <a:r>
              <a:rPr lang="en-US" altLang="en-US" sz="3200" dirty="0">
                <a:ea typeface="Osaka" charset="-128"/>
              </a:rPr>
              <a:t>growth </a:t>
            </a:r>
            <a:r>
              <a:rPr lang="en-US" altLang="en-US" sz="3200" u="sng" dirty="0" smtClean="0">
                <a:ea typeface="Osaka" charset="-128"/>
              </a:rPr>
              <a:t>decreases </a:t>
            </a:r>
            <a:r>
              <a:rPr lang="en-US" altLang="en-US" sz="3200" dirty="0">
                <a:ea typeface="Osaka" charset="-128"/>
              </a:rPr>
              <a:t>as population density </a:t>
            </a:r>
            <a:r>
              <a:rPr lang="en-US" altLang="en-US" sz="3200" dirty="0" smtClean="0">
                <a:ea typeface="Osaka" charset="-128"/>
              </a:rPr>
              <a:t>decreases, </a:t>
            </a:r>
            <a:r>
              <a:rPr lang="en-US" altLang="en-US" sz="3200" dirty="0">
                <a:ea typeface="Osaka" charset="-128"/>
              </a:rPr>
              <a:t>which </a:t>
            </a:r>
            <a:r>
              <a:rPr lang="en-US" altLang="en-US" sz="3200" dirty="0" smtClean="0">
                <a:ea typeface="Osaka" charset="-128"/>
              </a:rPr>
              <a:t>causes </a:t>
            </a:r>
            <a:r>
              <a:rPr lang="en-US" altLang="en-US" sz="3200" dirty="0">
                <a:ea typeface="Osaka" charset="-128"/>
              </a:rPr>
              <a:t>the population size to decrease </a:t>
            </a:r>
            <a:r>
              <a:rPr lang="en-US" altLang="en-US" sz="3200" dirty="0" smtClean="0">
                <a:ea typeface="Osaka" charset="-128"/>
              </a:rPr>
              <a:t>even </a:t>
            </a:r>
            <a:r>
              <a:rPr lang="en-US" altLang="en-US" sz="3200" dirty="0">
                <a:ea typeface="Osaka" charset="-128"/>
              </a:rPr>
              <a:t>further</a:t>
            </a:r>
            <a:r>
              <a:rPr lang="en-US" altLang="en-US" sz="3200" dirty="0" smtClean="0">
                <a:ea typeface="Osaka" charset="-128"/>
              </a:rPr>
              <a:t>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3200" dirty="0" err="1"/>
              <a:t>Allee</a:t>
            </a:r>
            <a:r>
              <a:rPr lang="en-US" altLang="en-US" sz="3200" dirty="0"/>
              <a:t> effects occur because small groups are not as good at detecting predators, facilitating mutualistic species, or finding suitable mates nearby. </a:t>
            </a:r>
            <a:endParaRPr lang="en-US" altLang="en-US" sz="3200" dirty="0">
              <a:ea typeface="Osaka" charset="-128"/>
            </a:endParaRP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1428750" y="457200"/>
            <a:ext cx="6572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chemeClr val="tx2"/>
                </a:solidFill>
                <a:ea typeface="Osaka" charset="-128"/>
              </a:rPr>
              <a:t>Population </a:t>
            </a:r>
            <a:r>
              <a:rPr lang="en-US" altLang="en-US" sz="3200" dirty="0" smtClean="0">
                <a:solidFill>
                  <a:schemeClr val="tx2"/>
                </a:solidFill>
                <a:ea typeface="Osaka" charset="-128"/>
              </a:rPr>
              <a:t>Extinction</a:t>
            </a:r>
            <a:endParaRPr lang="en-US" altLang="en-US" sz="3200" dirty="0">
              <a:solidFill>
                <a:schemeClr val="tx2"/>
              </a:solidFill>
              <a:ea typeface="Osaka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9333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Ecology-Fig-10-14-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44500"/>
            <a:ext cx="6400800" cy="641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1143000" y="-14288"/>
            <a:ext cx="6858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Figure 10.14  Allee Effects Can Threaten Small Populations</a:t>
            </a:r>
          </a:p>
        </p:txBody>
      </p:sp>
    </p:spTree>
    <p:extLst>
      <p:ext uri="{BB962C8B-B14F-4D97-AF65-F5344CB8AC3E}">
        <p14:creationId xmlns:p14="http://schemas.microsoft.com/office/powerpoint/2010/main" val="3791718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en-US" sz="2800" b="1" smtClean="0">
                <a:solidFill>
                  <a:srgbClr val="FF0000"/>
                </a:solidFill>
              </a:rPr>
              <a:t>Allee effect</a:t>
            </a:r>
            <a:r>
              <a:rPr lang="en-US" altLang="en-US" sz="2800" smtClean="0">
                <a:solidFill>
                  <a:srgbClr val="FF0000"/>
                </a:solidFill>
              </a:rPr>
              <a:t>: positive correlation between per capita growth rate and population size</a:t>
            </a:r>
          </a:p>
        </p:txBody>
      </p:sp>
      <p:sp>
        <p:nvSpPr>
          <p:cNvPr id="4" name="Rectangle 3"/>
          <p:cNvSpPr/>
          <p:nvPr/>
        </p:nvSpPr>
        <p:spPr>
          <a:xfrm>
            <a:off x="2620963" y="1524000"/>
            <a:ext cx="4686300" cy="3276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914400" y="1778000"/>
            <a:ext cx="1714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Population growth rate, dN/dt</a:t>
            </a:r>
          </a:p>
        </p:txBody>
      </p:sp>
      <p:sp>
        <p:nvSpPr>
          <p:cNvPr id="25605" name="TextBox 6"/>
          <p:cNvSpPr txBox="1">
            <a:spLocks noChangeArrowheads="1"/>
          </p:cNvSpPr>
          <p:nvPr/>
        </p:nvSpPr>
        <p:spPr bwMode="auto">
          <a:xfrm>
            <a:off x="2593975" y="4830763"/>
            <a:ext cx="2665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Population size, N</a:t>
            </a:r>
          </a:p>
        </p:txBody>
      </p:sp>
      <p:sp>
        <p:nvSpPr>
          <p:cNvPr id="12" name="Freeform 11"/>
          <p:cNvSpPr/>
          <p:nvPr/>
        </p:nvSpPr>
        <p:spPr>
          <a:xfrm>
            <a:off x="2651760" y="2612538"/>
            <a:ext cx="4611053" cy="2210869"/>
          </a:xfrm>
          <a:custGeom>
            <a:avLst/>
            <a:gdLst>
              <a:gd name="connsiteX0" fmla="*/ 0 w 5260368"/>
              <a:gd name="connsiteY0" fmla="*/ 1938392 h 1938392"/>
              <a:gd name="connsiteX1" fmla="*/ 606175 w 5260368"/>
              <a:gd name="connsiteY1" fmla="*/ 941798 h 1938392"/>
              <a:gd name="connsiteX2" fmla="*/ 1808251 w 5260368"/>
              <a:gd name="connsiteY2" fmla="*/ 171237 h 1938392"/>
              <a:gd name="connsiteX3" fmla="*/ 3020602 w 5260368"/>
              <a:gd name="connsiteY3" fmla="*/ 27398 h 1938392"/>
              <a:gd name="connsiteX4" fmla="*/ 4150759 w 5260368"/>
              <a:gd name="connsiteY4" fmla="*/ 335623 h 1938392"/>
              <a:gd name="connsiteX5" fmla="*/ 4777483 w 5260368"/>
              <a:gd name="connsiteY5" fmla="*/ 1034266 h 1938392"/>
              <a:gd name="connsiteX6" fmla="*/ 5260368 w 5260368"/>
              <a:gd name="connsiteY6" fmla="*/ 1928117 h 1938392"/>
              <a:gd name="connsiteX0" fmla="*/ 0 w 5260368"/>
              <a:gd name="connsiteY0" fmla="*/ 1902746 h 1902746"/>
              <a:gd name="connsiteX1" fmla="*/ 606175 w 5260368"/>
              <a:gd name="connsiteY1" fmla="*/ 906152 h 1902746"/>
              <a:gd name="connsiteX2" fmla="*/ 1808251 w 5260368"/>
              <a:gd name="connsiteY2" fmla="*/ 135591 h 1902746"/>
              <a:gd name="connsiteX3" fmla="*/ 2716525 w 5260368"/>
              <a:gd name="connsiteY3" fmla="*/ 13905 h 1902746"/>
              <a:gd name="connsiteX4" fmla="*/ 4150759 w 5260368"/>
              <a:gd name="connsiteY4" fmla="*/ 299977 h 1902746"/>
              <a:gd name="connsiteX5" fmla="*/ 4777483 w 5260368"/>
              <a:gd name="connsiteY5" fmla="*/ 998620 h 1902746"/>
              <a:gd name="connsiteX6" fmla="*/ 5260368 w 5260368"/>
              <a:gd name="connsiteY6" fmla="*/ 1892471 h 1902746"/>
              <a:gd name="connsiteX0" fmla="*/ 0 w 5260368"/>
              <a:gd name="connsiteY0" fmla="*/ 1913640 h 1913640"/>
              <a:gd name="connsiteX1" fmla="*/ 606175 w 5260368"/>
              <a:gd name="connsiteY1" fmla="*/ 917046 h 1913640"/>
              <a:gd name="connsiteX2" fmla="*/ 1808251 w 5260368"/>
              <a:gd name="connsiteY2" fmla="*/ 146485 h 1913640"/>
              <a:gd name="connsiteX3" fmla="*/ 2706283 w 5260368"/>
              <a:gd name="connsiteY3" fmla="*/ 28708 h 1913640"/>
              <a:gd name="connsiteX4" fmla="*/ 2716525 w 5260368"/>
              <a:gd name="connsiteY4" fmla="*/ 24799 h 1913640"/>
              <a:gd name="connsiteX5" fmla="*/ 4150759 w 5260368"/>
              <a:gd name="connsiteY5" fmla="*/ 310871 h 1913640"/>
              <a:gd name="connsiteX6" fmla="*/ 4777483 w 5260368"/>
              <a:gd name="connsiteY6" fmla="*/ 1009514 h 1913640"/>
              <a:gd name="connsiteX7" fmla="*/ 5260368 w 5260368"/>
              <a:gd name="connsiteY7" fmla="*/ 1903365 h 1913640"/>
              <a:gd name="connsiteX0" fmla="*/ 0 w 5260368"/>
              <a:gd name="connsiteY0" fmla="*/ 1913640 h 1913640"/>
              <a:gd name="connsiteX1" fmla="*/ 606175 w 5260368"/>
              <a:gd name="connsiteY1" fmla="*/ 917046 h 1913640"/>
              <a:gd name="connsiteX2" fmla="*/ 1352136 w 5260368"/>
              <a:gd name="connsiteY2" fmla="*/ 323710 h 1913640"/>
              <a:gd name="connsiteX3" fmla="*/ 2706283 w 5260368"/>
              <a:gd name="connsiteY3" fmla="*/ 28708 h 1913640"/>
              <a:gd name="connsiteX4" fmla="*/ 2716525 w 5260368"/>
              <a:gd name="connsiteY4" fmla="*/ 24799 h 1913640"/>
              <a:gd name="connsiteX5" fmla="*/ 4150759 w 5260368"/>
              <a:gd name="connsiteY5" fmla="*/ 310871 h 1913640"/>
              <a:gd name="connsiteX6" fmla="*/ 4777483 w 5260368"/>
              <a:gd name="connsiteY6" fmla="*/ 1009514 h 1913640"/>
              <a:gd name="connsiteX7" fmla="*/ 5260368 w 5260368"/>
              <a:gd name="connsiteY7" fmla="*/ 1903365 h 1913640"/>
              <a:gd name="connsiteX0" fmla="*/ 0 w 5260368"/>
              <a:gd name="connsiteY0" fmla="*/ 1894039 h 1894039"/>
              <a:gd name="connsiteX1" fmla="*/ 606175 w 5260368"/>
              <a:gd name="connsiteY1" fmla="*/ 897445 h 1894039"/>
              <a:gd name="connsiteX2" fmla="*/ 1352136 w 5260368"/>
              <a:gd name="connsiteY2" fmla="*/ 304109 h 1894039"/>
              <a:gd name="connsiteX3" fmla="*/ 2706283 w 5260368"/>
              <a:gd name="connsiteY3" fmla="*/ 9107 h 1894039"/>
              <a:gd name="connsiteX4" fmla="*/ 2701321 w 5260368"/>
              <a:gd name="connsiteY4" fmla="*/ 49504 h 1894039"/>
              <a:gd name="connsiteX5" fmla="*/ 4150759 w 5260368"/>
              <a:gd name="connsiteY5" fmla="*/ 291270 h 1894039"/>
              <a:gd name="connsiteX6" fmla="*/ 4777483 w 5260368"/>
              <a:gd name="connsiteY6" fmla="*/ 989913 h 1894039"/>
              <a:gd name="connsiteX7" fmla="*/ 5260368 w 5260368"/>
              <a:gd name="connsiteY7" fmla="*/ 1883764 h 1894039"/>
              <a:gd name="connsiteX0" fmla="*/ 0 w 5260368"/>
              <a:gd name="connsiteY0" fmla="*/ 1884960 h 1884960"/>
              <a:gd name="connsiteX1" fmla="*/ 606175 w 5260368"/>
              <a:gd name="connsiteY1" fmla="*/ 888366 h 1884960"/>
              <a:gd name="connsiteX2" fmla="*/ 1352136 w 5260368"/>
              <a:gd name="connsiteY2" fmla="*/ 295030 h 1884960"/>
              <a:gd name="connsiteX3" fmla="*/ 2706283 w 5260368"/>
              <a:gd name="connsiteY3" fmla="*/ 28 h 1884960"/>
              <a:gd name="connsiteX4" fmla="*/ 4150759 w 5260368"/>
              <a:gd name="connsiteY4" fmla="*/ 282191 h 1884960"/>
              <a:gd name="connsiteX5" fmla="*/ 4777483 w 5260368"/>
              <a:gd name="connsiteY5" fmla="*/ 980834 h 1884960"/>
              <a:gd name="connsiteX6" fmla="*/ 5260368 w 5260368"/>
              <a:gd name="connsiteY6" fmla="*/ 1874685 h 1884960"/>
              <a:gd name="connsiteX0" fmla="*/ 0 w 5260368"/>
              <a:gd name="connsiteY0" fmla="*/ 1884960 h 1884960"/>
              <a:gd name="connsiteX1" fmla="*/ 606175 w 5260368"/>
              <a:gd name="connsiteY1" fmla="*/ 888366 h 1884960"/>
              <a:gd name="connsiteX2" fmla="*/ 1352136 w 5260368"/>
              <a:gd name="connsiteY2" fmla="*/ 295030 h 1884960"/>
              <a:gd name="connsiteX3" fmla="*/ 2706283 w 5260368"/>
              <a:gd name="connsiteY3" fmla="*/ 28 h 1884960"/>
              <a:gd name="connsiteX4" fmla="*/ 4150759 w 5260368"/>
              <a:gd name="connsiteY4" fmla="*/ 282191 h 1884960"/>
              <a:gd name="connsiteX5" fmla="*/ 4883910 w 5260368"/>
              <a:gd name="connsiteY5" fmla="*/ 980834 h 1884960"/>
              <a:gd name="connsiteX6" fmla="*/ 5260368 w 5260368"/>
              <a:gd name="connsiteY6" fmla="*/ 1874685 h 1884960"/>
              <a:gd name="connsiteX0" fmla="*/ 0 w 5260368"/>
              <a:gd name="connsiteY0" fmla="*/ 1884960 h 1884960"/>
              <a:gd name="connsiteX1" fmla="*/ 484546 w 5260368"/>
              <a:gd name="connsiteY1" fmla="*/ 1043437 h 1884960"/>
              <a:gd name="connsiteX2" fmla="*/ 1352136 w 5260368"/>
              <a:gd name="connsiteY2" fmla="*/ 295030 h 1884960"/>
              <a:gd name="connsiteX3" fmla="*/ 2706283 w 5260368"/>
              <a:gd name="connsiteY3" fmla="*/ 28 h 1884960"/>
              <a:gd name="connsiteX4" fmla="*/ 4150759 w 5260368"/>
              <a:gd name="connsiteY4" fmla="*/ 282191 h 1884960"/>
              <a:gd name="connsiteX5" fmla="*/ 4883910 w 5260368"/>
              <a:gd name="connsiteY5" fmla="*/ 980834 h 1884960"/>
              <a:gd name="connsiteX6" fmla="*/ 5260368 w 5260368"/>
              <a:gd name="connsiteY6" fmla="*/ 1874685 h 1884960"/>
              <a:gd name="connsiteX0" fmla="*/ 0 w 5366795"/>
              <a:gd name="connsiteY0" fmla="*/ 1873883 h 1874685"/>
              <a:gd name="connsiteX1" fmla="*/ 590973 w 5366795"/>
              <a:gd name="connsiteY1" fmla="*/ 1043437 h 1874685"/>
              <a:gd name="connsiteX2" fmla="*/ 1458563 w 5366795"/>
              <a:gd name="connsiteY2" fmla="*/ 295030 h 1874685"/>
              <a:gd name="connsiteX3" fmla="*/ 2812710 w 5366795"/>
              <a:gd name="connsiteY3" fmla="*/ 28 h 1874685"/>
              <a:gd name="connsiteX4" fmla="*/ 4257186 w 5366795"/>
              <a:gd name="connsiteY4" fmla="*/ 282191 h 1874685"/>
              <a:gd name="connsiteX5" fmla="*/ 4990337 w 5366795"/>
              <a:gd name="connsiteY5" fmla="*/ 980834 h 1874685"/>
              <a:gd name="connsiteX6" fmla="*/ 5366795 w 5366795"/>
              <a:gd name="connsiteY6" fmla="*/ 1874685 h 1874685"/>
              <a:gd name="connsiteX0" fmla="*/ 0 w 5366795"/>
              <a:gd name="connsiteY0" fmla="*/ 1873883 h 1874685"/>
              <a:gd name="connsiteX1" fmla="*/ 590973 w 5366795"/>
              <a:gd name="connsiteY1" fmla="*/ 1043437 h 1874685"/>
              <a:gd name="connsiteX2" fmla="*/ 1458563 w 5366795"/>
              <a:gd name="connsiteY2" fmla="*/ 295030 h 1874685"/>
              <a:gd name="connsiteX3" fmla="*/ 2812710 w 5366795"/>
              <a:gd name="connsiteY3" fmla="*/ 28 h 1874685"/>
              <a:gd name="connsiteX4" fmla="*/ 4257186 w 5366795"/>
              <a:gd name="connsiteY4" fmla="*/ 282191 h 1874685"/>
              <a:gd name="connsiteX5" fmla="*/ 4868706 w 5366795"/>
              <a:gd name="connsiteY5" fmla="*/ 980834 h 1874685"/>
              <a:gd name="connsiteX6" fmla="*/ 5366795 w 5366795"/>
              <a:gd name="connsiteY6" fmla="*/ 1874685 h 1874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6795" h="1874685">
                <a:moveTo>
                  <a:pt x="0" y="1873883"/>
                </a:moveTo>
                <a:cubicBezTo>
                  <a:pt x="152400" y="1522849"/>
                  <a:pt x="347879" y="1306579"/>
                  <a:pt x="590973" y="1043437"/>
                </a:cubicBezTo>
                <a:cubicBezTo>
                  <a:pt x="834067" y="780295"/>
                  <a:pt x="1088274" y="468931"/>
                  <a:pt x="1458563" y="295030"/>
                </a:cubicBezTo>
                <a:cubicBezTo>
                  <a:pt x="1828852" y="121129"/>
                  <a:pt x="2346273" y="2168"/>
                  <a:pt x="2812710" y="28"/>
                </a:cubicBezTo>
                <a:cubicBezTo>
                  <a:pt x="3279147" y="-2112"/>
                  <a:pt x="3914520" y="118723"/>
                  <a:pt x="4257186" y="282191"/>
                </a:cubicBezTo>
                <a:cubicBezTo>
                  <a:pt x="4599852" y="445659"/>
                  <a:pt x="4683771" y="715418"/>
                  <a:pt x="4868706" y="980834"/>
                </a:cubicBezTo>
                <a:cubicBezTo>
                  <a:pt x="5053641" y="1246250"/>
                  <a:pt x="5217820" y="1560467"/>
                  <a:pt x="5366795" y="1874685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>
              <a:latin typeface="Calibri" panose="020F0502020204030204" pitchFamily="34" charset="0"/>
            </a:endParaRPr>
          </a:p>
        </p:txBody>
      </p:sp>
      <p:grpSp>
        <p:nvGrpSpPr>
          <p:cNvPr id="25613" name="Group 45"/>
          <p:cNvGrpSpPr>
            <a:grpSpLocks/>
          </p:cNvGrpSpPr>
          <p:nvPr/>
        </p:nvGrpSpPr>
        <p:grpSpPr bwMode="auto">
          <a:xfrm>
            <a:off x="1295400" y="5292725"/>
            <a:ext cx="6934200" cy="1108075"/>
            <a:chOff x="1066800" y="5257800"/>
            <a:chExt cx="5237921" cy="1107557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1066800" y="5486293"/>
              <a:ext cx="304586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066800" y="5770323"/>
              <a:ext cx="304586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66800" y="6171773"/>
              <a:ext cx="30458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21" name="TextBox 44"/>
            <p:cNvSpPr txBox="1">
              <a:spLocks noChangeArrowheads="1"/>
            </p:cNvSpPr>
            <p:nvPr/>
          </p:nvSpPr>
          <p:spPr bwMode="auto">
            <a:xfrm>
              <a:off x="1351929" y="5257800"/>
              <a:ext cx="4952792" cy="1107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200" b="1" dirty="0">
                  <a:solidFill>
                    <a:srgbClr val="FFC000"/>
                  </a:solidFill>
                </a:rPr>
                <a:t>Population with exponential growth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200" dirty="0">
                  <a:solidFill>
                    <a:srgbClr val="376092"/>
                  </a:solidFill>
                </a:rPr>
                <a:t>Population with logistic growth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200" dirty="0">
                  <a:solidFill>
                    <a:srgbClr val="FF0000"/>
                  </a:solidFill>
                </a:rPr>
                <a:t>Population that suffers an </a:t>
              </a:r>
              <a:r>
                <a:rPr lang="en-US" altLang="en-US" sz="2200" dirty="0" err="1">
                  <a:solidFill>
                    <a:srgbClr val="FF0000"/>
                  </a:solidFill>
                </a:rPr>
                <a:t>Allee</a:t>
              </a:r>
              <a:r>
                <a:rPr lang="en-US" altLang="en-US" sz="2200" dirty="0">
                  <a:solidFill>
                    <a:srgbClr val="FF0000"/>
                  </a:solidFill>
                </a:rPr>
                <a:t> effect when small</a:t>
              </a:r>
              <a:endParaRPr lang="en-US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01247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en-US" sz="2800" b="1" smtClean="0">
                <a:solidFill>
                  <a:srgbClr val="FF0000"/>
                </a:solidFill>
              </a:rPr>
              <a:t>Allee effect</a:t>
            </a:r>
            <a:r>
              <a:rPr lang="en-US" altLang="en-US" sz="2800" smtClean="0">
                <a:solidFill>
                  <a:srgbClr val="FF0000"/>
                </a:solidFill>
              </a:rPr>
              <a:t>: positive correlation between per capita growth rate and population size</a:t>
            </a:r>
          </a:p>
        </p:txBody>
      </p:sp>
      <p:sp>
        <p:nvSpPr>
          <p:cNvPr id="4" name="Rectangle 3"/>
          <p:cNvSpPr/>
          <p:nvPr/>
        </p:nvSpPr>
        <p:spPr>
          <a:xfrm>
            <a:off x="2620963" y="1524000"/>
            <a:ext cx="4686300" cy="3276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914400" y="1778000"/>
            <a:ext cx="1714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Population growth rate, dN/dt</a:t>
            </a:r>
          </a:p>
        </p:txBody>
      </p:sp>
      <p:sp>
        <p:nvSpPr>
          <p:cNvPr id="25605" name="TextBox 6"/>
          <p:cNvSpPr txBox="1">
            <a:spLocks noChangeArrowheads="1"/>
          </p:cNvSpPr>
          <p:nvPr/>
        </p:nvSpPr>
        <p:spPr bwMode="auto">
          <a:xfrm>
            <a:off x="2593975" y="4830763"/>
            <a:ext cx="2665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Population size, N</a:t>
            </a:r>
          </a:p>
        </p:txBody>
      </p:sp>
      <p:sp>
        <p:nvSpPr>
          <p:cNvPr id="12" name="Freeform 11"/>
          <p:cNvSpPr/>
          <p:nvPr/>
        </p:nvSpPr>
        <p:spPr>
          <a:xfrm>
            <a:off x="2651760" y="2612538"/>
            <a:ext cx="4611053" cy="2210869"/>
          </a:xfrm>
          <a:custGeom>
            <a:avLst/>
            <a:gdLst>
              <a:gd name="connsiteX0" fmla="*/ 0 w 5260368"/>
              <a:gd name="connsiteY0" fmla="*/ 1938392 h 1938392"/>
              <a:gd name="connsiteX1" fmla="*/ 606175 w 5260368"/>
              <a:gd name="connsiteY1" fmla="*/ 941798 h 1938392"/>
              <a:gd name="connsiteX2" fmla="*/ 1808251 w 5260368"/>
              <a:gd name="connsiteY2" fmla="*/ 171237 h 1938392"/>
              <a:gd name="connsiteX3" fmla="*/ 3020602 w 5260368"/>
              <a:gd name="connsiteY3" fmla="*/ 27398 h 1938392"/>
              <a:gd name="connsiteX4" fmla="*/ 4150759 w 5260368"/>
              <a:gd name="connsiteY4" fmla="*/ 335623 h 1938392"/>
              <a:gd name="connsiteX5" fmla="*/ 4777483 w 5260368"/>
              <a:gd name="connsiteY5" fmla="*/ 1034266 h 1938392"/>
              <a:gd name="connsiteX6" fmla="*/ 5260368 w 5260368"/>
              <a:gd name="connsiteY6" fmla="*/ 1928117 h 1938392"/>
              <a:gd name="connsiteX0" fmla="*/ 0 w 5260368"/>
              <a:gd name="connsiteY0" fmla="*/ 1902746 h 1902746"/>
              <a:gd name="connsiteX1" fmla="*/ 606175 w 5260368"/>
              <a:gd name="connsiteY1" fmla="*/ 906152 h 1902746"/>
              <a:gd name="connsiteX2" fmla="*/ 1808251 w 5260368"/>
              <a:gd name="connsiteY2" fmla="*/ 135591 h 1902746"/>
              <a:gd name="connsiteX3" fmla="*/ 2716525 w 5260368"/>
              <a:gd name="connsiteY3" fmla="*/ 13905 h 1902746"/>
              <a:gd name="connsiteX4" fmla="*/ 4150759 w 5260368"/>
              <a:gd name="connsiteY4" fmla="*/ 299977 h 1902746"/>
              <a:gd name="connsiteX5" fmla="*/ 4777483 w 5260368"/>
              <a:gd name="connsiteY5" fmla="*/ 998620 h 1902746"/>
              <a:gd name="connsiteX6" fmla="*/ 5260368 w 5260368"/>
              <a:gd name="connsiteY6" fmla="*/ 1892471 h 1902746"/>
              <a:gd name="connsiteX0" fmla="*/ 0 w 5260368"/>
              <a:gd name="connsiteY0" fmla="*/ 1913640 h 1913640"/>
              <a:gd name="connsiteX1" fmla="*/ 606175 w 5260368"/>
              <a:gd name="connsiteY1" fmla="*/ 917046 h 1913640"/>
              <a:gd name="connsiteX2" fmla="*/ 1808251 w 5260368"/>
              <a:gd name="connsiteY2" fmla="*/ 146485 h 1913640"/>
              <a:gd name="connsiteX3" fmla="*/ 2706283 w 5260368"/>
              <a:gd name="connsiteY3" fmla="*/ 28708 h 1913640"/>
              <a:gd name="connsiteX4" fmla="*/ 2716525 w 5260368"/>
              <a:gd name="connsiteY4" fmla="*/ 24799 h 1913640"/>
              <a:gd name="connsiteX5" fmla="*/ 4150759 w 5260368"/>
              <a:gd name="connsiteY5" fmla="*/ 310871 h 1913640"/>
              <a:gd name="connsiteX6" fmla="*/ 4777483 w 5260368"/>
              <a:gd name="connsiteY6" fmla="*/ 1009514 h 1913640"/>
              <a:gd name="connsiteX7" fmla="*/ 5260368 w 5260368"/>
              <a:gd name="connsiteY7" fmla="*/ 1903365 h 1913640"/>
              <a:gd name="connsiteX0" fmla="*/ 0 w 5260368"/>
              <a:gd name="connsiteY0" fmla="*/ 1913640 h 1913640"/>
              <a:gd name="connsiteX1" fmla="*/ 606175 w 5260368"/>
              <a:gd name="connsiteY1" fmla="*/ 917046 h 1913640"/>
              <a:gd name="connsiteX2" fmla="*/ 1352136 w 5260368"/>
              <a:gd name="connsiteY2" fmla="*/ 323710 h 1913640"/>
              <a:gd name="connsiteX3" fmla="*/ 2706283 w 5260368"/>
              <a:gd name="connsiteY3" fmla="*/ 28708 h 1913640"/>
              <a:gd name="connsiteX4" fmla="*/ 2716525 w 5260368"/>
              <a:gd name="connsiteY4" fmla="*/ 24799 h 1913640"/>
              <a:gd name="connsiteX5" fmla="*/ 4150759 w 5260368"/>
              <a:gd name="connsiteY5" fmla="*/ 310871 h 1913640"/>
              <a:gd name="connsiteX6" fmla="*/ 4777483 w 5260368"/>
              <a:gd name="connsiteY6" fmla="*/ 1009514 h 1913640"/>
              <a:gd name="connsiteX7" fmla="*/ 5260368 w 5260368"/>
              <a:gd name="connsiteY7" fmla="*/ 1903365 h 1913640"/>
              <a:gd name="connsiteX0" fmla="*/ 0 w 5260368"/>
              <a:gd name="connsiteY0" fmla="*/ 1894039 h 1894039"/>
              <a:gd name="connsiteX1" fmla="*/ 606175 w 5260368"/>
              <a:gd name="connsiteY1" fmla="*/ 897445 h 1894039"/>
              <a:gd name="connsiteX2" fmla="*/ 1352136 w 5260368"/>
              <a:gd name="connsiteY2" fmla="*/ 304109 h 1894039"/>
              <a:gd name="connsiteX3" fmla="*/ 2706283 w 5260368"/>
              <a:gd name="connsiteY3" fmla="*/ 9107 h 1894039"/>
              <a:gd name="connsiteX4" fmla="*/ 2701321 w 5260368"/>
              <a:gd name="connsiteY4" fmla="*/ 49504 h 1894039"/>
              <a:gd name="connsiteX5" fmla="*/ 4150759 w 5260368"/>
              <a:gd name="connsiteY5" fmla="*/ 291270 h 1894039"/>
              <a:gd name="connsiteX6" fmla="*/ 4777483 w 5260368"/>
              <a:gd name="connsiteY6" fmla="*/ 989913 h 1894039"/>
              <a:gd name="connsiteX7" fmla="*/ 5260368 w 5260368"/>
              <a:gd name="connsiteY7" fmla="*/ 1883764 h 1894039"/>
              <a:gd name="connsiteX0" fmla="*/ 0 w 5260368"/>
              <a:gd name="connsiteY0" fmla="*/ 1884960 h 1884960"/>
              <a:gd name="connsiteX1" fmla="*/ 606175 w 5260368"/>
              <a:gd name="connsiteY1" fmla="*/ 888366 h 1884960"/>
              <a:gd name="connsiteX2" fmla="*/ 1352136 w 5260368"/>
              <a:gd name="connsiteY2" fmla="*/ 295030 h 1884960"/>
              <a:gd name="connsiteX3" fmla="*/ 2706283 w 5260368"/>
              <a:gd name="connsiteY3" fmla="*/ 28 h 1884960"/>
              <a:gd name="connsiteX4" fmla="*/ 4150759 w 5260368"/>
              <a:gd name="connsiteY4" fmla="*/ 282191 h 1884960"/>
              <a:gd name="connsiteX5" fmla="*/ 4777483 w 5260368"/>
              <a:gd name="connsiteY5" fmla="*/ 980834 h 1884960"/>
              <a:gd name="connsiteX6" fmla="*/ 5260368 w 5260368"/>
              <a:gd name="connsiteY6" fmla="*/ 1874685 h 1884960"/>
              <a:gd name="connsiteX0" fmla="*/ 0 w 5260368"/>
              <a:gd name="connsiteY0" fmla="*/ 1884960 h 1884960"/>
              <a:gd name="connsiteX1" fmla="*/ 606175 w 5260368"/>
              <a:gd name="connsiteY1" fmla="*/ 888366 h 1884960"/>
              <a:gd name="connsiteX2" fmla="*/ 1352136 w 5260368"/>
              <a:gd name="connsiteY2" fmla="*/ 295030 h 1884960"/>
              <a:gd name="connsiteX3" fmla="*/ 2706283 w 5260368"/>
              <a:gd name="connsiteY3" fmla="*/ 28 h 1884960"/>
              <a:gd name="connsiteX4" fmla="*/ 4150759 w 5260368"/>
              <a:gd name="connsiteY4" fmla="*/ 282191 h 1884960"/>
              <a:gd name="connsiteX5" fmla="*/ 4883910 w 5260368"/>
              <a:gd name="connsiteY5" fmla="*/ 980834 h 1884960"/>
              <a:gd name="connsiteX6" fmla="*/ 5260368 w 5260368"/>
              <a:gd name="connsiteY6" fmla="*/ 1874685 h 1884960"/>
              <a:gd name="connsiteX0" fmla="*/ 0 w 5260368"/>
              <a:gd name="connsiteY0" fmla="*/ 1884960 h 1884960"/>
              <a:gd name="connsiteX1" fmla="*/ 484546 w 5260368"/>
              <a:gd name="connsiteY1" fmla="*/ 1043437 h 1884960"/>
              <a:gd name="connsiteX2" fmla="*/ 1352136 w 5260368"/>
              <a:gd name="connsiteY2" fmla="*/ 295030 h 1884960"/>
              <a:gd name="connsiteX3" fmla="*/ 2706283 w 5260368"/>
              <a:gd name="connsiteY3" fmla="*/ 28 h 1884960"/>
              <a:gd name="connsiteX4" fmla="*/ 4150759 w 5260368"/>
              <a:gd name="connsiteY4" fmla="*/ 282191 h 1884960"/>
              <a:gd name="connsiteX5" fmla="*/ 4883910 w 5260368"/>
              <a:gd name="connsiteY5" fmla="*/ 980834 h 1884960"/>
              <a:gd name="connsiteX6" fmla="*/ 5260368 w 5260368"/>
              <a:gd name="connsiteY6" fmla="*/ 1874685 h 1884960"/>
              <a:gd name="connsiteX0" fmla="*/ 0 w 5366795"/>
              <a:gd name="connsiteY0" fmla="*/ 1873883 h 1874685"/>
              <a:gd name="connsiteX1" fmla="*/ 590973 w 5366795"/>
              <a:gd name="connsiteY1" fmla="*/ 1043437 h 1874685"/>
              <a:gd name="connsiteX2" fmla="*/ 1458563 w 5366795"/>
              <a:gd name="connsiteY2" fmla="*/ 295030 h 1874685"/>
              <a:gd name="connsiteX3" fmla="*/ 2812710 w 5366795"/>
              <a:gd name="connsiteY3" fmla="*/ 28 h 1874685"/>
              <a:gd name="connsiteX4" fmla="*/ 4257186 w 5366795"/>
              <a:gd name="connsiteY4" fmla="*/ 282191 h 1874685"/>
              <a:gd name="connsiteX5" fmla="*/ 4990337 w 5366795"/>
              <a:gd name="connsiteY5" fmla="*/ 980834 h 1874685"/>
              <a:gd name="connsiteX6" fmla="*/ 5366795 w 5366795"/>
              <a:gd name="connsiteY6" fmla="*/ 1874685 h 1874685"/>
              <a:gd name="connsiteX0" fmla="*/ 0 w 5366795"/>
              <a:gd name="connsiteY0" fmla="*/ 1873883 h 1874685"/>
              <a:gd name="connsiteX1" fmla="*/ 590973 w 5366795"/>
              <a:gd name="connsiteY1" fmla="*/ 1043437 h 1874685"/>
              <a:gd name="connsiteX2" fmla="*/ 1458563 w 5366795"/>
              <a:gd name="connsiteY2" fmla="*/ 295030 h 1874685"/>
              <a:gd name="connsiteX3" fmla="*/ 2812710 w 5366795"/>
              <a:gd name="connsiteY3" fmla="*/ 28 h 1874685"/>
              <a:gd name="connsiteX4" fmla="*/ 4257186 w 5366795"/>
              <a:gd name="connsiteY4" fmla="*/ 282191 h 1874685"/>
              <a:gd name="connsiteX5" fmla="*/ 4868706 w 5366795"/>
              <a:gd name="connsiteY5" fmla="*/ 980834 h 1874685"/>
              <a:gd name="connsiteX6" fmla="*/ 5366795 w 5366795"/>
              <a:gd name="connsiteY6" fmla="*/ 1874685 h 1874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6795" h="1874685">
                <a:moveTo>
                  <a:pt x="0" y="1873883"/>
                </a:moveTo>
                <a:cubicBezTo>
                  <a:pt x="152400" y="1522849"/>
                  <a:pt x="347879" y="1306579"/>
                  <a:pt x="590973" y="1043437"/>
                </a:cubicBezTo>
                <a:cubicBezTo>
                  <a:pt x="834067" y="780295"/>
                  <a:pt x="1088274" y="468931"/>
                  <a:pt x="1458563" y="295030"/>
                </a:cubicBezTo>
                <a:cubicBezTo>
                  <a:pt x="1828852" y="121129"/>
                  <a:pt x="2346273" y="2168"/>
                  <a:pt x="2812710" y="28"/>
                </a:cubicBezTo>
                <a:cubicBezTo>
                  <a:pt x="3279147" y="-2112"/>
                  <a:pt x="3914520" y="118723"/>
                  <a:pt x="4257186" y="282191"/>
                </a:cubicBezTo>
                <a:cubicBezTo>
                  <a:pt x="4599852" y="445659"/>
                  <a:pt x="4683771" y="715418"/>
                  <a:pt x="4868706" y="980834"/>
                </a:cubicBezTo>
                <a:cubicBezTo>
                  <a:pt x="5053641" y="1246250"/>
                  <a:pt x="5217820" y="1560467"/>
                  <a:pt x="5366795" y="1874685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>
              <a:latin typeface="Calibri" panose="020F0502020204030204" pitchFamily="34" charset="0"/>
            </a:endParaRPr>
          </a:p>
        </p:txBody>
      </p:sp>
      <p:grpSp>
        <p:nvGrpSpPr>
          <p:cNvPr id="25613" name="Group 45"/>
          <p:cNvGrpSpPr>
            <a:grpSpLocks/>
          </p:cNvGrpSpPr>
          <p:nvPr/>
        </p:nvGrpSpPr>
        <p:grpSpPr bwMode="auto">
          <a:xfrm>
            <a:off x="1295400" y="5292725"/>
            <a:ext cx="6934200" cy="1108075"/>
            <a:chOff x="1066800" y="5257800"/>
            <a:chExt cx="5237921" cy="1107557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1066800" y="5486293"/>
              <a:ext cx="304586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066800" y="5770323"/>
              <a:ext cx="304586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66800" y="6171773"/>
              <a:ext cx="30458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21" name="TextBox 44"/>
            <p:cNvSpPr txBox="1">
              <a:spLocks noChangeArrowheads="1"/>
            </p:cNvSpPr>
            <p:nvPr/>
          </p:nvSpPr>
          <p:spPr bwMode="auto">
            <a:xfrm>
              <a:off x="1351929" y="5257800"/>
              <a:ext cx="4952792" cy="1107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200" b="1" dirty="0">
                  <a:solidFill>
                    <a:srgbClr val="FFC000"/>
                  </a:solidFill>
                </a:rPr>
                <a:t>Population with exponential growth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200" dirty="0">
                  <a:solidFill>
                    <a:srgbClr val="376092"/>
                  </a:solidFill>
                </a:rPr>
                <a:t>Population with logistic growth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200" dirty="0">
                  <a:solidFill>
                    <a:srgbClr val="FF0000"/>
                  </a:solidFill>
                </a:rPr>
                <a:t>Population that suffers an </a:t>
              </a:r>
              <a:r>
                <a:rPr lang="en-US" altLang="en-US" sz="2200" dirty="0" err="1">
                  <a:solidFill>
                    <a:srgbClr val="FF0000"/>
                  </a:solidFill>
                </a:rPr>
                <a:t>Allee</a:t>
              </a:r>
              <a:r>
                <a:rPr lang="en-US" altLang="en-US" sz="2200" dirty="0">
                  <a:solidFill>
                    <a:srgbClr val="FF0000"/>
                  </a:solidFill>
                </a:rPr>
                <a:t> effect when small</a:t>
              </a:r>
              <a:endParaRPr lang="en-US" altLang="en-US" sz="2400" dirty="0"/>
            </a:p>
          </p:txBody>
        </p:sp>
      </p:grpSp>
      <p:cxnSp>
        <p:nvCxnSpPr>
          <p:cNvPr id="13" name="Straight Connector 12"/>
          <p:cNvCxnSpPr/>
          <p:nvPr/>
        </p:nvCxnSpPr>
        <p:spPr>
          <a:xfrm flipV="1">
            <a:off x="2686050" y="1635125"/>
            <a:ext cx="1143000" cy="32004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886200" y="1758950"/>
            <a:ext cx="0" cy="1143000"/>
          </a:xfrm>
          <a:prstGeom prst="straightConnector1">
            <a:avLst/>
          </a:prstGeom>
          <a:ln w="38100">
            <a:solidFill>
              <a:srgbClr val="00CC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3886200" y="1654175"/>
            <a:ext cx="32575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</a:rPr>
              <a:t>intraspecific competition decreases growth relative to exponential</a:t>
            </a:r>
          </a:p>
        </p:txBody>
      </p:sp>
    </p:spTree>
    <p:extLst>
      <p:ext uri="{BB962C8B-B14F-4D97-AF65-F5344CB8AC3E}">
        <p14:creationId xmlns:p14="http://schemas.microsoft.com/office/powerpoint/2010/main" val="4128449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en-US" sz="2800" b="1" smtClean="0">
                <a:solidFill>
                  <a:srgbClr val="FF0000"/>
                </a:solidFill>
              </a:rPr>
              <a:t>Allee effect</a:t>
            </a:r>
            <a:r>
              <a:rPr lang="en-US" altLang="en-US" sz="2800" smtClean="0">
                <a:solidFill>
                  <a:srgbClr val="FF0000"/>
                </a:solidFill>
              </a:rPr>
              <a:t>: positive correlation between per capita growth rate and population size</a:t>
            </a:r>
          </a:p>
        </p:txBody>
      </p:sp>
      <p:sp>
        <p:nvSpPr>
          <p:cNvPr id="4" name="Rectangle 3"/>
          <p:cNvSpPr/>
          <p:nvPr/>
        </p:nvSpPr>
        <p:spPr>
          <a:xfrm>
            <a:off x="2620963" y="1524000"/>
            <a:ext cx="4686300" cy="3276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914400" y="1778000"/>
            <a:ext cx="1714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Population growth rate, dN/dt</a:t>
            </a:r>
          </a:p>
        </p:txBody>
      </p:sp>
      <p:sp>
        <p:nvSpPr>
          <p:cNvPr id="25605" name="TextBox 6"/>
          <p:cNvSpPr txBox="1">
            <a:spLocks noChangeArrowheads="1"/>
          </p:cNvSpPr>
          <p:nvPr/>
        </p:nvSpPr>
        <p:spPr bwMode="auto">
          <a:xfrm>
            <a:off x="2593975" y="4830763"/>
            <a:ext cx="2665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Population size, N</a:t>
            </a:r>
          </a:p>
        </p:txBody>
      </p:sp>
      <p:sp>
        <p:nvSpPr>
          <p:cNvPr id="12" name="Freeform 11"/>
          <p:cNvSpPr/>
          <p:nvPr/>
        </p:nvSpPr>
        <p:spPr>
          <a:xfrm>
            <a:off x="2743200" y="2549525"/>
            <a:ext cx="4519613" cy="2286000"/>
          </a:xfrm>
          <a:custGeom>
            <a:avLst/>
            <a:gdLst>
              <a:gd name="connsiteX0" fmla="*/ 0 w 5260368"/>
              <a:gd name="connsiteY0" fmla="*/ 1938392 h 1938392"/>
              <a:gd name="connsiteX1" fmla="*/ 606175 w 5260368"/>
              <a:gd name="connsiteY1" fmla="*/ 941798 h 1938392"/>
              <a:gd name="connsiteX2" fmla="*/ 1808251 w 5260368"/>
              <a:gd name="connsiteY2" fmla="*/ 171237 h 1938392"/>
              <a:gd name="connsiteX3" fmla="*/ 3020602 w 5260368"/>
              <a:gd name="connsiteY3" fmla="*/ 27398 h 1938392"/>
              <a:gd name="connsiteX4" fmla="*/ 4150759 w 5260368"/>
              <a:gd name="connsiteY4" fmla="*/ 335623 h 1938392"/>
              <a:gd name="connsiteX5" fmla="*/ 4777483 w 5260368"/>
              <a:gd name="connsiteY5" fmla="*/ 1034266 h 1938392"/>
              <a:gd name="connsiteX6" fmla="*/ 5260368 w 5260368"/>
              <a:gd name="connsiteY6" fmla="*/ 1928117 h 193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0368" h="1938392">
                <a:moveTo>
                  <a:pt x="0" y="1938392"/>
                </a:moveTo>
                <a:cubicBezTo>
                  <a:pt x="152400" y="1587358"/>
                  <a:pt x="304800" y="1236324"/>
                  <a:pt x="606175" y="941798"/>
                </a:cubicBezTo>
                <a:cubicBezTo>
                  <a:pt x="907550" y="647272"/>
                  <a:pt x="1405847" y="323637"/>
                  <a:pt x="1808251" y="171237"/>
                </a:cubicBezTo>
                <a:cubicBezTo>
                  <a:pt x="2210655" y="18837"/>
                  <a:pt x="2630184" y="0"/>
                  <a:pt x="3020602" y="27398"/>
                </a:cubicBezTo>
                <a:cubicBezTo>
                  <a:pt x="3411020" y="54796"/>
                  <a:pt x="3857946" y="167812"/>
                  <a:pt x="4150759" y="335623"/>
                </a:cubicBezTo>
                <a:cubicBezTo>
                  <a:pt x="4443572" y="503434"/>
                  <a:pt x="4592548" y="768850"/>
                  <a:pt x="4777483" y="1034266"/>
                </a:cubicBezTo>
                <a:cubicBezTo>
                  <a:pt x="4962418" y="1299682"/>
                  <a:pt x="5111393" y="1613899"/>
                  <a:pt x="5260368" y="1928117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>
              <a:latin typeface="Calibri" panose="020F050202020403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2686050" y="1635125"/>
            <a:ext cx="1143000" cy="32004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886200" y="1758950"/>
            <a:ext cx="0" cy="1143000"/>
          </a:xfrm>
          <a:prstGeom prst="straightConnector1">
            <a:avLst/>
          </a:prstGeom>
          <a:ln w="38100">
            <a:solidFill>
              <a:srgbClr val="00CC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9" name="TextBox 19"/>
          <p:cNvSpPr txBox="1">
            <a:spLocks noChangeArrowheads="1"/>
          </p:cNvSpPr>
          <p:nvPr/>
        </p:nvSpPr>
        <p:spPr bwMode="auto">
          <a:xfrm>
            <a:off x="3886200" y="1654175"/>
            <a:ext cx="32575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</a:rPr>
              <a:t>intraspecific competition decreases growth relative to exponential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238500" y="3760788"/>
            <a:ext cx="38100" cy="658812"/>
          </a:xfrm>
          <a:prstGeom prst="straightConnector1">
            <a:avLst/>
          </a:prstGeom>
          <a:ln w="38100">
            <a:solidFill>
              <a:srgbClr val="925CA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1" name="TextBox 23"/>
          <p:cNvSpPr txBox="1">
            <a:spLocks noChangeArrowheads="1"/>
          </p:cNvSpPr>
          <p:nvPr/>
        </p:nvSpPr>
        <p:spPr bwMode="auto">
          <a:xfrm>
            <a:off x="3486150" y="3279775"/>
            <a:ext cx="348615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925CAA"/>
                </a:solidFill>
              </a:rPr>
              <a:t>     </a:t>
            </a:r>
            <a:r>
              <a:rPr lang="en-US" altLang="en-US" sz="1800" b="1">
                <a:solidFill>
                  <a:srgbClr val="FF0000"/>
                </a:solidFill>
              </a:rPr>
              <a:t>Allee effect</a:t>
            </a:r>
            <a:r>
              <a:rPr lang="en-US" altLang="en-US" sz="1800">
                <a:solidFill>
                  <a:srgbClr val="FF0000"/>
                </a:solidFill>
              </a:rPr>
              <a:t>: Decrease </a:t>
            </a:r>
            <a:br>
              <a:rPr lang="en-US" altLang="en-US" sz="1800">
                <a:solidFill>
                  <a:srgbClr val="FF0000"/>
                </a:solidFill>
              </a:rPr>
            </a:br>
            <a:r>
              <a:rPr lang="en-US" altLang="en-US" sz="1800">
                <a:solidFill>
                  <a:srgbClr val="FF0000"/>
                </a:solidFill>
              </a:rPr>
              <a:t>in growth rate due to problems in reproduction or defense based on small population size </a:t>
            </a:r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3276600" y="3581400"/>
            <a:ext cx="685800" cy="228600"/>
          </a:xfrm>
          <a:prstGeom prst="line">
            <a:avLst/>
          </a:prstGeom>
          <a:ln>
            <a:solidFill>
              <a:srgbClr val="925C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613" name="Group 45"/>
          <p:cNvGrpSpPr>
            <a:grpSpLocks/>
          </p:cNvGrpSpPr>
          <p:nvPr/>
        </p:nvGrpSpPr>
        <p:grpSpPr bwMode="auto">
          <a:xfrm>
            <a:off x="1295400" y="5292725"/>
            <a:ext cx="6934200" cy="1108075"/>
            <a:chOff x="1066800" y="5257800"/>
            <a:chExt cx="5237921" cy="1107557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1066800" y="5486293"/>
              <a:ext cx="304586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066800" y="5770323"/>
              <a:ext cx="304586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66800" y="6171773"/>
              <a:ext cx="30458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21" name="TextBox 44"/>
            <p:cNvSpPr txBox="1">
              <a:spLocks noChangeArrowheads="1"/>
            </p:cNvSpPr>
            <p:nvPr/>
          </p:nvSpPr>
          <p:spPr bwMode="auto">
            <a:xfrm>
              <a:off x="1351929" y="5257800"/>
              <a:ext cx="4952792" cy="1107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200" b="1">
                  <a:solidFill>
                    <a:srgbClr val="FFC000"/>
                  </a:solidFill>
                </a:rPr>
                <a:t>Population with exponential growth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200">
                  <a:solidFill>
                    <a:srgbClr val="376092"/>
                  </a:solidFill>
                </a:rPr>
                <a:t>Population with logistic growth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200">
                  <a:solidFill>
                    <a:srgbClr val="FF0000"/>
                  </a:solidFill>
                </a:rPr>
                <a:t>Population that suffers an Allee effect when small</a:t>
              </a:r>
              <a:endParaRPr lang="en-US" altLang="en-US" sz="2400"/>
            </a:p>
          </p:txBody>
        </p:sp>
      </p:grpSp>
      <p:grpSp>
        <p:nvGrpSpPr>
          <p:cNvPr id="25614" name="Group 9"/>
          <p:cNvGrpSpPr>
            <a:grpSpLocks/>
          </p:cNvGrpSpPr>
          <p:nvPr/>
        </p:nvGrpSpPr>
        <p:grpSpPr bwMode="auto">
          <a:xfrm>
            <a:off x="2743200" y="2590800"/>
            <a:ext cx="4495800" cy="2255838"/>
            <a:chOff x="566854" y="2784234"/>
            <a:chExt cx="4495800" cy="2256117"/>
          </a:xfrm>
        </p:grpSpPr>
        <p:sp>
          <p:nvSpPr>
            <p:cNvPr id="25616" name="Freeform 4"/>
            <p:cNvSpPr>
              <a:spLocks/>
            </p:cNvSpPr>
            <p:nvPr/>
          </p:nvSpPr>
          <p:spPr bwMode="auto">
            <a:xfrm>
              <a:off x="1204332" y="2784234"/>
              <a:ext cx="3858322" cy="2256117"/>
            </a:xfrm>
            <a:custGeom>
              <a:avLst/>
              <a:gdLst>
                <a:gd name="T0" fmla="*/ 3858322 w 3858322"/>
                <a:gd name="T1" fmla="*/ 2256117 h 2256117"/>
                <a:gd name="T2" fmla="*/ 3100039 w 3858322"/>
                <a:gd name="T3" fmla="*/ 561132 h 2256117"/>
                <a:gd name="T4" fmla="*/ 1706136 w 3858322"/>
                <a:gd name="T5" fmla="*/ 14722 h 2256117"/>
                <a:gd name="T6" fmla="*/ 735980 w 3858322"/>
                <a:gd name="T7" fmla="*/ 215444 h 2256117"/>
                <a:gd name="T8" fmla="*/ 122663 w 3858322"/>
                <a:gd name="T9" fmla="*/ 839912 h 2256117"/>
                <a:gd name="T10" fmla="*/ 0 w 3858322"/>
                <a:gd name="T11" fmla="*/ 1765464 h 22561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58322" h="2256117">
                  <a:moveTo>
                    <a:pt x="3858322" y="2256117"/>
                  </a:moveTo>
                  <a:cubicBezTo>
                    <a:pt x="3658529" y="1595407"/>
                    <a:pt x="3458737" y="934698"/>
                    <a:pt x="3100039" y="561132"/>
                  </a:cubicBezTo>
                  <a:cubicBezTo>
                    <a:pt x="2741341" y="187566"/>
                    <a:pt x="2100146" y="72337"/>
                    <a:pt x="1706136" y="14722"/>
                  </a:cubicBezTo>
                  <a:cubicBezTo>
                    <a:pt x="1312126" y="-42893"/>
                    <a:pt x="999892" y="77912"/>
                    <a:pt x="735980" y="215444"/>
                  </a:cubicBezTo>
                  <a:cubicBezTo>
                    <a:pt x="472068" y="352976"/>
                    <a:pt x="245326" y="581575"/>
                    <a:pt x="122663" y="839912"/>
                  </a:cubicBezTo>
                  <a:cubicBezTo>
                    <a:pt x="0" y="1098249"/>
                    <a:pt x="72483" y="1661386"/>
                    <a:pt x="0" y="1765464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25617" name="Straight Connector 6"/>
            <p:cNvCxnSpPr>
              <a:cxnSpLocks noChangeShapeType="1"/>
            </p:cNvCxnSpPr>
            <p:nvPr/>
          </p:nvCxnSpPr>
          <p:spPr bwMode="auto">
            <a:xfrm flipV="1">
              <a:off x="566854" y="4613260"/>
              <a:ext cx="609600" cy="380775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5615" name="Straight Connector 24"/>
          <p:cNvCxnSpPr>
            <a:cxnSpLocks noChangeShapeType="1"/>
            <a:stCxn id="25616" idx="5"/>
          </p:cNvCxnSpPr>
          <p:nvPr/>
        </p:nvCxnSpPr>
        <p:spPr bwMode="auto">
          <a:xfrm flipH="1">
            <a:off x="3352800" y="4356046"/>
            <a:ext cx="27878" cy="63554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190242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485900" y="1028700"/>
            <a:ext cx="6172200" cy="857250"/>
          </a:xfrm>
        </p:spPr>
        <p:txBody>
          <a:bodyPr/>
          <a:lstStyle/>
          <a:p>
            <a:pPr eaLnBrk="1" hangingPunct="1"/>
            <a:r>
              <a:rPr lang="en-US" altLang="en-US" sz="2100" b="1" smtClean="0">
                <a:solidFill>
                  <a:srgbClr val="925CAA"/>
                </a:solidFill>
              </a:rPr>
              <a:t>Allee effect</a:t>
            </a:r>
            <a:r>
              <a:rPr lang="en-US" altLang="en-US" sz="2100" smtClean="0">
                <a:solidFill>
                  <a:srgbClr val="925CAA"/>
                </a:solidFill>
              </a:rPr>
              <a:t>: positive correlation between per capita growth rate and population size (or density).</a:t>
            </a:r>
            <a:endParaRPr lang="en-US" altLang="en-US" sz="2100" smtClean="0"/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1543050" y="1885950"/>
            <a:ext cx="10858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Per capita growth rate, </a:t>
            </a:r>
            <a:br>
              <a:rPr lang="en-US" altLang="en-US" sz="1800"/>
            </a:br>
            <a:r>
              <a:rPr lang="en-US" altLang="en-US" sz="1800"/>
              <a:t>dN/Ndt</a:t>
            </a:r>
          </a:p>
        </p:txBody>
      </p:sp>
      <p:sp>
        <p:nvSpPr>
          <p:cNvPr id="6" name="Rectangle 5"/>
          <p:cNvSpPr/>
          <p:nvPr/>
        </p:nvSpPr>
        <p:spPr>
          <a:xfrm>
            <a:off x="2628900" y="1943100"/>
            <a:ext cx="4686300" cy="24003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7653" name="TextBox 6"/>
          <p:cNvSpPr txBox="1">
            <a:spLocks noChangeArrowheads="1"/>
          </p:cNvSpPr>
          <p:nvPr/>
        </p:nvSpPr>
        <p:spPr bwMode="auto">
          <a:xfrm>
            <a:off x="2593975" y="4340225"/>
            <a:ext cx="2044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Population size, N</a:t>
            </a:r>
          </a:p>
        </p:txBody>
      </p:sp>
      <p:grpSp>
        <p:nvGrpSpPr>
          <p:cNvPr id="27654" name="Group 9"/>
          <p:cNvGrpSpPr>
            <a:grpSpLocks/>
          </p:cNvGrpSpPr>
          <p:nvPr/>
        </p:nvGrpSpPr>
        <p:grpSpPr bwMode="auto">
          <a:xfrm>
            <a:off x="1943100" y="4686300"/>
            <a:ext cx="5695950" cy="1384300"/>
            <a:chOff x="1066800" y="5257800"/>
            <a:chExt cx="5270241" cy="1846384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066800" y="5486481"/>
              <a:ext cx="30552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066800" y="5770214"/>
              <a:ext cx="305521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066800" y="6172522"/>
              <a:ext cx="30552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534" name="TextBox 13"/>
            <p:cNvSpPr txBox="1">
              <a:spLocks noChangeArrowheads="1"/>
            </p:cNvSpPr>
            <p:nvPr/>
          </p:nvSpPr>
          <p:spPr bwMode="auto">
            <a:xfrm>
              <a:off x="1384072" y="5257800"/>
              <a:ext cx="4952969" cy="1846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1650" dirty="0">
                  <a:solidFill>
                    <a:srgbClr val="FFC000"/>
                  </a:solidFill>
                </a:rPr>
                <a:t>Population with exponential growth</a:t>
              </a:r>
            </a:p>
            <a:p>
              <a:pPr>
                <a:defRPr/>
              </a:pPr>
              <a:r>
                <a:rPr lang="en-US" altLang="en-US" sz="1650" dirty="0">
                  <a:solidFill>
                    <a:srgbClr val="376092"/>
                  </a:solidFill>
                </a:rPr>
                <a:t>Population with logistic growth</a:t>
              </a:r>
            </a:p>
            <a:p>
              <a:pPr>
                <a:defRPr/>
              </a:pPr>
              <a:r>
                <a:rPr lang="en-US" altLang="en-US" sz="1650" dirty="0">
                  <a:solidFill>
                    <a:srgbClr val="FF0000"/>
                  </a:solidFill>
                </a:rPr>
                <a:t>Population that suffers the </a:t>
              </a:r>
              <a:r>
                <a:rPr lang="en-US" altLang="en-US" sz="1650" dirty="0" err="1">
                  <a:solidFill>
                    <a:srgbClr val="FF0000"/>
                  </a:solidFill>
                </a:rPr>
                <a:t>Allee</a:t>
              </a:r>
              <a:r>
                <a:rPr lang="en-US" altLang="en-US" sz="1650" dirty="0">
                  <a:solidFill>
                    <a:srgbClr val="FF0000"/>
                  </a:solidFill>
                </a:rPr>
                <a:t> Effect when small but otherwise grows according to logistic growth</a:t>
              </a:r>
            </a:p>
            <a:p>
              <a:pPr>
                <a:defRPr/>
              </a:pPr>
              <a:endParaRPr lang="en-US" altLang="en-US" sz="1800" dirty="0"/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2628900" y="2628900"/>
            <a:ext cx="4686300" cy="0"/>
          </a:xfrm>
          <a:prstGeom prst="line">
            <a:avLst/>
          </a:prstGeom>
          <a:ln w="38100">
            <a:solidFill>
              <a:srgbClr val="F9C6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628900" y="2628900"/>
            <a:ext cx="4000500" cy="171450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521" name="TextBox 19"/>
          <p:cNvSpPr txBox="1">
            <a:spLocks noChangeArrowheads="1"/>
          </p:cNvSpPr>
          <p:nvPr/>
        </p:nvSpPr>
        <p:spPr bwMode="auto">
          <a:xfrm>
            <a:off x="6515100" y="4343400"/>
            <a:ext cx="3254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650">
                <a:solidFill>
                  <a:srgbClr val="376092"/>
                </a:solidFill>
              </a:rPr>
              <a:t>K</a:t>
            </a:r>
          </a:p>
        </p:txBody>
      </p:sp>
      <p:sp>
        <p:nvSpPr>
          <p:cNvPr id="64522" name="TextBox 20"/>
          <p:cNvSpPr txBox="1">
            <a:spLocks noChangeArrowheads="1"/>
          </p:cNvSpPr>
          <p:nvPr/>
        </p:nvSpPr>
        <p:spPr bwMode="auto">
          <a:xfrm>
            <a:off x="2400300" y="2457450"/>
            <a:ext cx="25558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650">
                <a:solidFill>
                  <a:srgbClr val="F9C60D"/>
                </a:solidFill>
              </a:rPr>
              <a:t>r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2673350" y="4041775"/>
            <a:ext cx="744538" cy="255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405188" y="3200400"/>
            <a:ext cx="377825" cy="8413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771900" y="3200400"/>
            <a:ext cx="2857500" cy="1143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200400" y="2971800"/>
            <a:ext cx="0" cy="1028700"/>
          </a:xfrm>
          <a:prstGeom prst="straightConnector1">
            <a:avLst/>
          </a:prstGeom>
          <a:ln w="38100">
            <a:solidFill>
              <a:srgbClr val="925CA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527" name="TextBox 30"/>
          <p:cNvSpPr txBox="1">
            <a:spLocks noChangeArrowheads="1"/>
          </p:cNvSpPr>
          <p:nvPr/>
        </p:nvSpPr>
        <p:spPr bwMode="auto">
          <a:xfrm>
            <a:off x="4114800" y="2655888"/>
            <a:ext cx="3200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350" b="1" dirty="0" err="1">
                <a:solidFill>
                  <a:srgbClr val="925CAA"/>
                </a:solidFill>
              </a:rPr>
              <a:t>Allee</a:t>
            </a:r>
            <a:r>
              <a:rPr lang="en-US" altLang="en-US" sz="1350" b="1" dirty="0">
                <a:solidFill>
                  <a:srgbClr val="925CAA"/>
                </a:solidFill>
              </a:rPr>
              <a:t> effect</a:t>
            </a:r>
            <a:r>
              <a:rPr lang="en-US" altLang="en-US" sz="1350" dirty="0">
                <a:solidFill>
                  <a:srgbClr val="925CAA"/>
                </a:solidFill>
              </a:rPr>
              <a:t>: Decrease in growth rate </a:t>
            </a:r>
            <a:br>
              <a:rPr lang="en-US" altLang="en-US" sz="1350" dirty="0">
                <a:solidFill>
                  <a:srgbClr val="925CAA"/>
                </a:solidFill>
              </a:rPr>
            </a:br>
            <a:r>
              <a:rPr lang="en-US" altLang="en-US" sz="1350" dirty="0">
                <a:solidFill>
                  <a:srgbClr val="925CAA"/>
                </a:solidFill>
              </a:rPr>
              <a:t>when pops are small due to lowered reproduction or defense, based on the               	small population size</a:t>
            </a: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3257550" y="2857500"/>
            <a:ext cx="857250" cy="285750"/>
          </a:xfrm>
          <a:prstGeom prst="line">
            <a:avLst/>
          </a:prstGeom>
          <a:ln>
            <a:solidFill>
              <a:srgbClr val="925C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371850" y="2636838"/>
            <a:ext cx="0" cy="292100"/>
          </a:xfrm>
          <a:prstGeom prst="straightConnector1">
            <a:avLst/>
          </a:prstGeom>
          <a:ln w="38100">
            <a:solidFill>
              <a:srgbClr val="00CC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530" name="TextBox 35"/>
          <p:cNvSpPr txBox="1">
            <a:spLocks noChangeArrowheads="1"/>
          </p:cNvSpPr>
          <p:nvPr/>
        </p:nvSpPr>
        <p:spPr bwMode="auto">
          <a:xfrm>
            <a:off x="3257550" y="1943100"/>
            <a:ext cx="325755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350" dirty="0">
                <a:solidFill>
                  <a:srgbClr val="00CC99"/>
                </a:solidFill>
              </a:rPr>
              <a:t>Decrease in growth rate between exponential &amp; logistic growth, due to intraspecific competition</a:t>
            </a:r>
          </a:p>
        </p:txBody>
      </p:sp>
    </p:spTree>
    <p:extLst>
      <p:ext uri="{BB962C8B-B14F-4D97-AF65-F5344CB8AC3E}">
        <p14:creationId xmlns:p14="http://schemas.microsoft.com/office/powerpoint/2010/main" val="152974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E.g. Wolves &amp; Moose</a:t>
            </a:r>
            <a:endParaRPr lang="en-US" dirty="0"/>
          </a:p>
        </p:txBody>
      </p:sp>
      <p:pic>
        <p:nvPicPr>
          <p:cNvPr id="3" name="Content Placeholder 2" descr="Figure_6.11.tif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7173" r="-27173"/>
          <a:stretch>
            <a:fillRect/>
          </a:stretch>
        </p:blipFill>
        <p:spPr>
          <a:xfrm>
            <a:off x="96379" y="1295400"/>
            <a:ext cx="9144641" cy="5029200"/>
          </a:xfrm>
        </p:spPr>
      </p:pic>
    </p:spTree>
    <p:extLst>
      <p:ext uri="{BB962C8B-B14F-4D97-AF65-F5344CB8AC3E}">
        <p14:creationId xmlns:p14="http://schemas.microsoft.com/office/powerpoint/2010/main" val="534272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</a:t>
            </a:r>
            <a:r>
              <a:rPr lang="en-US" dirty="0" smtClean="0"/>
              <a:t>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 a stylized predator-prey fluctuation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242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Maximum Sustainable Yield (MSY)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942596"/>
          </a:xfrm>
        </p:spPr>
        <p:txBody>
          <a:bodyPr>
            <a:normAutofit/>
          </a:bodyPr>
          <a:lstStyle/>
          <a:p>
            <a:r>
              <a:rPr lang="en-US" b="1" dirty="0"/>
              <a:t>Maximum sustainable yield</a:t>
            </a:r>
            <a:r>
              <a:rPr lang="en-US" dirty="0"/>
              <a:t>: </a:t>
            </a:r>
            <a:r>
              <a:rPr lang="en-US" dirty="0" smtClean="0"/>
              <a:t>greatest harvest </a:t>
            </a:r>
            <a:r>
              <a:rPr lang="en-US" dirty="0"/>
              <a:t>of a renewable resource that does not compromise the future availability of that resource. (</a:t>
            </a:r>
            <a:r>
              <a:rPr lang="en-US" dirty="0" err="1"/>
              <a:t>pp</a:t>
            </a:r>
            <a:r>
              <a:rPr lang="en-US" dirty="0"/>
              <a:t> 264-5)</a:t>
            </a:r>
          </a:p>
          <a:p>
            <a:r>
              <a:rPr lang="en-US" dirty="0" smtClean="0"/>
              <a:t>Why is this concept useful? </a:t>
            </a:r>
          </a:p>
          <a:p>
            <a:r>
              <a:rPr lang="en-US" dirty="0" smtClean="0"/>
              <a:t>How do you determine the level at which to harvest?</a:t>
            </a:r>
          </a:p>
        </p:txBody>
      </p:sp>
    </p:spTree>
    <p:extLst>
      <p:ext uri="{BB962C8B-B14F-4D97-AF65-F5344CB8AC3E}">
        <p14:creationId xmlns:p14="http://schemas.microsoft.com/office/powerpoint/2010/main" val="1603935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Maximum Sustainable Yield (MSY)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Assumption: population growth is fastest at K/2</a:t>
            </a:r>
          </a:p>
          <a:p>
            <a:r>
              <a:rPr lang="en-US" dirty="0" smtClean="0"/>
              <a:t>Theory: </a:t>
            </a:r>
            <a:r>
              <a:rPr lang="en-US" dirty="0"/>
              <a:t>Use the logistic growth curve as the basis for a harvesting </a:t>
            </a:r>
            <a:r>
              <a:rPr lang="en-US" dirty="0" smtClean="0"/>
              <a:t>plan. To keep the population sustainable, try to maintain it at </a:t>
            </a:r>
            <a:r>
              <a:rPr lang="en-US" dirty="0"/>
              <a:t>K/</a:t>
            </a:r>
            <a:r>
              <a:rPr lang="en-US" dirty="0" smtClean="0"/>
              <a:t>2.</a:t>
            </a:r>
            <a:endParaRPr lang="en-US" dirty="0"/>
          </a:p>
        </p:txBody>
      </p:sp>
      <p:pic>
        <p:nvPicPr>
          <p:cNvPr id="5" name="Content Placeholder 4" descr="Figure_10.3.tiff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105" b="-191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30626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 capita growth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 on board – </a:t>
            </a:r>
            <a:r>
              <a:rPr lang="en-US" smtClean="0"/>
              <a:t>difference between </a:t>
            </a:r>
            <a:endParaRPr lang="en-US" dirty="0" smtClean="0"/>
          </a:p>
          <a:p>
            <a:r>
              <a:rPr lang="en-US" dirty="0" smtClean="0"/>
              <a:t>Growth rate (</a:t>
            </a:r>
            <a:r>
              <a:rPr lang="en-US" dirty="0" err="1" smtClean="0"/>
              <a:t>dN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r>
              <a:rPr lang="en-US" dirty="0" smtClean="0"/>
              <a:t>)</a:t>
            </a:r>
          </a:p>
          <a:p>
            <a:r>
              <a:rPr lang="en-US" dirty="0" smtClean="0"/>
              <a:t>Per capita growth rate -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596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and power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http://</a:t>
            </a:r>
            <a:r>
              <a:rPr lang="en-US" sz="1600" dirty="0" err="1" smtClean="0"/>
              <a:t>web.pdx.edu</a:t>
            </a:r>
            <a:r>
              <a:rPr lang="en-US" sz="1600" dirty="0" smtClean="0"/>
              <a:t>/~</a:t>
            </a:r>
            <a:r>
              <a:rPr lang="en-US" sz="1600" dirty="0" err="1" smtClean="0"/>
              <a:t>rueterj</a:t>
            </a:r>
            <a:r>
              <a:rPr lang="en-US" sz="1600" dirty="0" smtClean="0"/>
              <a:t>/courses/objects/power-and-</a:t>
            </a:r>
            <a:r>
              <a:rPr lang="en-US" sz="1600" dirty="0" err="1" smtClean="0"/>
              <a:t>loading.html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48470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2455</Words>
  <Application>Microsoft Macintosh PowerPoint</Application>
  <PresentationFormat>On-screen Show (4:3)</PresentationFormat>
  <Paragraphs>250</Paragraphs>
  <Slides>39</Slides>
  <Notes>22</Notes>
  <HiddenSlides>7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ESM221 Spring 2017 Lecture 6: population management</vt:lpstr>
      <vt:lpstr>Usually growth of natural populations is messier than model curves (though usually still generally fits w/ logistic model)</vt:lpstr>
      <vt:lpstr>Population fluctuations can also be caused by predator–prey dynamics. E.g., Lynx and Hares</vt:lpstr>
      <vt:lpstr>E.g. Wolves &amp; Moose</vt:lpstr>
      <vt:lpstr>6-1</vt:lpstr>
      <vt:lpstr>Maximum Sustainable Yield (MSY)</vt:lpstr>
      <vt:lpstr>Maximum Sustainable Yield (MSY)</vt:lpstr>
      <vt:lpstr>Per capita growth rate</vt:lpstr>
      <vt:lpstr>Load and power</vt:lpstr>
      <vt:lpstr>Maximum Sustainable Yield</vt:lpstr>
      <vt:lpstr>Maximum Sustainable Yield Problems</vt:lpstr>
      <vt:lpstr>6-2</vt:lpstr>
      <vt:lpstr>Avoiding extinctions</vt:lpstr>
      <vt:lpstr>Factors that drive populations to extinction</vt:lpstr>
      <vt:lpstr>PowerPoint Presentation</vt:lpstr>
      <vt:lpstr>Factors that drive populations to extinction</vt:lpstr>
      <vt:lpstr>PowerPoint Presentation</vt:lpstr>
      <vt:lpstr>Delayed density dependence can cause populations to fluctuate in size.</vt:lpstr>
      <vt:lpstr>PowerPoint Presentation</vt:lpstr>
      <vt:lpstr>PowerPoint Presentation</vt:lpstr>
      <vt:lpstr>Q1. Explore an overshoot</vt:lpstr>
      <vt:lpstr>Q1. Explore an overshoot</vt:lpstr>
      <vt:lpstr>Q1. Explore an overshoot</vt:lpstr>
      <vt:lpstr>Q2. Describe the effect of increasing r and time lag on population growth for three combinations of r and lag of 2 or 4 time steps (e.g. r = 1/2 &amp; t = 2/ 4)</vt:lpstr>
      <vt:lpstr>Factors that drive populations to extinction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Factors that drive populations to extinction</vt:lpstr>
      <vt:lpstr>PowerPoint Presentation</vt:lpstr>
      <vt:lpstr>PowerPoint Presentation</vt:lpstr>
      <vt:lpstr>PowerPoint Presentation</vt:lpstr>
      <vt:lpstr>PowerPoint Presentation</vt:lpstr>
      <vt:lpstr>Allee effect: positive correlation between per capita growth rate and population size</vt:lpstr>
      <vt:lpstr>Allee effect: positive correlation between per capita growth rate and population size</vt:lpstr>
      <vt:lpstr>Allee effect: positive correlation between per capita growth rate and population size</vt:lpstr>
      <vt:lpstr>Allee effect: positive correlation between per capita growth rate and population size (or density).</vt:lpstr>
    </vt:vector>
  </TitlesOfParts>
  <Company>Portland State Oregon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Rueter</dc:creator>
  <cp:lastModifiedBy>John Rueter</cp:lastModifiedBy>
  <cp:revision>4</cp:revision>
  <dcterms:created xsi:type="dcterms:W3CDTF">2017-04-17T19:47:23Z</dcterms:created>
  <dcterms:modified xsi:type="dcterms:W3CDTF">2017-04-18T22:51:45Z</dcterms:modified>
</cp:coreProperties>
</file>