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7" r:id="rId5"/>
    <p:sldId id="268" r:id="rId6"/>
    <p:sldId id="269" r:id="rId7"/>
    <p:sldId id="299" r:id="rId8"/>
    <p:sldId id="270" r:id="rId9"/>
    <p:sldId id="271" r:id="rId10"/>
    <p:sldId id="30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20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B4CE0-8A04-8E44-B206-3D9F4F3E844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C9B11-A41E-2E48-B4CB-63EB597F4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16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Biodiversity loss – strong</a:t>
            </a:r>
            <a:r>
              <a:rPr lang="en-US" baseline="0" dirty="0" smtClean="0"/>
              <a:t> sustainability would avoid this because it can never be recovered or substituted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C9B11-A41E-2E48-B4CB-63EB597F4F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9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2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7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50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52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5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8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8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5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25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61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54DBB-6E1A-9443-AAA9-483C7CBF7B8F}" type="datetimeFigureOut">
              <a:rPr lang="en-US" smtClean="0"/>
              <a:t>4/17/17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697F7-BBE0-A948-A4AF-8FBB7FF6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3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.pdx.edu/~rueterj/courses/objects/models-hypothe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.pdx.edu/~rueterj/courses/objects/demographic-transition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ESM 221 Lecture 5 </a:t>
            </a:r>
            <a:br>
              <a:rPr lang="en-US" dirty="0" smtClean="0"/>
            </a:br>
            <a:r>
              <a:rPr lang="en-US" dirty="0" smtClean="0"/>
              <a:t>Monday, April 17, 2017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concepts from the reading</a:t>
            </a:r>
          </a:p>
          <a:p>
            <a:r>
              <a:rPr lang="en-US" dirty="0" smtClean="0"/>
              <a:t>Discussion</a:t>
            </a:r>
          </a:p>
          <a:p>
            <a:r>
              <a:rPr lang="en-US" dirty="0" smtClean="0"/>
              <a:t>Models to address these</a:t>
            </a:r>
          </a:p>
          <a:p>
            <a:pPr lvl="1"/>
            <a:r>
              <a:rPr lang="en-US" dirty="0" smtClean="0"/>
              <a:t>Hypotheses, models</a:t>
            </a:r>
          </a:p>
          <a:p>
            <a:r>
              <a:rPr lang="en-US" dirty="0" smtClean="0"/>
              <a:t>Population dynamics</a:t>
            </a:r>
          </a:p>
          <a:p>
            <a:pPr lvl="1"/>
            <a:r>
              <a:rPr lang="en-US" dirty="0" smtClean="0"/>
              <a:t>Variability</a:t>
            </a:r>
          </a:p>
          <a:p>
            <a:pPr lvl="1"/>
            <a:r>
              <a:rPr lang="en-US" dirty="0" smtClean="0"/>
              <a:t>Density dependent factors</a:t>
            </a:r>
          </a:p>
          <a:p>
            <a:pPr lvl="1"/>
            <a:r>
              <a:rPr lang="en-US" dirty="0" smtClean="0"/>
              <a:t>Extinction/ irreversible loss of biodiversity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592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use models and 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hlinkClick r:id="rId2" action="ppaction://hlinkfile"/>
              </a:rPr>
              <a:t>http//web.pdx.edu/~rueterj/courses/objects/models-hypotheses.html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7130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 from the text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see some of this in Biology courses also</a:t>
            </a:r>
          </a:p>
        </p:txBody>
      </p:sp>
    </p:spTree>
    <p:extLst>
      <p:ext uri="{BB962C8B-B14F-4D97-AF65-F5344CB8AC3E}">
        <p14:creationId xmlns:p14="http://schemas.microsoft.com/office/powerpoint/2010/main" val="67745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Population dynamics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199" y="1560203"/>
            <a:ext cx="5328919" cy="46543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Be able to define these terms:</a:t>
            </a:r>
          </a:p>
          <a:p>
            <a:r>
              <a:rPr lang="en-US" dirty="0" smtClean="0"/>
              <a:t>Population size</a:t>
            </a:r>
          </a:p>
          <a:p>
            <a:r>
              <a:rPr lang="en-US" dirty="0" smtClean="0"/>
              <a:t>Population density</a:t>
            </a:r>
          </a:p>
          <a:p>
            <a:r>
              <a:rPr lang="en-US" dirty="0" smtClean="0"/>
              <a:t>Population distribution</a:t>
            </a:r>
          </a:p>
          <a:p>
            <a:pPr lvl="1"/>
            <a:r>
              <a:rPr lang="en-US" dirty="0" smtClean="0"/>
              <a:t>Clumped</a:t>
            </a:r>
          </a:p>
          <a:p>
            <a:pPr lvl="1"/>
            <a:r>
              <a:rPr lang="en-US" dirty="0" smtClean="0"/>
              <a:t>Uniform</a:t>
            </a:r>
          </a:p>
          <a:p>
            <a:pPr lvl="1"/>
            <a:r>
              <a:rPr lang="en-US" dirty="0" smtClean="0"/>
              <a:t>Random </a:t>
            </a:r>
          </a:p>
          <a:p>
            <a:r>
              <a:rPr lang="en-US" dirty="0" smtClean="0"/>
              <a:t>Sex Ratio </a:t>
            </a:r>
          </a:p>
          <a:p>
            <a:r>
              <a:rPr lang="en-US" dirty="0" smtClean="0"/>
              <a:t>Age Structure</a:t>
            </a:r>
          </a:p>
          <a:p>
            <a:pPr marL="0" indent="0">
              <a:buNone/>
            </a:pPr>
            <a:r>
              <a:rPr lang="en-US" dirty="0" smtClean="0"/>
              <a:t>Why do these matter to </a:t>
            </a:r>
            <a:br>
              <a:rPr lang="en-US" dirty="0" smtClean="0"/>
            </a:br>
            <a:r>
              <a:rPr lang="en-US" dirty="0" smtClean="0"/>
              <a:t>population growth &amp; stability? </a:t>
            </a:r>
          </a:p>
        </p:txBody>
      </p:sp>
      <p:pic>
        <p:nvPicPr>
          <p:cNvPr id="7" name="Content Placeholder 6" descr="Figure_6.3.tiff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82" r="-2181"/>
          <a:stretch/>
        </p:blipFill>
        <p:spPr>
          <a:xfrm>
            <a:off x="5029200" y="762000"/>
            <a:ext cx="3810000" cy="5945199"/>
          </a:xfrm>
        </p:spPr>
      </p:pic>
      <p:sp>
        <p:nvSpPr>
          <p:cNvPr id="2" name="Rectangle 1"/>
          <p:cNvSpPr/>
          <p:nvPr/>
        </p:nvSpPr>
        <p:spPr>
          <a:xfrm>
            <a:off x="5334000" y="304800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Population </a:t>
            </a:r>
            <a:r>
              <a:rPr lang="en-US" sz="2400" dirty="0" smtClean="0"/>
              <a:t>distributions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729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Keystone species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favorable environmental conditions for other species</a:t>
            </a:r>
          </a:p>
          <a:p>
            <a:r>
              <a:rPr lang="en-US" dirty="0" smtClean="0"/>
              <a:t>Impact beyond just their community production rate (i.e. growth rate)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Beavers</a:t>
            </a:r>
          </a:p>
          <a:p>
            <a:pPr lvl="1"/>
            <a:r>
              <a:rPr lang="en-US" dirty="0" smtClean="0"/>
              <a:t>Elephants</a:t>
            </a:r>
          </a:p>
          <a:p>
            <a:pPr lvl="1"/>
            <a:r>
              <a:rPr lang="en-US" dirty="0" smtClean="0"/>
              <a:t>Alligators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3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uccession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Predictable pattern of plants in a community that varies over time</a:t>
            </a:r>
          </a:p>
          <a:p>
            <a:r>
              <a:rPr lang="en-US" dirty="0" smtClean="0"/>
              <a:t>Earlier species “replaced” with later species</a:t>
            </a:r>
          </a:p>
          <a:p>
            <a:pPr lvl="1"/>
            <a:r>
              <a:rPr lang="en-US" dirty="0" smtClean="0"/>
              <a:t>Prepare the environment for them to be successful</a:t>
            </a:r>
          </a:p>
          <a:p>
            <a:r>
              <a:rPr lang="en-US" dirty="0" smtClean="0"/>
              <a:t>Primary – on rock</a:t>
            </a:r>
          </a:p>
          <a:p>
            <a:r>
              <a:rPr lang="en-US" dirty="0" smtClean="0"/>
              <a:t>Secondary – disturbance eliminates plants but leaves soil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48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population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that control growth rate</a:t>
            </a:r>
          </a:p>
          <a:p>
            <a:r>
              <a:rPr lang="en-US" dirty="0" smtClean="0"/>
              <a:t>Demographic transition</a:t>
            </a:r>
          </a:p>
          <a:p>
            <a:pPr lvl="1"/>
            <a:r>
              <a:rPr lang="en-US" dirty="0" smtClean="0"/>
              <a:t>Demographic trap </a:t>
            </a:r>
          </a:p>
          <a:p>
            <a:pPr lvl="1"/>
            <a:r>
              <a:rPr lang="en-US" dirty="0" smtClean="0"/>
              <a:t>Multiple interacting factors – complex </a:t>
            </a:r>
            <a:r>
              <a:rPr lang="en-US" dirty="0" smtClean="0"/>
              <a:t>behavior</a:t>
            </a:r>
          </a:p>
          <a:p>
            <a:pPr lvl="1"/>
            <a:r>
              <a:rPr lang="en-US" sz="1600" dirty="0">
                <a:hlinkClick r:id="rId2"/>
              </a:rPr>
              <a:t>http://</a:t>
            </a:r>
            <a:r>
              <a:rPr lang="en-US" sz="1600" dirty="0" err="1">
                <a:hlinkClick r:id="rId2"/>
              </a:rPr>
              <a:t>web.pdx.edu</a:t>
            </a:r>
            <a:r>
              <a:rPr lang="en-US" sz="1600" dirty="0">
                <a:hlinkClick r:id="rId2"/>
              </a:rPr>
              <a:t>/~</a:t>
            </a:r>
            <a:r>
              <a:rPr lang="en-US" sz="1600" dirty="0" err="1">
                <a:hlinkClick r:id="rId2"/>
              </a:rPr>
              <a:t>rueterj</a:t>
            </a:r>
            <a:r>
              <a:rPr lang="en-US" sz="1600" dirty="0">
                <a:hlinkClick r:id="rId2"/>
              </a:rPr>
              <a:t>/courses/objects/demographic-</a:t>
            </a:r>
            <a:r>
              <a:rPr lang="en-US" sz="1600" dirty="0" err="1">
                <a:hlinkClick r:id="rId2"/>
              </a:rPr>
              <a:t>transition.html</a:t>
            </a:r>
            <a:endParaRPr lang="en-US" sz="1600" dirty="0" smtClean="0"/>
          </a:p>
          <a:p>
            <a:r>
              <a:rPr lang="en-US" dirty="0" smtClean="0"/>
              <a:t>Malthus prediction</a:t>
            </a:r>
          </a:p>
          <a:p>
            <a:pPr lvl="1"/>
            <a:r>
              <a:rPr lang="en-US" dirty="0" smtClean="0"/>
              <a:t>Importance of innovation (Schumpeter)</a:t>
            </a:r>
          </a:p>
          <a:p>
            <a:r>
              <a:rPr lang="en-US" dirty="0" smtClean="0"/>
              <a:t>I = PAT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7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the classical “Demographic Transition”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697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can environmental science and science-based policy say about human population and control?</a:t>
            </a:r>
          </a:p>
          <a:p>
            <a:r>
              <a:rPr lang="en-US" dirty="0" smtClean="0"/>
              <a:t>Why is the Malthusian limit concept so important? Does innovation in agriculture really solve the problem of impact from high populations?</a:t>
            </a:r>
          </a:p>
          <a:p>
            <a:r>
              <a:rPr lang="en-US" dirty="0" smtClean="0"/>
              <a:t>What are some of the alternative models or paths for sustainable human society?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474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Population dynamics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5-2</a:t>
            </a:r>
          </a:p>
          <a:p>
            <a:r>
              <a:rPr lang="en-US" dirty="0" smtClean="0"/>
              <a:t>Draw logistic growth curves (N vs. time)</a:t>
            </a:r>
          </a:p>
          <a:p>
            <a:pPr lvl="1"/>
            <a:r>
              <a:rPr lang="en-US" dirty="0" smtClean="0"/>
              <a:t>Low r, low K</a:t>
            </a:r>
          </a:p>
          <a:p>
            <a:pPr lvl="1"/>
            <a:r>
              <a:rPr lang="en-US" dirty="0" smtClean="0"/>
              <a:t>Low r, high K</a:t>
            </a:r>
          </a:p>
          <a:p>
            <a:pPr lvl="1"/>
            <a:r>
              <a:rPr lang="en-US" dirty="0" smtClean="0"/>
              <a:t>High r, low K</a:t>
            </a:r>
          </a:p>
          <a:p>
            <a:pPr lvl="1"/>
            <a:r>
              <a:rPr lang="en-US" dirty="0" smtClean="0"/>
              <a:t>High r, high 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150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324</Words>
  <Application>Microsoft Macintosh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ESM 221 Lecture 5  Monday, April 17, 2017 </vt:lpstr>
      <vt:lpstr>Key concepts from the text </vt:lpstr>
      <vt:lpstr>Population dynamics</vt:lpstr>
      <vt:lpstr>Keystone species</vt:lpstr>
      <vt:lpstr>Succession</vt:lpstr>
      <vt:lpstr>Human population dynamics</vt:lpstr>
      <vt:lpstr>5-1</vt:lpstr>
      <vt:lpstr>Discussion</vt:lpstr>
      <vt:lpstr>Population dynamics and management</vt:lpstr>
      <vt:lpstr>How do we use models and hypotheses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 221 Lecture 5  Monday, April 17, 2017 </dc:title>
  <dc:creator>John Rueter</dc:creator>
  <cp:lastModifiedBy>John Rueter</cp:lastModifiedBy>
  <cp:revision>20</cp:revision>
  <dcterms:created xsi:type="dcterms:W3CDTF">2017-04-17T00:36:46Z</dcterms:created>
  <dcterms:modified xsi:type="dcterms:W3CDTF">2017-04-17T19:48:04Z</dcterms:modified>
</cp:coreProperties>
</file>