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248F-7CE9-6B4F-9876-69ACACFB0111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2FC9-65BC-B148-A578-D2A806C5E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3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248F-7CE9-6B4F-9876-69ACACFB0111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2FC9-65BC-B148-A578-D2A806C5E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7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248F-7CE9-6B4F-9876-69ACACFB0111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2FC9-65BC-B148-A578-D2A806C5E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8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248F-7CE9-6B4F-9876-69ACACFB0111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2FC9-65BC-B148-A578-D2A806C5E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6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248F-7CE9-6B4F-9876-69ACACFB0111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2FC9-65BC-B148-A578-D2A806C5E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6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248F-7CE9-6B4F-9876-69ACACFB0111}" type="datetimeFigureOut">
              <a:rPr lang="en-US" smtClean="0"/>
              <a:t>6/7/17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2FC9-65BC-B148-A578-D2A806C5E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18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248F-7CE9-6B4F-9876-69ACACFB0111}" type="datetimeFigureOut">
              <a:rPr lang="en-US" smtClean="0"/>
              <a:t>6/7/17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2FC9-65BC-B148-A578-D2A806C5E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0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248F-7CE9-6B4F-9876-69ACACFB0111}" type="datetimeFigureOut">
              <a:rPr lang="en-US" smtClean="0"/>
              <a:t>6/7/17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2FC9-65BC-B148-A578-D2A806C5E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4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248F-7CE9-6B4F-9876-69ACACFB0111}" type="datetimeFigureOut">
              <a:rPr lang="en-US" smtClean="0"/>
              <a:t>6/7/17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2FC9-65BC-B148-A578-D2A806C5E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0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248F-7CE9-6B4F-9876-69ACACFB0111}" type="datetimeFigureOut">
              <a:rPr lang="en-US" smtClean="0"/>
              <a:t>6/7/17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2FC9-65BC-B148-A578-D2A806C5E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248F-7CE9-6B4F-9876-69ACACFB0111}" type="datetimeFigureOut">
              <a:rPr lang="en-US" smtClean="0"/>
              <a:t>6/7/17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2FC9-65BC-B148-A578-D2A806C5E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1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9248F-7CE9-6B4F-9876-69ACACFB0111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52FC9-65BC-B148-A578-D2A806C5E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7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74340"/>
            <a:ext cx="7772400" cy="1470025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Lecture 18 – June 17</a:t>
            </a:r>
            <a:br>
              <a:rPr lang="en-US" dirty="0" smtClean="0"/>
            </a:br>
            <a:r>
              <a:rPr lang="en-US" dirty="0" smtClean="0"/>
              <a:t>review &amp; consolidation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3341"/>
            <a:ext cx="6400800" cy="3545015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Worksheet 5 (especially feedback)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Mod 3 major concepts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Review all skills (equations and graphs)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Overview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Quiz advice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11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Worksheet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6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loops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read these</a:t>
            </a:r>
          </a:p>
          <a:p>
            <a:r>
              <a:rPr lang="en-US" dirty="0" smtClean="0"/>
              <a:t>Negative is not a judgement – a direction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428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concepts in Mod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lectures (15, 16, 17)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18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book Ecosystem services</a:t>
            </a:r>
          </a:p>
          <a:p>
            <a:pPr lvl="1"/>
            <a:r>
              <a:rPr lang="en-US" dirty="0" smtClean="0"/>
              <a:t>instrumental ethic</a:t>
            </a:r>
          </a:p>
          <a:p>
            <a:pPr lvl="1"/>
            <a:r>
              <a:rPr lang="en-US" dirty="0" smtClean="0"/>
              <a:t>Provisioning: food, water</a:t>
            </a:r>
          </a:p>
          <a:p>
            <a:pPr lvl="1"/>
            <a:r>
              <a:rPr lang="en-US" dirty="0" smtClean="0"/>
              <a:t>Regulating: temperature, CO2</a:t>
            </a:r>
          </a:p>
          <a:p>
            <a:pPr lvl="1"/>
            <a:r>
              <a:rPr lang="en-US" dirty="0" smtClean="0"/>
              <a:t>Supporting: pollination, </a:t>
            </a:r>
          </a:p>
          <a:p>
            <a:pPr lvl="1"/>
            <a:r>
              <a:rPr lang="en-US" dirty="0" smtClean="0"/>
              <a:t>Resilience: genetic diversity</a:t>
            </a:r>
          </a:p>
          <a:p>
            <a:pPr lvl="1"/>
            <a:r>
              <a:rPr lang="en-US" dirty="0" smtClean="0"/>
              <a:t>Cultural and aesthetic: people willing to pay for nature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048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3648"/>
            <a:ext cx="8229600" cy="5532516"/>
          </a:xfrm>
        </p:spPr>
        <p:txBody>
          <a:bodyPr/>
          <a:lstStyle/>
          <a:p>
            <a:r>
              <a:rPr lang="en-US" dirty="0" smtClean="0"/>
              <a:t>From book – Chapter 19</a:t>
            </a:r>
          </a:p>
          <a:p>
            <a:pPr lvl="1"/>
            <a:r>
              <a:rPr lang="en-US" dirty="0" smtClean="0"/>
              <a:t>Global change, climate, warming</a:t>
            </a:r>
          </a:p>
          <a:p>
            <a:pPr lvl="1"/>
            <a:r>
              <a:rPr lang="en-US" dirty="0" smtClean="0"/>
              <a:t>Earth’s energy balance and CO2</a:t>
            </a:r>
          </a:p>
          <a:p>
            <a:pPr lvl="1"/>
            <a:r>
              <a:rPr lang="en-US" dirty="0" smtClean="0"/>
              <a:t>Storage and flow of C</a:t>
            </a:r>
          </a:p>
          <a:p>
            <a:pPr lvl="1"/>
            <a:r>
              <a:rPr lang="en-US" dirty="0" smtClean="0"/>
              <a:t>History of CO2 and temp</a:t>
            </a:r>
          </a:p>
          <a:p>
            <a:pPr lvl="1"/>
            <a:r>
              <a:rPr lang="en-US" dirty="0" smtClean="0"/>
              <a:t>Impacts besides temperature (on it’s own)</a:t>
            </a:r>
          </a:p>
          <a:p>
            <a:pPr lvl="2"/>
            <a:r>
              <a:rPr lang="en-US" dirty="0" smtClean="0"/>
              <a:t>Glaciers, permafrost, etc.</a:t>
            </a:r>
          </a:p>
          <a:p>
            <a:pPr lvl="2"/>
            <a:r>
              <a:rPr lang="en-US" dirty="0" smtClean="0"/>
              <a:t>Phenology – timing</a:t>
            </a:r>
          </a:p>
          <a:p>
            <a:pPr lvl="1"/>
            <a:r>
              <a:rPr lang="en-US" dirty="0" smtClean="0"/>
              <a:t>controversy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205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equations and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Mod 1 – lecture 7 was review</a:t>
            </a:r>
          </a:p>
          <a:p>
            <a:pPr lvl="1"/>
            <a:r>
              <a:rPr lang="en-US" dirty="0" smtClean="0"/>
              <a:t>Exponential  - r</a:t>
            </a:r>
          </a:p>
          <a:p>
            <a:pPr lvl="1"/>
            <a:r>
              <a:rPr lang="en-US" dirty="0" smtClean="0"/>
              <a:t>Logistic – r &amp; K </a:t>
            </a:r>
          </a:p>
          <a:p>
            <a:pPr lvl="1"/>
            <a:r>
              <a:rPr lang="en-US" dirty="0" smtClean="0"/>
              <a:t>MSY </a:t>
            </a:r>
          </a:p>
          <a:p>
            <a:pPr lvl="1"/>
            <a:r>
              <a:rPr lang="en-US" dirty="0" smtClean="0"/>
              <a:t>Oscillations - graphic</a:t>
            </a:r>
          </a:p>
          <a:p>
            <a:pPr lvl="1"/>
            <a:r>
              <a:rPr lang="en-US" dirty="0" err="1" smtClean="0"/>
              <a:t>Allee</a:t>
            </a:r>
            <a:r>
              <a:rPr lang="en-US" dirty="0" smtClean="0"/>
              <a:t> effect - graphic</a:t>
            </a:r>
          </a:p>
          <a:p>
            <a:r>
              <a:rPr lang="en-US" dirty="0" smtClean="0"/>
              <a:t>Mod 2 – lecture 14 was review</a:t>
            </a:r>
          </a:p>
          <a:p>
            <a:pPr lvl="1"/>
            <a:r>
              <a:rPr lang="en-US" dirty="0" smtClean="0"/>
              <a:t>Diversity indexes</a:t>
            </a:r>
          </a:p>
          <a:p>
            <a:pPr lvl="1"/>
            <a:r>
              <a:rPr lang="en-US" dirty="0" smtClean="0"/>
              <a:t>Species area curves (linear and log representations)</a:t>
            </a:r>
          </a:p>
          <a:p>
            <a:pPr lvl="1"/>
            <a:r>
              <a:rPr lang="en-US" dirty="0" smtClean="0"/>
              <a:t>Island biogeography and equilibrium (graphic)</a:t>
            </a:r>
          </a:p>
          <a:p>
            <a:pPr lvl="1"/>
            <a:r>
              <a:rPr lang="en-US" dirty="0" err="1" smtClean="0"/>
              <a:t>Metapopulation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90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Explain difference between carrying capacity and equilibrium species richness from Island Biogeography.</a:t>
            </a:r>
          </a:p>
          <a:p>
            <a:pPr lvl="2"/>
            <a:r>
              <a:rPr lang="en-US" dirty="0" smtClean="0"/>
              <a:t>Define each</a:t>
            </a:r>
          </a:p>
          <a:p>
            <a:pPr lvl="2"/>
            <a:r>
              <a:rPr lang="en-US" dirty="0" smtClean="0"/>
              <a:t>Compare</a:t>
            </a:r>
          </a:p>
          <a:p>
            <a:pPr lvl="2"/>
            <a:r>
              <a:rPr lang="en-US" dirty="0" smtClean="0"/>
              <a:t>State why they might be confused</a:t>
            </a:r>
          </a:p>
          <a:p>
            <a:pPr lvl="1"/>
            <a:r>
              <a:rPr lang="en-US" dirty="0" smtClean="0"/>
              <a:t>Explain how </a:t>
            </a:r>
            <a:r>
              <a:rPr lang="en-US" dirty="0" smtClean="0"/>
              <a:t>the </a:t>
            </a:r>
            <a:r>
              <a:rPr lang="en-US" dirty="0" err="1" smtClean="0"/>
              <a:t>Allee</a:t>
            </a:r>
            <a:r>
              <a:rPr lang="en-US" dirty="0" smtClean="0"/>
              <a:t> </a:t>
            </a:r>
            <a:r>
              <a:rPr lang="en-US" dirty="0" smtClean="0"/>
              <a:t>Effect might be crucial to trying to populate a small, remote island</a:t>
            </a:r>
          </a:p>
          <a:p>
            <a:pPr lvl="2"/>
            <a:r>
              <a:rPr lang="en-US" dirty="0" smtClean="0"/>
              <a:t>Define </a:t>
            </a:r>
            <a:r>
              <a:rPr lang="en-US" dirty="0" err="1" smtClean="0"/>
              <a:t>Allee</a:t>
            </a:r>
            <a:r>
              <a:rPr lang="en-US" dirty="0" smtClean="0"/>
              <a:t> effect</a:t>
            </a:r>
          </a:p>
          <a:p>
            <a:pPr lvl="2"/>
            <a:r>
              <a:rPr lang="en-US" dirty="0" smtClean="0"/>
              <a:t>What’s expected equilibrium population in island</a:t>
            </a:r>
          </a:p>
          <a:p>
            <a:pPr lvl="2"/>
            <a:r>
              <a:rPr lang="en-US" dirty="0" smtClean="0"/>
              <a:t>Why is this a problem</a:t>
            </a:r>
          </a:p>
          <a:p>
            <a:pPr lvl="1"/>
            <a:r>
              <a:rPr lang="en-US" dirty="0" smtClean="0"/>
              <a:t>Show the growth of a population(sketch one graph with two populations) before and after climate change. Climate change is expected to increase the r but decreases the K.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4029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Quiz format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Wed 10:15 to 12</a:t>
            </a:r>
            <a:r>
              <a:rPr lang="en-US" dirty="0" smtClean="0"/>
              <a:t>:05 </a:t>
            </a:r>
          </a:p>
          <a:p>
            <a:r>
              <a:rPr lang="en-US" dirty="0" smtClean="0"/>
              <a:t>40 </a:t>
            </a:r>
            <a:r>
              <a:rPr lang="en-US" dirty="0" smtClean="0"/>
              <a:t>points </a:t>
            </a:r>
          </a:p>
          <a:p>
            <a:pPr lvl="1"/>
            <a:r>
              <a:rPr lang="en-US" dirty="0" smtClean="0"/>
              <a:t>10 or 15 short answer</a:t>
            </a:r>
          </a:p>
          <a:p>
            <a:pPr lvl="1"/>
            <a:r>
              <a:rPr lang="en-US" dirty="0" smtClean="0"/>
              <a:t>10 or 15 points worth of concepts from Mod 3</a:t>
            </a:r>
          </a:p>
          <a:p>
            <a:pPr lvl="1"/>
            <a:r>
              <a:rPr lang="en-US" dirty="0" smtClean="0"/>
              <a:t>10 or 15 points in synthesis – over whole term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140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315</Words>
  <Application>Microsoft Macintosh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Lecture 18 – June 17 review &amp; consolidation</vt:lpstr>
      <vt:lpstr>Worksheet 5</vt:lpstr>
      <vt:lpstr>Causal loops - </vt:lpstr>
      <vt:lpstr>Major concepts in Mod 3</vt:lpstr>
      <vt:lpstr>PowerPoint Presentation</vt:lpstr>
      <vt:lpstr>PowerPoint Presentation</vt:lpstr>
      <vt:lpstr>Review of equations and graphs</vt:lpstr>
      <vt:lpstr>Synthesis</vt:lpstr>
      <vt:lpstr>Quiz format </vt:lpstr>
    </vt:vector>
  </TitlesOfParts>
  <Company>Portland State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18 – June 17 review &amp; consolidation</dc:title>
  <dc:creator>John Rueter</dc:creator>
  <cp:lastModifiedBy>John Rueter</cp:lastModifiedBy>
  <cp:revision>15</cp:revision>
  <dcterms:created xsi:type="dcterms:W3CDTF">2017-06-06T17:04:27Z</dcterms:created>
  <dcterms:modified xsi:type="dcterms:W3CDTF">2017-06-07T13:47:36Z</dcterms:modified>
</cp:coreProperties>
</file>