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72" r:id="rId4"/>
    <p:sldId id="275" r:id="rId5"/>
    <p:sldId id="279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91" r:id="rId16"/>
    <p:sldId id="292" r:id="rId17"/>
    <p:sldId id="293" r:id="rId18"/>
    <p:sldId id="302" r:id="rId19"/>
    <p:sldId id="303" r:id="rId20"/>
    <p:sldId id="304" r:id="rId21"/>
    <p:sldId id="322" r:id="rId22"/>
    <p:sldId id="323" r:id="rId23"/>
    <p:sldId id="305" r:id="rId24"/>
    <p:sldId id="307" r:id="rId25"/>
    <p:sldId id="308" r:id="rId26"/>
    <p:sldId id="309" r:id="rId27"/>
    <p:sldId id="310" r:id="rId28"/>
    <p:sldId id="306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94" autoAdjust="0"/>
  </p:normalViewPr>
  <p:slideViewPr>
    <p:cSldViewPr snapToGrid="0" snapToObjects="1">
      <p:cViewPr varScale="1">
        <p:scale>
          <a:sx n="103" d="100"/>
          <a:sy n="103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E2B6-C48F-304A-828A-AD179BCB1EA2}" type="datetimeFigureOut">
              <a:rPr lang="en-US" smtClean="0"/>
              <a:t>6/2/17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DA888-5953-8B46-9B74-01F403A54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1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defRPr/>
            </a:pPr>
            <a:fld id="{63DE2A70-964A-574E-9DEC-7328A346FC07}" type="slidenum">
              <a:rPr lang="en-US" altLang="en-US" sz="130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eaLnBrk="1" hangingPunct="1">
                <a:defRPr/>
              </a:pPr>
              <a:t>5</a:t>
            </a:fld>
            <a:endParaRPr lang="en-US" altLang="en-US" sz="13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Ranges of plant species in the European Alps were compared with historical records (Grabherr et al. 1994).</a:t>
            </a:r>
          </a:p>
          <a:p>
            <a:pPr eaLnBrk="1" hangingPunct="1">
              <a:defRPr/>
            </a:pP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 consistent trend of upward movement of species from lower elevations onto the summits was reported.</a:t>
            </a:r>
          </a:p>
          <a:p>
            <a:pPr eaLnBrk="1" hangingPunct="1">
              <a:defRPr/>
            </a:pP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Parmesan and Yohe (2003) found that 63% of European butterfly species examined have shifted their ranges northward, while only 3% shifted their ranges southward.</a:t>
            </a:r>
          </a:p>
          <a:p>
            <a:pPr eaLnBrk="1" hangingPunct="1">
              <a:defRPr/>
            </a:pP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Extinction of lizard populations in Mexico has been linked to warmer spring temperature which limits foraging time during the breeding season (Sinervo et al. 2010).</a:t>
            </a:r>
          </a:p>
          <a:p>
            <a:pPr eaLnBrk="1" hangingPunct="1">
              <a:defRPr/>
            </a:pP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Using models of lizard physiology and projections for climate warming, they predict 39% of lizard populations will go extinct by 2050.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Changes in community composition and local extinctions may be indicators of climate change.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Warm water temperatures can kill the algal symbionts of corals, resulting in bleaching of coral reefs.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Several worldwide bleaching events have occurred in association with warmer-than-average sea surface temperatures.</a:t>
            </a:r>
          </a:p>
          <a:p>
            <a:pPr eaLnBrk="1" hangingPunct="1">
              <a:defRPr/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eaLnBrk="1" hangingPunct="1">
              <a:defRPr/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eaLnBrk="1" hangingPunct="1">
              <a:defRPr/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eaLnBrk="1" hangingPunct="1">
              <a:defRPr/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421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US" sz="1300" dirty="0" smtClean="0"/>
              <a:t>The seasonal timing of flight (a </a:t>
            </a:r>
            <a:r>
              <a:rPr lang="en-US" sz="1300" b="1" dirty="0" smtClean="0"/>
              <a:t>period of only 10–25 days for most species</a:t>
            </a:r>
            <a:r>
              <a:rPr lang="en-US" sz="1300" dirty="0" smtClean="0"/>
              <a:t>) is a critical time because this is the only chance females have to </a:t>
            </a:r>
            <a:r>
              <a:rPr lang="en-US" sz="1300" b="1" dirty="0" smtClean="0"/>
              <a:t>deposit eggs</a:t>
            </a:r>
            <a:r>
              <a:rPr lang="en-US" sz="1300" dirty="0" smtClean="0"/>
              <a:t>, an event followed by </a:t>
            </a:r>
            <a:r>
              <a:rPr lang="en-US" sz="1300" b="1" dirty="0" smtClean="0"/>
              <a:t>caterpillars feeding on suitable foliage</a:t>
            </a:r>
            <a:r>
              <a:rPr lang="en-US" sz="1300" dirty="0" smtClean="0"/>
              <a:t>.</a:t>
            </a:r>
          </a:p>
          <a:p>
            <a:pPr defTabSz="966612">
              <a:defRPr/>
            </a:pPr>
            <a:endParaRPr lang="en-US" sz="1300" dirty="0" smtClean="0"/>
          </a:p>
          <a:p>
            <a:pPr defTabSz="966612">
              <a:defRPr/>
            </a:pPr>
            <a:r>
              <a:rPr lang="en-US" sz="1300" dirty="0" smtClean="0"/>
              <a:t>Given photoperiod effects</a:t>
            </a:r>
            <a:r>
              <a:rPr lang="en-US" sz="1300" baseline="0" dirty="0" smtClean="0"/>
              <a:t> on bird migration, temp effects on insects, what would your expectations be for food available for nestling birds, most of whom eat insects?</a:t>
            </a:r>
            <a:endParaRPr lang="en-US" sz="13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9D8-500E-43F6-BEDE-8CDCFDB64E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56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…tomatoes grown at constant temp do poorly.</a:t>
            </a:r>
          </a:p>
          <a:p>
            <a:r>
              <a:rPr lang="en-US" sz="1300" dirty="0" smtClean="0"/>
              <a:t>Exacerbated by Urban Heat Island Effect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9D8-500E-43F6-BEDE-8CDCFDB64E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17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9pPr>
          </a:lstStyle>
          <a:p>
            <a:pPr eaLnBrk="1" hangingPunct="1">
              <a:defRPr/>
            </a:pPr>
            <a:fld id="{627ACBA9-0DF3-E74D-957F-9F17637E9508}" type="slidenum">
              <a:rPr lang="en-US" sz="1200" smtClean="0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 hangingPunct="1">
                <a:defRPr/>
              </a:pPr>
              <a:t>18</a:t>
            </a:fld>
            <a:endParaRPr lang="en-US" sz="1200" smtClean="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31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6ECC0-9B9D-F04F-95A8-8F9015B83EFB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903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Ecosystem Services: water quality, soil stability, carbon storage, biological diversity, wood products, food, recreation, aesthetics, spiritual, cultural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Decline in ecosystem stability and resilience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78D725-8079-40FB-ACAF-919D272A8D65}" type="slidenum">
              <a:rPr lang="en-US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Disturbance 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9F1DBE0-51E5-4053-9518-AEA4FDE952CB}" type="slidenum">
              <a:rPr lang="en-US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err="1" smtClean="0"/>
              <a:t>Phenological</a:t>
            </a:r>
            <a:r>
              <a:rPr lang="en-US" sz="1300" dirty="0" smtClean="0"/>
              <a:t> events in animals include mating, egg-laying, hatching, emergence/</a:t>
            </a:r>
            <a:r>
              <a:rPr lang="en-US" sz="1300" dirty="0" err="1" smtClean="0"/>
              <a:t>eclosing</a:t>
            </a:r>
            <a:r>
              <a:rPr lang="en-US" sz="1300" dirty="0" smtClean="0"/>
              <a:t>, migration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9D8-500E-43F6-BEDE-8CDCFDB64E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2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err="1" smtClean="0"/>
              <a:t>Phenological</a:t>
            </a:r>
            <a:r>
              <a:rPr lang="en-US" sz="1300" dirty="0" smtClean="0"/>
              <a:t> events in animals include mating, egg-laying, hatching, emergence/</a:t>
            </a:r>
            <a:r>
              <a:rPr lang="en-US" sz="1300" dirty="0" err="1" smtClean="0"/>
              <a:t>eclosing</a:t>
            </a:r>
            <a:r>
              <a:rPr lang="en-US" sz="1300" dirty="0" smtClean="0"/>
              <a:t>, migration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9D8-500E-43F6-BEDE-8CDCFDB64E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2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b="1" dirty="0" smtClean="0"/>
              <a:t>leaf bud burst, leaf unfolding, flowering, fruiting, leaf color change, senescence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9D8-500E-43F6-BEDE-8CDCFDB64E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6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In mid-June (for 2 wks), emerging mayflies (</a:t>
            </a:r>
            <a:r>
              <a:rPr lang="en-US" sz="1300" i="1" dirty="0" err="1" smtClean="0"/>
              <a:t>Palingenia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longicauda</a:t>
            </a:r>
            <a:r>
              <a:rPr lang="en-US" sz="1300" dirty="0" smtClean="0"/>
              <a:t>) on the Tisza River, Hungary, emerge These dense clouds of mayflies have been seen on radar images! </a:t>
            </a:r>
          </a:p>
          <a:p>
            <a:r>
              <a:rPr lang="en-US" sz="1300" dirty="0" smtClean="0"/>
              <a:t>Shortly after mating, </a:t>
            </a:r>
            <a:r>
              <a:rPr lang="en-US" sz="1300" b="1" dirty="0" smtClean="0"/>
              <a:t>females lay eggs on the river's surface</a:t>
            </a:r>
            <a:r>
              <a:rPr lang="en-US" sz="1300" dirty="0" smtClean="0"/>
              <a:t>. The eggs drift to the </a:t>
            </a:r>
            <a:r>
              <a:rPr lang="en-US" sz="1300" b="1" dirty="0" smtClean="0"/>
              <a:t>bottom</a:t>
            </a:r>
            <a:r>
              <a:rPr lang="en-US" sz="1300" dirty="0" smtClean="0"/>
              <a:t> and after 45 days hatch into </a:t>
            </a:r>
            <a:r>
              <a:rPr lang="en-US" sz="1300" b="1" dirty="0" smtClean="0"/>
              <a:t>larvae</a:t>
            </a:r>
            <a:r>
              <a:rPr lang="en-US" sz="1300" dirty="0" smtClean="0"/>
              <a:t>, which dig tunnels forming </a:t>
            </a:r>
            <a:r>
              <a:rPr lang="en-US" sz="1300" b="1" dirty="0" smtClean="0"/>
              <a:t>dense</a:t>
            </a:r>
            <a:r>
              <a:rPr lang="en-US" sz="1300" dirty="0" smtClean="0"/>
              <a:t> colonies up to 400 per square foot. After </a:t>
            </a:r>
            <a:r>
              <a:rPr lang="en-US" sz="1300" b="1" dirty="0" smtClean="0"/>
              <a:t>three years larvae</a:t>
            </a:r>
            <a:r>
              <a:rPr lang="en-US" sz="1300" dirty="0" smtClean="0"/>
              <a:t> break for the surface where females </a:t>
            </a:r>
            <a:r>
              <a:rPr lang="en-US" sz="1300" b="1" dirty="0" smtClean="0"/>
              <a:t>molt</a:t>
            </a:r>
            <a:r>
              <a:rPr lang="en-US" sz="1300" dirty="0" smtClean="0"/>
              <a:t> once and males shed twice: first into a brief </a:t>
            </a:r>
            <a:r>
              <a:rPr lang="en-US" sz="1300" dirty="0" err="1" smtClean="0"/>
              <a:t>subadult</a:t>
            </a:r>
            <a:r>
              <a:rPr lang="en-US" sz="1300" dirty="0" smtClean="0"/>
              <a:t> stage then again </a:t>
            </a:r>
            <a:r>
              <a:rPr lang="en-US" sz="1300" b="1" dirty="0" smtClean="0"/>
              <a:t>minutes later into adulthood</a:t>
            </a:r>
            <a:r>
              <a:rPr lang="en-US" sz="1300" dirty="0" smtClean="0"/>
              <a:t>. After both sexes have fully </a:t>
            </a:r>
            <a:r>
              <a:rPr lang="en-US" sz="1300" b="1" dirty="0" smtClean="0"/>
              <a:t>matured</a:t>
            </a:r>
            <a:r>
              <a:rPr lang="en-US" sz="1300" dirty="0" smtClean="0"/>
              <a:t>, </a:t>
            </a:r>
            <a:r>
              <a:rPr lang="en-US" sz="1300" b="1" dirty="0" smtClean="0"/>
              <a:t>mayflies have roughly three hours before they die</a:t>
            </a:r>
            <a:r>
              <a:rPr lang="en-US" sz="1300" dirty="0" smtClean="0"/>
              <a:t>. Ephemeral </a:t>
            </a:r>
            <a:r>
              <a:rPr lang="en-US" sz="1300" dirty="0" err="1" smtClean="0"/>
              <a:t>ptera</a:t>
            </a:r>
            <a:r>
              <a:rPr lang="en-US" sz="1300" dirty="0" smtClean="0"/>
              <a:t> (flyers)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9D8-500E-43F6-BEDE-8CDCFDB64EC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4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6B919-C9D6-460D-803D-B16D832D5A1E}" type="slidenum">
              <a:rPr lang="en-US"/>
              <a:pPr/>
              <a:t>11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300" dirty="0" smtClean="0"/>
              <a:t> Temp affects </a:t>
            </a:r>
            <a:r>
              <a:rPr lang="en-US" sz="1300" dirty="0" err="1" smtClean="0"/>
              <a:t>phenology</a:t>
            </a:r>
            <a:r>
              <a:rPr lang="en-US" sz="1300" dirty="0" smtClean="0"/>
              <a:t> of birds: arrival and hatching; B. </a:t>
            </a:r>
            <a:r>
              <a:rPr lang="en-US" sz="1300" dirty="0" err="1" smtClean="0"/>
              <a:t>penduala</a:t>
            </a:r>
            <a:r>
              <a:rPr lang="en-US" sz="1300" dirty="0" smtClean="0"/>
              <a:t> is White Birch; A. </a:t>
            </a:r>
            <a:r>
              <a:rPr lang="en-US" sz="1300" dirty="0" err="1" smtClean="0"/>
              <a:t>hippocastanum</a:t>
            </a:r>
            <a:r>
              <a:rPr lang="en-US" sz="1300" dirty="0" smtClean="0"/>
              <a:t> is Horse Chestnut </a:t>
            </a:r>
          </a:p>
          <a:p>
            <a:pPr eaLnBrk="1" hangingPunct="1"/>
            <a:r>
              <a:rPr lang="en-US" sz="1300" dirty="0" smtClean="0"/>
              <a:t>(NAO =  N. Atlantic oscillation)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8871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“spring green up”</a:t>
            </a:r>
            <a:r>
              <a:rPr lang="en-US" baseline="0" dirty="0" smtClean="0"/>
              <a:t> = leaf unfolding</a:t>
            </a:r>
          </a:p>
          <a:p>
            <a:r>
              <a:rPr lang="en-US" baseline="0" dirty="0" smtClean="0"/>
              <a:t>Advancing along w/ warming at a national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9D8-500E-43F6-BEDE-8CDCFDB64E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60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phytocrome</a:t>
            </a:r>
            <a:r>
              <a:rPr lang="en-US" dirty="0" smtClean="0"/>
              <a:t>  and </a:t>
            </a:r>
            <a:r>
              <a:rPr lang="en-US" dirty="0" err="1" smtClean="0"/>
              <a:t>cryptochrome</a:t>
            </a:r>
            <a:r>
              <a:rPr lang="en-US" dirty="0" smtClean="0"/>
              <a:t>)</a:t>
            </a:r>
          </a:p>
          <a:p>
            <a:r>
              <a:rPr lang="en-US" sz="1300" dirty="0" smtClean="0"/>
              <a:t>After </a:t>
            </a:r>
            <a:r>
              <a:rPr lang="en-US" sz="1300" dirty="0" err="1" smtClean="0"/>
              <a:t>vernalization</a:t>
            </a:r>
            <a:r>
              <a:rPr lang="en-US" sz="1300" dirty="0" smtClean="0"/>
              <a:t> gene that represses flowering “FLC” turned off permitting flowering </a:t>
            </a:r>
          </a:p>
          <a:p>
            <a:r>
              <a:rPr lang="en-US" sz="1300" dirty="0" smtClean="0"/>
              <a:t>Model system long-day, winter annual plant “Arabidopsis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9D8-500E-43F6-BEDE-8CDCFDB64E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87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US" sz="1300" dirty="0" smtClean="0"/>
              <a:t>Most of Oregon’s  &gt;14,000+ </a:t>
            </a:r>
            <a:r>
              <a:rPr lang="en-US" sz="1300" b="1" dirty="0" smtClean="0"/>
              <a:t>arthropod</a:t>
            </a:r>
            <a:r>
              <a:rPr lang="en-US" sz="1300" dirty="0" smtClean="0"/>
              <a:t> species have </a:t>
            </a:r>
            <a:r>
              <a:rPr lang="en-US" sz="1300" b="1" dirty="0" smtClean="0"/>
              <a:t>temperature-dependent development</a:t>
            </a:r>
            <a:r>
              <a:rPr lang="en-US" sz="1300" dirty="0" smtClean="0"/>
              <a:t> </a:t>
            </a:r>
          </a:p>
          <a:p>
            <a:pPr defTabSz="966612">
              <a:defRPr/>
            </a:pPr>
            <a:r>
              <a:rPr lang="en-US" dirty="0" smtClean="0"/>
              <a:t>Colorado</a:t>
            </a:r>
            <a:r>
              <a:rPr lang="en-US" baseline="0" dirty="0" smtClean="0"/>
              <a:t> Potato Beetle – potato pest (&amp; tomato, eggplant...)</a:t>
            </a:r>
          </a:p>
          <a:p>
            <a:pPr defTabSz="966612">
              <a:defRPr/>
            </a:pPr>
            <a:r>
              <a:rPr lang="en-US" sz="1300" dirty="0" smtClean="0"/>
              <a:t>2012: Balmy temperatures have caused bees to emerge too early and go through their winter food stores before there is enough nectar and pollen out there to replenish their supply.”</a:t>
            </a:r>
          </a:p>
          <a:p>
            <a:r>
              <a:rPr lang="en-US" baseline="0" dirty="0" smtClean="0"/>
              <a:t>pollinators: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9D8-500E-43F6-BEDE-8CDCFDB64E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7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E1E-C70D-7F41-8F95-489F39A38F27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ED37-8FC3-5740-A542-C8E64FCB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1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E1E-C70D-7F41-8F95-489F39A38F27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ED37-8FC3-5740-A542-C8E64FCB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E1E-C70D-7F41-8F95-489F39A38F27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ED37-8FC3-5740-A542-C8E64FCB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5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E1E-C70D-7F41-8F95-489F39A38F27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ED37-8FC3-5740-A542-C8E64FCB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7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E1E-C70D-7F41-8F95-489F39A38F27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ED37-8FC3-5740-A542-C8E64FCB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0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E1E-C70D-7F41-8F95-489F39A38F27}" type="datetimeFigureOut">
              <a:rPr lang="en-US" smtClean="0"/>
              <a:t>6/2/17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ED37-8FC3-5740-A542-C8E64FCB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6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E1E-C70D-7F41-8F95-489F39A38F27}" type="datetimeFigureOut">
              <a:rPr lang="en-US" smtClean="0"/>
              <a:t>6/2/17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ED37-8FC3-5740-A542-C8E64FCB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E1E-C70D-7F41-8F95-489F39A38F27}" type="datetimeFigureOut">
              <a:rPr lang="en-US" smtClean="0"/>
              <a:t>6/2/17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ED37-8FC3-5740-A542-C8E64FCB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5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E1E-C70D-7F41-8F95-489F39A38F27}" type="datetimeFigureOut">
              <a:rPr lang="en-US" smtClean="0"/>
              <a:t>6/2/17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ED37-8FC3-5740-A542-C8E64FCB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0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E1E-C70D-7F41-8F95-489F39A38F27}" type="datetimeFigureOut">
              <a:rPr lang="en-US" smtClean="0"/>
              <a:t>6/2/17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ED37-8FC3-5740-A542-C8E64FCB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E1E-C70D-7F41-8F95-489F39A38F27}" type="datetimeFigureOut">
              <a:rPr lang="en-US" smtClean="0"/>
              <a:t>6/2/17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ED37-8FC3-5740-A542-C8E64FCB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0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B2E1E-C70D-7F41-8F95-489F39A38F27}" type="datetimeFigureOut">
              <a:rPr lang="en-US" smtClean="0"/>
              <a:t>6/2/17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DED37-8FC3-5740-A542-C8E64FCB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9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pdx.edu/~rueterj/courses/objects/global-warming-feedback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9488"/>
            <a:ext cx="7772400" cy="194836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Lecture </a:t>
            </a:r>
            <a:r>
              <a:rPr lang="en-US" dirty="0" smtClean="0"/>
              <a:t>17 </a:t>
            </a:r>
            <a:r>
              <a:rPr lang="en-US" dirty="0" smtClean="0"/>
              <a:t>– </a:t>
            </a:r>
            <a:r>
              <a:rPr lang="en-US" dirty="0" smtClean="0"/>
              <a:t>June 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Climate change: Mitigate, resist, adapt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210" y="2871671"/>
            <a:ext cx="7615989" cy="318186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Review </a:t>
            </a:r>
            <a:r>
              <a:rPr lang="en-US" dirty="0" smtClean="0"/>
              <a:t>expected impacts</a:t>
            </a:r>
            <a:endParaRPr lang="en-US" dirty="0" smtClean="0"/>
          </a:p>
          <a:p>
            <a:pPr algn="l"/>
            <a:r>
              <a:rPr lang="en-US" dirty="0" smtClean="0"/>
              <a:t>Discuss choices:</a:t>
            </a:r>
          </a:p>
          <a:p>
            <a:pPr lvl="1" algn="l"/>
            <a:r>
              <a:rPr lang="en-US" dirty="0" smtClean="0"/>
              <a:t>Mitigate – prevent</a:t>
            </a:r>
          </a:p>
          <a:p>
            <a:pPr lvl="1" algn="l"/>
            <a:r>
              <a:rPr lang="en-US" dirty="0" smtClean="0"/>
              <a:t>Respond</a:t>
            </a:r>
          </a:p>
          <a:p>
            <a:pPr lvl="1" algn="l"/>
            <a:r>
              <a:rPr lang="en-US" dirty="0"/>
              <a:t>	</a:t>
            </a:r>
            <a:r>
              <a:rPr lang="en-US" dirty="0" smtClean="0"/>
              <a:t>Resist – use effort to counter change</a:t>
            </a:r>
          </a:p>
          <a:p>
            <a:pPr lvl="1" algn="l"/>
            <a:r>
              <a:rPr lang="en-US" dirty="0"/>
              <a:t>	</a:t>
            </a:r>
            <a:r>
              <a:rPr lang="en-US" dirty="0" smtClean="0"/>
              <a:t>Resilience – work within tolerance ranges</a:t>
            </a:r>
          </a:p>
          <a:p>
            <a:pPr lvl="1" algn="l"/>
            <a:r>
              <a:rPr lang="en-US" dirty="0" smtClean="0"/>
              <a:t>	Adapt  – forward looking plans</a:t>
            </a:r>
            <a:endParaRPr lang="en-US" dirty="0" smtClean="0"/>
          </a:p>
          <a:p>
            <a:pPr algn="l"/>
            <a:r>
              <a:rPr lang="en-US" dirty="0" smtClean="0"/>
              <a:t>2 skills: feedback loops &amp; game 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60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Phenology</a:t>
            </a:r>
            <a:r>
              <a:rPr lang="en-US" dirty="0" smtClean="0"/>
              <a:t> is one of the main quantifiable indicators of global climate change </a:t>
            </a:r>
            <a:endParaRPr lang="en-US" dirty="0"/>
          </a:p>
        </p:txBody>
      </p:sp>
      <p:pic>
        <p:nvPicPr>
          <p:cNvPr id="5" name="Picture 4" descr="Mayfly Bl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9900" y="2514600"/>
            <a:ext cx="5448300" cy="3657600"/>
          </a:xfrm>
          <a:prstGeom prst="rect">
            <a:avLst/>
          </a:prstGeom>
        </p:spPr>
      </p:pic>
      <p:pic>
        <p:nvPicPr>
          <p:cNvPr id="4" name="Content Placeholder 3" descr="Mayfly naiad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09600" y="1752600"/>
            <a:ext cx="3067050" cy="2209800"/>
          </a:xfrm>
        </p:spPr>
      </p:pic>
    </p:spTree>
    <p:extLst>
      <p:ext uri="{BB962C8B-B14F-4D97-AF65-F5344CB8AC3E}">
        <p14:creationId xmlns:p14="http://schemas.microsoft.com/office/powerpoint/2010/main" val="388124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Walther Fi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67494"/>
            <a:ext cx="7696200" cy="537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04800" y="55626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Fig. 2 Anomalies in different </a:t>
            </a:r>
            <a:r>
              <a:rPr lang="en-US" sz="2000" dirty="0" err="1">
                <a:solidFill>
                  <a:srgbClr val="000000"/>
                </a:solidFill>
              </a:rPr>
              <a:t>phenological</a:t>
            </a:r>
            <a:r>
              <a:rPr lang="en-US" sz="2000" dirty="0">
                <a:solidFill>
                  <a:srgbClr val="000000"/>
                </a:solidFill>
              </a:rPr>
              <a:t> phases correlate well with anomalies of mean spring air temp. (T) and </a:t>
            </a:r>
            <a:r>
              <a:rPr lang="en-US" sz="2000" dirty="0" smtClean="0">
                <a:solidFill>
                  <a:srgbClr val="000000"/>
                </a:solidFill>
              </a:rPr>
              <a:t>Northern Atlantic Oscillation (NAO) </a:t>
            </a:r>
            <a:r>
              <a:rPr lang="en-US" sz="2000" dirty="0">
                <a:solidFill>
                  <a:srgbClr val="000000"/>
                </a:solidFill>
              </a:rPr>
              <a:t>index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183868"/>
            <a:ext cx="197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Walther et al. 2002 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0" y="381000"/>
            <a:ext cx="5867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ea typeface="ＭＳ Ｐゴシック" charset="-128"/>
                <a:cs typeface="ＭＳ Ｐゴシック" charset="-128"/>
              </a:rPr>
              <a:t>Anomaly: deviation from a long-term average</a:t>
            </a:r>
          </a:p>
        </p:txBody>
      </p:sp>
    </p:spTree>
    <p:extLst>
      <p:ext uri="{BB962C8B-B14F-4D97-AF65-F5344CB8AC3E}">
        <p14:creationId xmlns:p14="http://schemas.microsoft.com/office/powerpoint/2010/main" val="318978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Plant Phenology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Earlier leaf unfolding; flowering advancing by 2.5 days (Europe) and 1.2-2.1 days per decade in the last 30-50 yrs</a:t>
            </a:r>
            <a:r>
              <a:rPr lang="en-US" sz="1946" dirty="0" smtClean="0"/>
              <a:t>. </a:t>
            </a:r>
            <a:r>
              <a:rPr lang="en-US" sz="2000" dirty="0" smtClean="0"/>
              <a:t>(Walther 2002, </a:t>
            </a:r>
            <a:r>
              <a:rPr lang="en-US" sz="2000" dirty="0" err="1" smtClean="0"/>
              <a:t>Menzel</a:t>
            </a:r>
            <a:r>
              <a:rPr lang="en-US" sz="2000" dirty="0" smtClean="0"/>
              <a:t> 2006, Cleland 2007)</a:t>
            </a:r>
            <a:r>
              <a:rPr lang="en-US" dirty="0" smtClean="0"/>
              <a:t> </a:t>
            </a:r>
          </a:p>
          <a:p>
            <a:r>
              <a:rPr lang="en-US" dirty="0" smtClean="0"/>
              <a:t>78% of all </a:t>
            </a:r>
            <a:r>
              <a:rPr lang="en-US" dirty="0" err="1" smtClean="0"/>
              <a:t>phenological</a:t>
            </a:r>
            <a:r>
              <a:rPr lang="en-US" dirty="0" smtClean="0"/>
              <a:t> records advancing.</a:t>
            </a:r>
          </a:p>
          <a:p>
            <a:r>
              <a:rPr lang="en-US" dirty="0" smtClean="0"/>
              <a:t>Plant phases advancing along with warming </a:t>
            </a:r>
            <a:r>
              <a:rPr lang="en-US" sz="1946" dirty="0" smtClean="0"/>
              <a:t>(Menzel 2006)</a:t>
            </a:r>
          </a:p>
          <a:p>
            <a:r>
              <a:rPr lang="en-US" dirty="0" smtClean="0"/>
              <a:t>Average annual growing season lengthened by 10.8 days since 1960’s </a:t>
            </a:r>
            <a:r>
              <a:rPr lang="en-US" sz="1946" dirty="0" smtClean="0"/>
              <a:t>(</a:t>
            </a:r>
            <a:r>
              <a:rPr lang="en-US" sz="1946" dirty="0" err="1" smtClean="0"/>
              <a:t>Menzel</a:t>
            </a:r>
            <a:r>
              <a:rPr lang="en-US" sz="1946" dirty="0" smtClean="0"/>
              <a:t> 2000) </a:t>
            </a:r>
          </a:p>
        </p:txBody>
      </p:sp>
    </p:spTree>
    <p:extLst>
      <p:ext uri="{BB962C8B-B14F-4D97-AF65-F5344CB8AC3E}">
        <p14:creationId xmlns:p14="http://schemas.microsoft.com/office/powerpoint/2010/main" val="92418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Plant P</a:t>
            </a:r>
            <a:r>
              <a:rPr lang="en-US" dirty="0"/>
              <a:t>henology Mechanisms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49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Photoperiodism</a:t>
            </a:r>
            <a:r>
              <a:rPr lang="en-US" dirty="0" smtClean="0"/>
              <a:t> – photoreceptor proteins sense  changes in day and night length, affecting plant development</a:t>
            </a:r>
          </a:p>
          <a:p>
            <a:r>
              <a:rPr lang="en-US" dirty="0" smtClean="0"/>
              <a:t>Chilling Requirement – flowering or breaking of dormancy promoted by prolonged cold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Arabidopsi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5483" y="4114800"/>
            <a:ext cx="1858818" cy="18588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6400" y="6019800"/>
            <a:ext cx="1831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Arabidopsis: </a:t>
            </a:r>
            <a:br>
              <a:rPr lang="en-US" sz="1400" dirty="0" smtClean="0"/>
            </a:br>
            <a:r>
              <a:rPr lang="en-US" sz="1400" dirty="0" err="1" smtClean="0"/>
              <a:t>bioinformatics.unl.edu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660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primary physiological cue for bird migration is the changes in the day length, while the primary cue for insect emergence and development is temperature </a:t>
            </a:r>
            <a:endParaRPr lang="en-US" sz="2800" b="1" dirty="0"/>
          </a:p>
        </p:txBody>
      </p:sp>
      <p:pic>
        <p:nvPicPr>
          <p:cNvPr id="4" name="Content Placeholder 3" descr="SnowGeese_RNels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9" r="-509"/>
          <a:stretch>
            <a:fillRect/>
          </a:stretch>
        </p:blipFill>
        <p:spPr>
          <a:xfrm>
            <a:off x="1447800" y="1600200"/>
            <a:ext cx="60960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200400" y="6202363"/>
            <a:ext cx="239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Snow geese – R. Nelson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4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Autofit/>
          </a:bodyPr>
          <a:lstStyle/>
          <a:p>
            <a:r>
              <a:rPr lang="en-US" sz="3400" dirty="0" smtClean="0"/>
              <a:t>Temperature change can affect pest outbreaks, and pollinator and food web mismatches.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43400"/>
            <a:ext cx="2514600" cy="1828800"/>
          </a:xfrm>
        </p:spPr>
        <p:txBody>
          <a:bodyPr>
            <a:normAutofit lnSpcReduction="10000"/>
          </a:bodyPr>
          <a:lstStyle/>
          <a:p>
            <a:pPr marL="0" indent="4763">
              <a:buNone/>
            </a:pPr>
            <a:r>
              <a:rPr lang="en-US" sz="2000" dirty="0" smtClean="0"/>
              <a:t>Most of Oregon’s  &gt;14,000+ </a:t>
            </a:r>
            <a:r>
              <a:rPr lang="en-US" sz="2000" b="1" dirty="0" smtClean="0"/>
              <a:t>arthropod</a:t>
            </a:r>
            <a:r>
              <a:rPr lang="en-US" sz="2000" dirty="0" smtClean="0"/>
              <a:t> species have </a:t>
            </a:r>
            <a:r>
              <a:rPr lang="en-US" sz="2000" b="1" dirty="0" smtClean="0"/>
              <a:t>temperature-</a:t>
            </a:r>
            <a:br>
              <a:rPr lang="en-US" sz="2000" b="1" dirty="0" smtClean="0"/>
            </a:br>
            <a:r>
              <a:rPr lang="en-US" sz="2000" b="1" dirty="0" smtClean="0"/>
              <a:t>dependent </a:t>
            </a:r>
            <a:br>
              <a:rPr lang="en-US" sz="2000" b="1" dirty="0" smtClean="0"/>
            </a:br>
            <a:r>
              <a:rPr lang="en-US" sz="2000" b="1" dirty="0" smtClean="0"/>
              <a:t>development</a:t>
            </a:r>
            <a:endParaRPr lang="en-US" sz="1900" dirty="0"/>
          </a:p>
        </p:txBody>
      </p:sp>
      <p:pic>
        <p:nvPicPr>
          <p:cNvPr id="4" name="Picture 3" descr="Bumblebee_applewoodse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1944" y="2209800"/>
            <a:ext cx="2048256" cy="2057400"/>
          </a:xfrm>
          <a:prstGeom prst="rect">
            <a:avLst/>
          </a:prstGeom>
        </p:spPr>
      </p:pic>
      <p:pic>
        <p:nvPicPr>
          <p:cNvPr id="5" name="Picture 4" descr="beehive_TheTastyVeg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209800"/>
            <a:ext cx="2812649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2600" y="6107668"/>
            <a:ext cx="3593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 (</a:t>
            </a:r>
            <a:r>
              <a:rPr lang="en-US" dirty="0" err="1" smtClean="0"/>
              <a:t>Menzel</a:t>
            </a:r>
            <a:r>
              <a:rPr lang="en-US" dirty="0" smtClean="0"/>
              <a:t> 2000,Walther 2002;</a:t>
            </a:r>
          </a:p>
          <a:p>
            <a:pPr>
              <a:buNone/>
            </a:pPr>
            <a:r>
              <a:rPr lang="en-US" dirty="0" err="1" smtClean="0"/>
              <a:t>picts</a:t>
            </a:r>
            <a:r>
              <a:rPr lang="en-US" dirty="0" smtClean="0"/>
              <a:t>: Ralph Berry OSU, Mike </a:t>
            </a:r>
            <a:r>
              <a:rPr lang="en-US" dirty="0" err="1" smtClean="0"/>
              <a:t>Onyon</a:t>
            </a:r>
            <a:r>
              <a:rPr lang="en-US" dirty="0" smtClean="0"/>
              <a:t>)</a:t>
            </a:r>
          </a:p>
        </p:txBody>
      </p:sp>
      <p:pic>
        <p:nvPicPr>
          <p:cNvPr id="7" name="Picture 6" descr="bluebirdWithGru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5029" y="4343400"/>
            <a:ext cx="2743200" cy="1828800"/>
          </a:xfrm>
          <a:prstGeom prst="rect">
            <a:avLst/>
          </a:prstGeom>
        </p:spPr>
      </p:pic>
      <p:pic>
        <p:nvPicPr>
          <p:cNvPr id="9" name="Picture 8" descr="colopotabeetlead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2209800"/>
            <a:ext cx="3306536" cy="2057400"/>
          </a:xfrm>
          <a:prstGeom prst="rect">
            <a:avLst/>
          </a:prstGeom>
        </p:spPr>
      </p:pic>
      <p:pic>
        <p:nvPicPr>
          <p:cNvPr id="10" name="Picture 9" descr="beneficial-00-A=Fig4_GCMGA4359_pollinator_example_0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4343400"/>
            <a:ext cx="264205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5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rise of 2°C (3.6°F) will hasten the annual, typically well defined, flight period in moths by &gt;18 days (J. Miller, data from 2004-8)</a:t>
            </a:r>
            <a:endParaRPr lang="en-US" sz="2800" dirty="0"/>
          </a:p>
        </p:txBody>
      </p:sp>
      <p:pic>
        <p:nvPicPr>
          <p:cNvPr id="4" name="Content Placeholder 3" descr="moths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687" r="-17687"/>
          <a:stretch>
            <a:fillRect/>
          </a:stretch>
        </p:blipFill>
        <p:spPr>
          <a:xfrm>
            <a:off x="979398" y="2021954"/>
            <a:ext cx="7707402" cy="4238775"/>
          </a:xfrm>
        </p:spPr>
      </p:pic>
    </p:spTree>
    <p:extLst>
      <p:ext uri="{BB962C8B-B14F-4D97-AF65-F5344CB8AC3E}">
        <p14:creationId xmlns:p14="http://schemas.microsoft.com/office/powerpoint/2010/main" val="12938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Food security: Many plants require diurnal cycles of fluctuating temperatures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Temperature fluctuation affects </a:t>
            </a:r>
            <a:br>
              <a:rPr lang="en-US" dirty="0" smtClean="0"/>
            </a:br>
            <a:r>
              <a:rPr lang="en-US" dirty="0" smtClean="0"/>
              <a:t>germination,  growth, flowering</a:t>
            </a:r>
            <a:br>
              <a:rPr lang="en-US" dirty="0" smtClean="0"/>
            </a:br>
            <a:r>
              <a:rPr lang="en-US" dirty="0" smtClean="0"/>
              <a:t>and fruiting</a:t>
            </a:r>
          </a:p>
          <a:p>
            <a:r>
              <a:rPr lang="en-US" dirty="0" smtClean="0"/>
              <a:t>Climate change is </a:t>
            </a:r>
            <a:br>
              <a:rPr lang="en-US" dirty="0" smtClean="0"/>
            </a:br>
            <a:r>
              <a:rPr lang="en-US" dirty="0" smtClean="0"/>
              <a:t>decreasing differential</a:t>
            </a:r>
          </a:p>
        </p:txBody>
      </p:sp>
      <p:pic>
        <p:nvPicPr>
          <p:cNvPr id="4" name="Picture 3" descr="5099942921_1d78fded23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8905" y="1676400"/>
            <a:ext cx="1750695" cy="26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5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304800" y="1295400"/>
            <a:ext cx="82296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544513" indent="-407988" eaLnBrk="0" hangingPunct="0"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  <a:tab pos="9688513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  <a:tab pos="9688513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  <a:tab pos="9688513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  <a:tab pos="9688513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  <a:tab pos="9688513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  <a:tab pos="9688513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  <a:tab pos="9688513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  <a:tab pos="9688513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  <a:tab pos="9688513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9pPr>
          </a:lstStyle>
          <a:p>
            <a:pPr eaLnBrk="1" hangingPunct="1">
              <a:spcBef>
                <a:spcPts val="800"/>
              </a:spcBef>
              <a:buSzPct val="65000"/>
              <a:defRPr/>
            </a:pPr>
            <a:endParaRPr lang="en-US" sz="3200" b="0" dirty="0" smtClean="0">
              <a:solidFill>
                <a:srgbClr val="000000"/>
              </a:solidFill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7620000" cy="587375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800" b="1">
                <a:solidFill>
                  <a:schemeClr val="bg1"/>
                </a:solidFill>
                <a:latin typeface="Gill Sans MT" charset="0"/>
                <a:ea typeface="SimSun" charset="0"/>
                <a:cs typeface="SimSun" charset="0"/>
              </a:defRPr>
            </a:lvl9pPr>
          </a:lstStyle>
          <a:p>
            <a:pPr eaLnBrk="1" hangingPunct="1">
              <a:defRPr/>
            </a:pPr>
            <a:endParaRPr lang="en-US" sz="3200" b="0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Consequences to Humans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Loss of ecosystem services (</a:t>
            </a:r>
            <a:r>
              <a:rPr lang="en-US" dirty="0" err="1" smtClean="0"/>
              <a:t>pgs</a:t>
            </a:r>
            <a:r>
              <a:rPr lang="en-US" dirty="0" smtClean="0"/>
              <a:t> 77-81)</a:t>
            </a:r>
          </a:p>
          <a:p>
            <a:r>
              <a:rPr lang="en-US" dirty="0" smtClean="0"/>
              <a:t>Many people will have to relocate due to coastal and island flooding.</a:t>
            </a:r>
          </a:p>
          <a:p>
            <a:r>
              <a:rPr lang="en-US" dirty="0" smtClean="0"/>
              <a:t>Rates of diseases such as those carried by mosquitoes (malaria, yellow fever) could increase as temperature changes allow the vectors to expand in range.</a:t>
            </a:r>
          </a:p>
          <a:p>
            <a:r>
              <a:rPr lang="en-US" dirty="0" smtClean="0"/>
              <a:t>Many economic consequences of shorter and warmer winters with longer and hotter summers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590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processes are self-limiting (negative feedback)</a:t>
            </a:r>
          </a:p>
          <a:p>
            <a:r>
              <a:rPr lang="en-US" dirty="0" smtClean="0"/>
              <a:t>Other processes can “run away” for a time (positive feedback)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http://</a:t>
            </a:r>
            <a:r>
              <a:rPr lang="en-US" sz="1600" dirty="0" err="1">
                <a:hlinkClick r:id="rId2"/>
              </a:rPr>
              <a:t>web.pdx.edu</a:t>
            </a:r>
            <a:r>
              <a:rPr lang="en-US" sz="1600" dirty="0">
                <a:hlinkClick r:id="rId2"/>
              </a:rPr>
              <a:t>/~</a:t>
            </a:r>
            <a:r>
              <a:rPr lang="en-US" sz="1600" dirty="0" err="1">
                <a:hlinkClick r:id="rId2"/>
              </a:rPr>
              <a:t>rueterj</a:t>
            </a:r>
            <a:r>
              <a:rPr lang="en-US" sz="1600" dirty="0">
                <a:hlinkClick r:id="rId2"/>
              </a:rPr>
              <a:t>/courses/objects/global-warming-</a:t>
            </a:r>
            <a:r>
              <a:rPr lang="en-US" sz="1600" dirty="0" err="1">
                <a:hlinkClick r:id="rId2"/>
              </a:rPr>
              <a:t>feedback.html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631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Lectures, readings, assignments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922123"/>
              </p:ext>
            </p:extLst>
          </p:nvPr>
        </p:nvGraphicFramePr>
        <p:xfrm>
          <a:off x="457200" y="1600200"/>
          <a:ext cx="8229600" cy="2021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In-class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 June 5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Mitigation</a:t>
                      </a:r>
                      <a:r>
                        <a:rPr lang="en-US" baseline="0" dirty="0" smtClean="0"/>
                        <a:t> or adaptation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 loops</a:t>
                      </a:r>
                    </a:p>
                    <a:p>
                      <a:r>
                        <a:rPr lang="en-US" dirty="0" smtClean="0"/>
                        <a:t>Game</a:t>
                      </a:r>
                      <a:r>
                        <a:rPr lang="en-US" baseline="0" dirty="0" smtClean="0"/>
                        <a:t> square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Wed</a:t>
                      </a:r>
                      <a:r>
                        <a:rPr lang="en-US" baseline="0" dirty="0" smtClean="0"/>
                        <a:t> June 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 review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PS 5 due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Wed June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exam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10:15 to</a:t>
                      </a:r>
                      <a:r>
                        <a:rPr lang="en-US" baseline="0" dirty="0" smtClean="0"/>
                        <a:t> 12:05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706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Planetary Atmosphere as The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Precautionary Principle</a:t>
            </a:r>
            <a:endParaRPr lang="en-US" i="1" dirty="0"/>
          </a:p>
          <a:p>
            <a:pPr lvl="1"/>
            <a:r>
              <a:rPr lang="en-US" dirty="0"/>
              <a:t>In the face of </a:t>
            </a:r>
            <a:r>
              <a:rPr lang="en-US" dirty="0" smtClean="0"/>
              <a:t>uncertainty </a:t>
            </a:r>
            <a:r>
              <a:rPr lang="en-US" dirty="0"/>
              <a:t>we should behave cautiously</a:t>
            </a:r>
          </a:p>
          <a:p>
            <a:pPr lvl="1"/>
            <a:r>
              <a:rPr lang="en-US" dirty="0"/>
              <a:t>Humans should stabilize/reduce greenhouse gas emissions because </a:t>
            </a:r>
            <a:r>
              <a:rPr lang="en-US" dirty="0" smtClean="0"/>
              <a:t>humans have altered </a:t>
            </a:r>
            <a:r>
              <a:rPr lang="en-US" dirty="0"/>
              <a:t>global </a:t>
            </a:r>
            <a:r>
              <a:rPr lang="en-US" dirty="0" smtClean="0"/>
              <a:t>climate</a:t>
            </a:r>
          </a:p>
          <a:p>
            <a:r>
              <a:rPr lang="en-US" dirty="0" smtClean="0"/>
              <a:t>Mitigation = Reduce the Magnitude of the Problem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68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Decisions with uncertainty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176589"/>
              </p:ext>
            </p:extLst>
          </p:nvPr>
        </p:nvGraphicFramePr>
        <p:xfrm>
          <a:off x="457200" y="1773238"/>
          <a:ext cx="8229600" cy="3508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295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 climate impacts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Turns out there was</a:t>
                      </a:r>
                      <a:r>
                        <a:rPr lang="en-US" baseline="0" dirty="0" smtClean="0"/>
                        <a:t> damage from climate</a:t>
                      </a:r>
                      <a:endParaRPr lang="en-US" dirty="0"/>
                    </a:p>
                  </a:txBody>
                  <a:tcPr/>
                </a:tc>
              </a:tr>
              <a:tr h="1315804">
                <a:tc>
                  <a:txBody>
                    <a:bodyPr/>
                    <a:lstStyle/>
                    <a:p>
                      <a:r>
                        <a:rPr lang="en-US" dirty="0" smtClean="0"/>
                        <a:t>Spend money and effort to mitigate</a:t>
                      </a:r>
                      <a:r>
                        <a:rPr lang="en-US" baseline="0" dirty="0" smtClean="0"/>
                        <a:t> and adapt to changes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Lower damage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Precautionary</a:t>
                      </a:r>
                      <a:r>
                        <a:rPr lang="en-US" baseline="0" dirty="0" smtClean="0"/>
                        <a:t> principle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“wasted” money on climate change preparation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*Depends on what you spent money on</a:t>
                      </a:r>
                      <a:endParaRPr lang="en-US" dirty="0"/>
                    </a:p>
                  </a:txBody>
                  <a:tcPr/>
                </a:tc>
              </a:tr>
              <a:tr h="1315804">
                <a:tc>
                  <a:txBody>
                    <a:bodyPr/>
                    <a:lstStyle/>
                    <a:p>
                      <a:r>
                        <a:rPr lang="en-US" dirty="0" smtClean="0"/>
                        <a:t>Don’t prepare,</a:t>
                      </a:r>
                      <a:r>
                        <a:rPr lang="en-US" baseline="0" dirty="0" smtClean="0"/>
                        <a:t> spend money growing economy and other societal needs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Unprepared for disasters and stress – </a:t>
                      </a:r>
                    </a:p>
                    <a:p>
                      <a:endParaRPr lang="en-US" i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worst case scenario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</a:t>
                      </a:r>
                      <a:r>
                        <a:rPr lang="en-US" baseline="0" dirty="0" smtClean="0"/>
                        <a:t> growth or reduction of social problems 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Best case scenario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4154" y="5462280"/>
            <a:ext cx="774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*Could be other benefits from reducing CO2 in air and switching off fossil fuels</a:t>
            </a:r>
          </a:p>
          <a:p>
            <a:endParaRPr lang="en-US" dirty="0"/>
          </a:p>
          <a:p>
            <a:r>
              <a:rPr lang="en-US" dirty="0" smtClean="0"/>
              <a:t>Such as: discuss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78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571" y="274638"/>
            <a:ext cx="86868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(environmental professionals) talk about climate stress?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Within discipline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Uncertainty</a:t>
            </a:r>
          </a:p>
          <a:p>
            <a:r>
              <a:rPr lang="en-US" dirty="0" smtClean="0"/>
              <a:t>Research agenda</a:t>
            </a:r>
          </a:p>
          <a:p>
            <a:r>
              <a:rPr lang="en-US" dirty="0" smtClean="0"/>
              <a:t>Impact is global</a:t>
            </a:r>
          </a:p>
          <a:p>
            <a:r>
              <a:rPr lang="en-US" dirty="0" smtClean="0"/>
              <a:t>Driver</a:t>
            </a:r>
          </a:p>
          <a:p>
            <a:r>
              <a:rPr lang="en-US" dirty="0" smtClean="0"/>
              <a:t>Ecosystem damage</a:t>
            </a:r>
          </a:p>
          <a:p>
            <a:r>
              <a:rPr lang="en-US" dirty="0" smtClean="0"/>
              <a:t>Ecosystem services</a:t>
            </a:r>
          </a:p>
          <a:p>
            <a:r>
              <a:rPr lang="en-US" dirty="0" smtClean="0"/>
              <a:t>Precautionary principle</a:t>
            </a:r>
          </a:p>
          <a:p>
            <a:r>
              <a:rPr lang="en-US" dirty="0" smtClean="0"/>
              <a:t>Incentives and taxes</a:t>
            </a:r>
          </a:p>
          <a:p>
            <a:r>
              <a:rPr lang="en-US" dirty="0" smtClean="0"/>
              <a:t>Motivation, blame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 others – i.e. the “public”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53741" y="2174875"/>
            <a:ext cx="4753632" cy="3951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ultiple possible outcomes</a:t>
            </a:r>
          </a:p>
          <a:p>
            <a:r>
              <a:rPr lang="en-US" dirty="0" smtClean="0"/>
              <a:t>Consensus has focused questions</a:t>
            </a:r>
          </a:p>
          <a:p>
            <a:r>
              <a:rPr lang="en-US" dirty="0" smtClean="0"/>
              <a:t>Threat to you</a:t>
            </a:r>
          </a:p>
          <a:p>
            <a:r>
              <a:rPr lang="en-US" dirty="0" smtClean="0"/>
              <a:t>Major processes</a:t>
            </a:r>
          </a:p>
          <a:p>
            <a:r>
              <a:rPr lang="en-US" dirty="0" smtClean="0"/>
              <a:t>Loss of species, parks, etc.</a:t>
            </a:r>
          </a:p>
          <a:p>
            <a:r>
              <a:rPr lang="en-US" dirty="0" smtClean="0"/>
              <a:t>Loss of “free” services</a:t>
            </a:r>
          </a:p>
          <a:p>
            <a:r>
              <a:rPr lang="en-US" dirty="0" smtClean="0"/>
              <a:t>Better safe than sorry</a:t>
            </a:r>
          </a:p>
          <a:p>
            <a:r>
              <a:rPr lang="en-US" dirty="0" smtClean="0"/>
              <a:t>--- </a:t>
            </a:r>
          </a:p>
          <a:p>
            <a:r>
              <a:rPr lang="en-US" dirty="0" smtClean="0"/>
              <a:t>---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91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Solutions Available?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Emissions</a:t>
            </a:r>
          </a:p>
          <a:p>
            <a:r>
              <a:rPr lang="en-US" dirty="0" smtClean="0"/>
              <a:t>Carbon Capture</a:t>
            </a:r>
          </a:p>
          <a:p>
            <a:r>
              <a:rPr lang="en-US" dirty="0" smtClean="0"/>
              <a:t>Carbon Sequestration</a:t>
            </a:r>
          </a:p>
          <a:p>
            <a:r>
              <a:rPr lang="en-US" dirty="0" smtClean="0"/>
              <a:t>Geo-engineering?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0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Reduce Emissions</a:t>
            </a:r>
            <a:endParaRPr lang="en-US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do we have to reduce CO2 emissions?</a:t>
            </a:r>
          </a:p>
          <a:p>
            <a:pPr lvl="1"/>
            <a:r>
              <a:rPr lang="en-US" dirty="0"/>
              <a:t>We need to approach steady-state where   atmosphere inputs = outputs (plants, ocean, soil)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we are adding ~</a:t>
            </a:r>
            <a:r>
              <a:rPr lang="en-US" dirty="0"/>
              <a:t>9 (</a:t>
            </a:r>
            <a:r>
              <a:rPr lang="en-US" dirty="0" err="1"/>
              <a:t>bn</a:t>
            </a:r>
            <a:r>
              <a:rPr lang="en-US" dirty="0"/>
              <a:t> tons) </a:t>
            </a:r>
            <a:r>
              <a:rPr lang="en-US" dirty="0" smtClean="0"/>
              <a:t>to the atmosphere and the planet absorbs ~</a:t>
            </a:r>
            <a:r>
              <a:rPr lang="en-US" dirty="0"/>
              <a:t>5, </a:t>
            </a:r>
            <a:r>
              <a:rPr lang="en-US" dirty="0" smtClean="0"/>
              <a:t>what percent reduction do we need?  (BOTE!)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3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Reduce Emissions</a:t>
            </a:r>
            <a:endParaRPr lang="en-US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much do we have to reduce CO2 emissions?</a:t>
            </a:r>
          </a:p>
          <a:p>
            <a:pPr lvl="1"/>
            <a:r>
              <a:rPr lang="en-US" dirty="0"/>
              <a:t>We need to approach steady-state where   atmosphere inputs = outputs (plants, ocean, soil)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we are adding ~</a:t>
            </a:r>
            <a:r>
              <a:rPr lang="en-US" dirty="0"/>
              <a:t>9 (</a:t>
            </a:r>
            <a:r>
              <a:rPr lang="en-US" dirty="0" err="1"/>
              <a:t>bn</a:t>
            </a:r>
            <a:r>
              <a:rPr lang="en-US" dirty="0"/>
              <a:t> tons) </a:t>
            </a:r>
            <a:r>
              <a:rPr lang="en-US" dirty="0" smtClean="0"/>
              <a:t>to the atmosphere and the planet absorbs ~</a:t>
            </a:r>
            <a:r>
              <a:rPr lang="en-US" dirty="0"/>
              <a:t>5, </a:t>
            </a:r>
            <a:r>
              <a:rPr lang="en-US" dirty="0" smtClean="0"/>
              <a:t>what percent reduction do we need?  </a:t>
            </a:r>
            <a:endParaRPr lang="en-US" dirty="0"/>
          </a:p>
          <a:p>
            <a:pPr lvl="1"/>
            <a:r>
              <a:rPr lang="en-US" dirty="0" smtClean="0"/>
              <a:t>Reduce by 4 </a:t>
            </a:r>
            <a:r>
              <a:rPr lang="en-US" dirty="0" err="1" smtClean="0"/>
              <a:t>bn</a:t>
            </a:r>
            <a:r>
              <a:rPr lang="en-US" dirty="0" smtClean="0"/>
              <a:t> tons or 4/9 = 45%.</a:t>
            </a:r>
          </a:p>
          <a:p>
            <a:pPr lvl="1"/>
            <a:r>
              <a:rPr lang="en-US" dirty="0" smtClean="0"/>
              <a:t>When was the last time we emitted that little?</a:t>
            </a:r>
          </a:p>
          <a:p>
            <a:pPr lvl="1"/>
            <a:r>
              <a:rPr lang="en-US" dirty="0" smtClean="0"/>
              <a:t>Why might this be difficult?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figure_19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377849"/>
            <a:ext cx="4343400" cy="444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9570" name="Rectangle 1"/>
          <p:cNvSpPr>
            <a:spLocks noChangeArrowheads="1"/>
          </p:cNvSpPr>
          <p:nvPr/>
        </p:nvSpPr>
        <p:spPr bwMode="auto">
          <a:xfrm>
            <a:off x="457200" y="1354370"/>
            <a:ext cx="7239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900"/>
              </a:spcBef>
              <a:buSzPct val="85000"/>
              <a:buFont typeface="Arial" charset="0"/>
              <a:buNone/>
            </a:pPr>
            <a:r>
              <a:rPr lang="en-US" sz="2600" dirty="0" smtClean="0"/>
              <a:t>Capture CO</a:t>
            </a:r>
            <a:r>
              <a:rPr lang="en-US" sz="2600" baseline="-25000" dirty="0" smtClean="0"/>
              <a:t>2 </a:t>
            </a:r>
            <a:r>
              <a:rPr lang="en-US" sz="2600" dirty="0"/>
              <a:t>from</a:t>
            </a:r>
            <a:r>
              <a:rPr lang="en-US" sz="2600" baseline="-25000" dirty="0"/>
              <a:t> </a:t>
            </a:r>
            <a:r>
              <a:rPr lang="en-US" sz="2600" dirty="0"/>
              <a:t>air and emission sources (e.g., coal-burning power stations). This captured CO</a:t>
            </a:r>
            <a:r>
              <a:rPr lang="en-US" sz="2600" baseline="-25000" dirty="0"/>
              <a:t>2 </a:t>
            </a:r>
            <a:r>
              <a:rPr lang="en-US" sz="2600" dirty="0"/>
              <a:t>would be compressed and pumped into abandoned oil wells or the deep ocean.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Carbon Capture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3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Solution: Carbon Sequestration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CO2 out of the atmosphere</a:t>
            </a:r>
          </a:p>
          <a:p>
            <a:r>
              <a:rPr lang="en-US" dirty="0" smtClean="0"/>
              <a:t>Methods include:</a:t>
            </a:r>
          </a:p>
          <a:p>
            <a:pPr lvl="1"/>
            <a:r>
              <a:rPr lang="en-US" dirty="0" smtClean="0"/>
              <a:t>storing carbon in agricultural soils</a:t>
            </a:r>
          </a:p>
          <a:p>
            <a:pPr lvl="1"/>
            <a:r>
              <a:rPr lang="en-US" dirty="0" smtClean="0"/>
              <a:t>retiring agricultural land and allowing it to become pasture or forest </a:t>
            </a:r>
          </a:p>
          <a:p>
            <a:pPr lvl="1"/>
            <a:r>
              <a:rPr lang="en-US" dirty="0" smtClean="0"/>
              <a:t>Forest restoration, forest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73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r>
              <a:rPr lang="en-US" dirty="0" smtClean="0"/>
              <a:t>How do we reduce greenhouse gas effects?</a:t>
            </a:r>
            <a:endParaRPr lang="en-US" dirty="0"/>
          </a:p>
        </p:txBody>
      </p:sp>
      <p:pic>
        <p:nvPicPr>
          <p:cNvPr id="4" name="Picture 2" descr="http://www.ipcc.ch/graphics/ar4-wg1/jpg/faq-2-1-fi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4902020" cy="540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78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These are broad concepts that apply to many situations, personal, professional, biodiversity.</a:t>
            </a:r>
          </a:p>
          <a:p>
            <a:endParaRPr lang="en-US" dirty="0"/>
          </a:p>
          <a:p>
            <a:r>
              <a:rPr lang="en-US" dirty="0" smtClean="0"/>
              <a:t>Resistance</a:t>
            </a:r>
          </a:p>
          <a:p>
            <a:r>
              <a:rPr lang="en-US" dirty="0" smtClean="0"/>
              <a:t>Resilience</a:t>
            </a:r>
          </a:p>
          <a:p>
            <a:r>
              <a:rPr lang="en-US" dirty="0" smtClean="0"/>
              <a:t>Adaptation (aka Transformation)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1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Ecological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5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Note: Resistance and Adaptation are in conflict!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for Change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47900" y="5467350"/>
            <a:ext cx="4543425" cy="0"/>
          </a:xfrm>
          <a:prstGeom prst="line">
            <a:avLst/>
          </a:prstGeom>
          <a:ln w="508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200275" y="2686050"/>
            <a:ext cx="47625" cy="2809875"/>
          </a:xfrm>
          <a:prstGeom prst="line">
            <a:avLst/>
          </a:prstGeom>
          <a:ln w="508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57625" y="5581650"/>
            <a:ext cx="155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Adaptation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790950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Resistance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38425" y="3086100"/>
            <a:ext cx="3619500" cy="17049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0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for Changing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 Biodiversity</a:t>
            </a:r>
          </a:p>
          <a:p>
            <a:r>
              <a:rPr lang="en-US" dirty="0" smtClean="0"/>
              <a:t>The </a:t>
            </a:r>
            <a:r>
              <a:rPr lang="en-US" dirty="0"/>
              <a:t>Rambunctious Garden (Emma Marris):</a:t>
            </a:r>
          </a:p>
          <a:p>
            <a:pPr lvl="1"/>
            <a:r>
              <a:rPr lang="en-US" dirty="0"/>
              <a:t>Protect the Rights of Other Species</a:t>
            </a:r>
          </a:p>
          <a:p>
            <a:pPr lvl="1"/>
            <a:r>
              <a:rPr lang="en-US" dirty="0"/>
              <a:t>Protect Charismatic Megafauna/flora</a:t>
            </a:r>
          </a:p>
          <a:p>
            <a:pPr lvl="1"/>
            <a:r>
              <a:rPr lang="en-US" dirty="0"/>
              <a:t>Slow Extinction Rate</a:t>
            </a:r>
          </a:p>
          <a:p>
            <a:pPr lvl="1"/>
            <a:r>
              <a:rPr lang="en-US" dirty="0"/>
              <a:t>Protect Genetic Diversity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4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for Changing Biodiversity: Resistance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00200"/>
            <a:ext cx="7546523" cy="4525963"/>
          </a:xfrm>
        </p:spPr>
        <p:txBody>
          <a:bodyPr/>
          <a:lstStyle/>
          <a:p>
            <a:r>
              <a:rPr lang="en-US" dirty="0" smtClean="0"/>
              <a:t>Resistance: Maintaining a desired state in perpetuity</a:t>
            </a:r>
          </a:p>
          <a:p>
            <a:r>
              <a:rPr lang="en-US" dirty="0" smtClean="0"/>
              <a:t>Approaches:</a:t>
            </a:r>
          </a:p>
          <a:p>
            <a:pPr lvl="1"/>
            <a:r>
              <a:rPr lang="en-US" dirty="0" smtClean="0"/>
              <a:t>National Parks</a:t>
            </a:r>
          </a:p>
          <a:p>
            <a:pPr lvl="1"/>
            <a:r>
              <a:rPr lang="en-US" dirty="0" smtClean="0"/>
              <a:t>Other reserves</a:t>
            </a:r>
          </a:p>
          <a:p>
            <a:pPr lvl="1"/>
            <a:r>
              <a:rPr lang="en-US" dirty="0" smtClean="0"/>
              <a:t>Restoration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ildfire suppression</a:t>
            </a:r>
            <a:endParaRPr lang="en-US" dirty="0"/>
          </a:p>
        </p:txBody>
      </p:sp>
      <p:pic>
        <p:nvPicPr>
          <p:cNvPr id="10244" name="Picture 4" descr="http://eaglenewspapers.media.clients.ellingtoncms.com/img/photos/2013/08/23/130821Fire3_t670.jpg?b3f6a5d7692ccc373d56e40cf708e3fa67d9af9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8" r="30085"/>
          <a:stretch/>
        </p:blipFill>
        <p:spPr bwMode="auto">
          <a:xfrm>
            <a:off x="6863373" y="3251568"/>
            <a:ext cx="2280698" cy="360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Qju2E5J9OXTLERByh6-6GX-KK2FpDQTwUwi0UNgZziTMJvoqrzVhlhfN-5IrDJj34XfDJVC2n6rWD67vnZEg07fQxmvhDk4F712UoARQqt_QkxWgGGxr2Wv5HVg7N6jJQ9wex9MN-HFeU530Dgi_R1eySEeMh6sgPRXEo5eMOAJVMqVD53qLjf3hhXfQBzZICA2x5_p8U6zRCTbXfJRWCCZZxj-ypZpOC1WHZzEbPfFiP7pysm1iQ6k-cmx0p77IA222-TQHZuQ54mvRaDs1qgMqUAat7miz4wJjN5IiyPO_y5Q7JZ5JCrnRGzX8hOwWU1NwWrNKQFJttXSN2SntJYuMHBZmEVrdenhgJfUfMvaeoG2fXY2qegJBnNSEUKW6jC2XidOX4O1ei1lLY7JSig2s7-Riwpy5OvcCd4M3js2wGqVDgu_5Bluca_2y930lo26SU-LoaXT9KjCZUGyxSLmxd4g7CLBBOxfHGsA30el1FiUWGnWMM-qdXbQRO8tKaGjuuFA9wkJ05dAOh_bIykIGZuoZJCnjzufl8fOClkx5=w649-h975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08" y="3251569"/>
            <a:ext cx="2400588" cy="360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01596" y="6258328"/>
            <a:ext cx="170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ill Sans MT" pitchFamily="34" charset="0"/>
              </a:rPr>
              <a:t>Photo: USFS</a:t>
            </a:r>
          </a:p>
        </p:txBody>
      </p:sp>
    </p:spTree>
    <p:extLst>
      <p:ext uri="{BB962C8B-B14F-4D97-AF65-F5344CB8AC3E}">
        <p14:creationId xmlns:p14="http://schemas.microsoft.com/office/powerpoint/2010/main" val="354500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for Changing Biodiversity: Resilience</a:t>
            </a:r>
          </a:p>
        </p:txBody>
      </p:sp>
      <p:sp>
        <p:nvSpPr>
          <p:cNvPr id="24578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Approaches:</a:t>
            </a:r>
          </a:p>
          <a:p>
            <a:pPr lvl="1"/>
            <a:r>
              <a:rPr lang="en-US" dirty="0" smtClean="0"/>
              <a:t>Maintain high diversity, including age and genetic</a:t>
            </a:r>
          </a:p>
          <a:p>
            <a:pPr lvl="1"/>
            <a:r>
              <a:rPr lang="en-US" dirty="0" smtClean="0"/>
              <a:t>Allow disturbance, prevent catastrophic disturbance</a:t>
            </a:r>
          </a:p>
          <a:p>
            <a:pPr lvl="1"/>
            <a:r>
              <a:rPr lang="en-US" dirty="0" smtClean="0"/>
              <a:t>Western US Forests:</a:t>
            </a:r>
          </a:p>
          <a:p>
            <a:pPr lvl="2"/>
            <a:r>
              <a:rPr lang="en-US" dirty="0" smtClean="0"/>
              <a:t>Fuel treatments</a:t>
            </a:r>
          </a:p>
          <a:p>
            <a:pPr lvl="2"/>
            <a:r>
              <a:rPr lang="en-US" dirty="0" smtClean="0"/>
              <a:t>Prescribed fires</a:t>
            </a:r>
          </a:p>
        </p:txBody>
      </p:sp>
      <p:pic>
        <p:nvPicPr>
          <p:cNvPr id="1026" name="Picture 2" descr="https://lh3.googleusercontent.com/-bK2q53oKeTw/SpNPmIZ8ZrI/AAAAAAAAGzk/x8jeQCxRToI/w498-h748-no/DSC008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536" y="3611463"/>
            <a:ext cx="2149475" cy="322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-NhbpLcT3Ivo/SpNPm2FibLI/AAAAAAAAGz4/TNaJmML_rBI/w498-h748-no/DSC008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161" y="3616208"/>
            <a:ext cx="2154773" cy="323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6161" y="5566818"/>
            <a:ext cx="3000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white"/>
                </a:solidFill>
                <a:latin typeface="Gill Sans MT" pitchFamily="34" charset="0"/>
              </a:rPr>
              <a:t>Before and After fuel </a:t>
            </a:r>
            <a:r>
              <a:rPr lang="en-US" sz="2400" dirty="0" smtClean="0">
                <a:solidFill>
                  <a:prstClr val="white"/>
                </a:solidFill>
                <a:latin typeface="Gill Sans MT" pitchFamily="34" charset="0"/>
              </a:rPr>
              <a:t>treatment near</a:t>
            </a:r>
            <a:endParaRPr lang="en-US" sz="2400" dirty="0">
              <a:solidFill>
                <a:prstClr val="white"/>
              </a:solidFill>
              <a:latin typeface="Gill Sans MT" pitchFamily="34" charset="0"/>
            </a:endParaRPr>
          </a:p>
          <a:p>
            <a:pPr algn="r"/>
            <a:r>
              <a:rPr lang="en-US" sz="2400" i="1" dirty="0" err="1">
                <a:solidFill>
                  <a:prstClr val="white"/>
                </a:solidFill>
                <a:latin typeface="Gill Sans MT" pitchFamily="34" charset="0"/>
              </a:rPr>
              <a:t>Metolius</a:t>
            </a:r>
            <a:r>
              <a:rPr lang="en-US" sz="2400" i="1" dirty="0">
                <a:solidFill>
                  <a:prstClr val="white"/>
                </a:solidFill>
                <a:latin typeface="Gill Sans MT" pitchFamily="34" charset="0"/>
              </a:rPr>
              <a:t> </a:t>
            </a:r>
            <a:r>
              <a:rPr lang="en-US" sz="2400" i="1" dirty="0" smtClean="0">
                <a:solidFill>
                  <a:prstClr val="white"/>
                </a:solidFill>
                <a:latin typeface="Gill Sans MT" pitchFamily="34" charset="0"/>
              </a:rPr>
              <a:t>River, Oregon</a:t>
            </a:r>
            <a:endParaRPr lang="en-US" sz="2400" i="1" dirty="0">
              <a:solidFill>
                <a:prstClr val="white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5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Managing for Changing Biodiversity: </a:t>
            </a:r>
            <a:r>
              <a:rPr dirty="0" smtClean="0"/>
              <a:t>Resilience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 Risk of conversion from forest to chaparral in the Klamath region</a:t>
            </a:r>
            <a:endParaRPr lang="en-US" dirty="0"/>
          </a:p>
        </p:txBody>
      </p:sp>
      <p:pic>
        <p:nvPicPr>
          <p:cNvPr id="11266" name="Picture 2" descr="http://travelonastudentbudget.com/wp-content/uploads/2011/10/dscn0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12" y="2793832"/>
            <a:ext cx="5355098" cy="40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1" t="10216" r="20757" b="10087"/>
          <a:stretch/>
        </p:blipFill>
        <p:spPr>
          <a:xfrm>
            <a:off x="2025511" y="3912789"/>
            <a:ext cx="1696559" cy="2897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2" b="14467"/>
          <a:stretch/>
        </p:blipFill>
        <p:spPr>
          <a:xfrm>
            <a:off x="501728" y="2793832"/>
            <a:ext cx="1687786" cy="3444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3807" y="6238782"/>
            <a:ext cx="227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Gill Sans MT" pitchFamily="34" charset="0"/>
              </a:rPr>
              <a:t>Photo: Unknown</a:t>
            </a:r>
          </a:p>
        </p:txBody>
      </p:sp>
    </p:spTree>
    <p:extLst>
      <p:ext uri="{BB962C8B-B14F-4D97-AF65-F5344CB8AC3E}">
        <p14:creationId xmlns:p14="http://schemas.microsoft.com/office/powerpoint/2010/main" val="395018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for Changing Biodiversity: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Acceptance that the climate has changed, will continue to do so.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3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for Changing Biodiversity: Adaptation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Approaches:</a:t>
            </a:r>
            <a:endParaRPr lang="en-US" dirty="0"/>
          </a:p>
          <a:p>
            <a:pPr lvl="1"/>
            <a:r>
              <a:rPr lang="en-US" dirty="0" smtClean="0"/>
              <a:t>Increasing or introducing disturbances</a:t>
            </a:r>
          </a:p>
          <a:p>
            <a:pPr lvl="1"/>
            <a:r>
              <a:rPr lang="en-US" dirty="0" smtClean="0"/>
              <a:t>Introducing new species:  Facilitated migration</a:t>
            </a:r>
          </a:p>
          <a:p>
            <a:pPr lvl="1"/>
            <a:r>
              <a:rPr lang="en-US" dirty="0" smtClean="0"/>
              <a:t>More species: Facilitated biodiversity</a:t>
            </a:r>
          </a:p>
        </p:txBody>
      </p:sp>
      <p:sp>
        <p:nvSpPr>
          <p:cNvPr id="4" name="AutoShape 2" descr="Displaying mw_browse_pro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isplaying mw_browse_pro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425" y="3972415"/>
            <a:ext cx="2325624" cy="2759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506" y="3972415"/>
            <a:ext cx="3658032" cy="2743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921" y="5231343"/>
            <a:ext cx="3044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Gill Sans MT" pitchFamily="34" charset="0"/>
              </a:rPr>
              <a:t>Example: TNC planting 250,000 climate resilient seedlings</a:t>
            </a:r>
          </a:p>
          <a:p>
            <a:pPr algn="r"/>
            <a:r>
              <a:rPr lang="en-US" sz="2400" dirty="0" smtClean="0">
                <a:latin typeface="Gill Sans MT" pitchFamily="34" charset="0"/>
              </a:rPr>
              <a:t>Photos: Mark White</a:t>
            </a:r>
          </a:p>
        </p:txBody>
      </p:sp>
    </p:spTree>
    <p:extLst>
      <p:ext uri="{BB962C8B-B14F-4D97-AF65-F5344CB8AC3E}">
        <p14:creationId xmlns:p14="http://schemas.microsoft.com/office/powerpoint/2010/main" val="11028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for Changing Biodiversity: Adaptation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Radical Innovations</a:t>
            </a:r>
          </a:p>
          <a:p>
            <a:pPr lvl="1"/>
            <a:r>
              <a:rPr lang="en-US" dirty="0" smtClean="0"/>
              <a:t>Whole-sale ecosystem conversion</a:t>
            </a:r>
          </a:p>
          <a:p>
            <a:pPr lvl="1"/>
            <a:r>
              <a:rPr lang="en-US" dirty="0" smtClean="0"/>
              <a:t>Abandonment</a:t>
            </a:r>
          </a:p>
          <a:p>
            <a:pPr lvl="1"/>
            <a:r>
              <a:rPr lang="en-US" dirty="0" smtClean="0"/>
              <a:t>Facilitated Evolution</a:t>
            </a:r>
          </a:p>
          <a:p>
            <a:pPr lvl="1"/>
            <a:r>
              <a:rPr lang="en-US" smtClean="0"/>
              <a:t>Other?</a:t>
            </a:r>
            <a:endParaRPr lang="en-US" dirty="0" smtClean="0"/>
          </a:p>
        </p:txBody>
      </p:sp>
      <p:sp>
        <p:nvSpPr>
          <p:cNvPr id="4" name="AutoShape 2" descr="Displaying mw_browse_pro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isplaying mw_browse_pro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https://lh3.googleusercontent.com/j9vP4L1S5adXtHKhK9qGgRkqGEa8PEBbKznIhaS7dvYkwmcqDJa-RzgoDBKawDU3YE2MtWlcAOrsL_jQICwRQVfI3-wI4pZT9woJGmLg9K9EPNvxIqZDd_qhwRSjREn8uIJVNon5CWFrCsKyNxekz95w80IOuxuXzfnQ9DZp4h_Tm4JcJ0dxz_QAj8W2vBfc7WMxoy46mlUEKFb5szZdSYahMV3Sr9Hf2QLzM0JetiGeagDTKc_lU7uvBqYNtbtg95guFlhYUTR1qQUhg7g3-Phbq7KLYZUb_W4dms_3-SyPk4CKS8uJ-ihqrnV3YlP5AytXo7F5BZHGrrOQ9rcKRx_i4WhoAKK4Nm_Z17HlBjK-SqzkNWL0yrYZnnx_2v5UEvNH4YZps2yr9s6lNEOjz4VGTlpxzUqExItAEusWoLX2zKhkN9sq0GVh7U71SwIt5dbUyXpt_4Nm27Ucc0pXMc9cvmBSNkIj8fiJpX3g8ayAuOzTIuuqZXdWOtdclj7ba8wGAJsq4_OIxXZAI-2CeVdmTNcIdDRa47j5BLzWsP0a=w1465-h975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48" y="3891524"/>
            <a:ext cx="4439407" cy="29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5834320"/>
            <a:ext cx="4213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latin typeface="Gill Sans MT" pitchFamily="34" charset="0"/>
              </a:rPr>
              <a:t>Whitebark</a:t>
            </a:r>
            <a:r>
              <a:rPr lang="en-US" sz="2400" dirty="0" smtClean="0">
                <a:latin typeface="Gill Sans MT" pitchFamily="34" charset="0"/>
              </a:rPr>
              <a:t> pine following fire in 2004; re-burned 2015</a:t>
            </a:r>
          </a:p>
        </p:txBody>
      </p:sp>
    </p:spTree>
    <p:extLst>
      <p:ext uri="{BB962C8B-B14F-4D97-AF65-F5344CB8AC3E}">
        <p14:creationId xmlns:p14="http://schemas.microsoft.com/office/powerpoint/2010/main" val="18895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for Changing Biodiversity: Adaptation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Radical Innovations</a:t>
            </a:r>
          </a:p>
          <a:p>
            <a:pPr lvl="1"/>
            <a:r>
              <a:rPr lang="en-US" dirty="0" smtClean="0"/>
              <a:t>Emma Marris:  All of the above!</a:t>
            </a:r>
          </a:p>
          <a:p>
            <a:pPr lvl="1"/>
            <a:r>
              <a:rPr lang="en-US" dirty="0" smtClean="0"/>
              <a:t>Embrace biodiversity everywhere</a:t>
            </a:r>
          </a:p>
          <a:p>
            <a:pPr lvl="2"/>
            <a:r>
              <a:rPr lang="en-US" dirty="0" smtClean="0"/>
              <a:t>Urban areas, agricultural areas</a:t>
            </a:r>
          </a:p>
          <a:p>
            <a:pPr lvl="2"/>
            <a:r>
              <a:rPr lang="en-US" dirty="0" smtClean="0"/>
              <a:t>Wide-scale intentional introductions</a:t>
            </a:r>
          </a:p>
          <a:p>
            <a:pPr lvl="2"/>
            <a:endParaRPr lang="en-US" dirty="0" smtClean="0"/>
          </a:p>
        </p:txBody>
      </p:sp>
      <p:sp>
        <p:nvSpPr>
          <p:cNvPr id="4" name="AutoShape 2" descr="Displaying mw_browse_pro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4" descr="Displaying mw_browse_pro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Social attitudes towards managing biodiversity: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for Biodiversity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47900" y="5467350"/>
            <a:ext cx="4543425" cy="0"/>
          </a:xfrm>
          <a:prstGeom prst="line">
            <a:avLst/>
          </a:prstGeom>
          <a:ln w="508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200275" y="2686050"/>
            <a:ext cx="47625" cy="2809875"/>
          </a:xfrm>
          <a:prstGeom prst="line">
            <a:avLst/>
          </a:prstGeom>
          <a:ln w="508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57625" y="5581650"/>
            <a:ext cx="155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Adaptation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790950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itchFamily="34" charset="0"/>
              </a:rPr>
              <a:t>Resistance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38425" y="3086100"/>
            <a:ext cx="3619500" cy="17049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90" y="2286000"/>
            <a:ext cx="818522" cy="11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mma marris rambunctious gard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4" y="4495800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5943600"/>
            <a:ext cx="2104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Emma Marris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286" y="2262810"/>
            <a:ext cx="8659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John</a:t>
            </a:r>
          </a:p>
          <a:p>
            <a:r>
              <a:rPr lang="en-US" sz="2800" dirty="0" smtClean="0">
                <a:latin typeface="Gill Sans MT" panose="020B0502020104020203" pitchFamily="34" charset="0"/>
              </a:rPr>
              <a:t>Muir</a:t>
            </a:r>
          </a:p>
        </p:txBody>
      </p:sp>
    </p:spTree>
    <p:extLst>
      <p:ext uri="{BB962C8B-B14F-4D97-AF65-F5344CB8AC3E}">
        <p14:creationId xmlns:p14="http://schemas.microsoft.com/office/powerpoint/2010/main" val="181596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0" dirty="0" smtClean="0"/>
              <a:t>Ecological Effects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Ocean acidity</a:t>
            </a:r>
          </a:p>
          <a:p>
            <a:r>
              <a:rPr lang="en-US" altLang="en-US" dirty="0"/>
              <a:t>Coral bleaching</a:t>
            </a:r>
          </a:p>
          <a:p>
            <a:r>
              <a:rPr lang="en-US" altLang="en-US" dirty="0"/>
              <a:t>Range shifts of plants in mountain areas</a:t>
            </a:r>
          </a:p>
          <a:p>
            <a:r>
              <a:rPr lang="en-US" altLang="en-US" dirty="0" smtClean="0"/>
              <a:t>Changes </a:t>
            </a:r>
            <a:r>
              <a:rPr lang="en-US" altLang="en-US" dirty="0"/>
              <a:t>in migration patterns of </a:t>
            </a:r>
            <a:r>
              <a:rPr lang="en-US" altLang="en-US" dirty="0" smtClean="0"/>
              <a:t>birds</a:t>
            </a:r>
          </a:p>
          <a:p>
            <a:r>
              <a:rPr lang="en-US" altLang="en-US" dirty="0" smtClean="0"/>
              <a:t>Earlier </a:t>
            </a:r>
            <a:r>
              <a:rPr lang="en-US" altLang="en-US" dirty="0"/>
              <a:t>spring greening of </a:t>
            </a:r>
            <a:r>
              <a:rPr lang="en-US" altLang="en-US" dirty="0" smtClean="0"/>
              <a:t>vegetation</a:t>
            </a:r>
          </a:p>
          <a:p>
            <a:pPr lvl="1"/>
            <a:r>
              <a:rPr lang="en-US" altLang="en-US" dirty="0" smtClean="0"/>
              <a:t>Timing </a:t>
            </a:r>
            <a:r>
              <a:rPr lang="en-US" altLang="en-US" dirty="0"/>
              <a:t>of plant growth and insect </a:t>
            </a:r>
            <a:r>
              <a:rPr lang="en-US" altLang="en-US" dirty="0" smtClean="0"/>
              <a:t>emergence</a:t>
            </a:r>
          </a:p>
          <a:p>
            <a:pPr lvl="1"/>
            <a:r>
              <a:rPr lang="en-US" altLang="en-US" dirty="0" smtClean="0"/>
              <a:t>Timing </a:t>
            </a:r>
            <a:r>
              <a:rPr lang="en-US" altLang="en-US" dirty="0"/>
              <a:t>of flowering and pollinator </a:t>
            </a:r>
            <a:r>
              <a:rPr lang="en-US" altLang="en-US" dirty="0" smtClean="0"/>
              <a:t>activity</a:t>
            </a:r>
          </a:p>
          <a:p>
            <a:pPr lvl="1"/>
            <a:r>
              <a:rPr lang="en-US" altLang="en-US" dirty="0" smtClean="0"/>
              <a:t>Timing </a:t>
            </a:r>
            <a:r>
              <a:rPr lang="en-US" altLang="en-US" dirty="0"/>
              <a:t>of bird hatching and insect </a:t>
            </a:r>
            <a:r>
              <a:rPr lang="en-US" altLang="en-US" dirty="0" smtClean="0"/>
              <a:t>emergence</a:t>
            </a:r>
          </a:p>
          <a:p>
            <a:r>
              <a:rPr lang="en-US" altLang="en-US" dirty="0" smtClean="0"/>
              <a:t>Many </a:t>
            </a:r>
            <a:r>
              <a:rPr lang="en-US" altLang="en-US" dirty="0"/>
              <a:t>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2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6858000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Plants Are Moving Up the Alps</a:t>
            </a:r>
          </a:p>
        </p:txBody>
      </p:sp>
      <p:pic>
        <p:nvPicPr>
          <p:cNvPr id="4" name="Picture 1" descr="Ecology2e-Fig-24-15-0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047750"/>
            <a:ext cx="84804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6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524000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altLang="en-US" sz="3200" dirty="0">
                <a:ea typeface="+mj-ea"/>
                <a:cs typeface="+mj-cs"/>
              </a:rPr>
              <a:t>Because climate change will be rapid, plants </a:t>
            </a:r>
            <a:r>
              <a:rPr lang="en-US" altLang="en-US" sz="3200" dirty="0" smtClean="0">
                <a:ea typeface="+mj-ea"/>
                <a:cs typeface="+mj-cs"/>
              </a:rPr>
              <a:t>&amp; animals </a:t>
            </a:r>
            <a:r>
              <a:rPr lang="en-US" altLang="en-US" sz="3200" dirty="0">
                <a:ea typeface="+mj-ea"/>
                <a:cs typeface="+mj-cs"/>
              </a:rPr>
              <a:t>are unlikely to demonstrate evolutionary responses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620000" cy="38100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2600" dirty="0">
                <a:solidFill>
                  <a:srgbClr val="000000"/>
                </a:solidFill>
                <a:ea typeface="+mn-ea"/>
                <a:cs typeface="+mn-cs"/>
              </a:rPr>
              <a:t>Dispersal may be the only way to avoid extinction.</a:t>
            </a:r>
          </a:p>
          <a:p>
            <a:pPr marL="182880" indent="-182880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2600" dirty="0">
                <a:solidFill>
                  <a:srgbClr val="000000"/>
                </a:solidFill>
                <a:ea typeface="+mn-ea"/>
                <a:cs typeface="+mn-cs"/>
              </a:rPr>
              <a:t>Dispersal barriers and habitat fragmentation will be important constraints. </a:t>
            </a:r>
          </a:p>
          <a:p>
            <a:pPr marL="182880" indent="-182880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2600" dirty="0">
                <a:solidFill>
                  <a:srgbClr val="000000"/>
                </a:solidFill>
                <a:ea typeface="+mn-ea"/>
                <a:cs typeface="+mn-cs"/>
              </a:rPr>
              <a:t>Plant dispersal rates are, on average, much slower than the predicted rate of climate change.</a:t>
            </a:r>
          </a:p>
          <a:p>
            <a:pPr marL="182880" indent="-182880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2600" dirty="0" smtClean="0">
                <a:solidFill>
                  <a:srgbClr val="000000"/>
                </a:solidFill>
                <a:ea typeface="+mn-ea"/>
                <a:cs typeface="+mn-cs"/>
              </a:rPr>
              <a:t>R-selected plants can </a:t>
            </a:r>
            <a:r>
              <a:rPr lang="en-US" altLang="en-US" sz="2600" dirty="0">
                <a:solidFill>
                  <a:srgbClr val="000000"/>
                </a:solidFill>
                <a:ea typeface="+mn-ea"/>
                <a:cs typeface="+mn-cs"/>
              </a:rPr>
              <a:t>disperse and establish quickly. </a:t>
            </a:r>
            <a:r>
              <a:rPr lang="en-US" altLang="en-US" sz="2600" dirty="0" smtClean="0">
                <a:solidFill>
                  <a:srgbClr val="000000"/>
                </a:solidFill>
                <a:ea typeface="+mn-ea"/>
                <a:cs typeface="+mn-cs"/>
              </a:rPr>
              <a:t>  K-selected shrubs </a:t>
            </a:r>
            <a:r>
              <a:rPr lang="en-US" altLang="en-US" sz="2600" dirty="0">
                <a:solidFill>
                  <a:srgbClr val="000000"/>
                </a:solidFill>
                <a:ea typeface="+mn-ea"/>
                <a:cs typeface="+mn-cs"/>
              </a:rPr>
              <a:t>and trees have much slower dispersal rates.</a:t>
            </a:r>
          </a:p>
        </p:txBody>
      </p:sp>
    </p:spTree>
    <p:extLst>
      <p:ext uri="{BB962C8B-B14F-4D97-AF65-F5344CB8AC3E}">
        <p14:creationId xmlns:p14="http://schemas.microsoft.com/office/powerpoint/2010/main" val="176637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Phenology: The timing of life-cycle events and seasonal activities of organisms</a:t>
            </a:r>
            <a:endParaRPr lang="en-US" dirty="0"/>
          </a:p>
        </p:txBody>
      </p:sp>
      <p:pic>
        <p:nvPicPr>
          <p:cNvPr id="4" name="Content Placeholder 3" descr="508511120_c50067d3f3_z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67400" y="1752600"/>
            <a:ext cx="2747493" cy="1828800"/>
          </a:xfrm>
        </p:spPr>
      </p:pic>
      <p:pic>
        <p:nvPicPr>
          <p:cNvPr id="5" name="Picture 4" descr="3954253831_f000768caa_z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4257" y="3810000"/>
            <a:ext cx="1825943" cy="2286000"/>
          </a:xfrm>
          <a:prstGeom prst="rect">
            <a:avLst/>
          </a:prstGeom>
        </p:spPr>
      </p:pic>
      <p:pic>
        <p:nvPicPr>
          <p:cNvPr id="6" name="Picture 5" descr="4415515853_9d6cd30836_z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0200" y="3810000"/>
            <a:ext cx="3251916" cy="2286000"/>
          </a:xfrm>
          <a:prstGeom prst="rect">
            <a:avLst/>
          </a:prstGeom>
        </p:spPr>
      </p:pic>
      <p:pic>
        <p:nvPicPr>
          <p:cNvPr id="7" name="Picture 6" descr="Colias_gigantea_inupiat_ALASKA_eclosing_NickyDavi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3810000"/>
            <a:ext cx="3200400" cy="2286000"/>
          </a:xfrm>
          <a:prstGeom prst="rect">
            <a:avLst/>
          </a:prstGeom>
          <a:effectLst/>
        </p:spPr>
      </p:pic>
      <p:sp>
        <p:nvSpPr>
          <p:cNvPr id="10" name="Rectangle 9"/>
          <p:cNvSpPr/>
          <p:nvPr/>
        </p:nvSpPr>
        <p:spPr>
          <a:xfrm>
            <a:off x="5638800" y="6107668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Grebe </a:t>
            </a:r>
            <a:r>
              <a:rPr lang="en-US" dirty="0" err="1" smtClean="0"/>
              <a:t>pict</a:t>
            </a:r>
            <a:r>
              <a:rPr lang="en-US" dirty="0" smtClean="0"/>
              <a:t> from Care2; </a:t>
            </a:r>
            <a:br>
              <a:rPr lang="en-US" dirty="0" smtClean="0"/>
            </a:br>
            <a:r>
              <a:rPr lang="en-US" i="1" dirty="0" err="1" smtClean="0"/>
              <a:t>Colius</a:t>
            </a:r>
            <a:r>
              <a:rPr lang="en-US" i="1" dirty="0" smtClean="0"/>
              <a:t> </a:t>
            </a:r>
            <a:r>
              <a:rPr lang="en-US" dirty="0" smtClean="0"/>
              <a:t>moth </a:t>
            </a:r>
            <a:r>
              <a:rPr lang="en-US" dirty="0" err="1" smtClean="0"/>
              <a:t>pict</a:t>
            </a:r>
            <a:r>
              <a:rPr lang="en-US" dirty="0" smtClean="0"/>
              <a:t> from </a:t>
            </a:r>
            <a:r>
              <a:rPr lang="en-US" dirty="0" err="1" smtClean="0"/>
              <a:t>Ecotime</a:t>
            </a:r>
            <a:r>
              <a:rPr lang="en-US" dirty="0" smtClean="0"/>
              <a:t>; </a:t>
            </a:r>
            <a:endParaRPr lang="en-US" dirty="0"/>
          </a:p>
        </p:txBody>
      </p:sp>
      <p:pic>
        <p:nvPicPr>
          <p:cNvPr id="11" name="Picture 10" descr="EggLayingGopherSnake_SpSnakesCo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85170" y="1752600"/>
            <a:ext cx="2397967" cy="1828800"/>
          </a:xfrm>
          <a:prstGeom prst="rect">
            <a:avLst/>
          </a:prstGeom>
        </p:spPr>
      </p:pic>
      <p:pic>
        <p:nvPicPr>
          <p:cNvPr id="12" name="Picture 11" descr="Grebes_Care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1"/>
          <a:stretch>
            <a:fillRect/>
          </a:stretch>
        </p:blipFill>
        <p:spPr>
          <a:xfrm>
            <a:off x="452907" y="1752600"/>
            <a:ext cx="3048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9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Phenology: The timing of life-cycle events and seasonal activities of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Earliest:  Farmers tracked plants / animals as indicators of when to plant, harvest, etc.</a:t>
            </a:r>
          </a:p>
          <a:p>
            <a:r>
              <a:rPr lang="en-US" dirty="0" smtClean="0"/>
              <a:t>Chinese ~1000 BC:  Written records</a:t>
            </a:r>
          </a:p>
          <a:p>
            <a:r>
              <a:rPr lang="en-US" dirty="0" smtClean="0"/>
              <a:t>Later: </a:t>
            </a:r>
            <a:r>
              <a:rPr lang="en-US" dirty="0" err="1" smtClean="0"/>
              <a:t>Linneaeus</a:t>
            </a:r>
            <a:r>
              <a:rPr lang="en-US" dirty="0" smtClean="0"/>
              <a:t>, Thoreau, Leopold</a:t>
            </a:r>
          </a:p>
          <a:p>
            <a:r>
              <a:rPr lang="en-US" dirty="0" smtClean="0"/>
              <a:t>(from Project Budburst)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1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Phenophase</a:t>
            </a:r>
            <a:r>
              <a:rPr lang="en-US" dirty="0" smtClean="0"/>
              <a:t>: span of time in which a </a:t>
            </a:r>
            <a:br>
              <a:rPr lang="en-US" dirty="0" smtClean="0"/>
            </a:br>
            <a:r>
              <a:rPr lang="en-US" dirty="0" smtClean="0"/>
              <a:t>life history event occurs</a:t>
            </a:r>
            <a:endParaRPr lang="en-US" sz="3600" dirty="0"/>
          </a:p>
        </p:txBody>
      </p:sp>
      <p:pic>
        <p:nvPicPr>
          <p:cNvPr id="4" name="Content Placeholder 3" descr="5973368340_5183629ab0_z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164" y="1828800"/>
            <a:ext cx="2244436" cy="1828800"/>
          </a:xfrm>
        </p:spPr>
      </p:pic>
      <p:pic>
        <p:nvPicPr>
          <p:cNvPr id="5" name="Picture 4" descr="5972806515_8a465710b8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6806" y="1828800"/>
            <a:ext cx="2747493" cy="1828800"/>
          </a:xfrm>
          <a:prstGeom prst="rect">
            <a:avLst/>
          </a:prstGeom>
        </p:spPr>
      </p:pic>
      <p:pic>
        <p:nvPicPr>
          <p:cNvPr id="6" name="Picture 5" descr="5980662862_e03ba8b6b6_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838136"/>
            <a:ext cx="2747493" cy="1828800"/>
          </a:xfrm>
          <a:prstGeom prst="rect">
            <a:avLst/>
          </a:prstGeom>
        </p:spPr>
      </p:pic>
      <p:pic>
        <p:nvPicPr>
          <p:cNvPr id="7" name="Picture 6" descr="5099942921_1d78fded23_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5505" y="1828800"/>
            <a:ext cx="1217295" cy="1828800"/>
          </a:xfrm>
          <a:prstGeom prst="rect">
            <a:avLst/>
          </a:prstGeom>
        </p:spPr>
      </p:pic>
      <p:pic>
        <p:nvPicPr>
          <p:cNvPr id="8" name="Picture 7" descr="5053717090_7ddaa0b860_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1181" y="3838136"/>
            <a:ext cx="1521619" cy="2286000"/>
          </a:xfrm>
          <a:prstGeom prst="rect">
            <a:avLst/>
          </a:prstGeom>
        </p:spPr>
      </p:pic>
      <p:pic>
        <p:nvPicPr>
          <p:cNvPr id="11" name="Picture 10" descr="4045759800_a747470e8d_z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19265" y="3838136"/>
            <a:ext cx="183594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8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2041</Words>
  <Application>Microsoft Macintosh PowerPoint</Application>
  <PresentationFormat>On-screen Show (4:3)</PresentationFormat>
  <Paragraphs>272</Paragraphs>
  <Slides>39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Lecture 17 – June 5 Climate change: Mitigate, resist, adapt</vt:lpstr>
      <vt:lpstr>Lectures, readings, assignments</vt:lpstr>
      <vt:lpstr>Ecological effects</vt:lpstr>
      <vt:lpstr>Ecological Effects</vt:lpstr>
      <vt:lpstr>PowerPoint Presentation</vt:lpstr>
      <vt:lpstr>Because climate change will be rapid, plants &amp; animals are unlikely to demonstrate evolutionary responses</vt:lpstr>
      <vt:lpstr>Phenology: The timing of life-cycle events and seasonal activities of organisms</vt:lpstr>
      <vt:lpstr>Phenology: The timing of life-cycle events and seasonal activities of organisms</vt:lpstr>
      <vt:lpstr>Phenophase: span of time in which a  life history event occurs</vt:lpstr>
      <vt:lpstr>Phenology is one of the main quantifiable indicators of global climate change </vt:lpstr>
      <vt:lpstr>PowerPoint Presentation</vt:lpstr>
      <vt:lpstr>Examples of Plant Phenology Changes</vt:lpstr>
      <vt:lpstr>Plant Phenology Mechanisms </vt:lpstr>
      <vt:lpstr>The primary physiological cue for bird migration is the changes in the day length, while the primary cue for insect emergence and development is temperature </vt:lpstr>
      <vt:lpstr>Temperature change can affect pest outbreaks, and pollinator and food web mismatches. </vt:lpstr>
      <vt:lpstr>A rise of 2°C (3.6°F) will hasten the annual, typically well defined, flight period in moths by &gt;18 days (J. Miller, data from 2004-8)</vt:lpstr>
      <vt:lpstr>Food security: Many plants require diurnal cycles of fluctuating temperatures</vt:lpstr>
      <vt:lpstr>Consequences to Humans </vt:lpstr>
      <vt:lpstr>feedbacks</vt:lpstr>
      <vt:lpstr>Planetary Atmosphere as The Commons</vt:lpstr>
      <vt:lpstr>Decisions with uncertainty</vt:lpstr>
      <vt:lpstr>How do we (environmental professionals) talk about climate stress?</vt:lpstr>
      <vt:lpstr>What Solutions Available?</vt:lpstr>
      <vt:lpstr>Solution: Reduce Emissions</vt:lpstr>
      <vt:lpstr>Solution: Reduce Emissions</vt:lpstr>
      <vt:lpstr>Solution: Carbon Capture</vt:lpstr>
      <vt:lpstr>Solution: Carbon Sequestration</vt:lpstr>
      <vt:lpstr>Geoengineering</vt:lpstr>
      <vt:lpstr>Managing for Change</vt:lpstr>
      <vt:lpstr>Managing for Change</vt:lpstr>
      <vt:lpstr>Managing for Changing Biodiversity</vt:lpstr>
      <vt:lpstr>Managing for Changing Biodiversity: Resistance</vt:lpstr>
      <vt:lpstr>Managing for Changing Biodiversity: Resilience</vt:lpstr>
      <vt:lpstr>Managing for Changing Biodiversity: Resilience</vt:lpstr>
      <vt:lpstr>Managing for Changing Biodiversity: Adaptation</vt:lpstr>
      <vt:lpstr>Managing for Changing Biodiversity: Adaptation</vt:lpstr>
      <vt:lpstr>Managing for Changing Biodiversity: Adaptation</vt:lpstr>
      <vt:lpstr>Managing for Changing Biodiversity: Adaptation</vt:lpstr>
      <vt:lpstr>Managing for Biodiversity</vt:lpstr>
    </vt:vector>
  </TitlesOfParts>
  <Company>Portland State Oregon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 – May 31 Carbon cycle and ecological impacts</dc:title>
  <dc:creator>John Rueter</dc:creator>
  <cp:lastModifiedBy>John Rueter</cp:lastModifiedBy>
  <cp:revision>31</cp:revision>
  <dcterms:created xsi:type="dcterms:W3CDTF">2017-05-30T19:29:38Z</dcterms:created>
  <dcterms:modified xsi:type="dcterms:W3CDTF">2017-06-02T18:12:40Z</dcterms:modified>
</cp:coreProperties>
</file>