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03" r:id="rId19"/>
    <p:sldId id="272" r:id="rId20"/>
    <p:sldId id="275" r:id="rId21"/>
    <p:sldId id="277" r:id="rId22"/>
    <p:sldId id="278" r:id="rId23"/>
    <p:sldId id="304" r:id="rId24"/>
    <p:sldId id="305" r:id="rId25"/>
    <p:sldId id="276" r:id="rId26"/>
    <p:sldId id="279" r:id="rId27"/>
    <p:sldId id="280" r:id="rId28"/>
    <p:sldId id="282" r:id="rId29"/>
    <p:sldId id="283" r:id="rId30"/>
    <p:sldId id="284" r:id="rId31"/>
    <p:sldId id="285" r:id="rId32"/>
    <p:sldId id="286" r:id="rId33"/>
    <p:sldId id="287" r:id="rId34"/>
    <p:sldId id="288" r:id="rId35"/>
    <p:sldId id="290" r:id="rId36"/>
    <p:sldId id="291" r:id="rId37"/>
    <p:sldId id="292" r:id="rId38"/>
    <p:sldId id="293" r:id="rId39"/>
    <p:sldId id="297" r:id="rId40"/>
    <p:sldId id="298" r:id="rId41"/>
    <p:sldId id="299" r:id="rId42"/>
    <p:sldId id="300" r:id="rId43"/>
    <p:sldId id="301" r:id="rId44"/>
    <p:sldId id="302" r:id="rId45"/>
    <p:sldId id="27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94" autoAdjust="0"/>
  </p:normalViewPr>
  <p:slideViewPr>
    <p:cSldViewPr snapToGrid="0" snapToObjects="1">
      <p:cViewPr varScale="1">
        <p:scale>
          <a:sx n="103" d="100"/>
          <a:sy n="103" d="100"/>
        </p:scale>
        <p:origin x="-1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8E2B6-C48F-304A-828A-AD179BCB1EA2}" type="datetimeFigureOut">
              <a:rPr lang="en-US" smtClean="0"/>
              <a:t>5/31/17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DA888-5953-8B46-9B74-01F403A540EB}" type="slidenum">
              <a:rPr lang="en-US" smtClean="0"/>
              <a:t>‹#›</a:t>
            </a:fld>
            <a:endParaRPr lang="en-US"/>
          </a:p>
        </p:txBody>
      </p:sp>
    </p:spTree>
    <p:extLst>
      <p:ext uri="{BB962C8B-B14F-4D97-AF65-F5344CB8AC3E}">
        <p14:creationId xmlns:p14="http://schemas.microsoft.com/office/powerpoint/2010/main" val="4231211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8BAB1D-D3BA-8A48-926E-5EE7805B2520}" type="slidenum">
              <a:rPr lang="en-US"/>
              <a:pPr>
                <a:defRPr/>
              </a:pPr>
              <a:t>15</a:t>
            </a:fld>
            <a:endParaRPr lang="en-US"/>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71821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fld id="{7A06B919-C9D6-460D-803D-B16D832D5A1E}" type="slidenum">
              <a:rPr lang="en-US"/>
              <a:pPr/>
              <a:t>32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z="1300" dirty="0" smtClean="0"/>
              <a:t> Temp affects </a:t>
            </a:r>
            <a:r>
              <a:rPr lang="en-US" sz="1300" dirty="0" err="1" smtClean="0"/>
              <a:t>phenology</a:t>
            </a:r>
            <a:r>
              <a:rPr lang="en-US" sz="1300" dirty="0" smtClean="0"/>
              <a:t> of birds: arrival and hatching; B. </a:t>
            </a:r>
            <a:r>
              <a:rPr lang="en-US" sz="1300" dirty="0" err="1" smtClean="0"/>
              <a:t>penduala</a:t>
            </a:r>
            <a:r>
              <a:rPr lang="en-US" sz="1300" dirty="0" smtClean="0"/>
              <a:t> is White Birch; A. </a:t>
            </a:r>
            <a:r>
              <a:rPr lang="en-US" sz="1300" dirty="0" err="1" smtClean="0"/>
              <a:t>hippocastanum</a:t>
            </a:r>
            <a:r>
              <a:rPr lang="en-US" sz="1300" dirty="0" smtClean="0"/>
              <a:t> is Horse Chestnut </a:t>
            </a:r>
          </a:p>
          <a:p>
            <a:pPr eaLnBrk="1" hangingPunct="1"/>
            <a:r>
              <a:rPr lang="en-US" sz="1300" dirty="0" smtClean="0"/>
              <a:t>(NAO =  N. Atlantic oscillation)</a:t>
            </a:r>
            <a:r>
              <a:rPr lang="en-US" dirty="0" smtClean="0"/>
              <a:t> </a:t>
            </a:r>
          </a:p>
        </p:txBody>
      </p:sp>
    </p:spTree>
    <p:extLst>
      <p:ext uri="{BB962C8B-B14F-4D97-AF65-F5344CB8AC3E}">
        <p14:creationId xmlns:p14="http://schemas.microsoft.com/office/powerpoint/2010/main" val="183887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“spring green up”</a:t>
            </a:r>
            <a:r>
              <a:rPr lang="en-US" baseline="0" dirty="0" smtClean="0"/>
              <a:t> = leaf unfolding</a:t>
            </a:r>
          </a:p>
          <a:p>
            <a:r>
              <a:rPr lang="en-US" baseline="0" dirty="0" smtClean="0"/>
              <a:t>Advancing along w/ warming at a national scale</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33</a:t>
            </a:fld>
            <a:endParaRPr lang="en-US"/>
          </a:p>
        </p:txBody>
      </p:sp>
    </p:spTree>
    <p:extLst>
      <p:ext uri="{BB962C8B-B14F-4D97-AF65-F5344CB8AC3E}">
        <p14:creationId xmlns:p14="http://schemas.microsoft.com/office/powerpoint/2010/main" val="144496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phytocrome</a:t>
            </a:r>
            <a:r>
              <a:rPr lang="en-US" dirty="0" smtClean="0"/>
              <a:t>  and </a:t>
            </a:r>
            <a:r>
              <a:rPr lang="en-US" dirty="0" err="1" smtClean="0"/>
              <a:t>cryptochrome</a:t>
            </a:r>
            <a:r>
              <a:rPr lang="en-US" dirty="0" smtClean="0"/>
              <a:t>)</a:t>
            </a:r>
          </a:p>
          <a:p>
            <a:r>
              <a:rPr lang="en-US" sz="1300" dirty="0" smtClean="0"/>
              <a:t>After </a:t>
            </a:r>
            <a:r>
              <a:rPr lang="en-US" sz="1300" dirty="0" err="1" smtClean="0"/>
              <a:t>vernalization</a:t>
            </a:r>
            <a:r>
              <a:rPr lang="en-US" sz="1300" dirty="0" smtClean="0"/>
              <a:t> gene that represses flowering “FLC” turned off permitting flowering </a:t>
            </a:r>
          </a:p>
          <a:p>
            <a:r>
              <a:rPr lang="en-US" sz="1300" dirty="0" smtClean="0"/>
              <a:t>Model system long-day, winter annual plant “Arabidopsis</a:t>
            </a:r>
            <a:r>
              <a:rPr lang="en-US" dirty="0" smtClean="0"/>
              <a:t> </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34</a:t>
            </a:fld>
            <a:endParaRPr lang="en-US"/>
          </a:p>
        </p:txBody>
      </p:sp>
    </p:spTree>
    <p:extLst>
      <p:ext uri="{BB962C8B-B14F-4D97-AF65-F5344CB8AC3E}">
        <p14:creationId xmlns:p14="http://schemas.microsoft.com/office/powerpoint/2010/main" val="254928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Most of Oregon’s  &gt;14,000+ </a:t>
            </a:r>
            <a:r>
              <a:rPr lang="en-US" sz="1300" b="1" dirty="0" smtClean="0"/>
              <a:t>arthropod</a:t>
            </a:r>
            <a:r>
              <a:rPr lang="en-US" sz="1300" dirty="0" smtClean="0"/>
              <a:t> species have </a:t>
            </a:r>
            <a:r>
              <a:rPr lang="en-US" sz="1300" b="1" dirty="0" smtClean="0"/>
              <a:t>temperature-dependent development</a:t>
            </a:r>
            <a:r>
              <a:rPr lang="en-US" sz="1300" dirty="0" smtClean="0"/>
              <a:t> </a:t>
            </a:r>
          </a:p>
          <a:p>
            <a:pPr defTabSz="966612">
              <a:defRPr/>
            </a:pPr>
            <a:r>
              <a:rPr lang="en-US" dirty="0" smtClean="0"/>
              <a:t>Colorado</a:t>
            </a:r>
            <a:r>
              <a:rPr lang="en-US" baseline="0" dirty="0" smtClean="0"/>
              <a:t> Potato Beetle – potato pest (&amp; tomato, eggplant...)</a:t>
            </a:r>
          </a:p>
          <a:p>
            <a:pPr defTabSz="966612">
              <a:defRPr/>
            </a:pPr>
            <a:r>
              <a:rPr lang="en-US" sz="1300" dirty="0" smtClean="0"/>
              <a:t>2012: Balmy temperatures have caused bees to emerge too early and go through their winter food stores before there is enough nectar and pollen out there to replenish their supply.”</a:t>
            </a:r>
          </a:p>
          <a:p>
            <a:r>
              <a:rPr lang="en-US" baseline="0" dirty="0" smtClean="0"/>
              <a:t>pollinators:</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36</a:t>
            </a:fld>
            <a:endParaRPr lang="en-US"/>
          </a:p>
        </p:txBody>
      </p:sp>
    </p:spTree>
    <p:extLst>
      <p:ext uri="{BB962C8B-B14F-4D97-AF65-F5344CB8AC3E}">
        <p14:creationId xmlns:p14="http://schemas.microsoft.com/office/powerpoint/2010/main" val="237347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The seasonal timing of flight (a </a:t>
            </a:r>
            <a:r>
              <a:rPr lang="en-US" sz="1300" b="1" dirty="0" smtClean="0"/>
              <a:t>period of only 10–25 days for most species</a:t>
            </a:r>
            <a:r>
              <a:rPr lang="en-US" sz="1300" dirty="0" smtClean="0"/>
              <a:t>) is a critical time because this is the only chance females have to </a:t>
            </a:r>
            <a:r>
              <a:rPr lang="en-US" sz="1300" b="1" dirty="0" smtClean="0"/>
              <a:t>deposit eggs</a:t>
            </a:r>
            <a:r>
              <a:rPr lang="en-US" sz="1300" dirty="0" smtClean="0"/>
              <a:t>, an event followed by </a:t>
            </a:r>
            <a:r>
              <a:rPr lang="en-US" sz="1300" b="1" dirty="0" smtClean="0"/>
              <a:t>caterpillars feeding on suitable foliage</a:t>
            </a:r>
            <a:r>
              <a:rPr lang="en-US" sz="1300" dirty="0" smtClean="0"/>
              <a:t>.</a:t>
            </a:r>
          </a:p>
          <a:p>
            <a:pPr defTabSz="966612">
              <a:defRPr/>
            </a:pPr>
            <a:endParaRPr lang="en-US" sz="1300" dirty="0" smtClean="0"/>
          </a:p>
          <a:p>
            <a:pPr defTabSz="966612">
              <a:defRPr/>
            </a:pPr>
            <a:r>
              <a:rPr lang="en-US" sz="1300" dirty="0" smtClean="0"/>
              <a:t>Given photoperiod effects</a:t>
            </a:r>
            <a:r>
              <a:rPr lang="en-US" sz="1300" baseline="0" dirty="0" smtClean="0"/>
              <a:t> on bird migration, temp effects on insects, what would your expectations be for food available for nestling birds, most of whom eat insects?</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37</a:t>
            </a:fld>
            <a:endParaRPr lang="en-US"/>
          </a:p>
        </p:txBody>
      </p:sp>
    </p:spTree>
    <p:extLst>
      <p:ext uri="{BB962C8B-B14F-4D97-AF65-F5344CB8AC3E}">
        <p14:creationId xmlns:p14="http://schemas.microsoft.com/office/powerpoint/2010/main" val="59455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…tomatoes grown at constant temp do poorly.</a:t>
            </a:r>
          </a:p>
          <a:p>
            <a:r>
              <a:rPr lang="en-US" sz="1300" dirty="0" smtClean="0"/>
              <a:t>Exacerbated by Urban Heat Island Effect</a:t>
            </a:r>
            <a:r>
              <a:rPr lang="en-US" dirty="0" smtClean="0"/>
              <a:t> </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38</a:t>
            </a:fld>
            <a:endParaRPr lang="en-US"/>
          </a:p>
        </p:txBody>
      </p:sp>
    </p:spTree>
    <p:extLst>
      <p:ext uri="{BB962C8B-B14F-4D97-AF65-F5344CB8AC3E}">
        <p14:creationId xmlns:p14="http://schemas.microsoft.com/office/powerpoint/2010/main" val="1550017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get to habitat patch w/ correct match. </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40</a:t>
            </a:fld>
            <a:endParaRPr lang="en-US"/>
          </a:p>
        </p:txBody>
      </p:sp>
    </p:spTree>
    <p:extLst>
      <p:ext uri="{BB962C8B-B14F-4D97-AF65-F5344CB8AC3E}">
        <p14:creationId xmlns:p14="http://schemas.microsoft.com/office/powerpoint/2010/main" val="217740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BF94BE8B-98AE-4D71-9FA5-DB8644288D64}" type="slidenum">
              <a:rPr lang="en-US"/>
              <a:pPr/>
              <a:t>41</a:t>
            </a:fld>
            <a:endParaRPr lang="en-US"/>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53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mn-lt"/>
                <a:ea typeface="+mn-ea"/>
                <a:cs typeface="+mn-cs"/>
              </a:rPr>
              <a:t>The fumigated plots maintained a carbon dioxide level of approximately 560 parts per million – an atmospheric concentration predicted for mid-century.</a:t>
            </a:r>
            <a:endParaRPr lang="en-US" dirty="0">
              <a:cs typeface="+mn-cs"/>
            </a:endParaRPr>
          </a:p>
        </p:txBody>
      </p:sp>
      <p:sp>
        <p:nvSpPr>
          <p:cNvPr id="4" name="Slide Number Placeholder 3"/>
          <p:cNvSpPr>
            <a:spLocks noGrp="1"/>
          </p:cNvSpPr>
          <p:nvPr>
            <p:ph type="sldNum" sz="quarter" idx="5"/>
          </p:nvPr>
        </p:nvSpPr>
        <p:spPr/>
        <p:txBody>
          <a:bodyPr/>
          <a:lstStyle/>
          <a:p>
            <a:pPr>
              <a:defRPr/>
            </a:pPr>
            <a:fld id="{82891BBA-1653-EF42-9EBE-7AE55B9B9F54}" type="slidenum">
              <a:rPr lang="en-US"/>
              <a:pPr>
                <a:defRPr/>
              </a:pPr>
              <a:t>42</a:t>
            </a:fld>
            <a:endParaRPr lang="en-US"/>
          </a:p>
        </p:txBody>
      </p:sp>
    </p:spTree>
    <p:extLst>
      <p:ext uri="{BB962C8B-B14F-4D97-AF65-F5344CB8AC3E}">
        <p14:creationId xmlns:p14="http://schemas.microsoft.com/office/powerpoint/2010/main" val="235347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home: Temp is affecting growing</a:t>
            </a:r>
            <a:r>
              <a:rPr lang="en-US" baseline="0" dirty="0" smtClean="0"/>
              <a:t> season</a:t>
            </a:r>
            <a:r>
              <a:rPr lang="en-US" dirty="0" smtClean="0"/>
              <a:t>. The mean normalized anomalies in CO2 uptake by Northern Hemisphere (&gt;208 latitude) vegetation were calculated for 1985–2003. Mount Pinatubo eruption in 1991 injected large amounts of aerosols into the stratosphere and decreased global temperatures. In the years before this volcanic event, temperatures and CO2 uptake showed an increasing trend over time, both during spring and across the growing season. </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43</a:t>
            </a:fld>
            <a:endParaRPr lang="en-US"/>
          </a:p>
        </p:txBody>
      </p:sp>
    </p:spTree>
    <p:extLst>
      <p:ext uri="{BB962C8B-B14F-4D97-AF65-F5344CB8AC3E}">
        <p14:creationId xmlns:p14="http://schemas.microsoft.com/office/powerpoint/2010/main" val="233868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mtClean="0">
                <a:latin typeface="Arial" panose="020B0604020202020204" pitchFamily="34" charset="0"/>
                <a:ea typeface="ＭＳ Ｐゴシック" panose="020B0600070205080204" pitchFamily="34" charset="-128"/>
                <a:cs typeface="+mn-cs"/>
              </a:rPr>
              <a:t>Other chemical reactions are also triggered which result in an actual net decrease in the amount of carbonate ions available, decreasing biogenic Calcium carbonate</a:t>
            </a: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Osaka" charset="-128"/>
              </a:defRPr>
            </a:lvl1pPr>
            <a:lvl2pPr marL="742950" indent="-285750">
              <a:defRPr sz="2400">
                <a:solidFill>
                  <a:schemeClr val="tx1"/>
                </a:solidFill>
                <a:latin typeface="Arial" panose="020B0604020202020204" pitchFamily="34" charset="0"/>
                <a:ea typeface="Osaka" charset="-128"/>
              </a:defRPr>
            </a:lvl2pPr>
            <a:lvl3pPr marL="1143000" indent="-228600">
              <a:defRPr sz="2400">
                <a:solidFill>
                  <a:schemeClr val="tx1"/>
                </a:solidFill>
                <a:latin typeface="Arial" panose="020B0604020202020204" pitchFamily="34" charset="0"/>
                <a:ea typeface="Osaka" charset="-128"/>
              </a:defRPr>
            </a:lvl3pPr>
            <a:lvl4pPr marL="1600200" indent="-228600">
              <a:defRPr sz="2400">
                <a:solidFill>
                  <a:schemeClr val="tx1"/>
                </a:solidFill>
                <a:latin typeface="Arial" panose="020B0604020202020204" pitchFamily="34" charset="0"/>
                <a:ea typeface="Osaka" charset="-128"/>
              </a:defRPr>
            </a:lvl4pPr>
            <a:lvl5pPr marL="2057400" indent="-228600">
              <a:defRPr sz="2400">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pPr>
              <a:defRPr/>
            </a:pPr>
            <a:fld id="{6A0ABF30-55F9-8347-B2CA-FA96B589E694}" type="slidenum">
              <a:rPr lang="en-US" altLang="en-US" sz="1300">
                <a:ea typeface="ＭＳ Ｐゴシック" panose="020B0600070205080204" pitchFamily="34" charset="-128"/>
              </a:rPr>
              <a:pPr>
                <a:defRPr/>
              </a:pPr>
              <a:t>21</a:t>
            </a:fld>
            <a:endParaRPr lang="en-US" altLang="en-US" sz="1300">
              <a:ea typeface="ＭＳ Ｐゴシック" panose="020B0600070205080204" pitchFamily="34" charset="-128"/>
            </a:endParaRPr>
          </a:p>
        </p:txBody>
      </p:sp>
    </p:spTree>
    <p:extLst>
      <p:ext uri="{BB962C8B-B14F-4D97-AF65-F5344CB8AC3E}">
        <p14:creationId xmlns:p14="http://schemas.microsoft.com/office/powerpoint/2010/main" val="429212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idx="5"/>
          </p:nvPr>
        </p:nvSpPr>
        <p:spPr/>
        <p:txBody>
          <a:bodyPr/>
          <a:lstStyle>
            <a:lvl1pPr eaLnBrk="0" hangingPunct="0">
              <a:tabLst>
                <a:tab pos="723900" algn="l"/>
                <a:tab pos="1447800" algn="l"/>
                <a:tab pos="2171700" algn="l"/>
                <a:tab pos="2895600" algn="l"/>
              </a:tabLst>
              <a:defRPr sz="4800" b="1">
                <a:solidFill>
                  <a:schemeClr val="bg1"/>
                </a:solidFill>
                <a:latin typeface="Gill Sans MT" charset="0"/>
                <a:ea typeface="SimSun" charset="0"/>
                <a:cs typeface="SimSun" charset="0"/>
              </a:defRPr>
            </a:lvl1pPr>
            <a:lvl2pPr eaLnBrk="0" hangingPunct="0">
              <a:tabLst>
                <a:tab pos="723900" algn="l"/>
                <a:tab pos="1447800" algn="l"/>
                <a:tab pos="2171700" algn="l"/>
                <a:tab pos="2895600" algn="l"/>
              </a:tabLst>
              <a:defRPr sz="4800" b="1">
                <a:solidFill>
                  <a:schemeClr val="bg1"/>
                </a:solidFill>
                <a:latin typeface="Gill Sans MT" charset="0"/>
                <a:ea typeface="SimSun" charset="0"/>
                <a:cs typeface="SimSun" charset="0"/>
              </a:defRPr>
            </a:lvl2pPr>
            <a:lvl3pPr eaLnBrk="0" hangingPunct="0">
              <a:tabLst>
                <a:tab pos="723900" algn="l"/>
                <a:tab pos="1447800" algn="l"/>
                <a:tab pos="2171700" algn="l"/>
                <a:tab pos="2895600" algn="l"/>
              </a:tabLst>
              <a:defRPr sz="4800" b="1">
                <a:solidFill>
                  <a:schemeClr val="bg1"/>
                </a:solidFill>
                <a:latin typeface="Gill Sans MT" charset="0"/>
                <a:ea typeface="SimSun" charset="0"/>
                <a:cs typeface="SimSun" charset="0"/>
              </a:defRPr>
            </a:lvl3pPr>
            <a:lvl4pPr eaLnBrk="0" hangingPunct="0">
              <a:tabLst>
                <a:tab pos="723900" algn="l"/>
                <a:tab pos="1447800" algn="l"/>
                <a:tab pos="2171700" algn="l"/>
                <a:tab pos="2895600" algn="l"/>
              </a:tabLst>
              <a:defRPr sz="4800" b="1">
                <a:solidFill>
                  <a:schemeClr val="bg1"/>
                </a:solidFill>
                <a:latin typeface="Gill Sans MT" charset="0"/>
                <a:ea typeface="SimSun" charset="0"/>
                <a:cs typeface="SimSun" charset="0"/>
              </a:defRPr>
            </a:lvl4pPr>
            <a:lvl5pPr eaLnBrk="0" hangingPunct="0">
              <a:tabLst>
                <a:tab pos="723900" algn="l"/>
                <a:tab pos="1447800" algn="l"/>
                <a:tab pos="2171700" algn="l"/>
                <a:tab pos="2895600" algn="l"/>
              </a:tabLst>
              <a:defRPr sz="4800" b="1">
                <a:solidFill>
                  <a:schemeClr val="bg1"/>
                </a:solidFill>
                <a:latin typeface="Gill Sans MT"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4800" b="1">
                <a:solidFill>
                  <a:schemeClr val="bg1"/>
                </a:solidFill>
                <a:latin typeface="Gill Sans MT"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4800" b="1">
                <a:solidFill>
                  <a:schemeClr val="bg1"/>
                </a:solidFill>
                <a:latin typeface="Gill Sans MT"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4800" b="1">
                <a:solidFill>
                  <a:schemeClr val="bg1"/>
                </a:solidFill>
                <a:latin typeface="Gill Sans MT"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4800" b="1">
                <a:solidFill>
                  <a:schemeClr val="bg1"/>
                </a:solidFill>
                <a:latin typeface="Gill Sans MT" charset="0"/>
                <a:ea typeface="SimSun" charset="0"/>
                <a:cs typeface="SimSun" charset="0"/>
              </a:defRPr>
            </a:lvl9pPr>
          </a:lstStyle>
          <a:p>
            <a:pPr eaLnBrk="1" hangingPunct="1">
              <a:defRPr/>
            </a:pPr>
            <a:fld id="{627ACBA9-0DF3-E74D-957F-9F17637E9508}" type="slidenum">
              <a:rPr lang="en-US" sz="1200" smtClean="0">
                <a:solidFill>
                  <a:srgbClr val="000000"/>
                </a:solidFill>
                <a:latin typeface="Times New Roman" charset="0"/>
                <a:cs typeface="Lucida Sans Unicode" charset="0"/>
              </a:rPr>
              <a:pPr eaLnBrk="1" hangingPunct="1">
                <a:defRPr/>
              </a:pPr>
              <a:t>44</a:t>
            </a:fld>
            <a:endParaRPr lang="en-US" sz="1200" smtClean="0">
              <a:solidFill>
                <a:srgbClr val="000000"/>
              </a:solidFill>
              <a:latin typeface="Times New Roman" charset="0"/>
              <a:cs typeface="Lucida Sans Unicode" charset="0"/>
            </a:endParaRPr>
          </a:p>
        </p:txBody>
      </p:sp>
      <p:sp>
        <p:nvSpPr>
          <p:cNvPr id="82947" name="Rectangle 1"/>
          <p:cNvSpPr>
            <a:spLocks noGrp="1" noRot="1" noChangeAspect="1" noChangeArrowheads="1" noTextEdit="1"/>
          </p:cNvSpPr>
          <p:nvPr>
            <p:ph type="sldImg"/>
          </p:nvPr>
        </p:nvSpPr>
        <p:spPr>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sp>
      <p:sp>
        <p:nvSpPr>
          <p:cNvPr id="82948" name="Rectangle 2"/>
          <p:cNvSpPr>
            <a:spLocks noGrp="1" noChangeArrowheads="1"/>
          </p:cNvSpPr>
          <p:nvPr>
            <p:ph type="body" idx="1"/>
          </p:nvPr>
        </p:nvSpPr>
        <p:spPr>
          <a:xfrm>
            <a:off x="685801"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atin typeface="Times New Roman" charset="0"/>
            </a:endParaRPr>
          </a:p>
        </p:txBody>
      </p:sp>
    </p:spTree>
    <p:extLst>
      <p:ext uri="{BB962C8B-B14F-4D97-AF65-F5344CB8AC3E}">
        <p14:creationId xmlns:p14="http://schemas.microsoft.com/office/powerpoint/2010/main" val="89613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Osaka" charset="-128"/>
              </a:defRPr>
            </a:lvl1pPr>
            <a:lvl2pPr marL="742950" indent="-285750">
              <a:defRPr sz="2400">
                <a:solidFill>
                  <a:schemeClr val="tx1"/>
                </a:solidFill>
                <a:latin typeface="Arial" panose="020B0604020202020204" pitchFamily="34" charset="0"/>
                <a:ea typeface="Osaka" charset="-128"/>
              </a:defRPr>
            </a:lvl2pPr>
            <a:lvl3pPr marL="1143000" indent="-228600">
              <a:defRPr sz="2400">
                <a:solidFill>
                  <a:schemeClr val="tx1"/>
                </a:solidFill>
                <a:latin typeface="Arial" panose="020B0604020202020204" pitchFamily="34" charset="0"/>
                <a:ea typeface="Osaka" charset="-128"/>
              </a:defRPr>
            </a:lvl3pPr>
            <a:lvl4pPr marL="1600200" indent="-228600">
              <a:defRPr sz="2400">
                <a:solidFill>
                  <a:schemeClr val="tx1"/>
                </a:solidFill>
                <a:latin typeface="Arial" panose="020B0604020202020204" pitchFamily="34" charset="0"/>
                <a:ea typeface="Osaka" charset="-128"/>
              </a:defRPr>
            </a:lvl4pPr>
            <a:lvl5pPr marL="2057400" indent="-228600">
              <a:defRPr sz="2400">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pPr eaLnBrk="1" hangingPunct="1">
              <a:defRPr/>
            </a:pPr>
            <a:fld id="{BD93FD7F-98E5-9C43-A7AE-4542BC26F3AF}" type="slidenum">
              <a:rPr lang="en-US" altLang="en-US" sz="1300">
                <a:latin typeface="Times New Roman" panose="02020603050405020304" pitchFamily="18" charset="0"/>
                <a:ea typeface="ＭＳ Ｐゴシック" panose="020B0600070205080204" pitchFamily="34" charset="-128"/>
              </a:rPr>
              <a:pPr eaLnBrk="1" hangingPunct="1">
                <a:defRPr/>
              </a:pPr>
              <a:t>22</a:t>
            </a:fld>
            <a:endParaRPr lang="en-US" altLang="en-US" sz="1300">
              <a:latin typeface="Times New Roman" panose="02020603050405020304" pitchFamily="18" charset="0"/>
              <a:ea typeface="ＭＳ Ｐゴシック" panose="020B0600070205080204"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mtClean="0">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0769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p:txBody>
          <a:bodyPr/>
          <a:lstStyle/>
          <a:p>
            <a:pPr>
              <a:defRPr/>
            </a:pPr>
            <a:fld id="{6DC89320-FC72-6946-A286-2767B7D383D6}" type="slidenum">
              <a:rPr lang="en-US"/>
              <a:pPr>
                <a:defRPr/>
              </a:pPr>
              <a:t>25</a:t>
            </a:fld>
            <a:endParaRPr lang="en-US"/>
          </a:p>
        </p:txBody>
      </p:sp>
    </p:spTree>
    <p:extLst>
      <p:ext uri="{BB962C8B-B14F-4D97-AF65-F5344CB8AC3E}">
        <p14:creationId xmlns:p14="http://schemas.microsoft.com/office/powerpoint/2010/main" val="147975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Osaka" charset="-128"/>
              </a:defRPr>
            </a:lvl1pPr>
            <a:lvl2pPr marL="742950" indent="-285750">
              <a:defRPr sz="2400">
                <a:solidFill>
                  <a:schemeClr val="tx1"/>
                </a:solidFill>
                <a:latin typeface="Arial" panose="020B0604020202020204" pitchFamily="34" charset="0"/>
                <a:ea typeface="Osaka" charset="-128"/>
              </a:defRPr>
            </a:lvl2pPr>
            <a:lvl3pPr marL="1143000" indent="-228600">
              <a:defRPr sz="2400">
                <a:solidFill>
                  <a:schemeClr val="tx1"/>
                </a:solidFill>
                <a:latin typeface="Arial" panose="020B0604020202020204" pitchFamily="34" charset="0"/>
                <a:ea typeface="Osaka" charset="-128"/>
              </a:defRPr>
            </a:lvl3pPr>
            <a:lvl4pPr marL="1600200" indent="-228600">
              <a:defRPr sz="2400">
                <a:solidFill>
                  <a:schemeClr val="tx1"/>
                </a:solidFill>
                <a:latin typeface="Arial" panose="020B0604020202020204" pitchFamily="34" charset="0"/>
                <a:ea typeface="Osaka" charset="-128"/>
              </a:defRPr>
            </a:lvl4pPr>
            <a:lvl5pPr marL="2057400" indent="-228600">
              <a:defRPr sz="2400">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pPr eaLnBrk="1" hangingPunct="1">
              <a:defRPr/>
            </a:pPr>
            <a:fld id="{63DE2A70-964A-574E-9DEC-7328A346FC07}" type="slidenum">
              <a:rPr lang="en-US" altLang="en-US" sz="1300">
                <a:latin typeface="Times New Roman" panose="02020603050405020304" pitchFamily="18" charset="0"/>
                <a:ea typeface="ＭＳ Ｐゴシック" panose="020B0600070205080204" pitchFamily="34" charset="-128"/>
              </a:rPr>
              <a:pPr eaLnBrk="1" hangingPunct="1">
                <a:defRPr/>
              </a:pPr>
              <a:t>26</a:t>
            </a:fld>
            <a:endParaRPr lang="en-US" altLang="en-US" sz="1300">
              <a:latin typeface="Times New Roman" panose="02020603050405020304" pitchFamily="18" charset="0"/>
              <a:ea typeface="ＭＳ Ｐゴシック" panose="020B0600070205080204" pitchFamily="34"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mtClean="0">
                <a:latin typeface="Arial" panose="020B0604020202020204" pitchFamily="34" charset="0"/>
                <a:ea typeface="ＭＳ Ｐゴシック" panose="020B0600070205080204" pitchFamily="34" charset="-128"/>
                <a:cs typeface="+mn-cs"/>
              </a:rPr>
              <a:t>Ranges of plant species in the European Alps were compared with historical records (Grabherr et al. 1994).</a:t>
            </a:r>
          </a:p>
          <a:p>
            <a:pPr eaLnBrk="1" hangingPunct="1">
              <a:defRPr/>
            </a:pPr>
            <a:r>
              <a:rPr lang="en-US" altLang="en-US" smtClean="0">
                <a:latin typeface="Arial" panose="020B0604020202020204" pitchFamily="34" charset="0"/>
                <a:ea typeface="ＭＳ Ｐゴシック" panose="020B0600070205080204" pitchFamily="34" charset="-128"/>
                <a:cs typeface="+mn-cs"/>
              </a:rPr>
              <a:t>A consistent trend of upward movement of species from lower elevations onto the summits was reported.</a:t>
            </a:r>
          </a:p>
          <a:p>
            <a:pPr eaLnBrk="1" hangingPunct="1">
              <a:defRPr/>
            </a:pPr>
            <a:r>
              <a:rPr lang="en-US" altLang="en-US" smtClean="0">
                <a:latin typeface="Arial" panose="020B0604020202020204" pitchFamily="34" charset="0"/>
                <a:ea typeface="ＭＳ Ｐゴシック" panose="020B0600070205080204" pitchFamily="34" charset="-128"/>
                <a:cs typeface="+mn-cs"/>
              </a:rPr>
              <a:t>Parmesan and Yohe (2003) found that 63% of European butterfly species examined have shifted their ranges northward, while only 3% shifted their ranges southward.</a:t>
            </a:r>
          </a:p>
          <a:p>
            <a:pPr eaLnBrk="1" hangingPunct="1">
              <a:defRPr/>
            </a:pPr>
            <a:r>
              <a:rPr lang="en-US" altLang="en-US" smtClean="0">
                <a:latin typeface="Arial" panose="020B0604020202020204" pitchFamily="34" charset="0"/>
                <a:ea typeface="ＭＳ Ｐゴシック" panose="020B0600070205080204" pitchFamily="34" charset="-128"/>
                <a:cs typeface="+mn-cs"/>
              </a:rPr>
              <a:t>Extinction of lizard populations in Mexico has been linked to warmer spring temperature which limits foraging time during the breeding season (Sinervo et al. 2010).</a:t>
            </a:r>
          </a:p>
          <a:p>
            <a:pPr eaLnBrk="1" hangingPunct="1">
              <a:defRPr/>
            </a:pPr>
            <a:r>
              <a:rPr lang="en-US" altLang="en-US" smtClean="0">
                <a:latin typeface="Arial" panose="020B0604020202020204" pitchFamily="34" charset="0"/>
                <a:ea typeface="ＭＳ Ｐゴシック" panose="020B0600070205080204" pitchFamily="34" charset="-128"/>
                <a:cs typeface="+mn-cs"/>
              </a:rPr>
              <a:t>Using models of lizard physiology and projections for climate warming, they predict 39% of lizard populations will go extinct by 2050.</a:t>
            </a:r>
          </a:p>
          <a:p>
            <a:pPr eaLnBrk="1" hangingPunct="1">
              <a:lnSpc>
                <a:spcPct val="90000"/>
              </a:lnSpc>
              <a:defRPr/>
            </a:pPr>
            <a:r>
              <a:rPr lang="en-US" altLang="en-US" smtClean="0">
                <a:latin typeface="Arial" panose="020B0604020202020204" pitchFamily="34" charset="0"/>
                <a:ea typeface="ＭＳ Ｐゴシック" panose="020B0600070205080204" pitchFamily="34" charset="-128"/>
                <a:cs typeface="+mn-cs"/>
              </a:rPr>
              <a:t>Changes in community composition and local extinctions may be indicators of climate change.</a:t>
            </a:r>
          </a:p>
          <a:p>
            <a:pPr eaLnBrk="1" hangingPunct="1">
              <a:lnSpc>
                <a:spcPct val="90000"/>
              </a:lnSpc>
              <a:defRPr/>
            </a:pPr>
            <a:r>
              <a:rPr lang="en-US" altLang="en-US" smtClean="0">
                <a:latin typeface="Arial" panose="020B0604020202020204" pitchFamily="34" charset="0"/>
                <a:ea typeface="ＭＳ Ｐゴシック" panose="020B0600070205080204" pitchFamily="34" charset="-128"/>
                <a:cs typeface="+mn-cs"/>
              </a:rPr>
              <a:t>Warm water temperatures can kill the algal symbionts of corals, resulting in bleaching of coral reefs.</a:t>
            </a:r>
          </a:p>
          <a:p>
            <a:pPr eaLnBrk="1" hangingPunct="1">
              <a:lnSpc>
                <a:spcPct val="90000"/>
              </a:lnSpc>
              <a:defRPr/>
            </a:pPr>
            <a:r>
              <a:rPr lang="en-US" altLang="en-US" smtClean="0">
                <a:latin typeface="Arial" panose="020B0604020202020204" pitchFamily="34" charset="0"/>
                <a:ea typeface="ＭＳ Ｐゴシック" panose="020B0600070205080204" pitchFamily="34" charset="-128"/>
                <a:cs typeface="+mn-cs"/>
              </a:rPr>
              <a:t>Several worldwide bleaching events have occurred in association with warmer-than-average sea surface temperatures.</a:t>
            </a:r>
          </a:p>
          <a:p>
            <a:pPr eaLnBrk="1" hangingPunct="1">
              <a:defRPr/>
            </a:pPr>
            <a:endParaRPr lang="en-US" altLang="en-US" smtClean="0">
              <a:latin typeface="Arial" panose="020B0604020202020204" pitchFamily="34" charset="0"/>
              <a:ea typeface="ＭＳ Ｐゴシック" panose="020B0600070205080204" pitchFamily="34" charset="-128"/>
              <a:cs typeface="+mn-cs"/>
            </a:endParaRPr>
          </a:p>
          <a:p>
            <a:pPr eaLnBrk="1" hangingPunct="1">
              <a:defRPr/>
            </a:pPr>
            <a:endParaRPr lang="en-US" altLang="en-US" smtClean="0">
              <a:latin typeface="Arial" panose="020B0604020202020204" pitchFamily="34" charset="0"/>
              <a:ea typeface="ＭＳ Ｐゴシック" panose="020B0600070205080204" pitchFamily="34" charset="-128"/>
              <a:cs typeface="+mn-cs"/>
            </a:endParaRPr>
          </a:p>
          <a:p>
            <a:pPr eaLnBrk="1" hangingPunct="1">
              <a:defRPr/>
            </a:pPr>
            <a:endParaRPr lang="en-US" altLang="en-US" smtClean="0">
              <a:latin typeface="Arial" panose="020B0604020202020204" pitchFamily="34" charset="0"/>
              <a:ea typeface="ＭＳ Ｐゴシック" panose="020B0600070205080204" pitchFamily="34" charset="-128"/>
              <a:cs typeface="+mn-cs"/>
            </a:endParaRPr>
          </a:p>
          <a:p>
            <a:pPr eaLnBrk="1" hangingPunct="1">
              <a:defRPr/>
            </a:pPr>
            <a:endParaRPr lang="en-US" altLang="en-US" smtClean="0">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9142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err="1" smtClean="0"/>
              <a:t>Phenological</a:t>
            </a:r>
            <a:r>
              <a:rPr lang="en-US" sz="1300" dirty="0" smtClean="0"/>
              <a:t> events in animals include mating, egg-laying, hatching, emergence/</a:t>
            </a:r>
            <a:r>
              <a:rPr lang="en-US" sz="1300" dirty="0" err="1" smtClean="0"/>
              <a:t>eclosing</a:t>
            </a:r>
            <a:r>
              <a:rPr lang="en-US" sz="1300" dirty="0" smtClean="0"/>
              <a:t>, migration</a:t>
            </a:r>
            <a:endParaRPr lang="en-US" b="0"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28</a:t>
            </a:fld>
            <a:endParaRPr lang="en-US"/>
          </a:p>
        </p:txBody>
      </p:sp>
    </p:spTree>
    <p:extLst>
      <p:ext uri="{BB962C8B-B14F-4D97-AF65-F5344CB8AC3E}">
        <p14:creationId xmlns:p14="http://schemas.microsoft.com/office/powerpoint/2010/main" val="22381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err="1" smtClean="0"/>
              <a:t>Phenological</a:t>
            </a:r>
            <a:r>
              <a:rPr lang="en-US" sz="1300" dirty="0" smtClean="0"/>
              <a:t> events in animals include mating, egg-laying, hatching, emergence/</a:t>
            </a:r>
            <a:r>
              <a:rPr lang="en-US" sz="1300" dirty="0" err="1" smtClean="0"/>
              <a:t>eclosing</a:t>
            </a:r>
            <a:r>
              <a:rPr lang="en-US" sz="1300" dirty="0" smtClean="0"/>
              <a:t>, migration</a:t>
            </a:r>
            <a:endParaRPr lang="en-US" b="0"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29</a:t>
            </a:fld>
            <a:endParaRPr lang="en-US"/>
          </a:p>
        </p:txBody>
      </p:sp>
    </p:spTree>
    <p:extLst>
      <p:ext uri="{BB962C8B-B14F-4D97-AF65-F5344CB8AC3E}">
        <p14:creationId xmlns:p14="http://schemas.microsoft.com/office/powerpoint/2010/main" val="22381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leaf bud burst, leaf unfolding, flowering, fruiting, leaf color change, senescence</a:t>
            </a:r>
            <a:endParaRPr lang="en-US"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30</a:t>
            </a:fld>
            <a:endParaRPr lang="en-US"/>
          </a:p>
        </p:txBody>
      </p:sp>
    </p:spTree>
    <p:extLst>
      <p:ext uri="{BB962C8B-B14F-4D97-AF65-F5344CB8AC3E}">
        <p14:creationId xmlns:p14="http://schemas.microsoft.com/office/powerpoint/2010/main" val="321206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In mid-June (for 2 wks), emerging mayflies (</a:t>
            </a:r>
            <a:r>
              <a:rPr lang="en-US" sz="1300" i="1" dirty="0" err="1" smtClean="0"/>
              <a:t>Palingenia</a:t>
            </a:r>
            <a:r>
              <a:rPr lang="en-US" sz="1300" i="1" dirty="0" smtClean="0"/>
              <a:t> </a:t>
            </a:r>
            <a:r>
              <a:rPr lang="en-US" sz="1300" i="1" dirty="0" err="1" smtClean="0"/>
              <a:t>longicauda</a:t>
            </a:r>
            <a:r>
              <a:rPr lang="en-US" sz="1300" dirty="0" smtClean="0"/>
              <a:t>) on the Tisza River, Hungary, emerge These dense clouds of mayflies have been seen on radar images! </a:t>
            </a:r>
          </a:p>
          <a:p>
            <a:r>
              <a:rPr lang="en-US" sz="1300" dirty="0" smtClean="0"/>
              <a:t>Shortly after mating, </a:t>
            </a:r>
            <a:r>
              <a:rPr lang="en-US" sz="1300" b="1" dirty="0" smtClean="0"/>
              <a:t>females lay eggs on the river's surface</a:t>
            </a:r>
            <a:r>
              <a:rPr lang="en-US" sz="1300" dirty="0" smtClean="0"/>
              <a:t>. The eggs drift to the </a:t>
            </a:r>
            <a:r>
              <a:rPr lang="en-US" sz="1300" b="1" dirty="0" smtClean="0"/>
              <a:t>bottom</a:t>
            </a:r>
            <a:r>
              <a:rPr lang="en-US" sz="1300" dirty="0" smtClean="0"/>
              <a:t> and after 45 days hatch into </a:t>
            </a:r>
            <a:r>
              <a:rPr lang="en-US" sz="1300" b="1" dirty="0" smtClean="0"/>
              <a:t>larvae</a:t>
            </a:r>
            <a:r>
              <a:rPr lang="en-US" sz="1300" dirty="0" smtClean="0"/>
              <a:t>, which dig tunnels forming </a:t>
            </a:r>
            <a:r>
              <a:rPr lang="en-US" sz="1300" b="1" dirty="0" smtClean="0"/>
              <a:t>dense</a:t>
            </a:r>
            <a:r>
              <a:rPr lang="en-US" sz="1300" dirty="0" smtClean="0"/>
              <a:t> colonies up to 400 per square foot. After </a:t>
            </a:r>
            <a:r>
              <a:rPr lang="en-US" sz="1300" b="1" dirty="0" smtClean="0"/>
              <a:t>three years larvae</a:t>
            </a:r>
            <a:r>
              <a:rPr lang="en-US" sz="1300" dirty="0" smtClean="0"/>
              <a:t> break for the surface where females </a:t>
            </a:r>
            <a:r>
              <a:rPr lang="en-US" sz="1300" b="1" dirty="0" smtClean="0"/>
              <a:t>molt</a:t>
            </a:r>
            <a:r>
              <a:rPr lang="en-US" sz="1300" dirty="0" smtClean="0"/>
              <a:t> once and males shed twice: first into a brief </a:t>
            </a:r>
            <a:r>
              <a:rPr lang="en-US" sz="1300" dirty="0" err="1" smtClean="0"/>
              <a:t>subadult</a:t>
            </a:r>
            <a:r>
              <a:rPr lang="en-US" sz="1300" dirty="0" smtClean="0"/>
              <a:t> stage then again </a:t>
            </a:r>
            <a:r>
              <a:rPr lang="en-US" sz="1300" b="1" dirty="0" smtClean="0"/>
              <a:t>minutes later into adulthood</a:t>
            </a:r>
            <a:r>
              <a:rPr lang="en-US" sz="1300" dirty="0" smtClean="0"/>
              <a:t>. After both sexes have fully </a:t>
            </a:r>
            <a:r>
              <a:rPr lang="en-US" sz="1300" b="1" dirty="0" smtClean="0"/>
              <a:t>matured</a:t>
            </a:r>
            <a:r>
              <a:rPr lang="en-US" sz="1300" dirty="0" smtClean="0"/>
              <a:t>, </a:t>
            </a:r>
            <a:r>
              <a:rPr lang="en-US" sz="1300" b="1" dirty="0" smtClean="0"/>
              <a:t>mayflies have roughly three hours before they die</a:t>
            </a:r>
            <a:r>
              <a:rPr lang="en-US" sz="1300" dirty="0" smtClean="0"/>
              <a:t>. Ephemeral </a:t>
            </a:r>
            <a:r>
              <a:rPr lang="en-US" sz="1300" dirty="0" err="1" smtClean="0"/>
              <a:t>ptera</a:t>
            </a:r>
            <a:r>
              <a:rPr lang="en-US" sz="1300" dirty="0" smtClean="0"/>
              <a:t> (flyers)</a:t>
            </a:r>
            <a:endParaRPr lang="en-US" sz="1300" dirty="0"/>
          </a:p>
        </p:txBody>
      </p:sp>
      <p:sp>
        <p:nvSpPr>
          <p:cNvPr id="4" name="Slide Number Placeholder 3"/>
          <p:cNvSpPr>
            <a:spLocks noGrp="1"/>
          </p:cNvSpPr>
          <p:nvPr>
            <p:ph type="sldNum" sz="quarter" idx="10"/>
          </p:nvPr>
        </p:nvSpPr>
        <p:spPr/>
        <p:txBody>
          <a:bodyPr/>
          <a:lstStyle/>
          <a:p>
            <a:fld id="{1E7069D8-500E-43F6-BEDE-8CDCFDB64ECB}" type="slidenum">
              <a:rPr lang="en-US" smtClean="0"/>
              <a:pPr/>
              <a:t>31</a:t>
            </a:fld>
            <a:endParaRPr lang="en-US"/>
          </a:p>
        </p:txBody>
      </p:sp>
    </p:spTree>
    <p:extLst>
      <p:ext uri="{BB962C8B-B14F-4D97-AF65-F5344CB8AC3E}">
        <p14:creationId xmlns:p14="http://schemas.microsoft.com/office/powerpoint/2010/main" val="81544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3B2E1E-C70D-7F41-8F95-489F39A38F27}"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315781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B2E1E-C70D-7F41-8F95-489F39A38F27}"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11383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B2E1E-C70D-7F41-8F95-489F39A38F27}"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304535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B2E1E-C70D-7F41-8F95-489F39A38F27}"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309497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B2E1E-C70D-7F41-8F95-489F39A38F27}" type="datetimeFigureOut">
              <a:rPr lang="en-US" smtClean="0"/>
              <a:t>5/31/17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293610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3B2E1E-C70D-7F41-8F95-489F39A38F27}"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424746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3B2E1E-C70D-7F41-8F95-489F39A38F27}" type="datetimeFigureOut">
              <a:rPr lang="en-US" smtClean="0"/>
              <a:t>5/31/17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200299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3B2E1E-C70D-7F41-8F95-489F39A38F27}" type="datetimeFigureOut">
              <a:rPr lang="en-US" smtClean="0"/>
              <a:t>5/31/17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2287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B2E1E-C70D-7F41-8F95-489F39A38F27}" type="datetimeFigureOut">
              <a:rPr lang="en-US" smtClean="0"/>
              <a:t>5/31/17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25741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B2E1E-C70D-7F41-8F95-489F39A38F27}"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3858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B2E1E-C70D-7F41-8F95-489F39A38F27}" type="datetimeFigureOut">
              <a:rPr lang="en-US" smtClean="0"/>
              <a:t>5/31/17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ED37-8FC3-5740-A542-C8E64FCB8BB8}" type="slidenum">
              <a:rPr lang="en-US" smtClean="0"/>
              <a:t>‹#›</a:t>
            </a:fld>
            <a:endParaRPr lang="en-US"/>
          </a:p>
        </p:txBody>
      </p:sp>
    </p:spTree>
    <p:extLst>
      <p:ext uri="{BB962C8B-B14F-4D97-AF65-F5344CB8AC3E}">
        <p14:creationId xmlns:p14="http://schemas.microsoft.com/office/powerpoint/2010/main" val="2153501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B2E1E-C70D-7F41-8F95-489F39A38F27}" type="datetimeFigureOut">
              <a:rPr lang="en-US" smtClean="0"/>
              <a:t>5/31/17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ED37-8FC3-5740-A542-C8E64FCB8BB8}" type="slidenum">
              <a:rPr lang="en-US" smtClean="0"/>
              <a:t>‹#›</a:t>
            </a:fld>
            <a:endParaRPr lang="en-US"/>
          </a:p>
        </p:txBody>
      </p:sp>
    </p:spTree>
    <p:extLst>
      <p:ext uri="{BB962C8B-B14F-4D97-AF65-F5344CB8AC3E}">
        <p14:creationId xmlns:p14="http://schemas.microsoft.com/office/powerpoint/2010/main" val="421109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b.pdx.edu/~rueterj/courses/objects/global-warming-feedback.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s://www.youtube.com/watch?v=TF60YAQxStA"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82"/>
            <a:ext cx="7772400" cy="1470025"/>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Lecture 16 – May 31</a:t>
            </a:r>
            <a:br>
              <a:rPr lang="en-US" dirty="0" smtClean="0"/>
            </a:br>
            <a:r>
              <a:rPr lang="en-US" dirty="0" smtClean="0"/>
              <a:t>Carbon cycle and ecological impacts</a:t>
            </a:r>
            <a:endParaRPr lang="en-US" dirty="0"/>
          </a:p>
        </p:txBody>
      </p:sp>
      <p:sp>
        <p:nvSpPr>
          <p:cNvPr id="3" name="Subtitle 2"/>
          <p:cNvSpPr>
            <a:spLocks noGrp="1"/>
          </p:cNvSpPr>
          <p:nvPr>
            <p:ph type="subTitle" idx="1"/>
          </p:nvPr>
        </p:nvSpPr>
        <p:spPr>
          <a:xfrm>
            <a:off x="842211" y="3364831"/>
            <a:ext cx="7446210" cy="1752600"/>
          </a:xfrm>
        </p:spPr>
        <p:style>
          <a:lnRef idx="2">
            <a:schemeClr val="accent6">
              <a:shade val="50000"/>
            </a:schemeClr>
          </a:lnRef>
          <a:fillRef idx="1">
            <a:schemeClr val="accent6"/>
          </a:fillRef>
          <a:effectRef idx="0">
            <a:schemeClr val="accent6"/>
          </a:effectRef>
          <a:fontRef idx="minor">
            <a:schemeClr val="lt1"/>
          </a:fontRef>
        </p:style>
        <p:txBody>
          <a:bodyPr/>
          <a:lstStyle/>
          <a:p>
            <a:pPr algn="l"/>
            <a:r>
              <a:rPr lang="en-US" dirty="0" smtClean="0"/>
              <a:t>Carbon cycle plus anthropogenic impacts</a:t>
            </a:r>
          </a:p>
          <a:p>
            <a:pPr algn="l"/>
            <a:r>
              <a:rPr lang="en-US" dirty="0" smtClean="0"/>
              <a:t>Direct and indirect ecological effects</a:t>
            </a:r>
          </a:p>
          <a:p>
            <a:pPr algn="l"/>
            <a:r>
              <a:rPr lang="en-US" dirty="0" smtClean="0"/>
              <a:t>Quiz 2 - questions</a:t>
            </a:r>
            <a:endParaRPr lang="en-US" dirty="0"/>
          </a:p>
        </p:txBody>
      </p:sp>
    </p:spTree>
    <p:extLst>
      <p:ext uri="{BB962C8B-B14F-4D97-AF65-F5344CB8AC3E}">
        <p14:creationId xmlns:p14="http://schemas.microsoft.com/office/powerpoint/2010/main" val="249546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logy-Fig-24-03-0"/>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98971" y="1981200"/>
            <a:ext cx="4438686" cy="352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600" dirty="0" smtClean="0"/>
              <a:t>Carbon Cycle – Key facts</a:t>
            </a:r>
            <a:endParaRPr lang="en-US" sz="3600" dirty="0"/>
          </a:p>
        </p:txBody>
      </p:sp>
      <p:sp>
        <p:nvSpPr>
          <p:cNvPr id="3" name="Content Placeholder 2"/>
          <p:cNvSpPr>
            <a:spLocks noGrp="1"/>
          </p:cNvSpPr>
          <p:nvPr>
            <p:ph sz="half" idx="1"/>
          </p:nvPr>
        </p:nvSpPr>
        <p:spPr>
          <a:xfrm>
            <a:off x="457200" y="1524000"/>
            <a:ext cx="4191000" cy="5184649"/>
          </a:xfrm>
        </p:spPr>
        <p:txBody>
          <a:bodyPr>
            <a:normAutofit fontScale="92500" lnSpcReduction="10000"/>
          </a:bodyPr>
          <a:lstStyle/>
          <a:p>
            <a:r>
              <a:rPr lang="en-US" dirty="0" smtClean="0"/>
              <a:t>Before human disturbance, carbon cycling was in a steady state: released to atmosphere at ~ the same rate it entered the terrestrial &amp; aquatic processes</a:t>
            </a:r>
          </a:p>
          <a:p>
            <a:r>
              <a:rPr lang="en-US" dirty="0" smtClean="0"/>
              <a:t>Atmospheric C was stable for 10,000 years (before industrial revolution)</a:t>
            </a:r>
          </a:p>
          <a:p>
            <a:r>
              <a:rPr lang="en-US" dirty="0" smtClean="0"/>
              <a:t>Biggest change in releases: from carbon fuels and soils and timber harvesting.</a:t>
            </a:r>
          </a:p>
        </p:txBody>
      </p:sp>
      <p:sp>
        <p:nvSpPr>
          <p:cNvPr id="4" name="Rectangle 3"/>
          <p:cNvSpPr/>
          <p:nvPr/>
        </p:nvSpPr>
        <p:spPr>
          <a:xfrm>
            <a:off x="5526036" y="5638800"/>
            <a:ext cx="2398764" cy="923330"/>
          </a:xfrm>
          <a:prstGeom prst="rect">
            <a:avLst/>
          </a:prstGeom>
        </p:spPr>
        <p:txBody>
          <a:bodyPr wrap="none">
            <a:spAutoFit/>
          </a:bodyPr>
          <a:lstStyle/>
          <a:p>
            <a:r>
              <a:rPr lang="en-US" dirty="0">
                <a:ea typeface="ＭＳ Ｐゴシック" charset="0"/>
                <a:cs typeface="ＭＳ Ｐゴシック" charset="0"/>
              </a:rPr>
              <a:t>Fluxes </a:t>
            </a:r>
            <a:r>
              <a:rPr lang="en-US" dirty="0" err="1">
                <a:ea typeface="ＭＳ Ｐゴシック" charset="0"/>
                <a:cs typeface="ＭＳ Ｐゴシック" charset="0"/>
              </a:rPr>
              <a:t>Petagram</a:t>
            </a:r>
            <a:r>
              <a:rPr lang="en-US" dirty="0">
                <a:ea typeface="ＭＳ Ｐゴシック" charset="0"/>
                <a:cs typeface="ＭＳ Ｐゴシック" charset="0"/>
              </a:rPr>
              <a:t>/ha/</a:t>
            </a:r>
            <a:r>
              <a:rPr lang="en-US" dirty="0" err="1" smtClean="0">
                <a:ea typeface="ＭＳ Ｐゴシック" charset="0"/>
                <a:cs typeface="ＭＳ Ｐゴシック" charset="0"/>
              </a:rPr>
              <a:t>yr</a:t>
            </a:r>
            <a:endParaRPr lang="en-US" dirty="0" smtClean="0">
              <a:ea typeface="ＭＳ Ｐゴシック" charset="0"/>
              <a:cs typeface="ＭＳ Ｐゴシック" charset="0"/>
            </a:endParaRPr>
          </a:p>
          <a:p>
            <a:r>
              <a:rPr lang="en-US" dirty="0">
                <a:ea typeface="ＭＳ Ｐゴシック" charset="0"/>
                <a:cs typeface="ＭＳ Ｐゴシック" charset="0"/>
              </a:rPr>
              <a:t>Imbalance in fluxes?</a:t>
            </a:r>
          </a:p>
          <a:p>
            <a:r>
              <a:rPr lang="en-US" dirty="0">
                <a:ea typeface="ＭＳ Ｐゴシック" charset="0"/>
                <a:cs typeface="ＭＳ Ｐゴシック" charset="0"/>
              </a:rPr>
              <a:t>Effect of deforestation</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4873290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Carbon Cycle: Six key processes (CREEPS)</a:t>
            </a:r>
            <a:endParaRPr lang="en-US" sz="3600" dirty="0"/>
          </a:p>
        </p:txBody>
      </p:sp>
      <p:sp>
        <p:nvSpPr>
          <p:cNvPr id="3" name="Content Placeholder 2"/>
          <p:cNvSpPr>
            <a:spLocks noGrp="1"/>
          </p:cNvSpPr>
          <p:nvPr>
            <p:ph sz="half" idx="1"/>
          </p:nvPr>
        </p:nvSpPr>
        <p:spPr>
          <a:xfrm>
            <a:off x="457200" y="1524000"/>
            <a:ext cx="7848600" cy="5037649"/>
          </a:xfrm>
        </p:spPr>
        <p:txBody>
          <a:bodyPr>
            <a:normAutofit/>
          </a:bodyPr>
          <a:lstStyle/>
          <a:p>
            <a:r>
              <a:rPr lang="en-US" dirty="0" smtClean="0"/>
              <a:t>Six driving processes</a:t>
            </a:r>
          </a:p>
          <a:p>
            <a:pPr lvl="1"/>
            <a:r>
              <a:rPr lang="en-US" b="1" dirty="0" smtClean="0"/>
              <a:t>Photosynthesis, Respiration, Exchange, Sedimentation and burial, Extraction, Combustion</a:t>
            </a:r>
          </a:p>
          <a:p>
            <a:r>
              <a:rPr lang="en-US" dirty="0" smtClean="0"/>
              <a:t>16-1:  </a:t>
            </a:r>
            <a:r>
              <a:rPr lang="en-US" dirty="0" smtClean="0"/>
              <a:t>Finish the mass-balance equation:</a:t>
            </a:r>
          </a:p>
          <a:p>
            <a:r>
              <a:rPr lang="en-US" dirty="0" err="1" smtClean="0"/>
              <a:t>dC</a:t>
            </a:r>
            <a:r>
              <a:rPr lang="en-US" baseline="-25000" dirty="0" err="1" smtClean="0"/>
              <a:t>atmospheric</a:t>
            </a:r>
            <a:r>
              <a:rPr lang="en-US" dirty="0" smtClean="0"/>
              <a:t>/</a:t>
            </a:r>
            <a:r>
              <a:rPr lang="en-US" dirty="0" err="1" smtClean="0"/>
              <a:t>dt</a:t>
            </a:r>
            <a:r>
              <a:rPr lang="en-US" dirty="0" smtClean="0"/>
              <a:t> = (put the basic components in place)</a:t>
            </a:r>
          </a:p>
          <a:p>
            <a:pPr lvl="1"/>
            <a:endParaRPr lang="en-US" b="1" dirty="0" smtClean="0"/>
          </a:p>
        </p:txBody>
      </p:sp>
    </p:spTree>
    <p:extLst>
      <p:ext uri="{BB962C8B-B14F-4D97-AF65-F5344CB8AC3E}">
        <p14:creationId xmlns:p14="http://schemas.microsoft.com/office/powerpoint/2010/main" val="38198050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Carbon Cycle: Six key processes (CREEPS)</a:t>
            </a:r>
            <a:endParaRPr lang="en-US" sz="3600" dirty="0"/>
          </a:p>
        </p:txBody>
      </p:sp>
      <p:sp>
        <p:nvSpPr>
          <p:cNvPr id="3" name="Content Placeholder 2"/>
          <p:cNvSpPr>
            <a:spLocks noGrp="1"/>
          </p:cNvSpPr>
          <p:nvPr>
            <p:ph sz="half" idx="1"/>
          </p:nvPr>
        </p:nvSpPr>
        <p:spPr>
          <a:xfrm>
            <a:off x="457200" y="1524000"/>
            <a:ext cx="7848600" cy="5037649"/>
          </a:xfrm>
        </p:spPr>
        <p:txBody>
          <a:bodyPr>
            <a:normAutofit/>
          </a:bodyPr>
          <a:lstStyle/>
          <a:p>
            <a:r>
              <a:rPr lang="en-US" dirty="0" smtClean="0"/>
              <a:t>Six driving processes</a:t>
            </a:r>
          </a:p>
          <a:p>
            <a:pPr lvl="1"/>
            <a:r>
              <a:rPr lang="en-US" b="1" dirty="0" smtClean="0"/>
              <a:t>Photosynthesis, Respiration, Exchange, Sedimentation and burial, Extraction, Combustion</a:t>
            </a:r>
          </a:p>
          <a:p>
            <a:r>
              <a:rPr lang="en-US" dirty="0" smtClean="0"/>
              <a:t>Q2:  Finish the equation:</a:t>
            </a:r>
          </a:p>
          <a:p>
            <a:r>
              <a:rPr lang="en-US" dirty="0" err="1" smtClean="0"/>
              <a:t>dC</a:t>
            </a:r>
            <a:r>
              <a:rPr lang="en-US" baseline="-25000" dirty="0" err="1" smtClean="0"/>
              <a:t>atmospheric</a:t>
            </a:r>
            <a:r>
              <a:rPr lang="en-US" dirty="0" smtClean="0"/>
              <a:t>/</a:t>
            </a:r>
            <a:r>
              <a:rPr lang="en-US" dirty="0" err="1" smtClean="0"/>
              <a:t>dt</a:t>
            </a:r>
            <a:r>
              <a:rPr lang="en-US" dirty="0" smtClean="0"/>
              <a:t> = R – P – Exchange – SB + C</a:t>
            </a:r>
          </a:p>
          <a:p>
            <a:endParaRPr lang="en-US" b="1" dirty="0"/>
          </a:p>
        </p:txBody>
      </p:sp>
    </p:spTree>
    <p:extLst>
      <p:ext uri="{BB962C8B-B14F-4D97-AF65-F5344CB8AC3E}">
        <p14:creationId xmlns:p14="http://schemas.microsoft.com/office/powerpoint/2010/main" val="18000703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6988"/>
            <a:ext cx="8229600" cy="1143000"/>
          </a:xfrm>
        </p:spPr>
        <p:txBody>
          <a:bodyPr/>
          <a:lstStyle/>
          <a:p>
            <a:r>
              <a:rPr lang="en-US"/>
              <a:t>The Atmosphere as a Bathtub</a:t>
            </a:r>
          </a:p>
        </p:txBody>
      </p:sp>
      <p:pic>
        <p:nvPicPr>
          <p:cNvPr id="84999" name="Picture 7"/>
          <p:cNvPicPr>
            <a:picLocks noChangeAspect="1" noChangeArrowheads="1"/>
          </p:cNvPicPr>
          <p:nvPr/>
        </p:nvPicPr>
        <p:blipFill>
          <a:blip r:embed="rId2" cstate="print"/>
          <a:srcRect/>
          <a:stretch>
            <a:fillRect/>
          </a:stretch>
        </p:blipFill>
        <p:spPr bwMode="auto">
          <a:xfrm>
            <a:off x="892175" y="1136650"/>
            <a:ext cx="8123238" cy="5541963"/>
          </a:xfrm>
          <a:prstGeom prst="rect">
            <a:avLst/>
          </a:prstGeom>
          <a:noFill/>
          <a:ln w="9525" algn="ctr">
            <a:noFill/>
            <a:miter lim="800000"/>
            <a:headEnd/>
            <a:tailEnd/>
          </a:ln>
          <a:effectLst/>
        </p:spPr>
      </p:pic>
      <p:grpSp>
        <p:nvGrpSpPr>
          <p:cNvPr id="85011" name="Group 19"/>
          <p:cNvGrpSpPr>
            <a:grpSpLocks/>
          </p:cNvGrpSpPr>
          <p:nvPr/>
        </p:nvGrpSpPr>
        <p:grpSpPr bwMode="auto">
          <a:xfrm>
            <a:off x="2357438" y="1506538"/>
            <a:ext cx="2955925" cy="2624137"/>
            <a:chOff x="1485" y="949"/>
            <a:chExt cx="1862" cy="1653"/>
          </a:xfrm>
        </p:grpSpPr>
        <p:sp>
          <p:nvSpPr>
            <p:cNvPr id="85000" name="Line 8"/>
            <p:cNvSpPr>
              <a:spLocks noChangeShapeType="1"/>
            </p:cNvSpPr>
            <p:nvPr/>
          </p:nvSpPr>
          <p:spPr bwMode="auto">
            <a:xfrm>
              <a:off x="1485" y="992"/>
              <a:ext cx="0" cy="1610"/>
            </a:xfrm>
            <a:prstGeom prst="line">
              <a:avLst/>
            </a:prstGeom>
            <a:noFill/>
            <a:ln w="76200">
              <a:solidFill>
                <a:schemeClr val="accent2"/>
              </a:solidFill>
              <a:round/>
              <a:headEnd/>
              <a:tailEnd type="triangle" w="med" len="med"/>
            </a:ln>
            <a:effectLst/>
          </p:spPr>
          <p:txBody>
            <a:bodyPr>
              <a:spAutoFit/>
            </a:bodyPr>
            <a:lstStyle/>
            <a:p>
              <a:endParaRPr lang="en-US"/>
            </a:p>
          </p:txBody>
        </p:sp>
        <p:sp>
          <p:nvSpPr>
            <p:cNvPr id="85001" name="Text Box 9"/>
            <p:cNvSpPr txBox="1">
              <a:spLocks noChangeArrowheads="1"/>
            </p:cNvSpPr>
            <p:nvPr/>
          </p:nvSpPr>
          <p:spPr bwMode="auto">
            <a:xfrm>
              <a:off x="1537" y="949"/>
              <a:ext cx="1810" cy="518"/>
            </a:xfrm>
            <a:prstGeom prst="rect">
              <a:avLst/>
            </a:prstGeom>
            <a:noFill/>
            <a:ln w="9525" algn="ctr">
              <a:noFill/>
              <a:miter lim="800000"/>
              <a:headEnd/>
              <a:tailEnd/>
            </a:ln>
            <a:effectLst/>
          </p:spPr>
          <p:txBody>
            <a:bodyPr wrap="none">
              <a:spAutoFit/>
            </a:bodyPr>
            <a:lstStyle/>
            <a:p>
              <a:r>
                <a:rPr lang="en-US">
                  <a:solidFill>
                    <a:schemeClr val="tx1"/>
                  </a:solidFill>
                </a:rPr>
                <a:t>Input:  9.1 billion tons</a:t>
              </a:r>
            </a:p>
            <a:p>
              <a:r>
                <a:rPr lang="en-US">
                  <a:solidFill>
                    <a:schemeClr val="tx1"/>
                  </a:solidFill>
                </a:rPr>
                <a:t> per year!</a:t>
              </a:r>
            </a:p>
          </p:txBody>
        </p:sp>
      </p:grpSp>
      <p:pic>
        <p:nvPicPr>
          <p:cNvPr id="85003" name="Picture 11"/>
          <p:cNvPicPr>
            <a:picLocks noChangeAspect="1" noChangeArrowheads="1"/>
          </p:cNvPicPr>
          <p:nvPr/>
        </p:nvPicPr>
        <p:blipFill>
          <a:blip r:embed="rId3" cstate="print"/>
          <a:srcRect/>
          <a:stretch>
            <a:fillRect/>
          </a:stretch>
        </p:blipFill>
        <p:spPr bwMode="auto">
          <a:xfrm>
            <a:off x="5629275" y="1152525"/>
            <a:ext cx="3389313" cy="2108200"/>
          </a:xfrm>
          <a:prstGeom prst="rect">
            <a:avLst/>
          </a:prstGeom>
          <a:noFill/>
          <a:ln w="9525" algn="ctr">
            <a:noFill/>
            <a:miter lim="800000"/>
            <a:headEnd/>
            <a:tailEnd/>
          </a:ln>
          <a:effectLst/>
        </p:spPr>
      </p:pic>
      <p:grpSp>
        <p:nvGrpSpPr>
          <p:cNvPr id="85012" name="Group 20"/>
          <p:cNvGrpSpPr>
            <a:grpSpLocks/>
          </p:cNvGrpSpPr>
          <p:nvPr/>
        </p:nvGrpSpPr>
        <p:grpSpPr bwMode="auto">
          <a:xfrm>
            <a:off x="6888163" y="5111750"/>
            <a:ext cx="2147887" cy="1552575"/>
            <a:chOff x="4339" y="3244"/>
            <a:chExt cx="1353" cy="978"/>
          </a:xfrm>
        </p:grpSpPr>
        <p:sp>
          <p:nvSpPr>
            <p:cNvPr id="85004" name="Line 12"/>
            <p:cNvSpPr>
              <a:spLocks noChangeShapeType="1"/>
            </p:cNvSpPr>
            <p:nvPr/>
          </p:nvSpPr>
          <p:spPr bwMode="auto">
            <a:xfrm>
              <a:off x="4339" y="3415"/>
              <a:ext cx="0" cy="782"/>
            </a:xfrm>
            <a:prstGeom prst="line">
              <a:avLst/>
            </a:prstGeom>
            <a:noFill/>
            <a:ln w="38100">
              <a:solidFill>
                <a:schemeClr val="accent2"/>
              </a:solidFill>
              <a:round/>
              <a:headEnd/>
              <a:tailEnd type="triangle" w="med" len="med"/>
            </a:ln>
            <a:effectLst/>
          </p:spPr>
          <p:txBody>
            <a:bodyPr>
              <a:spAutoFit/>
            </a:bodyPr>
            <a:lstStyle/>
            <a:p>
              <a:endParaRPr lang="en-US"/>
            </a:p>
          </p:txBody>
        </p:sp>
        <p:sp>
          <p:nvSpPr>
            <p:cNvPr id="85007" name="Text Box 15"/>
            <p:cNvSpPr txBox="1">
              <a:spLocks noChangeArrowheads="1"/>
            </p:cNvSpPr>
            <p:nvPr/>
          </p:nvSpPr>
          <p:spPr bwMode="auto">
            <a:xfrm>
              <a:off x="4384" y="3244"/>
              <a:ext cx="1308" cy="978"/>
            </a:xfrm>
            <a:prstGeom prst="rect">
              <a:avLst/>
            </a:prstGeom>
            <a:noFill/>
            <a:ln w="9525" algn="ctr">
              <a:noFill/>
              <a:miter lim="800000"/>
              <a:headEnd/>
              <a:tailEnd/>
            </a:ln>
            <a:effectLst/>
          </p:spPr>
          <p:txBody>
            <a:bodyPr>
              <a:spAutoFit/>
            </a:bodyPr>
            <a:lstStyle/>
            <a:p>
              <a:r>
                <a:rPr lang="en-US">
                  <a:solidFill>
                    <a:schemeClr val="tx1"/>
                  </a:solidFill>
                </a:rPr>
                <a:t>Out:  5 bn yr</a:t>
              </a:r>
              <a:r>
                <a:rPr lang="en-US" baseline="30000">
                  <a:solidFill>
                    <a:schemeClr val="tx1"/>
                  </a:solidFill>
                </a:rPr>
                <a:t>-1</a:t>
              </a:r>
            </a:p>
            <a:p>
              <a:r>
                <a:rPr lang="en-US">
                  <a:solidFill>
                    <a:schemeClr val="tx1"/>
                  </a:solidFill>
                </a:rPr>
                <a:t>55% plants/soil</a:t>
              </a:r>
            </a:p>
            <a:p>
              <a:r>
                <a:rPr lang="en-US">
                  <a:solidFill>
                    <a:schemeClr val="tx1"/>
                  </a:solidFill>
                </a:rPr>
                <a:t>45% oceans</a:t>
              </a:r>
            </a:p>
            <a:p>
              <a:r>
                <a:rPr lang="en-US">
                  <a:solidFill>
                    <a:schemeClr val="tx1"/>
                  </a:solidFill>
                </a:rPr>
                <a:t>&lt;1% sediments</a:t>
              </a:r>
            </a:p>
          </p:txBody>
        </p:sp>
      </p:grpSp>
      <p:sp>
        <p:nvSpPr>
          <p:cNvPr id="85009" name="Freeform 17"/>
          <p:cNvSpPr>
            <a:spLocks/>
          </p:cNvSpPr>
          <p:nvPr/>
        </p:nvSpPr>
        <p:spPr bwMode="auto">
          <a:xfrm>
            <a:off x="2308225" y="4056063"/>
            <a:ext cx="5314950" cy="1376362"/>
          </a:xfrm>
          <a:custGeom>
            <a:avLst/>
            <a:gdLst/>
            <a:ahLst/>
            <a:cxnLst>
              <a:cxn ang="0">
                <a:pos x="0" y="0"/>
              </a:cxn>
              <a:cxn ang="0">
                <a:pos x="263" y="542"/>
              </a:cxn>
              <a:cxn ang="0">
                <a:pos x="479" y="622"/>
              </a:cxn>
              <a:cxn ang="0">
                <a:pos x="2681" y="867"/>
              </a:cxn>
              <a:cxn ang="0">
                <a:pos x="3017" y="838"/>
              </a:cxn>
              <a:cxn ang="0">
                <a:pos x="3125" y="753"/>
              </a:cxn>
              <a:cxn ang="0">
                <a:pos x="3222" y="679"/>
              </a:cxn>
              <a:cxn ang="0">
                <a:pos x="3348" y="34"/>
              </a:cxn>
              <a:cxn ang="0">
                <a:pos x="0" y="34"/>
              </a:cxn>
            </a:cxnLst>
            <a:rect l="0" t="0" r="r" b="b"/>
            <a:pathLst>
              <a:path w="3348" h="867">
                <a:moveTo>
                  <a:pt x="0" y="0"/>
                </a:moveTo>
                <a:lnTo>
                  <a:pt x="263" y="542"/>
                </a:lnTo>
                <a:lnTo>
                  <a:pt x="479" y="622"/>
                </a:lnTo>
                <a:lnTo>
                  <a:pt x="2681" y="867"/>
                </a:lnTo>
                <a:lnTo>
                  <a:pt x="3017" y="838"/>
                </a:lnTo>
                <a:lnTo>
                  <a:pt x="3125" y="753"/>
                </a:lnTo>
                <a:lnTo>
                  <a:pt x="3222" y="679"/>
                </a:lnTo>
                <a:lnTo>
                  <a:pt x="3348" y="34"/>
                </a:lnTo>
                <a:lnTo>
                  <a:pt x="0" y="34"/>
                </a:lnTo>
              </a:path>
            </a:pathLst>
          </a:custGeom>
          <a:solidFill>
            <a:srgbClr val="66CCFF">
              <a:alpha val="25000"/>
            </a:srgbClr>
          </a:solidFill>
          <a:ln w="9525" cap="flat" cmpd="sng">
            <a:noFill/>
            <a:prstDash val="solid"/>
            <a:round/>
            <a:headEnd/>
            <a:tailEnd/>
          </a:ln>
          <a:effectLst/>
        </p:spPr>
        <p:txBody>
          <a:bodyPr wrap="none">
            <a:spAutoFit/>
          </a:bodyPr>
          <a:lstStyle/>
          <a:p>
            <a:endParaRPr lang="en-US"/>
          </a:p>
        </p:txBody>
      </p:sp>
      <p:sp>
        <p:nvSpPr>
          <p:cNvPr id="85010" name="Text Box 18"/>
          <p:cNvSpPr txBox="1">
            <a:spLocks noChangeArrowheads="1"/>
          </p:cNvSpPr>
          <p:nvPr/>
        </p:nvSpPr>
        <p:spPr bwMode="auto">
          <a:xfrm>
            <a:off x="3092450" y="4087813"/>
            <a:ext cx="4529138" cy="822325"/>
          </a:xfrm>
          <a:prstGeom prst="rect">
            <a:avLst/>
          </a:prstGeom>
          <a:noFill/>
          <a:ln w="9525" algn="ctr">
            <a:noFill/>
            <a:miter lim="800000"/>
            <a:headEnd/>
            <a:tailEnd/>
          </a:ln>
          <a:effectLst/>
        </p:spPr>
        <p:txBody>
          <a:bodyPr>
            <a:spAutoFit/>
          </a:bodyPr>
          <a:lstStyle/>
          <a:p>
            <a:r>
              <a:rPr lang="en-US">
                <a:solidFill>
                  <a:schemeClr val="tx1"/>
                </a:solidFill>
              </a:rPr>
              <a:t>Currently:  ~745 bn in the bathtub</a:t>
            </a:r>
          </a:p>
          <a:p>
            <a:r>
              <a:rPr lang="en-US">
                <a:solidFill>
                  <a:schemeClr val="tx1"/>
                </a:solidFill>
              </a:rPr>
              <a:t>Originally:  ~570 bn</a:t>
            </a:r>
          </a:p>
        </p:txBody>
      </p:sp>
    </p:spTree>
    <p:extLst>
      <p:ext uri="{BB962C8B-B14F-4D97-AF65-F5344CB8AC3E}">
        <p14:creationId xmlns:p14="http://schemas.microsoft.com/office/powerpoint/2010/main" val="2537362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0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‘Greenhouse Gases’</a:t>
            </a:r>
            <a:endParaRPr lang="en-US" dirty="0"/>
          </a:p>
        </p:txBody>
      </p:sp>
      <p:sp>
        <p:nvSpPr>
          <p:cNvPr id="3" name="Content Placeholder 2"/>
          <p:cNvSpPr>
            <a:spLocks noGrp="1"/>
          </p:cNvSpPr>
          <p:nvPr>
            <p:ph idx="1"/>
          </p:nvPr>
        </p:nvSpPr>
        <p:spPr/>
        <p:txBody>
          <a:bodyPr/>
          <a:lstStyle/>
          <a:p>
            <a:r>
              <a:rPr lang="en-US" dirty="0" smtClean="0"/>
              <a:t>Any gas that increases the ability of the atmosphere to absorb heat.</a:t>
            </a:r>
          </a:p>
          <a:p>
            <a:r>
              <a:rPr lang="en-US" dirty="0" smtClean="0"/>
              <a:t>These are mostly Carbon gases:  CO</a:t>
            </a:r>
            <a:r>
              <a:rPr lang="en-US" baseline="-25000" dirty="0" smtClean="0"/>
              <a:t>2</a:t>
            </a:r>
            <a:r>
              <a:rPr lang="en-US" dirty="0" smtClean="0"/>
              <a:t> and CH</a:t>
            </a:r>
            <a:r>
              <a:rPr lang="en-US" baseline="-25000" dirty="0" smtClean="0"/>
              <a:t>4</a:t>
            </a:r>
            <a:r>
              <a:rPr lang="en-US" dirty="0" smtClean="0"/>
              <a:t> (methane)</a:t>
            </a:r>
            <a:endParaRPr lang="en-US" baseline="-250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680306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9_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533400"/>
            <a:ext cx="7323138"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482086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ltLang="en-GB"/>
              <a:t>The Greenhouse Effect</a:t>
            </a:r>
          </a:p>
        </p:txBody>
      </p:sp>
      <p:sp>
        <p:nvSpPr>
          <p:cNvPr id="81962" name="Rectangle 42"/>
          <p:cNvSpPr>
            <a:spLocks noGrp="1" noChangeArrowheads="1"/>
          </p:cNvSpPr>
          <p:nvPr>
            <p:ph type="body" idx="1"/>
          </p:nvPr>
        </p:nvSpPr>
        <p:spPr/>
        <p:txBody>
          <a:bodyPr/>
          <a:lstStyle/>
          <a:p>
            <a:r>
              <a:rPr lang="en-US" dirty="0" smtClean="0"/>
              <a:t>Which greenhouse gases cause the most heat to be trapped?</a:t>
            </a:r>
            <a:endParaRPr lang="en-US" dirty="0"/>
          </a:p>
          <a:p>
            <a:r>
              <a:rPr lang="en-US" dirty="0" smtClean="0"/>
              <a:t>A </a:t>
            </a:r>
            <a:r>
              <a:rPr lang="en-US" dirty="0"/>
              <a:t>standard unit for measuring incoming solar </a:t>
            </a:r>
            <a:r>
              <a:rPr lang="en-US" dirty="0" smtClean="0"/>
              <a:t>energy is </a:t>
            </a:r>
            <a:r>
              <a:rPr lang="en-US" dirty="0"/>
              <a:t>Watts per meter squared (W m</a:t>
            </a:r>
            <a:r>
              <a:rPr lang="en-US" baseline="30000" dirty="0"/>
              <a:t>-2</a:t>
            </a:r>
            <a:r>
              <a:rPr lang="en-US" dirty="0"/>
              <a:t>)</a:t>
            </a:r>
          </a:p>
          <a:p>
            <a:r>
              <a:rPr lang="en-US" dirty="0"/>
              <a:t>It </a:t>
            </a:r>
            <a:r>
              <a:rPr lang="en-US" dirty="0" smtClean="0"/>
              <a:t>is commonly used </a:t>
            </a:r>
            <a:r>
              <a:rPr lang="en-US" dirty="0"/>
              <a:t>to compare the strength of different forcing factors</a:t>
            </a:r>
          </a:p>
        </p:txBody>
      </p:sp>
    </p:spTree>
    <p:extLst>
      <p:ext uri="{BB962C8B-B14F-4D97-AF65-F5344CB8AC3E}">
        <p14:creationId xmlns:p14="http://schemas.microsoft.com/office/powerpoint/2010/main" val="1197328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3780" y="0"/>
            <a:ext cx="8229600" cy="1143000"/>
          </a:xfrm>
        </p:spPr>
        <p:txBody>
          <a:bodyPr/>
          <a:lstStyle/>
          <a:p>
            <a:r>
              <a:rPr lang="en-GB" altLang="en-GB" dirty="0" smtClean="0"/>
              <a:t>Climate </a:t>
            </a:r>
            <a:r>
              <a:rPr lang="en-GB" altLang="en-GB" dirty="0" err="1"/>
              <a:t>F</a:t>
            </a:r>
            <a:r>
              <a:rPr lang="en-GB" altLang="en-GB" dirty="0" err="1" smtClean="0"/>
              <a:t>orcings</a:t>
            </a:r>
            <a:r>
              <a:rPr lang="en-GB" altLang="en-GB" dirty="0" smtClean="0"/>
              <a:t> </a:t>
            </a:r>
            <a:endParaRPr lang="en-GB" altLang="en-GB" dirty="0"/>
          </a:p>
        </p:txBody>
      </p:sp>
      <p:sp>
        <p:nvSpPr>
          <p:cNvPr id="5" name="TextBox 4"/>
          <p:cNvSpPr txBox="1"/>
          <p:nvPr/>
        </p:nvSpPr>
        <p:spPr>
          <a:xfrm rot="16200000">
            <a:off x="-798786" y="3384331"/>
            <a:ext cx="4449680" cy="461665"/>
          </a:xfrm>
          <a:prstGeom prst="rect">
            <a:avLst/>
          </a:prstGeom>
          <a:noFill/>
        </p:spPr>
        <p:txBody>
          <a:bodyPr wrap="none" rtlCol="0">
            <a:spAutoFit/>
          </a:bodyPr>
          <a:lstStyle/>
          <a:p>
            <a:r>
              <a:rPr lang="en-US" dirty="0" smtClean="0"/>
              <a:t>Watts per meter squared (Wm</a:t>
            </a:r>
            <a:r>
              <a:rPr lang="en-US" baseline="30000" dirty="0" smtClean="0"/>
              <a:t>-2</a:t>
            </a:r>
            <a:r>
              <a:rPr lang="en-US" dirty="0" smtClean="0"/>
              <a:t>)</a:t>
            </a:r>
          </a:p>
        </p:txBody>
      </p:sp>
      <p:pic>
        <p:nvPicPr>
          <p:cNvPr id="7" name="Picture 2" descr="http://www.ipcc.ch/graphics/ar4-wg1/jpg/faq-2-1-f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580" y="1101177"/>
            <a:ext cx="4902020" cy="540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339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feedbacks</a:t>
            </a:r>
            <a:endParaRPr lang="en-US" dirty="0"/>
          </a:p>
        </p:txBody>
      </p:sp>
      <p:sp>
        <p:nvSpPr>
          <p:cNvPr id="3" name="Content Placeholder 2"/>
          <p:cNvSpPr>
            <a:spLocks noGrp="1"/>
          </p:cNvSpPr>
          <p:nvPr>
            <p:ph idx="1"/>
          </p:nvPr>
        </p:nvSpPr>
        <p:spPr/>
        <p:txBody>
          <a:bodyPr/>
          <a:lstStyle/>
          <a:p>
            <a:r>
              <a:rPr lang="en-US" dirty="0" smtClean="0"/>
              <a:t>Some processes are self-limiting (negative feedback)</a:t>
            </a:r>
          </a:p>
          <a:p>
            <a:r>
              <a:rPr lang="en-US" dirty="0" smtClean="0"/>
              <a:t>Other processes can “run away” for a time (positive feedback)</a:t>
            </a:r>
          </a:p>
          <a:p>
            <a:endParaRPr lang="en-US" dirty="0" smtClean="0"/>
          </a:p>
          <a:p>
            <a:pPr marL="0" indent="0">
              <a:buNone/>
            </a:pPr>
            <a:r>
              <a:rPr lang="en-US" sz="1600" dirty="0">
                <a:hlinkClick r:id="rId2"/>
              </a:rPr>
              <a:t>http://</a:t>
            </a:r>
            <a:r>
              <a:rPr lang="en-US" sz="1600" dirty="0" err="1">
                <a:hlinkClick r:id="rId2"/>
              </a:rPr>
              <a:t>web.pdx.edu</a:t>
            </a:r>
            <a:r>
              <a:rPr lang="en-US" sz="1600" dirty="0">
                <a:hlinkClick r:id="rId2"/>
              </a:rPr>
              <a:t>/~</a:t>
            </a:r>
            <a:r>
              <a:rPr lang="en-US" sz="1600" dirty="0" err="1">
                <a:hlinkClick r:id="rId2"/>
              </a:rPr>
              <a:t>rueterj</a:t>
            </a:r>
            <a:r>
              <a:rPr lang="en-US" sz="1600" dirty="0">
                <a:hlinkClick r:id="rId2"/>
              </a:rPr>
              <a:t>/courses/objects/global-warming-</a:t>
            </a:r>
            <a:r>
              <a:rPr lang="en-US" sz="1600" dirty="0" err="1">
                <a:hlinkClick r:id="rId2"/>
              </a:rPr>
              <a:t>feedback.html</a:t>
            </a:r>
            <a:endParaRPr lang="en-US" sz="1600" dirty="0"/>
          </a:p>
        </p:txBody>
      </p:sp>
    </p:spTree>
    <p:extLst>
      <p:ext uri="{BB962C8B-B14F-4D97-AF65-F5344CB8AC3E}">
        <p14:creationId xmlns:p14="http://schemas.microsoft.com/office/powerpoint/2010/main" val="117631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Ecological effects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178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Lectures, readings, assignments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927997"/>
              </p:ext>
            </p:extLst>
          </p:nvPr>
        </p:nvGraphicFramePr>
        <p:xfrm>
          <a:off x="457200" y="1600200"/>
          <a:ext cx="8229600" cy="2661920"/>
        </p:xfrm>
        <a:graphic>
          <a:graphicData uri="http://schemas.openxmlformats.org/drawingml/2006/table">
            <a:tbl>
              <a:tblPr firstRow="1" bandRow="1">
                <a:tableStyleId>{93296810-A885-4BE3-A3E7-6D5BEEA58F35}</a:tableStyleId>
              </a:tblPr>
              <a:tblGrid>
                <a:gridCol w="1645920"/>
                <a:gridCol w="1645920"/>
                <a:gridCol w="1645920"/>
                <a:gridCol w="1645920"/>
                <a:gridCol w="1645920"/>
              </a:tblGrid>
              <a:tr h="370840">
                <a:tc>
                  <a:txBody>
                    <a:bodyPr/>
                    <a:lstStyle/>
                    <a:p>
                      <a:r>
                        <a:rPr lang="en-US" dirty="0" smtClean="0"/>
                        <a:t>Date</a:t>
                      </a:r>
                      <a:endParaRPr lang="en-US" dirty="0"/>
                    </a:p>
                  </a:txBody>
                  <a:tcPr/>
                </a:tc>
                <a:tc>
                  <a:txBody>
                    <a:bodyPr/>
                    <a:lstStyle/>
                    <a:p>
                      <a:r>
                        <a:rPr lang="en-US" dirty="0" smtClean="0"/>
                        <a:t>Lecture</a:t>
                      </a:r>
                      <a:endParaRPr lang="en-US" dirty="0"/>
                    </a:p>
                  </a:txBody>
                  <a:tcPr/>
                </a:tc>
                <a:tc>
                  <a:txBody>
                    <a:bodyPr/>
                    <a:lstStyle/>
                    <a:p>
                      <a:r>
                        <a:rPr lang="en-US" dirty="0" smtClean="0"/>
                        <a:t>Reading</a:t>
                      </a:r>
                      <a:r>
                        <a:rPr lang="en-US" baseline="0" dirty="0" smtClean="0"/>
                        <a:t> </a:t>
                      </a:r>
                      <a:endParaRPr lang="en-US" dirty="0"/>
                    </a:p>
                  </a:txBody>
                  <a:tcPr/>
                </a:tc>
                <a:tc>
                  <a:txBody>
                    <a:bodyPr/>
                    <a:lstStyle/>
                    <a:p>
                      <a:r>
                        <a:rPr lang="en-US" dirty="0" smtClean="0"/>
                        <a:t>In-class</a:t>
                      </a:r>
                      <a:endParaRPr lang="en-US" dirty="0"/>
                    </a:p>
                  </a:txBody>
                  <a:tcPr/>
                </a:tc>
                <a:tc>
                  <a:txBody>
                    <a:bodyPr/>
                    <a:lstStyle/>
                    <a:p>
                      <a:r>
                        <a:rPr lang="en-US" dirty="0" smtClean="0"/>
                        <a:t>Assignments</a:t>
                      </a:r>
                      <a:endParaRPr lang="en-US" dirty="0"/>
                    </a:p>
                  </a:txBody>
                  <a:tcPr/>
                </a:tc>
              </a:tr>
              <a:tr h="370840">
                <a:tc>
                  <a:txBody>
                    <a:bodyPr/>
                    <a:lstStyle/>
                    <a:p>
                      <a:r>
                        <a:rPr lang="en-US" dirty="0" smtClean="0"/>
                        <a:t>Wed May 31</a:t>
                      </a:r>
                      <a:endParaRPr lang="en-US" dirty="0"/>
                    </a:p>
                  </a:txBody>
                  <a:tcPr/>
                </a:tc>
                <a:tc>
                  <a:txBody>
                    <a:bodyPr/>
                    <a:lstStyle/>
                    <a:p>
                      <a:r>
                        <a:rPr lang="en-US" dirty="0" smtClean="0"/>
                        <a:t>16  C</a:t>
                      </a:r>
                      <a:r>
                        <a:rPr lang="en-US" baseline="0" dirty="0" smtClean="0"/>
                        <a:t> cycle and eco impacts</a:t>
                      </a:r>
                      <a:endParaRPr lang="en-US" dirty="0"/>
                    </a:p>
                  </a:txBody>
                  <a:tcPr/>
                </a:tc>
                <a:tc>
                  <a:txBody>
                    <a:bodyPr/>
                    <a:lstStyle/>
                    <a:p>
                      <a:r>
                        <a:rPr lang="en-US" dirty="0" err="1" smtClean="0"/>
                        <a:t>Pg</a:t>
                      </a:r>
                      <a:r>
                        <a:rPr lang="en-US" dirty="0" smtClean="0"/>
                        <a:t> 77 – 81</a:t>
                      </a:r>
                    </a:p>
                    <a:p>
                      <a:r>
                        <a:rPr lang="en-US" dirty="0" smtClean="0"/>
                        <a:t>Chap 19</a:t>
                      </a:r>
                      <a:endParaRPr lang="en-US" dirty="0"/>
                    </a:p>
                  </a:txBody>
                  <a:tcPr/>
                </a:tc>
                <a:tc>
                  <a:txBody>
                    <a:bodyPr/>
                    <a:lstStyle/>
                    <a:p>
                      <a:r>
                        <a:rPr lang="en-US" dirty="0" smtClean="0"/>
                        <a:t>Mass</a:t>
                      </a:r>
                      <a:r>
                        <a:rPr lang="en-US" baseline="0" dirty="0" smtClean="0"/>
                        <a:t> balance</a:t>
                      </a:r>
                    </a:p>
                    <a:p>
                      <a:r>
                        <a:rPr lang="en-US" baseline="0" dirty="0" smtClean="0"/>
                        <a:t>adiabatic</a:t>
                      </a:r>
                    </a:p>
                  </a:txBody>
                  <a:tcPr/>
                </a:tc>
                <a:tc>
                  <a:txBody>
                    <a:bodyPr/>
                    <a:lstStyle/>
                    <a:p>
                      <a:endParaRPr lang="en-US" dirty="0"/>
                    </a:p>
                  </a:txBody>
                  <a:tcPr/>
                </a:tc>
              </a:tr>
              <a:tr h="370840">
                <a:tc>
                  <a:txBody>
                    <a:bodyPr/>
                    <a:lstStyle/>
                    <a:p>
                      <a:r>
                        <a:rPr lang="en-US" dirty="0" smtClean="0"/>
                        <a:t>Mon June 5</a:t>
                      </a:r>
                    </a:p>
                    <a:p>
                      <a:endParaRPr lang="en-US" dirty="0" smtClean="0"/>
                    </a:p>
                  </a:txBody>
                  <a:tcPr/>
                </a:tc>
                <a:tc>
                  <a:txBody>
                    <a:bodyPr/>
                    <a:lstStyle/>
                    <a:p>
                      <a:r>
                        <a:rPr lang="en-US" dirty="0" smtClean="0"/>
                        <a:t>17 Mitigation</a:t>
                      </a:r>
                      <a:r>
                        <a:rPr lang="en-US" baseline="0" dirty="0" smtClean="0"/>
                        <a:t> or adaptation</a:t>
                      </a:r>
                      <a:endParaRPr lang="en-US" dirty="0"/>
                    </a:p>
                  </a:txBody>
                  <a:tcPr/>
                </a:tc>
                <a:tc>
                  <a:txBody>
                    <a:bodyPr/>
                    <a:lstStyle/>
                    <a:p>
                      <a:r>
                        <a:rPr lang="en-US" dirty="0" smtClean="0"/>
                        <a:t>Games</a:t>
                      </a:r>
                      <a:endParaRPr lang="en-US" dirty="0"/>
                    </a:p>
                  </a:txBody>
                  <a:tcPr/>
                </a:tc>
                <a:tc>
                  <a:txBody>
                    <a:bodyPr/>
                    <a:lstStyle/>
                    <a:p>
                      <a:r>
                        <a:rPr lang="en-US" dirty="0" smtClean="0"/>
                        <a:t>Feedback loops</a:t>
                      </a:r>
                    </a:p>
                    <a:p>
                      <a:r>
                        <a:rPr lang="en-US" dirty="0" smtClean="0"/>
                        <a:t>Game</a:t>
                      </a:r>
                      <a:r>
                        <a:rPr lang="en-US" baseline="0" dirty="0" smtClean="0"/>
                        <a:t> square</a:t>
                      </a:r>
                      <a:endParaRPr lang="en-US" dirty="0"/>
                    </a:p>
                  </a:txBody>
                  <a:tcPr/>
                </a:tc>
                <a:tc>
                  <a:txBody>
                    <a:bodyPr/>
                    <a:lstStyle/>
                    <a:p>
                      <a:endParaRPr lang="en-US" dirty="0"/>
                    </a:p>
                  </a:txBody>
                  <a:tcPr/>
                </a:tc>
              </a:tr>
              <a:tr h="370840">
                <a:tc>
                  <a:txBody>
                    <a:bodyPr/>
                    <a:lstStyle/>
                    <a:p>
                      <a:r>
                        <a:rPr lang="en-US" dirty="0" smtClean="0"/>
                        <a:t>Wed</a:t>
                      </a:r>
                      <a:r>
                        <a:rPr lang="en-US" baseline="0" dirty="0" smtClean="0"/>
                        <a:t> June 7</a:t>
                      </a:r>
                    </a:p>
                    <a:p>
                      <a:endParaRPr lang="en-US" dirty="0"/>
                    </a:p>
                  </a:txBody>
                  <a:tcPr/>
                </a:tc>
                <a:tc>
                  <a:txBody>
                    <a:bodyPr/>
                    <a:lstStyle/>
                    <a:p>
                      <a:r>
                        <a:rPr lang="en-US" dirty="0" smtClean="0"/>
                        <a:t>18 </a:t>
                      </a:r>
                      <a:endParaRPr lang="en-US" dirty="0"/>
                    </a:p>
                  </a:txBody>
                  <a:tcPr/>
                </a:tc>
                <a:tc>
                  <a:txBody>
                    <a:bodyPr/>
                    <a:lstStyle/>
                    <a:p>
                      <a:endParaRPr lang="en-US"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PS 5 due</a:t>
                      </a:r>
                    </a:p>
                    <a:p>
                      <a:endParaRPr lang="en-US" dirty="0"/>
                    </a:p>
                  </a:txBody>
                  <a:tcPr/>
                </a:tc>
              </a:tr>
              <a:tr h="370840">
                <a:tc>
                  <a:txBody>
                    <a:bodyPr/>
                    <a:lstStyle/>
                    <a:p>
                      <a:r>
                        <a:rPr lang="en-US" dirty="0" smtClean="0"/>
                        <a:t>Wed June 14</a:t>
                      </a:r>
                      <a:endParaRPr lang="en-US" dirty="0"/>
                    </a:p>
                  </a:txBody>
                  <a:tcPr/>
                </a:tc>
                <a:tc>
                  <a:txBody>
                    <a:bodyPr/>
                    <a:lstStyle/>
                    <a:p>
                      <a:r>
                        <a:rPr lang="en-US" dirty="0" smtClean="0"/>
                        <a:t>Final exam</a:t>
                      </a:r>
                      <a:endParaRPr lang="en-US" dirty="0"/>
                    </a:p>
                  </a:txBody>
                  <a:tcPr/>
                </a:tc>
                <a:tc>
                  <a:txBody>
                    <a:bodyPr/>
                    <a:lstStyle/>
                    <a:p>
                      <a:r>
                        <a:rPr lang="en-US" dirty="0" smtClean="0"/>
                        <a:t>10:15 to</a:t>
                      </a:r>
                      <a:r>
                        <a:rPr lang="en-US" baseline="0" dirty="0" smtClean="0"/>
                        <a:t> 12:05</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4170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b="0" dirty="0" smtClean="0"/>
              <a:t>Ecological Effects</a:t>
            </a:r>
          </a:p>
        </p:txBody>
      </p:sp>
      <p:sp>
        <p:nvSpPr>
          <p:cNvPr id="75778" name="Content Placeholder 2"/>
          <p:cNvSpPr>
            <a:spLocks noGrp="1"/>
          </p:cNvSpPr>
          <p:nvPr>
            <p:ph idx="1"/>
          </p:nvPr>
        </p:nvSpPr>
        <p:spPr/>
        <p:txBody>
          <a:bodyPr>
            <a:normAutofit fontScale="92500" lnSpcReduction="10000"/>
          </a:bodyPr>
          <a:lstStyle/>
          <a:p>
            <a:r>
              <a:rPr lang="en-US" altLang="en-US" dirty="0" smtClean="0"/>
              <a:t>Ocean acidity</a:t>
            </a:r>
          </a:p>
          <a:p>
            <a:r>
              <a:rPr lang="en-US" altLang="en-US" dirty="0"/>
              <a:t>Coral bleaching</a:t>
            </a:r>
          </a:p>
          <a:p>
            <a:r>
              <a:rPr lang="en-US" altLang="en-US" dirty="0"/>
              <a:t>Range shifts of plants in mountain areas</a:t>
            </a:r>
          </a:p>
          <a:p>
            <a:r>
              <a:rPr lang="en-US" altLang="en-US" dirty="0" smtClean="0"/>
              <a:t>Changes </a:t>
            </a:r>
            <a:r>
              <a:rPr lang="en-US" altLang="en-US" dirty="0"/>
              <a:t>in migration patterns of </a:t>
            </a:r>
            <a:r>
              <a:rPr lang="en-US" altLang="en-US" dirty="0" smtClean="0"/>
              <a:t>birds</a:t>
            </a:r>
          </a:p>
          <a:p>
            <a:r>
              <a:rPr lang="en-US" altLang="en-US" dirty="0" smtClean="0"/>
              <a:t>Earlier </a:t>
            </a:r>
            <a:r>
              <a:rPr lang="en-US" altLang="en-US" dirty="0"/>
              <a:t>spring greening of </a:t>
            </a:r>
            <a:r>
              <a:rPr lang="en-US" altLang="en-US" dirty="0" smtClean="0"/>
              <a:t>vegetation</a:t>
            </a:r>
          </a:p>
          <a:p>
            <a:pPr lvl="1"/>
            <a:r>
              <a:rPr lang="en-US" altLang="en-US" dirty="0" smtClean="0"/>
              <a:t>Timing </a:t>
            </a:r>
            <a:r>
              <a:rPr lang="en-US" altLang="en-US" dirty="0"/>
              <a:t>of plant growth and insect </a:t>
            </a:r>
            <a:r>
              <a:rPr lang="en-US" altLang="en-US" dirty="0" smtClean="0"/>
              <a:t>emergence</a:t>
            </a:r>
          </a:p>
          <a:p>
            <a:pPr lvl="1"/>
            <a:r>
              <a:rPr lang="en-US" altLang="en-US" dirty="0" smtClean="0"/>
              <a:t>Timing </a:t>
            </a:r>
            <a:r>
              <a:rPr lang="en-US" altLang="en-US" dirty="0"/>
              <a:t>of flowering and pollinator </a:t>
            </a:r>
            <a:r>
              <a:rPr lang="en-US" altLang="en-US" dirty="0" smtClean="0"/>
              <a:t>activity</a:t>
            </a:r>
          </a:p>
          <a:p>
            <a:pPr lvl="1"/>
            <a:r>
              <a:rPr lang="en-US" altLang="en-US" dirty="0" smtClean="0"/>
              <a:t>Timing </a:t>
            </a:r>
            <a:r>
              <a:rPr lang="en-US" altLang="en-US" dirty="0"/>
              <a:t>of bird hatching and insect </a:t>
            </a:r>
            <a:r>
              <a:rPr lang="en-US" altLang="en-US" dirty="0" smtClean="0"/>
              <a:t>emergence</a:t>
            </a:r>
          </a:p>
          <a:p>
            <a:r>
              <a:rPr lang="en-US" altLang="en-US" dirty="0" smtClean="0"/>
              <a:t>Many </a:t>
            </a:r>
            <a:r>
              <a:rPr lang="en-US" altLang="en-US" dirty="0"/>
              <a:t>more</a:t>
            </a:r>
            <a:endParaRPr lang="en-US" dirty="0"/>
          </a:p>
        </p:txBody>
      </p:sp>
    </p:spTree>
    <p:extLst>
      <p:ext uri="{BB962C8B-B14F-4D97-AF65-F5344CB8AC3E}">
        <p14:creationId xmlns:p14="http://schemas.microsoft.com/office/powerpoint/2010/main" val="1652629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Formanifer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0" y="3810000"/>
            <a:ext cx="26289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descr="Shel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3810000"/>
            <a:ext cx="210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Carbonate_system_of_seawater.svg.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994025" y="3657600"/>
            <a:ext cx="31019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1"/>
          <p:cNvSpPr txBox="1">
            <a:spLocks noChangeArrowheads="1"/>
          </p:cNvSpPr>
          <p:nvPr/>
        </p:nvSpPr>
        <p:spPr bwMode="auto">
          <a:xfrm>
            <a:off x="457200" y="685800"/>
            <a:ext cx="8259763"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dirty="0">
              <a:latin typeface="Calibri" charset="0"/>
              <a:cs typeface="Calibri" charset="0"/>
            </a:endParaRPr>
          </a:p>
        </p:txBody>
      </p:sp>
      <p:sp>
        <p:nvSpPr>
          <p:cNvPr id="2" name="Title 1"/>
          <p:cNvSpPr>
            <a:spLocks noGrp="1"/>
          </p:cNvSpPr>
          <p:nvPr>
            <p:ph type="title"/>
          </p:nvPr>
        </p:nvSpPr>
        <p:spPr/>
        <p:txBody>
          <a:bodyPr>
            <a:normAutofit/>
          </a:bodyPr>
          <a:lstStyle/>
          <a:p>
            <a:r>
              <a:rPr lang="en-US" dirty="0" smtClean="0">
                <a:latin typeface="Calibri" charset="0"/>
                <a:cs typeface="Calibri" charset="0"/>
              </a:rPr>
              <a:t>Ocean Acidity</a:t>
            </a:r>
            <a:endParaRPr lang="en-US" dirty="0"/>
          </a:p>
        </p:txBody>
      </p:sp>
      <p:sp>
        <p:nvSpPr>
          <p:cNvPr id="3" name="Content Placeholder 2"/>
          <p:cNvSpPr>
            <a:spLocks noGrp="1"/>
          </p:cNvSpPr>
          <p:nvPr>
            <p:ph idx="1"/>
          </p:nvPr>
        </p:nvSpPr>
        <p:spPr>
          <a:xfrm>
            <a:off x="609600" y="1394618"/>
            <a:ext cx="8229600" cy="4525963"/>
          </a:xfrm>
        </p:spPr>
        <p:txBody>
          <a:bodyPr>
            <a:normAutofit/>
          </a:bodyPr>
          <a:lstStyle/>
          <a:p>
            <a:r>
              <a:rPr lang="en-US" sz="2800" dirty="0">
                <a:latin typeface="Calibri" charset="0"/>
                <a:cs typeface="Calibri" charset="0"/>
              </a:rPr>
              <a:t>Significant increases in ocean acidity </a:t>
            </a:r>
            <a:r>
              <a:rPr lang="en-US" sz="2800" dirty="0" smtClean="0">
                <a:latin typeface="Calibri" charset="0"/>
                <a:cs typeface="Calibri" charset="0"/>
              </a:rPr>
              <a:t>forecast.</a:t>
            </a:r>
          </a:p>
          <a:p>
            <a:r>
              <a:rPr lang="en-US" sz="2800" dirty="0">
                <a:latin typeface="Calibri" charset="0"/>
                <a:cs typeface="Calibri" charset="0"/>
              </a:rPr>
              <a:t>Many marine organisms form shells of calcium carbonate. Increasing acidity will </a:t>
            </a:r>
            <a:r>
              <a:rPr lang="en-US" sz="2800" b="1" dirty="0" smtClean="0">
                <a:latin typeface="Calibri" charset="0"/>
                <a:cs typeface="Calibri" charset="0"/>
              </a:rPr>
              <a:t>decrease </a:t>
            </a:r>
            <a:r>
              <a:rPr lang="en-US" sz="2800" b="1" dirty="0">
                <a:latin typeface="Calibri" charset="0"/>
                <a:cs typeface="Calibri" charset="0"/>
              </a:rPr>
              <a:t>the ability to synthesize new shells</a:t>
            </a:r>
            <a:r>
              <a:rPr lang="en-US" sz="2800" dirty="0">
                <a:latin typeface="Calibri" charset="0"/>
                <a:cs typeface="Calibri" charset="0"/>
              </a:rPr>
              <a:t>.</a:t>
            </a:r>
          </a:p>
          <a:p>
            <a:endParaRPr lang="en-US" sz="2800" dirty="0">
              <a:latin typeface="Calibri" charset="0"/>
              <a:cs typeface="Calibri" charset="0"/>
            </a:endParaRPr>
          </a:p>
          <a:p>
            <a:endParaRPr lang="en-US" sz="2800" dirty="0"/>
          </a:p>
        </p:txBody>
      </p:sp>
    </p:spTree>
    <p:extLst>
      <p:ext uri="{BB962C8B-B14F-4D97-AF65-F5344CB8AC3E}">
        <p14:creationId xmlns:p14="http://schemas.microsoft.com/office/powerpoint/2010/main" val="3161771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3"/>
          <p:cNvSpPr txBox="1">
            <a:spLocks noChangeArrowheads="1"/>
          </p:cNvSpPr>
          <p:nvPr/>
        </p:nvSpPr>
        <p:spPr bwMode="auto">
          <a:xfrm>
            <a:off x="381000" y="457200"/>
            <a:ext cx="8164513" cy="8318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t>Rates of Calcification of Corals on Australia’</a:t>
            </a:r>
            <a:r>
              <a:rPr lang="en-US" altLang="ja-JP" dirty="0"/>
              <a:t>s Great Barrier Reef, 1900-2005</a:t>
            </a:r>
            <a:endParaRPr lang="en-US" baseline="-25000" dirty="0"/>
          </a:p>
        </p:txBody>
      </p:sp>
      <p:pic>
        <p:nvPicPr>
          <p:cNvPr id="4" name="Picture 1" descr="Ecology2e-Fig-24-05-0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9" y="1474788"/>
            <a:ext cx="7878762" cy="488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6019800"/>
            <a:ext cx="8763000" cy="800219"/>
          </a:xfrm>
          <a:prstGeom prst="rect">
            <a:avLst/>
          </a:prstGeom>
        </p:spPr>
        <p:txBody>
          <a:bodyPr wrap="square">
            <a:spAutoFit/>
          </a:bodyPr>
          <a:lstStyle/>
          <a:p>
            <a:pPr algn="r"/>
            <a:r>
              <a:rPr lang="en-US" b="1" dirty="0" smtClean="0"/>
              <a:t>2016 results showing acidification is the cause</a:t>
            </a:r>
            <a:r>
              <a:rPr lang="en-US" dirty="0" smtClean="0"/>
              <a:t>:</a:t>
            </a:r>
          </a:p>
          <a:p>
            <a:pPr algn="r"/>
            <a:r>
              <a:rPr lang="en-US" sz="1400" dirty="0" smtClean="0">
                <a:hlinkClick r:id="rId4"/>
              </a:rPr>
              <a:t>https</a:t>
            </a:r>
            <a:r>
              <a:rPr lang="en-US" sz="1400" dirty="0">
                <a:hlinkClick r:id="rId4"/>
              </a:rPr>
              <a:t>://www.youtube.com/watch?v=</a:t>
            </a:r>
            <a:r>
              <a:rPr lang="en-US" sz="1400" dirty="0" smtClean="0">
                <a:hlinkClick r:id="rId4"/>
              </a:rPr>
              <a:t>TF60YAQxStA</a:t>
            </a:r>
            <a:endParaRPr lang="en-US" sz="1400" dirty="0" smtClean="0"/>
          </a:p>
          <a:p>
            <a:pPr algn="r"/>
            <a:r>
              <a:rPr lang="en-US" sz="1400" dirty="0"/>
              <a:t>http://</a:t>
            </a:r>
            <a:r>
              <a:rPr lang="en-US" sz="1400" dirty="0" err="1"/>
              <a:t>www.scientificamerican.com</a:t>
            </a:r>
            <a:r>
              <a:rPr lang="en-US" sz="1400" dirty="0"/>
              <a:t>/article/lowering-ocean-acidity-promotes-coral-growth-on-great-barrier-reef/</a:t>
            </a:r>
          </a:p>
        </p:txBody>
      </p:sp>
    </p:spTree>
    <p:extLst>
      <p:ext uri="{BB962C8B-B14F-4D97-AF65-F5344CB8AC3E}">
        <p14:creationId xmlns:p14="http://schemas.microsoft.com/office/powerpoint/2010/main" val="27464435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Adiabatic lapse rate</a:t>
            </a:r>
            <a:endParaRPr lang="en-US" dirty="0"/>
          </a:p>
        </p:txBody>
      </p:sp>
      <p:sp>
        <p:nvSpPr>
          <p:cNvPr id="4" name="Content Placeholder 3"/>
          <p:cNvSpPr>
            <a:spLocks noGrp="1"/>
          </p:cNvSpPr>
          <p:nvPr>
            <p:ph sz="half" idx="1"/>
          </p:nvPr>
        </p:nvSpPr>
        <p:spPr/>
        <p:txBody>
          <a:bodyPr>
            <a:normAutofit/>
          </a:bodyPr>
          <a:lstStyle/>
          <a:p>
            <a:pPr marL="0" indent="0">
              <a:buNone/>
            </a:pPr>
            <a:r>
              <a:rPr lang="en-US" dirty="0" smtClean="0"/>
              <a:t>Dry: 1 C per 100 m </a:t>
            </a:r>
          </a:p>
          <a:p>
            <a:pPr marL="0" indent="0">
              <a:buNone/>
            </a:pPr>
            <a:r>
              <a:rPr lang="en-US" dirty="0" smtClean="0"/>
              <a:t>Moist: .5 C per 100 m</a:t>
            </a:r>
          </a:p>
          <a:p>
            <a:pPr marL="0" indent="0">
              <a:buNone/>
            </a:pPr>
            <a:endParaRPr lang="en-US" dirty="0"/>
          </a:p>
          <a:p>
            <a:pPr marL="0" indent="0">
              <a:buNone/>
            </a:pPr>
            <a:r>
              <a:rPr lang="en-US" sz="2000" dirty="0" smtClean="0"/>
              <a:t>16-2 calculate change in temperature in F to go from here 50 </a:t>
            </a:r>
            <a:r>
              <a:rPr lang="en-US" sz="2000" dirty="0" err="1" smtClean="0"/>
              <a:t>ft</a:t>
            </a:r>
            <a:r>
              <a:rPr lang="en-US" sz="2000" dirty="0" smtClean="0"/>
              <a:t> above sea level to 1050 </a:t>
            </a:r>
            <a:r>
              <a:rPr lang="en-US" sz="2000" dirty="0" err="1" smtClean="0"/>
              <a:t>ft</a:t>
            </a:r>
            <a:r>
              <a:rPr lang="en-US" sz="2000" dirty="0" smtClean="0"/>
              <a:t> above sea level </a:t>
            </a:r>
          </a:p>
          <a:p>
            <a:pPr marL="0" indent="0">
              <a:buNone/>
            </a:pPr>
            <a:r>
              <a:rPr lang="en-US" sz="2000" dirty="0" smtClean="0"/>
              <a:t>Use the dry rate</a:t>
            </a:r>
          </a:p>
          <a:p>
            <a:pPr marL="0" indent="0">
              <a:buNone/>
            </a:pPr>
            <a:r>
              <a:rPr lang="en-US" sz="2000" dirty="0" smtClean="0"/>
              <a:t>1 </a:t>
            </a:r>
            <a:r>
              <a:rPr lang="en-US" sz="2000" dirty="0" err="1" smtClean="0"/>
              <a:t>ft</a:t>
            </a:r>
            <a:r>
              <a:rPr lang="en-US" sz="2000" dirty="0" smtClean="0"/>
              <a:t> = 30 cm</a:t>
            </a:r>
          </a:p>
          <a:p>
            <a:pPr marL="0" indent="0">
              <a:buNone/>
            </a:pPr>
            <a:r>
              <a:rPr lang="en-US" sz="2000" dirty="0" smtClean="0"/>
              <a:t>1 F = 5/9 * C</a:t>
            </a:r>
            <a:endParaRPr lang="en-US" sz="2000" dirty="0"/>
          </a:p>
        </p:txBody>
      </p:sp>
      <p:pic>
        <p:nvPicPr>
          <p:cNvPr id="6" name="Content Placeholder 5" descr="adiabatic-lapse-rate.jpg"/>
          <p:cNvPicPr>
            <a:picLocks noGrp="1" noChangeAspect="1"/>
          </p:cNvPicPr>
          <p:nvPr>
            <p:ph sz="half" idx="2"/>
          </p:nvPr>
        </p:nvPicPr>
        <p:blipFill>
          <a:blip r:embed="rId2">
            <a:extLst>
              <a:ext uri="{28A0092B-C50C-407E-A947-70E740481C1C}">
                <a14:useLocalDpi xmlns:a14="http://schemas.microsoft.com/office/drawing/2010/main" val="0"/>
              </a:ext>
            </a:extLst>
          </a:blip>
          <a:srcRect t="-25969" b="-25969"/>
          <a:stretch>
            <a:fillRect/>
          </a:stretch>
        </p:blipFill>
        <p:spPr/>
      </p:pic>
    </p:spTree>
    <p:extLst>
      <p:ext uri="{BB962C8B-B14F-4D97-AF65-F5344CB8AC3E}">
        <p14:creationId xmlns:p14="http://schemas.microsoft.com/office/powerpoint/2010/main" val="283574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16-2</a:t>
            </a:r>
            <a:endParaRPr lang="en-US" dirty="0"/>
          </a:p>
        </p:txBody>
      </p:sp>
      <p:sp>
        <p:nvSpPr>
          <p:cNvPr id="6" name="Content Placeholder 5"/>
          <p:cNvSpPr>
            <a:spLocks noGrp="1"/>
          </p:cNvSpPr>
          <p:nvPr>
            <p:ph idx="1"/>
          </p:nvPr>
        </p:nvSpPr>
        <p:spPr/>
        <p:txBody>
          <a:bodyPr/>
          <a:lstStyle/>
          <a:p>
            <a:pPr marL="0" indent="0">
              <a:buNone/>
            </a:pPr>
            <a:r>
              <a:rPr lang="en-US" dirty="0" smtClean="0"/>
              <a:t> 1000 </a:t>
            </a:r>
            <a:r>
              <a:rPr lang="en-US" dirty="0" err="1" smtClean="0"/>
              <a:t>ft</a:t>
            </a:r>
            <a:r>
              <a:rPr lang="en-US" dirty="0" smtClean="0"/>
              <a:t> * .3 m/</a:t>
            </a:r>
            <a:r>
              <a:rPr lang="en-US" dirty="0" err="1" smtClean="0"/>
              <a:t>ft</a:t>
            </a:r>
            <a:r>
              <a:rPr lang="en-US" dirty="0" smtClean="0"/>
              <a:t> * .01 </a:t>
            </a:r>
            <a:r>
              <a:rPr lang="en-US" dirty="0" err="1" smtClean="0"/>
              <a:t>degC</a:t>
            </a:r>
            <a:r>
              <a:rPr lang="en-US" dirty="0" smtClean="0"/>
              <a:t>/m * 9/5 </a:t>
            </a:r>
            <a:r>
              <a:rPr lang="en-US" dirty="0" err="1" smtClean="0"/>
              <a:t>degF</a:t>
            </a:r>
            <a:r>
              <a:rPr lang="en-US" dirty="0" smtClean="0"/>
              <a:t>/</a:t>
            </a:r>
            <a:r>
              <a:rPr lang="en-US" dirty="0" err="1" smtClean="0"/>
              <a:t>degC</a:t>
            </a:r>
            <a:endParaRPr lang="en-US" dirty="0" smtClean="0"/>
          </a:p>
          <a:p>
            <a:pPr marL="0" indent="0">
              <a:buNone/>
            </a:pPr>
            <a:endParaRPr lang="en-US" dirty="0"/>
          </a:p>
          <a:p>
            <a:pPr marL="0" indent="0">
              <a:buNone/>
            </a:pPr>
            <a:r>
              <a:rPr lang="en-US" dirty="0" smtClean="0"/>
              <a:t>= 5.4 </a:t>
            </a:r>
            <a:r>
              <a:rPr lang="en-US" dirty="0" err="1" smtClean="0"/>
              <a:t>deg</a:t>
            </a:r>
            <a:r>
              <a:rPr lang="en-US" dirty="0" smtClean="0"/>
              <a:t> F</a:t>
            </a:r>
          </a:p>
          <a:p>
            <a:pPr marL="0" indent="0">
              <a:buNone/>
            </a:pPr>
            <a:endParaRPr lang="en-US" dirty="0"/>
          </a:p>
          <a:p>
            <a:pPr marL="0" indent="0">
              <a:buNone/>
            </a:pPr>
            <a:r>
              <a:rPr lang="en-US" dirty="0" smtClean="0"/>
              <a:t>300 meters = 3 </a:t>
            </a:r>
            <a:r>
              <a:rPr lang="en-US" dirty="0" err="1" smtClean="0"/>
              <a:t>deg</a:t>
            </a:r>
            <a:r>
              <a:rPr lang="en-US" dirty="0" smtClean="0"/>
              <a:t> C</a:t>
            </a:r>
          </a:p>
          <a:p>
            <a:pPr marL="0" indent="0">
              <a:buNone/>
            </a:pPr>
            <a:r>
              <a:rPr lang="en-US" dirty="0" smtClean="0"/>
              <a:t>3 </a:t>
            </a:r>
            <a:r>
              <a:rPr lang="en-US" dirty="0" err="1" smtClean="0"/>
              <a:t>deg</a:t>
            </a:r>
            <a:r>
              <a:rPr lang="en-US" dirty="0" smtClean="0"/>
              <a:t> C * 9/5 = 5.4 </a:t>
            </a:r>
            <a:r>
              <a:rPr lang="en-US" dirty="0" err="1" smtClean="0"/>
              <a:t>deg</a:t>
            </a:r>
            <a:r>
              <a:rPr lang="en-US" dirty="0" smtClean="0"/>
              <a:t> F</a:t>
            </a:r>
            <a:endParaRPr lang="en-US" dirty="0"/>
          </a:p>
        </p:txBody>
      </p:sp>
    </p:spTree>
    <p:extLst>
      <p:ext uri="{BB962C8B-B14F-4D97-AF65-F5344CB8AC3E}">
        <p14:creationId xmlns:p14="http://schemas.microsoft.com/office/powerpoint/2010/main" val="113527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What does change in temperature mean for biological communities?</a:t>
            </a:r>
            <a:endParaRPr lang="en-US" dirty="0"/>
          </a:p>
        </p:txBody>
      </p:sp>
      <p:sp>
        <p:nvSpPr>
          <p:cNvPr id="76802" name="Content Placeholder 2"/>
          <p:cNvSpPr>
            <a:spLocks noGrp="1"/>
          </p:cNvSpPr>
          <p:nvPr>
            <p:ph idx="1"/>
          </p:nvPr>
        </p:nvSpPr>
        <p:spPr/>
        <p:txBody>
          <a:bodyPr>
            <a:normAutofit fontScale="85000" lnSpcReduction="10000"/>
          </a:bodyPr>
          <a:lstStyle/>
          <a:p>
            <a:pPr eaLnBrk="1" hangingPunct="1"/>
            <a:r>
              <a:rPr lang="en-US" dirty="0">
                <a:solidFill>
                  <a:srgbClr val="000000"/>
                </a:solidFill>
              </a:rPr>
              <a:t>Compared with </a:t>
            </a:r>
            <a:r>
              <a:rPr lang="en-US" dirty="0" smtClean="0">
                <a:solidFill>
                  <a:srgbClr val="000000"/>
                </a:solidFill>
              </a:rPr>
              <a:t>elevation </a:t>
            </a:r>
            <a:r>
              <a:rPr lang="en-US" dirty="0">
                <a:solidFill>
                  <a:srgbClr val="000000"/>
                </a:solidFill>
              </a:rPr>
              <a:t>on a mountain:</a:t>
            </a:r>
          </a:p>
          <a:p>
            <a:pPr lvl="1"/>
            <a:r>
              <a:rPr lang="en-US" b="1" dirty="0" smtClean="0">
                <a:solidFill>
                  <a:srgbClr val="000000"/>
                </a:solidFill>
              </a:rPr>
              <a:t>2.9°C </a:t>
            </a:r>
            <a:r>
              <a:rPr lang="en-US" b="1" dirty="0">
                <a:solidFill>
                  <a:srgbClr val="000000"/>
                </a:solidFill>
              </a:rPr>
              <a:t>would correspond to a 500 m shift in elevation </a:t>
            </a:r>
            <a:r>
              <a:rPr lang="en-US" dirty="0">
                <a:solidFill>
                  <a:srgbClr val="000000"/>
                </a:solidFill>
              </a:rPr>
              <a:t>(200–860 m)</a:t>
            </a:r>
            <a:r>
              <a:rPr lang="en-US" b="1" dirty="0">
                <a:solidFill>
                  <a:srgbClr val="000000"/>
                </a:solidFill>
              </a:rPr>
              <a:t>.</a:t>
            </a:r>
          </a:p>
          <a:p>
            <a:pPr lvl="1"/>
            <a:r>
              <a:rPr lang="en-US" dirty="0">
                <a:solidFill>
                  <a:srgbClr val="000000"/>
                </a:solidFill>
              </a:rPr>
              <a:t>In the Rocky </a:t>
            </a:r>
            <a:r>
              <a:rPr lang="en-US" dirty="0" smtClean="0">
                <a:solidFill>
                  <a:srgbClr val="000000"/>
                </a:solidFill>
              </a:rPr>
              <a:t>Mountains </a:t>
            </a:r>
            <a:r>
              <a:rPr lang="en-US" dirty="0">
                <a:solidFill>
                  <a:srgbClr val="000000"/>
                </a:solidFill>
              </a:rPr>
              <a:t>= shift from subalpine forest (spruce and fir) to montane forest (Ponderosa pine).</a:t>
            </a:r>
          </a:p>
          <a:p>
            <a:pPr eaLnBrk="1" hangingPunct="1"/>
            <a:r>
              <a:rPr lang="en-US" dirty="0">
                <a:solidFill>
                  <a:srgbClr val="000000"/>
                </a:solidFill>
              </a:rPr>
              <a:t>Compared to latitudinal climatic </a:t>
            </a:r>
            <a:r>
              <a:rPr lang="en-US" dirty="0" smtClean="0">
                <a:solidFill>
                  <a:srgbClr val="000000"/>
                </a:solidFill>
              </a:rPr>
              <a:t>shifts</a:t>
            </a:r>
            <a:r>
              <a:rPr lang="en-US" dirty="0">
                <a:solidFill>
                  <a:srgbClr val="000000"/>
                </a:solidFill>
              </a:rPr>
              <a:t>,</a:t>
            </a:r>
            <a:r>
              <a:rPr lang="en-US" dirty="0" smtClean="0">
                <a:solidFill>
                  <a:srgbClr val="000000"/>
                </a:solidFill>
              </a:rPr>
              <a:t> optimal conditions for biological </a:t>
            </a:r>
            <a:r>
              <a:rPr lang="en-US" dirty="0">
                <a:solidFill>
                  <a:srgbClr val="000000"/>
                </a:solidFill>
              </a:rPr>
              <a:t>communities would move </a:t>
            </a:r>
            <a:r>
              <a:rPr lang="en-US" b="1" dirty="0">
                <a:solidFill>
                  <a:srgbClr val="000000"/>
                </a:solidFill>
              </a:rPr>
              <a:t>500–1,000 km poleward</a:t>
            </a:r>
            <a:r>
              <a:rPr lang="en-US" dirty="0">
                <a:solidFill>
                  <a:srgbClr val="000000"/>
                </a:solidFill>
              </a:rPr>
              <a:t>.</a:t>
            </a:r>
          </a:p>
          <a:p>
            <a:pPr eaLnBrk="1" hangingPunct="1"/>
            <a:r>
              <a:rPr lang="en-US" dirty="0">
                <a:solidFill>
                  <a:srgbClr val="000000"/>
                </a:solidFill>
              </a:rPr>
              <a:t>Many factors determine species distributions. It is unlikely that the same assemblages of organisms will form the communities of the future.</a:t>
            </a:r>
          </a:p>
          <a:p>
            <a:pPr eaLnBrk="1" hangingPunct="1"/>
            <a:endParaRPr lang="en-US" dirty="0"/>
          </a:p>
        </p:txBody>
      </p:sp>
    </p:spTree>
    <p:extLst>
      <p:ext uri="{BB962C8B-B14F-4D97-AF65-F5344CB8AC3E}">
        <p14:creationId xmlns:p14="http://schemas.microsoft.com/office/powerpoint/2010/main" val="281172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3"/>
          <p:cNvSpPr txBox="1">
            <a:spLocks noChangeArrowheads="1"/>
          </p:cNvSpPr>
          <p:nvPr/>
        </p:nvSpPr>
        <p:spPr bwMode="auto">
          <a:xfrm>
            <a:off x="228600" y="457200"/>
            <a:ext cx="6858000" cy="4619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chemeClr val="tx2"/>
                </a:solidFill>
              </a:rPr>
              <a:t>Plants Are Moving Up the Alps</a:t>
            </a:r>
          </a:p>
        </p:txBody>
      </p:sp>
      <p:pic>
        <p:nvPicPr>
          <p:cNvPr id="4" name="Picture 1" descr="Ecology2e-Fig-24-15-0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047750"/>
            <a:ext cx="848042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619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457200"/>
            <a:ext cx="8077200" cy="1524000"/>
          </a:xfrm>
          <a:ln>
            <a:solidFill>
              <a:srgbClr val="FFFFFF"/>
            </a:solidFill>
          </a:ln>
        </p:spPr>
        <p:txBody>
          <a:bodyPr>
            <a:noAutofit/>
          </a:bodyPr>
          <a:lstStyle/>
          <a:p>
            <a:pPr eaLnBrk="1" fontAlgn="auto" hangingPunct="1">
              <a:spcAft>
                <a:spcPts val="0"/>
              </a:spcAft>
              <a:buFont typeface="Arial"/>
              <a:buNone/>
              <a:defRPr/>
            </a:pPr>
            <a:r>
              <a:rPr lang="en-US" altLang="en-US" sz="3200" dirty="0">
                <a:ea typeface="+mj-ea"/>
                <a:cs typeface="+mj-cs"/>
              </a:rPr>
              <a:t>Because climate change will be rapid, plants </a:t>
            </a:r>
            <a:r>
              <a:rPr lang="en-US" altLang="en-US" sz="3200" dirty="0" smtClean="0">
                <a:ea typeface="+mj-ea"/>
                <a:cs typeface="+mj-cs"/>
              </a:rPr>
              <a:t>&amp; animals </a:t>
            </a:r>
            <a:r>
              <a:rPr lang="en-US" altLang="en-US" sz="3200" dirty="0">
                <a:ea typeface="+mj-ea"/>
                <a:cs typeface="+mj-cs"/>
              </a:rPr>
              <a:t>are unlikely to demonstrate evolutionary responses</a:t>
            </a:r>
          </a:p>
        </p:txBody>
      </p:sp>
      <p:sp>
        <p:nvSpPr>
          <p:cNvPr id="34819" name="Content Placeholder 2"/>
          <p:cNvSpPr>
            <a:spLocks noGrp="1"/>
          </p:cNvSpPr>
          <p:nvPr>
            <p:ph idx="1"/>
          </p:nvPr>
        </p:nvSpPr>
        <p:spPr>
          <a:xfrm>
            <a:off x="533400" y="2133600"/>
            <a:ext cx="7620000" cy="3810000"/>
          </a:xfrm>
        </p:spPr>
        <p:txBody>
          <a:bodyPr rtlCol="0">
            <a:normAutofit/>
          </a:bodyPr>
          <a:lstStyle/>
          <a:p>
            <a:pPr marL="182880" indent="-182880" eaLnBrk="1" fontAlgn="auto" hangingPunct="1">
              <a:spcAft>
                <a:spcPts val="600"/>
              </a:spcAft>
              <a:buFont typeface="Arial" pitchFamily="34" charset="0"/>
              <a:buChar char="•"/>
              <a:defRPr/>
            </a:pPr>
            <a:r>
              <a:rPr lang="en-US" altLang="en-US" sz="2600" dirty="0">
                <a:solidFill>
                  <a:srgbClr val="000000"/>
                </a:solidFill>
                <a:ea typeface="+mn-ea"/>
                <a:cs typeface="+mn-cs"/>
              </a:rPr>
              <a:t>Dispersal may be the only way to avoid extinction.</a:t>
            </a:r>
          </a:p>
          <a:p>
            <a:pPr marL="182880" indent="-182880" eaLnBrk="1" fontAlgn="auto" hangingPunct="1">
              <a:spcAft>
                <a:spcPts val="600"/>
              </a:spcAft>
              <a:buFont typeface="Arial" pitchFamily="34" charset="0"/>
              <a:buChar char="•"/>
              <a:defRPr/>
            </a:pPr>
            <a:r>
              <a:rPr lang="en-US" altLang="en-US" sz="2600" dirty="0">
                <a:solidFill>
                  <a:srgbClr val="000000"/>
                </a:solidFill>
                <a:ea typeface="+mn-ea"/>
                <a:cs typeface="+mn-cs"/>
              </a:rPr>
              <a:t>Dispersal barriers and habitat fragmentation will be important constraints. </a:t>
            </a:r>
          </a:p>
          <a:p>
            <a:pPr marL="182880" indent="-182880" eaLnBrk="1" fontAlgn="auto" hangingPunct="1">
              <a:spcAft>
                <a:spcPts val="600"/>
              </a:spcAft>
              <a:buFont typeface="Arial" pitchFamily="34" charset="0"/>
              <a:buChar char="•"/>
              <a:defRPr/>
            </a:pPr>
            <a:r>
              <a:rPr lang="en-US" altLang="en-US" sz="2600" dirty="0">
                <a:solidFill>
                  <a:srgbClr val="000000"/>
                </a:solidFill>
                <a:ea typeface="+mn-ea"/>
                <a:cs typeface="+mn-cs"/>
              </a:rPr>
              <a:t>Plant dispersal rates are, on average, much slower than the predicted rate of climate change.</a:t>
            </a:r>
          </a:p>
          <a:p>
            <a:pPr marL="182880" indent="-182880" eaLnBrk="1" fontAlgn="auto" hangingPunct="1">
              <a:spcAft>
                <a:spcPts val="600"/>
              </a:spcAft>
              <a:buFont typeface="Arial" pitchFamily="34" charset="0"/>
              <a:buChar char="•"/>
              <a:defRPr/>
            </a:pPr>
            <a:r>
              <a:rPr lang="en-US" altLang="en-US" sz="2600" dirty="0" smtClean="0">
                <a:solidFill>
                  <a:srgbClr val="000000"/>
                </a:solidFill>
                <a:ea typeface="+mn-ea"/>
                <a:cs typeface="+mn-cs"/>
              </a:rPr>
              <a:t>R-selected plants can </a:t>
            </a:r>
            <a:r>
              <a:rPr lang="en-US" altLang="en-US" sz="2600" dirty="0">
                <a:solidFill>
                  <a:srgbClr val="000000"/>
                </a:solidFill>
                <a:ea typeface="+mn-ea"/>
                <a:cs typeface="+mn-cs"/>
              </a:rPr>
              <a:t>disperse and establish quickly. </a:t>
            </a:r>
            <a:r>
              <a:rPr lang="en-US" altLang="en-US" sz="2600" dirty="0" smtClean="0">
                <a:solidFill>
                  <a:srgbClr val="000000"/>
                </a:solidFill>
                <a:ea typeface="+mn-ea"/>
                <a:cs typeface="+mn-cs"/>
              </a:rPr>
              <a:t>  K-selected shrubs </a:t>
            </a:r>
            <a:r>
              <a:rPr lang="en-US" altLang="en-US" sz="2600" dirty="0">
                <a:solidFill>
                  <a:srgbClr val="000000"/>
                </a:solidFill>
                <a:ea typeface="+mn-ea"/>
                <a:cs typeface="+mn-cs"/>
              </a:rPr>
              <a:t>and trees have much slower dispersal rates.</a:t>
            </a:r>
          </a:p>
        </p:txBody>
      </p:sp>
    </p:spTree>
    <p:extLst>
      <p:ext uri="{BB962C8B-B14F-4D97-AF65-F5344CB8AC3E}">
        <p14:creationId xmlns:p14="http://schemas.microsoft.com/office/powerpoint/2010/main" val="17663712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Phenology: The timing of life-cycle events and seasonal activities of organisms</a:t>
            </a:r>
            <a:endParaRPr lang="en-US" dirty="0"/>
          </a:p>
        </p:txBody>
      </p:sp>
      <p:pic>
        <p:nvPicPr>
          <p:cNvPr id="4" name="Content Placeholder 3" descr="508511120_c50067d3f3_z.jpg"/>
          <p:cNvPicPr>
            <a:picLocks noGrp="1" noChangeAspect="1"/>
          </p:cNvPicPr>
          <p:nvPr>
            <p:ph idx="1"/>
          </p:nvPr>
        </p:nvPicPr>
        <p:blipFill>
          <a:blip r:embed="rId3" cstate="print"/>
          <a:stretch>
            <a:fillRect/>
          </a:stretch>
        </p:blipFill>
        <p:spPr>
          <a:xfrm>
            <a:off x="5867400" y="1752600"/>
            <a:ext cx="2747493" cy="1828800"/>
          </a:xfrm>
        </p:spPr>
      </p:pic>
      <p:pic>
        <p:nvPicPr>
          <p:cNvPr id="5" name="Picture 4" descr="3954253831_f000768caa_z.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84257" y="3810000"/>
            <a:ext cx="1825943" cy="2286000"/>
          </a:xfrm>
          <a:prstGeom prst="rect">
            <a:avLst/>
          </a:prstGeom>
        </p:spPr>
      </p:pic>
      <p:pic>
        <p:nvPicPr>
          <p:cNvPr id="6" name="Picture 5" descr="4415515853_9d6cd30836_z.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410200" y="3810000"/>
            <a:ext cx="3251916" cy="2286000"/>
          </a:xfrm>
          <a:prstGeom prst="rect">
            <a:avLst/>
          </a:prstGeom>
        </p:spPr>
      </p:pic>
      <p:pic>
        <p:nvPicPr>
          <p:cNvPr id="7" name="Picture 6" descr="Colias_gigantea_inupiat_ALASKA_eclosing_NickyDavis.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57200" y="3810000"/>
            <a:ext cx="3200400" cy="2286000"/>
          </a:xfrm>
          <a:prstGeom prst="rect">
            <a:avLst/>
          </a:prstGeom>
          <a:effectLst/>
        </p:spPr>
      </p:pic>
      <p:sp>
        <p:nvSpPr>
          <p:cNvPr id="10" name="Rectangle 9"/>
          <p:cNvSpPr/>
          <p:nvPr/>
        </p:nvSpPr>
        <p:spPr>
          <a:xfrm>
            <a:off x="5638800" y="6107668"/>
            <a:ext cx="3200400" cy="646331"/>
          </a:xfrm>
          <a:prstGeom prst="rect">
            <a:avLst/>
          </a:prstGeom>
        </p:spPr>
        <p:txBody>
          <a:bodyPr wrap="square">
            <a:spAutoFit/>
          </a:bodyPr>
          <a:lstStyle/>
          <a:p>
            <a:r>
              <a:rPr lang="en-US" dirty="0" smtClean="0"/>
              <a:t>Grebe </a:t>
            </a:r>
            <a:r>
              <a:rPr lang="en-US" dirty="0" err="1" smtClean="0"/>
              <a:t>pict</a:t>
            </a:r>
            <a:r>
              <a:rPr lang="en-US" dirty="0" smtClean="0"/>
              <a:t> from Care2; </a:t>
            </a:r>
            <a:br>
              <a:rPr lang="en-US" dirty="0" smtClean="0"/>
            </a:br>
            <a:r>
              <a:rPr lang="en-US" i="1" dirty="0" err="1" smtClean="0"/>
              <a:t>Colius</a:t>
            </a:r>
            <a:r>
              <a:rPr lang="en-US" i="1" dirty="0" smtClean="0"/>
              <a:t> </a:t>
            </a:r>
            <a:r>
              <a:rPr lang="en-US" dirty="0" smtClean="0"/>
              <a:t>moth </a:t>
            </a:r>
            <a:r>
              <a:rPr lang="en-US" dirty="0" err="1" smtClean="0"/>
              <a:t>pict</a:t>
            </a:r>
            <a:r>
              <a:rPr lang="en-US" dirty="0" smtClean="0"/>
              <a:t> from </a:t>
            </a:r>
            <a:r>
              <a:rPr lang="en-US" dirty="0" err="1" smtClean="0"/>
              <a:t>Ecotime</a:t>
            </a:r>
            <a:r>
              <a:rPr lang="en-US" dirty="0" smtClean="0"/>
              <a:t>; </a:t>
            </a:r>
            <a:endParaRPr lang="en-US" dirty="0"/>
          </a:p>
        </p:txBody>
      </p:sp>
      <p:pic>
        <p:nvPicPr>
          <p:cNvPr id="11" name="Picture 10" descr="EggLayingGopherSnake_SpSnakesCom.jpg"/>
          <p:cNvPicPr>
            <a:picLocks noChangeAspect="1"/>
          </p:cNvPicPr>
          <p:nvPr/>
        </p:nvPicPr>
        <p:blipFill>
          <a:blip r:embed="rId7" cstate="print"/>
          <a:stretch>
            <a:fillRect/>
          </a:stretch>
        </p:blipFill>
        <p:spPr>
          <a:xfrm>
            <a:off x="3485170" y="1752600"/>
            <a:ext cx="2397967" cy="1828800"/>
          </a:xfrm>
          <a:prstGeom prst="rect">
            <a:avLst/>
          </a:prstGeom>
        </p:spPr>
      </p:pic>
      <p:pic>
        <p:nvPicPr>
          <p:cNvPr id="12" name="Picture 11" descr="Grebes_Care2.jpg"/>
          <p:cNvPicPr>
            <a:picLocks noChangeAspect="1"/>
          </p:cNvPicPr>
          <p:nvPr/>
        </p:nvPicPr>
        <p:blipFill>
          <a:blip r:embed="rId8" cstate="print">
            <a:extLst>
              <a:ext uri="{28A0092B-C50C-407E-A947-70E740481C1C}">
                <a14:useLocalDpi xmlns:a14="http://schemas.microsoft.com/office/drawing/2010/main"/>
              </a:ext>
            </a:extLst>
          </a:blip>
          <a:srcRect r="-541"/>
          <a:stretch>
            <a:fillRect/>
          </a:stretch>
        </p:blipFill>
        <p:spPr>
          <a:xfrm>
            <a:off x="452907" y="1752600"/>
            <a:ext cx="3048000" cy="1828800"/>
          </a:xfrm>
          <a:prstGeom prst="rect">
            <a:avLst/>
          </a:prstGeom>
        </p:spPr>
      </p:pic>
    </p:spTree>
    <p:extLst>
      <p:ext uri="{BB962C8B-B14F-4D97-AF65-F5344CB8AC3E}">
        <p14:creationId xmlns:p14="http://schemas.microsoft.com/office/powerpoint/2010/main" val="26271954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Phenology: The timing of life-cycle events and seasonal activities of organisms</a:t>
            </a:r>
            <a:endParaRPr lang="en-US" dirty="0"/>
          </a:p>
        </p:txBody>
      </p:sp>
      <p:sp>
        <p:nvSpPr>
          <p:cNvPr id="3" name="Content Placeholder 2"/>
          <p:cNvSpPr>
            <a:spLocks noGrp="1"/>
          </p:cNvSpPr>
          <p:nvPr>
            <p:ph idx="1"/>
          </p:nvPr>
        </p:nvSpPr>
        <p:spPr/>
        <p:txBody>
          <a:bodyPr/>
          <a:lstStyle/>
          <a:p>
            <a:r>
              <a:rPr lang="en-US" dirty="0"/>
              <a:t>Earliest:  Farmers tracked plants / animals as indicators of when to plant, harvest, etc.</a:t>
            </a:r>
          </a:p>
          <a:p>
            <a:r>
              <a:rPr lang="en-US" dirty="0" smtClean="0"/>
              <a:t>Chinese ~1000 BC:  Written records</a:t>
            </a:r>
          </a:p>
          <a:p>
            <a:r>
              <a:rPr lang="en-US" dirty="0" smtClean="0"/>
              <a:t>Later: </a:t>
            </a:r>
            <a:r>
              <a:rPr lang="en-US" dirty="0" err="1" smtClean="0"/>
              <a:t>Linneaeus</a:t>
            </a:r>
            <a:r>
              <a:rPr lang="en-US" dirty="0" smtClean="0"/>
              <a:t>, Thoreau, Leopold</a:t>
            </a:r>
          </a:p>
          <a:p>
            <a:r>
              <a:rPr lang="en-US" dirty="0" smtClean="0"/>
              <a:t>(from Project Budburst)</a:t>
            </a:r>
            <a:endParaRPr lang="en-US" dirty="0"/>
          </a:p>
        </p:txBody>
      </p:sp>
    </p:spTree>
    <p:extLst>
      <p:ext uri="{BB962C8B-B14F-4D97-AF65-F5344CB8AC3E}">
        <p14:creationId xmlns:p14="http://schemas.microsoft.com/office/powerpoint/2010/main" val="21882184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Carbon emissions as a driver of climate change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294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err="1" smtClean="0"/>
              <a:t>Phenophase</a:t>
            </a:r>
            <a:r>
              <a:rPr lang="en-US" dirty="0" smtClean="0"/>
              <a:t>: span of time in which a </a:t>
            </a:r>
            <a:br>
              <a:rPr lang="en-US" dirty="0" smtClean="0"/>
            </a:br>
            <a:r>
              <a:rPr lang="en-US" dirty="0" smtClean="0"/>
              <a:t>life history event occurs</a:t>
            </a:r>
            <a:endParaRPr lang="en-US" sz="3600" dirty="0"/>
          </a:p>
        </p:txBody>
      </p:sp>
      <p:pic>
        <p:nvPicPr>
          <p:cNvPr id="4" name="Content Placeholder 3" descr="5973368340_5183629ab0_z.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651164" y="1828800"/>
            <a:ext cx="2244436" cy="1828800"/>
          </a:xfrm>
        </p:spPr>
      </p:pic>
      <p:pic>
        <p:nvPicPr>
          <p:cNvPr id="5" name="Picture 4" descr="5972806515_8a465710b8_z.jpg"/>
          <p:cNvPicPr>
            <a:picLocks noChangeAspect="1"/>
          </p:cNvPicPr>
          <p:nvPr/>
        </p:nvPicPr>
        <p:blipFill>
          <a:blip r:embed="rId4" cstate="print"/>
          <a:stretch>
            <a:fillRect/>
          </a:stretch>
        </p:blipFill>
        <p:spPr>
          <a:xfrm>
            <a:off x="3046806" y="1828800"/>
            <a:ext cx="2747493" cy="1828800"/>
          </a:xfrm>
          <a:prstGeom prst="rect">
            <a:avLst/>
          </a:prstGeom>
        </p:spPr>
      </p:pic>
      <p:pic>
        <p:nvPicPr>
          <p:cNvPr id="6" name="Picture 5" descr="5980662862_e03ba8b6b6_z.jpg"/>
          <p:cNvPicPr>
            <a:picLocks noChangeAspect="1"/>
          </p:cNvPicPr>
          <p:nvPr/>
        </p:nvPicPr>
        <p:blipFill>
          <a:blip r:embed="rId5" cstate="print"/>
          <a:stretch>
            <a:fillRect/>
          </a:stretch>
        </p:blipFill>
        <p:spPr>
          <a:xfrm>
            <a:off x="685800" y="3838136"/>
            <a:ext cx="2747493" cy="1828800"/>
          </a:xfrm>
          <a:prstGeom prst="rect">
            <a:avLst/>
          </a:prstGeom>
        </p:spPr>
      </p:pic>
      <p:pic>
        <p:nvPicPr>
          <p:cNvPr id="7" name="Picture 6" descr="5099942921_1d78fded23_z.jpg"/>
          <p:cNvPicPr>
            <a:picLocks noChangeAspect="1"/>
          </p:cNvPicPr>
          <p:nvPr/>
        </p:nvPicPr>
        <p:blipFill>
          <a:blip r:embed="rId6" cstate="print"/>
          <a:stretch>
            <a:fillRect/>
          </a:stretch>
        </p:blipFill>
        <p:spPr>
          <a:xfrm>
            <a:off x="5945505" y="1828800"/>
            <a:ext cx="1217295" cy="1828800"/>
          </a:xfrm>
          <a:prstGeom prst="rect">
            <a:avLst/>
          </a:prstGeom>
        </p:spPr>
      </p:pic>
      <p:pic>
        <p:nvPicPr>
          <p:cNvPr id="8" name="Picture 7" descr="5053717090_7ddaa0b860_z.jpg"/>
          <p:cNvPicPr>
            <a:picLocks noChangeAspect="1"/>
          </p:cNvPicPr>
          <p:nvPr/>
        </p:nvPicPr>
        <p:blipFill>
          <a:blip r:embed="rId7" cstate="print"/>
          <a:stretch>
            <a:fillRect/>
          </a:stretch>
        </p:blipFill>
        <p:spPr>
          <a:xfrm>
            <a:off x="5641181" y="3838136"/>
            <a:ext cx="1521619" cy="2286000"/>
          </a:xfrm>
          <a:prstGeom prst="rect">
            <a:avLst/>
          </a:prstGeom>
        </p:spPr>
      </p:pic>
      <p:pic>
        <p:nvPicPr>
          <p:cNvPr id="11" name="Picture 10" descr="4045759800_a747470e8d_z.jpg"/>
          <p:cNvPicPr>
            <a:picLocks noChangeAspect="1"/>
          </p:cNvPicPr>
          <p:nvPr/>
        </p:nvPicPr>
        <p:blipFill>
          <a:blip r:embed="rId8" cstate="print"/>
          <a:stretch>
            <a:fillRect/>
          </a:stretch>
        </p:blipFill>
        <p:spPr>
          <a:xfrm>
            <a:off x="3619265" y="3838136"/>
            <a:ext cx="1835944" cy="2286000"/>
          </a:xfrm>
          <a:prstGeom prst="rect">
            <a:avLst/>
          </a:prstGeom>
        </p:spPr>
      </p:pic>
    </p:spTree>
    <p:extLst>
      <p:ext uri="{BB962C8B-B14F-4D97-AF65-F5344CB8AC3E}">
        <p14:creationId xmlns:p14="http://schemas.microsoft.com/office/powerpoint/2010/main" val="40594813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Phenology</a:t>
            </a:r>
            <a:r>
              <a:rPr lang="en-US" dirty="0" smtClean="0"/>
              <a:t> is one of the main quantifiable indicators of global climate change </a:t>
            </a:r>
            <a:endParaRPr lang="en-US" dirty="0"/>
          </a:p>
        </p:txBody>
      </p:sp>
      <p:pic>
        <p:nvPicPr>
          <p:cNvPr id="5" name="Picture 4" descr="Mayfly Bloom.jpg"/>
          <p:cNvPicPr>
            <a:picLocks noChangeAspect="1"/>
          </p:cNvPicPr>
          <p:nvPr/>
        </p:nvPicPr>
        <p:blipFill>
          <a:blip r:embed="rId3" cstate="print"/>
          <a:stretch>
            <a:fillRect/>
          </a:stretch>
        </p:blipFill>
        <p:spPr>
          <a:xfrm>
            <a:off x="3009900" y="2514600"/>
            <a:ext cx="5448300" cy="3657600"/>
          </a:xfrm>
          <a:prstGeom prst="rect">
            <a:avLst/>
          </a:prstGeom>
        </p:spPr>
      </p:pic>
      <p:pic>
        <p:nvPicPr>
          <p:cNvPr id="4" name="Content Placeholder 3" descr="Mayfly naiad.jpg"/>
          <p:cNvPicPr>
            <a:picLocks noGrp="1" noChangeAspect="1"/>
          </p:cNvPicPr>
          <p:nvPr>
            <p:ph idx="1"/>
          </p:nvPr>
        </p:nvPicPr>
        <p:blipFill>
          <a:blip r:embed="rId4" cstate="print"/>
          <a:stretch>
            <a:fillRect/>
          </a:stretch>
        </p:blipFill>
        <p:spPr>
          <a:xfrm>
            <a:off x="609600" y="1752600"/>
            <a:ext cx="3067050" cy="2209800"/>
          </a:xfrm>
        </p:spPr>
      </p:pic>
    </p:spTree>
    <p:extLst>
      <p:ext uri="{BB962C8B-B14F-4D97-AF65-F5344CB8AC3E}">
        <p14:creationId xmlns:p14="http://schemas.microsoft.com/office/powerpoint/2010/main" val="38812470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Walther Fig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 y="267494"/>
            <a:ext cx="7696200" cy="5371306"/>
          </a:xfrm>
          <a:prstGeom prst="rect">
            <a:avLst/>
          </a:prstGeom>
          <a:noFill/>
          <a:ln w="9525">
            <a:noFill/>
            <a:miter lim="800000"/>
            <a:headEnd/>
            <a:tailEnd/>
          </a:ln>
        </p:spPr>
      </p:pic>
      <p:sp>
        <p:nvSpPr>
          <p:cNvPr id="12291" name="Text Box 6"/>
          <p:cNvSpPr txBox="1">
            <a:spLocks noChangeArrowheads="1"/>
          </p:cNvSpPr>
          <p:nvPr/>
        </p:nvSpPr>
        <p:spPr bwMode="auto">
          <a:xfrm>
            <a:off x="304800" y="5562600"/>
            <a:ext cx="8686800" cy="701675"/>
          </a:xfrm>
          <a:prstGeom prst="rect">
            <a:avLst/>
          </a:prstGeom>
          <a:noFill/>
          <a:ln w="9525">
            <a:noFill/>
            <a:miter lim="800000"/>
            <a:headEnd/>
            <a:tailEnd/>
          </a:ln>
        </p:spPr>
        <p:txBody>
          <a:bodyPr>
            <a:spAutoFit/>
          </a:bodyPr>
          <a:lstStyle/>
          <a:p>
            <a:pPr>
              <a:spcBef>
                <a:spcPct val="50000"/>
              </a:spcBef>
            </a:pPr>
            <a:r>
              <a:rPr lang="en-US" sz="2000" dirty="0">
                <a:solidFill>
                  <a:srgbClr val="000000"/>
                </a:solidFill>
              </a:rPr>
              <a:t>Fig. 2 Anomalies in different </a:t>
            </a:r>
            <a:r>
              <a:rPr lang="en-US" sz="2000" dirty="0" err="1">
                <a:solidFill>
                  <a:srgbClr val="000000"/>
                </a:solidFill>
              </a:rPr>
              <a:t>phenological</a:t>
            </a:r>
            <a:r>
              <a:rPr lang="en-US" sz="2000" dirty="0">
                <a:solidFill>
                  <a:srgbClr val="000000"/>
                </a:solidFill>
              </a:rPr>
              <a:t> phases correlate well with anomalies of mean spring air temp. (T) and </a:t>
            </a:r>
            <a:r>
              <a:rPr lang="en-US" sz="2000" dirty="0" smtClean="0">
                <a:solidFill>
                  <a:srgbClr val="000000"/>
                </a:solidFill>
              </a:rPr>
              <a:t>Northern Atlantic Oscillation (NAO) </a:t>
            </a:r>
            <a:r>
              <a:rPr lang="en-US" sz="2000" dirty="0">
                <a:solidFill>
                  <a:srgbClr val="000000"/>
                </a:solidFill>
              </a:rPr>
              <a:t>index</a:t>
            </a:r>
          </a:p>
        </p:txBody>
      </p:sp>
      <p:sp>
        <p:nvSpPr>
          <p:cNvPr id="4" name="TextBox 3"/>
          <p:cNvSpPr txBox="1"/>
          <p:nvPr/>
        </p:nvSpPr>
        <p:spPr>
          <a:xfrm>
            <a:off x="6781800" y="6183868"/>
            <a:ext cx="1976773" cy="369332"/>
          </a:xfrm>
          <a:prstGeom prst="rect">
            <a:avLst/>
          </a:prstGeom>
          <a:noFill/>
        </p:spPr>
        <p:txBody>
          <a:bodyPr wrap="none" rtlCol="0">
            <a:spAutoFit/>
          </a:bodyPr>
          <a:lstStyle/>
          <a:p>
            <a:r>
              <a:rPr lang="en-US" dirty="0" smtClean="0"/>
              <a:t>Walther et al. 2002 </a:t>
            </a:r>
            <a:endParaRPr lang="en-US" dirty="0"/>
          </a:p>
        </p:txBody>
      </p:sp>
      <p:sp>
        <p:nvSpPr>
          <p:cNvPr id="5" name="Rectangle 3"/>
          <p:cNvSpPr>
            <a:spLocks noChangeArrowheads="1"/>
          </p:cNvSpPr>
          <p:nvPr/>
        </p:nvSpPr>
        <p:spPr bwMode="auto">
          <a:xfrm>
            <a:off x="1524000" y="381000"/>
            <a:ext cx="5867400" cy="430213"/>
          </a:xfrm>
          <a:prstGeom prst="rect">
            <a:avLst/>
          </a:prstGeom>
          <a:noFill/>
          <a:ln w="9525">
            <a:noFill/>
            <a:miter lim="800000"/>
            <a:headEnd/>
            <a:tailEnd/>
          </a:ln>
        </p:spPr>
        <p:txBody>
          <a:bodyPr>
            <a:prstTxWarp prst="textNoShape">
              <a:avLst/>
            </a:prstTxWarp>
            <a:spAutoFit/>
          </a:bodyPr>
          <a:lstStyle/>
          <a:p>
            <a:r>
              <a:rPr lang="en-US" sz="2200" dirty="0">
                <a:ea typeface="ＭＳ Ｐゴシック" charset="-128"/>
                <a:cs typeface="ＭＳ Ｐゴシック" charset="-128"/>
              </a:rPr>
              <a:t>Anomaly: deviation from a long-term average</a:t>
            </a:r>
          </a:p>
        </p:txBody>
      </p:sp>
    </p:spTree>
    <p:extLst>
      <p:ext uri="{BB962C8B-B14F-4D97-AF65-F5344CB8AC3E}">
        <p14:creationId xmlns:p14="http://schemas.microsoft.com/office/powerpoint/2010/main" val="31897877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Plant Phenology Changes</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Earlier leaf unfolding; flowering advancing by 2.5 days (Europe) and 1.2-2.1 days per decade in the last 30-50 yrs</a:t>
            </a:r>
            <a:r>
              <a:rPr lang="en-US" sz="1946" dirty="0" smtClean="0"/>
              <a:t>. </a:t>
            </a:r>
            <a:r>
              <a:rPr lang="en-US" sz="2000" dirty="0" smtClean="0"/>
              <a:t>(Walther 2002, </a:t>
            </a:r>
            <a:r>
              <a:rPr lang="en-US" sz="2000" dirty="0" err="1" smtClean="0"/>
              <a:t>Menzel</a:t>
            </a:r>
            <a:r>
              <a:rPr lang="en-US" sz="2000" dirty="0" smtClean="0"/>
              <a:t> 2006, Cleland 2007)</a:t>
            </a:r>
            <a:r>
              <a:rPr lang="en-US" dirty="0" smtClean="0"/>
              <a:t> </a:t>
            </a:r>
          </a:p>
          <a:p>
            <a:r>
              <a:rPr lang="en-US" dirty="0" smtClean="0"/>
              <a:t>78% of all </a:t>
            </a:r>
            <a:r>
              <a:rPr lang="en-US" dirty="0" err="1" smtClean="0"/>
              <a:t>phenological</a:t>
            </a:r>
            <a:r>
              <a:rPr lang="en-US" dirty="0" smtClean="0"/>
              <a:t> records advancing.</a:t>
            </a:r>
          </a:p>
          <a:p>
            <a:r>
              <a:rPr lang="en-US" dirty="0" smtClean="0"/>
              <a:t>Plant phases advancing along with warming </a:t>
            </a:r>
            <a:r>
              <a:rPr lang="en-US" sz="1946" dirty="0" smtClean="0"/>
              <a:t>(Menzel 2006)</a:t>
            </a:r>
          </a:p>
          <a:p>
            <a:r>
              <a:rPr lang="en-US" dirty="0" smtClean="0"/>
              <a:t>Average annual growing season lengthened by 10.8 days since 1960’s </a:t>
            </a:r>
            <a:r>
              <a:rPr lang="en-US" sz="1946" dirty="0" smtClean="0"/>
              <a:t>(</a:t>
            </a:r>
            <a:r>
              <a:rPr lang="en-US" sz="1946" dirty="0" err="1" smtClean="0"/>
              <a:t>Menzel</a:t>
            </a:r>
            <a:r>
              <a:rPr lang="en-US" sz="1946" dirty="0" smtClean="0"/>
              <a:t> 2000) </a:t>
            </a:r>
          </a:p>
        </p:txBody>
      </p:sp>
    </p:spTree>
    <p:extLst>
      <p:ext uri="{BB962C8B-B14F-4D97-AF65-F5344CB8AC3E}">
        <p14:creationId xmlns:p14="http://schemas.microsoft.com/office/powerpoint/2010/main" val="9241823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Plant P</a:t>
            </a:r>
            <a:r>
              <a:rPr lang="en-US" dirty="0"/>
              <a:t>henology Mechanisms </a:t>
            </a:r>
            <a:endParaRPr lang="en-US" sz="3600" dirty="0"/>
          </a:p>
        </p:txBody>
      </p:sp>
      <p:sp>
        <p:nvSpPr>
          <p:cNvPr id="3" name="Content Placeholder 2"/>
          <p:cNvSpPr>
            <a:spLocks noGrp="1"/>
          </p:cNvSpPr>
          <p:nvPr>
            <p:ph idx="1"/>
          </p:nvPr>
        </p:nvSpPr>
        <p:spPr>
          <a:xfrm>
            <a:off x="457200" y="1417638"/>
            <a:ext cx="8229600" cy="4449762"/>
          </a:xfrm>
        </p:spPr>
        <p:txBody>
          <a:bodyPr>
            <a:normAutofit/>
          </a:bodyPr>
          <a:lstStyle/>
          <a:p>
            <a:r>
              <a:rPr lang="en-US" dirty="0" err="1" smtClean="0"/>
              <a:t>Photoperiodism</a:t>
            </a:r>
            <a:r>
              <a:rPr lang="en-US" dirty="0" smtClean="0"/>
              <a:t> – photoreceptor proteins sense  changes in day and night length, affecting plant development</a:t>
            </a:r>
          </a:p>
          <a:p>
            <a:r>
              <a:rPr lang="en-US" dirty="0" smtClean="0"/>
              <a:t>Chilling Requirement – flowering or breaking of dormancy promoted by prolonged cold</a:t>
            </a:r>
          </a:p>
          <a:p>
            <a:endParaRPr lang="en-US" dirty="0" smtClean="0"/>
          </a:p>
          <a:p>
            <a:endParaRPr lang="en-US" dirty="0" smtClean="0"/>
          </a:p>
          <a:p>
            <a:pPr>
              <a:buNone/>
            </a:pPr>
            <a:endParaRPr lang="en-US" dirty="0" smtClean="0"/>
          </a:p>
        </p:txBody>
      </p:sp>
      <p:pic>
        <p:nvPicPr>
          <p:cNvPr id="4" name="Picture 3" descr="Arabidopsis.jpeg"/>
          <p:cNvPicPr>
            <a:picLocks noChangeAspect="1"/>
          </p:cNvPicPr>
          <p:nvPr/>
        </p:nvPicPr>
        <p:blipFill>
          <a:blip r:embed="rId3" cstate="print"/>
          <a:stretch>
            <a:fillRect/>
          </a:stretch>
        </p:blipFill>
        <p:spPr>
          <a:xfrm>
            <a:off x="5535483" y="4114800"/>
            <a:ext cx="1858818" cy="1858818"/>
          </a:xfrm>
          <a:prstGeom prst="rect">
            <a:avLst/>
          </a:prstGeom>
        </p:spPr>
      </p:pic>
      <p:sp>
        <p:nvSpPr>
          <p:cNvPr id="5" name="Rectangle 4"/>
          <p:cNvSpPr/>
          <p:nvPr/>
        </p:nvSpPr>
        <p:spPr>
          <a:xfrm>
            <a:off x="5486400" y="6019800"/>
            <a:ext cx="1831701" cy="523220"/>
          </a:xfrm>
          <a:prstGeom prst="rect">
            <a:avLst/>
          </a:prstGeom>
        </p:spPr>
        <p:txBody>
          <a:bodyPr wrap="none">
            <a:spAutoFit/>
          </a:bodyPr>
          <a:lstStyle/>
          <a:p>
            <a:r>
              <a:rPr lang="en-US" sz="1400" dirty="0" smtClean="0"/>
              <a:t>Arabidopsis: </a:t>
            </a:r>
            <a:br>
              <a:rPr lang="en-US" sz="1400" dirty="0" smtClean="0"/>
            </a:br>
            <a:r>
              <a:rPr lang="en-US" sz="1400" dirty="0" err="1" smtClean="0"/>
              <a:t>bioinformatics.unl.edu</a:t>
            </a:r>
            <a:endParaRPr lang="en-US" sz="1400" dirty="0"/>
          </a:p>
        </p:txBody>
      </p:sp>
    </p:spTree>
    <p:extLst>
      <p:ext uri="{BB962C8B-B14F-4D97-AF65-F5344CB8AC3E}">
        <p14:creationId xmlns:p14="http://schemas.microsoft.com/office/powerpoint/2010/main" val="31366028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primary physiological cue for bird migration is the changes in the day length, while the primary cue for insect emergence and development is temperature </a:t>
            </a:r>
            <a:endParaRPr lang="en-US" sz="2800" b="1" dirty="0"/>
          </a:p>
        </p:txBody>
      </p:sp>
      <p:pic>
        <p:nvPicPr>
          <p:cNvPr id="4" name="Content Placeholder 3" descr="SnowGeese_RNelson.jpg"/>
          <p:cNvPicPr>
            <a:picLocks noGrp="1" noChangeAspect="1"/>
          </p:cNvPicPr>
          <p:nvPr>
            <p:ph idx="1"/>
          </p:nvPr>
        </p:nvPicPr>
        <p:blipFill>
          <a:blip r:embed="rId2" cstate="print">
            <a:extLst>
              <a:ext uri="{28A0092B-C50C-407E-A947-70E740481C1C}">
                <a14:useLocalDpi xmlns:a14="http://schemas.microsoft.com/office/drawing/2010/main"/>
              </a:ext>
            </a:extLst>
          </a:blip>
          <a:srcRect l="-509" r="-509"/>
          <a:stretch>
            <a:fillRect/>
          </a:stretch>
        </p:blipFill>
        <p:spPr>
          <a:xfrm>
            <a:off x="1447800" y="1600200"/>
            <a:ext cx="6096000" cy="4525963"/>
          </a:xfrm>
        </p:spPr>
      </p:pic>
      <p:sp>
        <p:nvSpPr>
          <p:cNvPr id="5" name="TextBox 4"/>
          <p:cNvSpPr txBox="1"/>
          <p:nvPr/>
        </p:nvSpPr>
        <p:spPr>
          <a:xfrm>
            <a:off x="3200400" y="6202363"/>
            <a:ext cx="2397975" cy="369332"/>
          </a:xfrm>
          <a:prstGeom prst="rect">
            <a:avLst/>
          </a:prstGeom>
          <a:noFill/>
        </p:spPr>
        <p:txBody>
          <a:bodyPr wrap="none" rtlCol="0">
            <a:spAutoFit/>
          </a:bodyPr>
          <a:lstStyle/>
          <a:p>
            <a:r>
              <a:rPr lang="en-US" dirty="0" smtClean="0"/>
              <a:t>Snow geese – R. Nelson</a:t>
            </a:r>
            <a:endParaRPr lang="en-US" dirty="0"/>
          </a:p>
        </p:txBody>
      </p:sp>
    </p:spTree>
    <p:extLst>
      <p:ext uri="{BB962C8B-B14F-4D97-AF65-F5344CB8AC3E}">
        <p14:creationId xmlns:p14="http://schemas.microsoft.com/office/powerpoint/2010/main" val="37529451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r>
              <a:rPr lang="en-US" sz="3400" dirty="0" smtClean="0"/>
              <a:t>Temperature change can affect pest outbreaks, and pollinator and food web mismatches. </a:t>
            </a:r>
            <a:endParaRPr lang="en-US" sz="3400" dirty="0"/>
          </a:p>
        </p:txBody>
      </p:sp>
      <p:sp>
        <p:nvSpPr>
          <p:cNvPr id="3" name="Content Placeholder 2"/>
          <p:cNvSpPr>
            <a:spLocks noGrp="1"/>
          </p:cNvSpPr>
          <p:nvPr>
            <p:ph idx="1"/>
          </p:nvPr>
        </p:nvSpPr>
        <p:spPr>
          <a:xfrm>
            <a:off x="381000" y="4343400"/>
            <a:ext cx="2514600" cy="1828800"/>
          </a:xfrm>
        </p:spPr>
        <p:txBody>
          <a:bodyPr>
            <a:normAutofit lnSpcReduction="10000"/>
          </a:bodyPr>
          <a:lstStyle/>
          <a:p>
            <a:pPr marL="0" indent="4763">
              <a:buNone/>
            </a:pPr>
            <a:r>
              <a:rPr lang="en-US" sz="2000" dirty="0" smtClean="0"/>
              <a:t>Most of Oregon’s  &gt;14,000+ </a:t>
            </a:r>
            <a:r>
              <a:rPr lang="en-US" sz="2000" b="1" dirty="0" smtClean="0"/>
              <a:t>arthropod</a:t>
            </a:r>
            <a:r>
              <a:rPr lang="en-US" sz="2000" dirty="0" smtClean="0"/>
              <a:t> species have </a:t>
            </a:r>
            <a:r>
              <a:rPr lang="en-US" sz="2000" b="1" dirty="0" smtClean="0"/>
              <a:t>temperature-</a:t>
            </a:r>
            <a:br>
              <a:rPr lang="en-US" sz="2000" b="1" dirty="0" smtClean="0"/>
            </a:br>
            <a:r>
              <a:rPr lang="en-US" sz="2000" b="1" dirty="0" smtClean="0"/>
              <a:t>dependent </a:t>
            </a:r>
            <a:br>
              <a:rPr lang="en-US" sz="2000" b="1" dirty="0" smtClean="0"/>
            </a:br>
            <a:r>
              <a:rPr lang="en-US" sz="2000" b="1" dirty="0" smtClean="0"/>
              <a:t>development</a:t>
            </a:r>
            <a:endParaRPr lang="en-US" sz="1900" dirty="0"/>
          </a:p>
        </p:txBody>
      </p:sp>
      <p:pic>
        <p:nvPicPr>
          <p:cNvPr id="4" name="Picture 3" descr="Bumblebee_applewoodseed.jpg"/>
          <p:cNvPicPr>
            <a:picLocks noChangeAspect="1"/>
          </p:cNvPicPr>
          <p:nvPr/>
        </p:nvPicPr>
        <p:blipFill>
          <a:blip r:embed="rId3" cstate="print"/>
          <a:stretch>
            <a:fillRect/>
          </a:stretch>
        </p:blipFill>
        <p:spPr>
          <a:xfrm>
            <a:off x="3361944" y="2209800"/>
            <a:ext cx="2048256" cy="2057400"/>
          </a:xfrm>
          <a:prstGeom prst="rect">
            <a:avLst/>
          </a:prstGeom>
        </p:spPr>
      </p:pic>
      <p:pic>
        <p:nvPicPr>
          <p:cNvPr id="5" name="Picture 4" descr="beehive_TheTastyVegan.jpg"/>
          <p:cNvPicPr>
            <a:picLocks noChangeAspect="1"/>
          </p:cNvPicPr>
          <p:nvPr/>
        </p:nvPicPr>
        <p:blipFill>
          <a:blip r:embed="rId4" cstate="print"/>
          <a:stretch>
            <a:fillRect/>
          </a:stretch>
        </p:blipFill>
        <p:spPr>
          <a:xfrm>
            <a:off x="457200" y="2209800"/>
            <a:ext cx="2812649" cy="2057400"/>
          </a:xfrm>
          <a:prstGeom prst="rect">
            <a:avLst/>
          </a:prstGeom>
        </p:spPr>
      </p:pic>
      <p:sp>
        <p:nvSpPr>
          <p:cNvPr id="6" name="Rectangle 5"/>
          <p:cNvSpPr/>
          <p:nvPr/>
        </p:nvSpPr>
        <p:spPr>
          <a:xfrm>
            <a:off x="5562600" y="6107668"/>
            <a:ext cx="3593953" cy="646331"/>
          </a:xfrm>
          <a:prstGeom prst="rect">
            <a:avLst/>
          </a:prstGeom>
        </p:spPr>
        <p:txBody>
          <a:bodyPr wrap="none">
            <a:spAutoFit/>
          </a:bodyPr>
          <a:lstStyle/>
          <a:p>
            <a:pPr>
              <a:buNone/>
            </a:pPr>
            <a:r>
              <a:rPr lang="en-US" dirty="0" smtClean="0"/>
              <a:t> (</a:t>
            </a:r>
            <a:r>
              <a:rPr lang="en-US" dirty="0" err="1" smtClean="0"/>
              <a:t>Menzel</a:t>
            </a:r>
            <a:r>
              <a:rPr lang="en-US" dirty="0" smtClean="0"/>
              <a:t> 2000,Walther 2002;</a:t>
            </a:r>
          </a:p>
          <a:p>
            <a:pPr>
              <a:buNone/>
            </a:pPr>
            <a:r>
              <a:rPr lang="en-US" dirty="0" err="1" smtClean="0"/>
              <a:t>picts</a:t>
            </a:r>
            <a:r>
              <a:rPr lang="en-US" dirty="0" smtClean="0"/>
              <a:t>: Ralph Berry OSU, Mike </a:t>
            </a:r>
            <a:r>
              <a:rPr lang="en-US" dirty="0" err="1" smtClean="0"/>
              <a:t>Onyon</a:t>
            </a:r>
            <a:r>
              <a:rPr lang="en-US" dirty="0" smtClean="0"/>
              <a:t>)</a:t>
            </a:r>
          </a:p>
        </p:txBody>
      </p:sp>
      <p:pic>
        <p:nvPicPr>
          <p:cNvPr id="7" name="Picture 6" descr="bluebirdWithGrub.jpg"/>
          <p:cNvPicPr>
            <a:picLocks noChangeAspect="1"/>
          </p:cNvPicPr>
          <p:nvPr/>
        </p:nvPicPr>
        <p:blipFill>
          <a:blip r:embed="rId5" cstate="print"/>
          <a:stretch>
            <a:fillRect/>
          </a:stretch>
        </p:blipFill>
        <p:spPr>
          <a:xfrm>
            <a:off x="5765029" y="4343400"/>
            <a:ext cx="2743200" cy="1828800"/>
          </a:xfrm>
          <a:prstGeom prst="rect">
            <a:avLst/>
          </a:prstGeom>
        </p:spPr>
      </p:pic>
      <p:pic>
        <p:nvPicPr>
          <p:cNvPr id="9" name="Picture 8" descr="colopotabeetleadult.jpg"/>
          <p:cNvPicPr>
            <a:picLocks noChangeAspect="1"/>
          </p:cNvPicPr>
          <p:nvPr/>
        </p:nvPicPr>
        <p:blipFill>
          <a:blip r:embed="rId6" cstate="print"/>
          <a:stretch>
            <a:fillRect/>
          </a:stretch>
        </p:blipFill>
        <p:spPr>
          <a:xfrm>
            <a:off x="5486400" y="2209800"/>
            <a:ext cx="3306536" cy="2057400"/>
          </a:xfrm>
          <a:prstGeom prst="rect">
            <a:avLst/>
          </a:prstGeom>
        </p:spPr>
      </p:pic>
      <p:pic>
        <p:nvPicPr>
          <p:cNvPr id="10" name="Picture 9" descr="beneficial-00-A=Fig4_GCMGA4359_pollinator_example_04.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71800" y="4343400"/>
            <a:ext cx="2642059" cy="2286000"/>
          </a:xfrm>
          <a:prstGeom prst="rect">
            <a:avLst/>
          </a:prstGeom>
        </p:spPr>
      </p:pic>
    </p:spTree>
    <p:extLst>
      <p:ext uri="{BB962C8B-B14F-4D97-AF65-F5344CB8AC3E}">
        <p14:creationId xmlns:p14="http://schemas.microsoft.com/office/powerpoint/2010/main" val="10873538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 rise of 2°C (3.6°F) will hasten the annual, typically well defined, flight period in moths by &gt;18 days (J. Miller, data from 2004-8)</a:t>
            </a:r>
            <a:endParaRPr lang="en-US" sz="2800" dirty="0"/>
          </a:p>
        </p:txBody>
      </p:sp>
      <p:pic>
        <p:nvPicPr>
          <p:cNvPr id="4" name="Content Placeholder 3" descr="moths.png"/>
          <p:cNvPicPr>
            <a:picLocks noGrp="1" noChangeAspect="1"/>
          </p:cNvPicPr>
          <p:nvPr>
            <p:ph idx="1"/>
          </p:nvPr>
        </p:nvPicPr>
        <p:blipFill>
          <a:blip r:embed="rId3" cstate="print">
            <a:extLst>
              <a:ext uri="{28A0092B-C50C-407E-A947-70E740481C1C}">
                <a14:useLocalDpi xmlns:a14="http://schemas.microsoft.com/office/drawing/2010/main"/>
              </a:ext>
            </a:extLst>
          </a:blip>
          <a:srcRect l="-17687" r="-17687"/>
          <a:stretch>
            <a:fillRect/>
          </a:stretch>
        </p:blipFill>
        <p:spPr>
          <a:xfrm>
            <a:off x="979398" y="2021954"/>
            <a:ext cx="7707402" cy="4238775"/>
          </a:xfrm>
        </p:spPr>
      </p:pic>
    </p:spTree>
    <p:extLst>
      <p:ext uri="{BB962C8B-B14F-4D97-AF65-F5344CB8AC3E}">
        <p14:creationId xmlns:p14="http://schemas.microsoft.com/office/powerpoint/2010/main" val="129381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security: Many plants require diurnal cycles of fluctuating temperatures</a:t>
            </a:r>
            <a:endParaRPr lang="en-US" dirty="0"/>
          </a:p>
        </p:txBody>
      </p:sp>
      <p:sp>
        <p:nvSpPr>
          <p:cNvPr id="3" name="Content Placeholder 2"/>
          <p:cNvSpPr>
            <a:spLocks noGrp="1"/>
          </p:cNvSpPr>
          <p:nvPr>
            <p:ph idx="1"/>
          </p:nvPr>
        </p:nvSpPr>
        <p:spPr/>
        <p:txBody>
          <a:bodyPr>
            <a:normAutofit/>
          </a:bodyPr>
          <a:lstStyle/>
          <a:p>
            <a:r>
              <a:rPr lang="en-US" dirty="0" smtClean="0"/>
              <a:t>Temperature fluctuation affects </a:t>
            </a:r>
            <a:br>
              <a:rPr lang="en-US" dirty="0" smtClean="0"/>
            </a:br>
            <a:r>
              <a:rPr lang="en-US" dirty="0" smtClean="0"/>
              <a:t>germination,  growth, flowering</a:t>
            </a:r>
            <a:br>
              <a:rPr lang="en-US" dirty="0" smtClean="0"/>
            </a:br>
            <a:r>
              <a:rPr lang="en-US" dirty="0" smtClean="0"/>
              <a:t>and fruiting</a:t>
            </a:r>
          </a:p>
          <a:p>
            <a:r>
              <a:rPr lang="en-US" dirty="0" smtClean="0"/>
              <a:t>Climate change is </a:t>
            </a:r>
            <a:br>
              <a:rPr lang="en-US" dirty="0" smtClean="0"/>
            </a:br>
            <a:r>
              <a:rPr lang="en-US" dirty="0" smtClean="0"/>
              <a:t>decreasing differential</a:t>
            </a:r>
          </a:p>
        </p:txBody>
      </p:sp>
      <p:pic>
        <p:nvPicPr>
          <p:cNvPr id="4" name="Picture 3" descr="5099942921_1d78fded23_z.jpg"/>
          <p:cNvPicPr>
            <a:picLocks noChangeAspect="1"/>
          </p:cNvPicPr>
          <p:nvPr/>
        </p:nvPicPr>
        <p:blipFill>
          <a:blip r:embed="rId3" cstate="print"/>
          <a:stretch>
            <a:fillRect/>
          </a:stretch>
        </p:blipFill>
        <p:spPr>
          <a:xfrm>
            <a:off x="6478905" y="1676400"/>
            <a:ext cx="1750695" cy="2630152"/>
          </a:xfrm>
          <a:prstGeom prst="rect">
            <a:avLst/>
          </a:prstGeom>
        </p:spPr>
      </p:pic>
    </p:spTree>
    <p:extLst>
      <p:ext uri="{BB962C8B-B14F-4D97-AF65-F5344CB8AC3E}">
        <p14:creationId xmlns:p14="http://schemas.microsoft.com/office/powerpoint/2010/main" val="36291577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95400" y="1524000"/>
            <a:ext cx="6834029" cy="5181600"/>
          </a:xfrm>
          <a:prstGeom prst="rect">
            <a:avLst/>
          </a:prstGeom>
        </p:spPr>
      </p:pic>
      <p:sp>
        <p:nvSpPr>
          <p:cNvPr id="2" name="Title 1"/>
          <p:cNvSpPr>
            <a:spLocks noGrp="1"/>
          </p:cNvSpPr>
          <p:nvPr>
            <p:ph type="title"/>
          </p:nvPr>
        </p:nvSpPr>
        <p:spPr>
          <a:xfrm>
            <a:off x="2590800" y="274638"/>
            <a:ext cx="6324600" cy="1401762"/>
          </a:xfrm>
        </p:spPr>
        <p:txBody>
          <a:bodyPr>
            <a:normAutofit fontScale="90000"/>
          </a:bodyPr>
          <a:lstStyle/>
          <a:p>
            <a:r>
              <a:rPr lang="en-US" sz="2400" dirty="0" err="1" smtClean="0"/>
              <a:t>Blaustein</a:t>
            </a:r>
            <a:r>
              <a:rPr lang="en-US" sz="2400" dirty="0" smtClean="0"/>
              <a:t> et al. 2001; </a:t>
            </a:r>
            <a:r>
              <a:rPr lang="en-US" sz="2400" i="1" dirty="0" smtClean="0"/>
              <a:t>Environmental cues (temperature shifts, rain events) can trigger breeding in many amphibian species, and miscues can result in complete reproductive failure (</a:t>
            </a:r>
            <a:r>
              <a:rPr lang="en-US" sz="2400" i="1" dirty="0" err="1" smtClean="0"/>
              <a:t>Hartell</a:t>
            </a:r>
            <a:r>
              <a:rPr lang="en-US" sz="2400" i="1" dirty="0" smtClean="0"/>
              <a:t>, 2008).</a:t>
            </a:r>
            <a:r>
              <a:rPr lang="en-US" sz="2400" dirty="0" smtClean="0"/>
              <a:t/>
            </a:r>
            <a:br>
              <a:rPr lang="en-US" sz="2400" dirty="0" smtClean="0"/>
            </a:br>
            <a:r>
              <a:rPr lang="en-US" sz="2400" dirty="0" smtClean="0"/>
              <a:t> </a:t>
            </a:r>
            <a:endParaRPr lang="en-US" sz="2400" dirty="0"/>
          </a:p>
        </p:txBody>
      </p:sp>
      <p:pic>
        <p:nvPicPr>
          <p:cNvPr id="7" name="Content Placeholder 6" descr="western_toad2.jpg"/>
          <p:cNvPicPr>
            <a:picLocks noGrp="1" noChangeAspect="1"/>
          </p:cNvPicPr>
          <p:nvPr>
            <p:ph idx="1"/>
          </p:nvPr>
        </p:nvPicPr>
        <p:blipFill>
          <a:blip r:embed="rId3" cstate="print">
            <a:extLst>
              <a:ext uri="{28A0092B-C50C-407E-A947-70E740481C1C}">
                <a14:useLocalDpi xmlns:a14="http://schemas.microsoft.com/office/drawing/2010/main"/>
              </a:ext>
            </a:extLst>
          </a:blip>
          <a:srcRect l="-18187" r="-18187"/>
          <a:stretch>
            <a:fillRect/>
          </a:stretch>
        </p:blipFill>
        <p:spPr>
          <a:xfrm>
            <a:off x="-533399" y="0"/>
            <a:ext cx="3581400" cy="1969632"/>
          </a:xfrm>
        </p:spPr>
      </p:pic>
    </p:spTree>
    <p:extLst>
      <p:ext uri="{BB962C8B-B14F-4D97-AF65-F5344CB8AC3E}">
        <p14:creationId xmlns:p14="http://schemas.microsoft.com/office/powerpoint/2010/main" val="978076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518744"/>
            <a:ext cx="4267200" cy="43486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normAutofit/>
          </a:bodyPr>
          <a:lstStyle/>
          <a:p>
            <a:pPr algn="l"/>
            <a:r>
              <a:rPr lang="en-US" sz="3600" dirty="0" smtClean="0"/>
              <a:t>Carbon Cycle: Six key processes (CREEPS)</a:t>
            </a:r>
            <a:endParaRPr lang="en-US" sz="3600" dirty="0"/>
          </a:p>
        </p:txBody>
      </p:sp>
      <p:sp>
        <p:nvSpPr>
          <p:cNvPr id="3" name="Content Placeholder 2"/>
          <p:cNvSpPr>
            <a:spLocks noGrp="1"/>
          </p:cNvSpPr>
          <p:nvPr>
            <p:ph sz="half" idx="1"/>
          </p:nvPr>
        </p:nvSpPr>
        <p:spPr>
          <a:xfrm>
            <a:off x="457200" y="1524000"/>
            <a:ext cx="4648200" cy="5037649"/>
          </a:xfrm>
        </p:spPr>
        <p:txBody>
          <a:bodyPr>
            <a:normAutofit fontScale="92500" lnSpcReduction="20000"/>
          </a:bodyPr>
          <a:lstStyle/>
          <a:p>
            <a:r>
              <a:rPr lang="en-US" dirty="0" smtClean="0"/>
              <a:t>Six driving processes</a:t>
            </a:r>
          </a:p>
          <a:p>
            <a:pPr lvl="1"/>
            <a:r>
              <a:rPr lang="en-US" b="1" dirty="0" smtClean="0"/>
              <a:t>Photosynthesis</a:t>
            </a:r>
          </a:p>
          <a:p>
            <a:pPr lvl="1"/>
            <a:r>
              <a:rPr lang="en-US" b="1" dirty="0" smtClean="0"/>
              <a:t>Respiration</a:t>
            </a:r>
          </a:p>
          <a:p>
            <a:pPr lvl="1"/>
            <a:r>
              <a:rPr lang="en-US" b="1" dirty="0" smtClean="0"/>
              <a:t>Exchange</a:t>
            </a:r>
          </a:p>
          <a:p>
            <a:pPr lvl="1"/>
            <a:r>
              <a:rPr lang="en-US" b="1" dirty="0" smtClean="0"/>
              <a:t>Sedimentation and burial</a:t>
            </a:r>
          </a:p>
          <a:p>
            <a:pPr lvl="1"/>
            <a:r>
              <a:rPr lang="en-US" b="1" dirty="0" smtClean="0"/>
              <a:t>Extraction</a:t>
            </a:r>
          </a:p>
          <a:p>
            <a:pPr lvl="1"/>
            <a:r>
              <a:rPr lang="en-US" b="1" dirty="0" smtClean="0"/>
              <a:t>Combustion</a:t>
            </a:r>
          </a:p>
          <a:p>
            <a:r>
              <a:rPr lang="en-US" dirty="0" smtClean="0"/>
              <a:t>Each process can be categorized as slow or fast</a:t>
            </a:r>
          </a:p>
          <a:p>
            <a:pPr lvl="1"/>
            <a:r>
              <a:rPr lang="en-US" dirty="0" smtClean="0"/>
              <a:t>Slow: carbon held in rocks, </a:t>
            </a:r>
            <a:br>
              <a:rPr lang="en-US" dirty="0" smtClean="0"/>
            </a:br>
            <a:r>
              <a:rPr lang="en-US" dirty="0" smtClean="0"/>
              <a:t>soil, or as petroleum (can stay here millions of years)</a:t>
            </a:r>
          </a:p>
          <a:p>
            <a:pPr lvl="1"/>
            <a:r>
              <a:rPr lang="en-US" dirty="0" smtClean="0"/>
              <a:t>Fast: carbon held in living organisms</a:t>
            </a:r>
            <a:endParaRPr lang="en-US" dirty="0"/>
          </a:p>
        </p:txBody>
      </p:sp>
    </p:spTree>
    <p:extLst>
      <p:ext uri="{BB962C8B-B14F-4D97-AF65-F5344CB8AC3E}">
        <p14:creationId xmlns:p14="http://schemas.microsoft.com/office/powerpoint/2010/main" val="9479662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asynchrony may be compounded by habitat fragmentation</a:t>
            </a:r>
            <a:endParaRPr lang="en-US" dirty="0"/>
          </a:p>
        </p:txBody>
      </p:sp>
      <p:pic>
        <p:nvPicPr>
          <p:cNvPr id="4" name="Content Placeholder 3" descr="OPB_ORLandscape.jpg"/>
          <p:cNvPicPr>
            <a:picLocks noGrp="1" noChangeAspect="1"/>
          </p:cNvPicPr>
          <p:nvPr>
            <p:ph idx="1"/>
          </p:nvPr>
        </p:nvPicPr>
        <p:blipFill>
          <a:blip r:embed="rId3" cstate="print">
            <a:extLst>
              <a:ext uri="{28A0092B-C50C-407E-A947-70E740481C1C}">
                <a14:useLocalDpi xmlns:a14="http://schemas.microsoft.com/office/drawing/2010/main"/>
              </a:ext>
            </a:extLst>
          </a:blip>
          <a:srcRect l="-88547" r="-88547"/>
          <a:stretch>
            <a:fillRect/>
          </a:stretch>
        </p:blipFill>
        <p:spPr/>
      </p:pic>
    </p:spTree>
    <p:extLst>
      <p:ext uri="{BB962C8B-B14F-4D97-AF65-F5344CB8AC3E}">
        <p14:creationId xmlns:p14="http://schemas.microsoft.com/office/powerpoint/2010/main" val="31012857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Walther Fig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28600"/>
            <a:ext cx="8470888" cy="5181600"/>
          </a:xfrm>
          <a:prstGeom prst="rect">
            <a:avLst/>
          </a:prstGeom>
          <a:noFill/>
          <a:ln w="9525">
            <a:noFill/>
            <a:miter lim="800000"/>
            <a:headEnd/>
            <a:tailEnd/>
          </a:ln>
        </p:spPr>
      </p:pic>
      <p:sp>
        <p:nvSpPr>
          <p:cNvPr id="13315" name="Text Box 4"/>
          <p:cNvSpPr txBox="1">
            <a:spLocks noChangeArrowheads="1"/>
          </p:cNvSpPr>
          <p:nvPr/>
        </p:nvSpPr>
        <p:spPr bwMode="auto">
          <a:xfrm>
            <a:off x="304800" y="5334000"/>
            <a:ext cx="8610600" cy="1006475"/>
          </a:xfrm>
          <a:prstGeom prst="rect">
            <a:avLst/>
          </a:prstGeom>
          <a:noFill/>
          <a:ln w="9525">
            <a:noFill/>
            <a:miter lim="800000"/>
            <a:headEnd/>
            <a:tailEnd/>
          </a:ln>
        </p:spPr>
        <p:txBody>
          <a:bodyPr>
            <a:spAutoFit/>
          </a:bodyPr>
          <a:lstStyle/>
          <a:p>
            <a:pPr>
              <a:spcBef>
                <a:spcPct val="50000"/>
              </a:spcBef>
            </a:pPr>
            <a:r>
              <a:rPr lang="en-US" sz="2000" dirty="0" smtClean="0">
                <a:solidFill>
                  <a:srgbClr val="000000"/>
                </a:solidFill>
              </a:rPr>
              <a:t>Fig </a:t>
            </a:r>
            <a:r>
              <a:rPr lang="en-US" sz="2000" dirty="0">
                <a:solidFill>
                  <a:srgbClr val="000000"/>
                </a:solidFill>
              </a:rPr>
              <a:t>3. Vegetation shift from indigenous deciduous to exotic evergreen broad-leaved vegetation in S. Switzerland. Exotic shrubs appear to profit from milder winter conditions.</a:t>
            </a:r>
          </a:p>
        </p:txBody>
      </p:sp>
      <p:sp>
        <p:nvSpPr>
          <p:cNvPr id="4" name="TextBox 3"/>
          <p:cNvSpPr txBox="1"/>
          <p:nvPr/>
        </p:nvSpPr>
        <p:spPr>
          <a:xfrm>
            <a:off x="6553200" y="6172200"/>
            <a:ext cx="1976773" cy="369332"/>
          </a:xfrm>
          <a:prstGeom prst="rect">
            <a:avLst/>
          </a:prstGeom>
          <a:noFill/>
        </p:spPr>
        <p:txBody>
          <a:bodyPr wrap="none" rtlCol="0">
            <a:spAutoFit/>
          </a:bodyPr>
          <a:lstStyle/>
          <a:p>
            <a:r>
              <a:rPr lang="en-US" dirty="0" smtClean="0"/>
              <a:t>Walther et al. 2002 </a:t>
            </a:r>
            <a:endParaRPr lang="en-US" dirty="0"/>
          </a:p>
        </p:txBody>
      </p:sp>
    </p:spTree>
    <p:extLst>
      <p:ext uri="{BB962C8B-B14F-4D97-AF65-F5344CB8AC3E}">
        <p14:creationId xmlns:p14="http://schemas.microsoft.com/office/powerpoint/2010/main" val="10435561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1066800"/>
          </a:xfrm>
          <a:ln>
            <a:noFill/>
          </a:ln>
        </p:spPr>
        <p:txBody>
          <a:bodyPr>
            <a:normAutofit fontScale="90000"/>
          </a:bodyPr>
          <a:lstStyle/>
          <a:p>
            <a:pPr eaLnBrk="1" fontAlgn="auto" hangingPunct="1">
              <a:spcAft>
                <a:spcPts val="0"/>
              </a:spcAft>
              <a:buFont typeface="Arial"/>
              <a:buNone/>
              <a:defRPr/>
            </a:pPr>
            <a:r>
              <a:rPr lang="en-US" sz="3200" b="1" dirty="0" smtClean="0">
                <a:ea typeface="+mj-ea"/>
                <a:cs typeface="+mj-cs"/>
              </a:rPr>
              <a:t>Hungry insects may halve forest carbon sink capacity (New Scientist, 2 March 2015)</a:t>
            </a:r>
            <a:endParaRPr lang="en-US" sz="3200" dirty="0">
              <a:ea typeface="+mj-ea"/>
              <a:cs typeface="+mj-cs"/>
            </a:endParaRPr>
          </a:p>
        </p:txBody>
      </p:sp>
      <p:sp>
        <p:nvSpPr>
          <p:cNvPr id="3" name="Content Placeholder 2"/>
          <p:cNvSpPr>
            <a:spLocks noGrp="1"/>
          </p:cNvSpPr>
          <p:nvPr>
            <p:ph idx="1"/>
          </p:nvPr>
        </p:nvSpPr>
        <p:spPr>
          <a:xfrm>
            <a:off x="685800" y="1600200"/>
            <a:ext cx="7886700" cy="4962525"/>
          </a:xfrm>
        </p:spPr>
        <p:txBody>
          <a:bodyPr rtlCol="0">
            <a:normAutofit fontScale="77500" lnSpcReduction="20000"/>
          </a:bodyPr>
          <a:lstStyle/>
          <a:p>
            <a:pPr marL="182880" indent="-182880" eaLnBrk="1" fontAlgn="auto" hangingPunct="1">
              <a:spcAft>
                <a:spcPts val="0"/>
              </a:spcAft>
              <a:buFont typeface="Arial" pitchFamily="34" charset="0"/>
              <a:buChar char="•"/>
              <a:defRPr/>
            </a:pPr>
            <a:r>
              <a:rPr lang="en-US" b="1" dirty="0" smtClean="0">
                <a:ea typeface="+mn-ea"/>
                <a:cs typeface="+mn-cs"/>
              </a:rPr>
              <a:t>Nearly 1/3 of all CO</a:t>
            </a:r>
            <a:r>
              <a:rPr lang="en-US" b="1" baseline="-25000" dirty="0" smtClean="0">
                <a:ea typeface="+mn-ea"/>
                <a:cs typeface="+mn-cs"/>
              </a:rPr>
              <a:t>2 </a:t>
            </a:r>
            <a:r>
              <a:rPr lang="en-US" b="1" dirty="0" smtClean="0">
                <a:ea typeface="+mn-ea"/>
                <a:cs typeface="+mn-cs"/>
              </a:rPr>
              <a:t>from anthropogenic sources is currently absorbed by </a:t>
            </a:r>
            <a:r>
              <a:rPr lang="en-US" dirty="0" smtClean="0">
                <a:ea typeface="+mn-ea"/>
                <a:cs typeface="+mn-cs"/>
              </a:rPr>
              <a:t>trees</a:t>
            </a:r>
            <a:r>
              <a:rPr lang="en-US" b="1" dirty="0" smtClean="0">
                <a:ea typeface="+mn-ea"/>
                <a:cs typeface="+mn-cs"/>
              </a:rPr>
              <a:t> </a:t>
            </a:r>
            <a:r>
              <a:rPr lang="en-US" dirty="0" smtClean="0">
                <a:ea typeface="+mn-ea"/>
                <a:cs typeface="+mn-cs"/>
              </a:rPr>
              <a:t>and other land-based </a:t>
            </a:r>
            <a:r>
              <a:rPr lang="en-US" b="1" dirty="0" smtClean="0">
                <a:ea typeface="+mn-ea"/>
                <a:cs typeface="+mn-cs"/>
              </a:rPr>
              <a:t>plants</a:t>
            </a:r>
          </a:p>
          <a:p>
            <a:pPr marL="182880" indent="-182880" eaLnBrk="1" fontAlgn="auto" hangingPunct="1">
              <a:spcAft>
                <a:spcPts val="0"/>
              </a:spcAft>
              <a:buFont typeface="Arial" pitchFamily="34" charset="0"/>
              <a:buChar char="•"/>
              <a:defRPr/>
            </a:pPr>
            <a:r>
              <a:rPr lang="en-US" dirty="0" smtClean="0">
                <a:ea typeface="+mn-ea"/>
                <a:cs typeface="+mn-cs"/>
              </a:rPr>
              <a:t>CO</a:t>
            </a:r>
            <a:r>
              <a:rPr lang="en-US" baseline="-25000" dirty="0" smtClean="0">
                <a:ea typeface="+mn-ea"/>
                <a:cs typeface="+mn-cs"/>
              </a:rPr>
              <a:t>2</a:t>
            </a:r>
            <a:r>
              <a:rPr lang="en-US" dirty="0" smtClean="0">
                <a:ea typeface="+mn-ea"/>
                <a:cs typeface="+mn-cs"/>
              </a:rPr>
              <a:t> stimulates </a:t>
            </a:r>
            <a:r>
              <a:rPr lang="en-US" dirty="0">
                <a:ea typeface="+mn-ea"/>
                <a:cs typeface="+mn-cs"/>
              </a:rPr>
              <a:t>tree </a:t>
            </a:r>
            <a:r>
              <a:rPr lang="en-US" dirty="0" smtClean="0">
                <a:ea typeface="+mn-ea"/>
                <a:cs typeface="+mn-cs"/>
              </a:rPr>
              <a:t>growth, increasing the rate of photosynthesis ~50%, using more CO</a:t>
            </a:r>
            <a:r>
              <a:rPr lang="en-US" baseline="-25000" dirty="0" smtClean="0">
                <a:ea typeface="+mn-ea"/>
                <a:cs typeface="+mn-cs"/>
              </a:rPr>
              <a:t>2</a:t>
            </a:r>
            <a:r>
              <a:rPr lang="en-US" dirty="0" smtClean="0">
                <a:ea typeface="+mn-ea"/>
                <a:cs typeface="+mn-cs"/>
              </a:rPr>
              <a:t>.</a:t>
            </a:r>
            <a:endParaRPr lang="en-US" dirty="0">
              <a:ea typeface="+mn-ea"/>
              <a:cs typeface="+mn-cs"/>
            </a:endParaRPr>
          </a:p>
          <a:p>
            <a:pPr marL="182880" indent="-182880" eaLnBrk="1" fontAlgn="auto" hangingPunct="1">
              <a:spcAft>
                <a:spcPts val="0"/>
              </a:spcAft>
              <a:buFont typeface="Arial" pitchFamily="34" charset="0"/>
              <a:buChar char="•"/>
              <a:defRPr/>
            </a:pPr>
            <a:r>
              <a:rPr lang="en-US" dirty="0" smtClean="0">
                <a:ea typeface="+mn-ea"/>
                <a:cs typeface="+mn-cs"/>
              </a:rPr>
              <a:t>Bugs </a:t>
            </a:r>
            <a:r>
              <a:rPr lang="en-US" dirty="0">
                <a:ea typeface="+mn-ea"/>
                <a:cs typeface="+mn-cs"/>
              </a:rPr>
              <a:t>could lessen this capacity </a:t>
            </a:r>
            <a:r>
              <a:rPr lang="en-US" dirty="0" smtClean="0">
                <a:ea typeface="+mn-ea"/>
                <a:cs typeface="+mn-cs"/>
              </a:rPr>
              <a:t>dramatically and “limit </a:t>
            </a:r>
            <a:r>
              <a:rPr lang="en-US" dirty="0">
                <a:ea typeface="+mn-ea"/>
                <a:cs typeface="+mn-cs"/>
              </a:rPr>
              <a:t>or compromise the capacity of forests to serve as carbon sinks," </a:t>
            </a:r>
            <a:r>
              <a:rPr lang="en-US" dirty="0" smtClean="0">
                <a:ea typeface="+mn-ea"/>
                <a:cs typeface="+mn-cs"/>
              </a:rPr>
              <a:t>says Richard </a:t>
            </a:r>
            <a:r>
              <a:rPr lang="en-US" dirty="0" err="1" smtClean="0">
                <a:ea typeface="+mn-ea"/>
                <a:cs typeface="+mn-cs"/>
              </a:rPr>
              <a:t>Lindroth</a:t>
            </a:r>
            <a:r>
              <a:rPr lang="en-US" dirty="0" smtClean="0">
                <a:ea typeface="+mn-ea"/>
                <a:cs typeface="+mn-cs"/>
              </a:rPr>
              <a:t>.</a:t>
            </a:r>
          </a:p>
          <a:p>
            <a:pPr marL="182880" indent="-182880" eaLnBrk="1" fontAlgn="auto" hangingPunct="1">
              <a:spcAft>
                <a:spcPts val="0"/>
              </a:spcAft>
              <a:buFont typeface="Arial" pitchFamily="34" charset="0"/>
              <a:buChar char="•"/>
              <a:defRPr/>
            </a:pPr>
            <a:r>
              <a:rPr lang="en-US" b="1" dirty="0" smtClean="0">
                <a:ea typeface="+mn-ea"/>
                <a:cs typeface="+mn-cs"/>
              </a:rPr>
              <a:t>With increased atmospheric CO</a:t>
            </a:r>
            <a:r>
              <a:rPr lang="en-US" b="1" baseline="-25000" dirty="0" smtClean="0">
                <a:ea typeface="+mn-ea"/>
                <a:cs typeface="+mn-cs"/>
              </a:rPr>
              <a:t>2</a:t>
            </a:r>
            <a:r>
              <a:rPr lang="en-US" b="1" dirty="0" smtClean="0">
                <a:ea typeface="+mn-ea"/>
                <a:cs typeface="+mn-cs"/>
              </a:rPr>
              <a:t>, </a:t>
            </a:r>
            <a:r>
              <a:rPr lang="en-US" b="1" dirty="0">
                <a:ea typeface="+mn-ea"/>
                <a:cs typeface="+mn-cs"/>
              </a:rPr>
              <a:t>the protein concentration in leaves is lower</a:t>
            </a:r>
            <a:r>
              <a:rPr lang="en-US" dirty="0">
                <a:ea typeface="+mn-ea"/>
                <a:cs typeface="+mn-cs"/>
              </a:rPr>
              <a:t>," </a:t>
            </a:r>
            <a:r>
              <a:rPr lang="en-US" dirty="0" err="1">
                <a:ea typeface="+mn-ea"/>
                <a:cs typeface="+mn-cs"/>
              </a:rPr>
              <a:t>Lindroth</a:t>
            </a:r>
            <a:r>
              <a:rPr lang="en-US" dirty="0">
                <a:ea typeface="+mn-ea"/>
                <a:cs typeface="+mn-cs"/>
              </a:rPr>
              <a:t> says. </a:t>
            </a:r>
            <a:r>
              <a:rPr lang="en-US" dirty="0" smtClean="0">
                <a:ea typeface="+mn-ea"/>
                <a:cs typeface="+mn-cs"/>
              </a:rPr>
              <a:t>The major plant protein </a:t>
            </a:r>
            <a:r>
              <a:rPr lang="en-US" dirty="0" err="1" smtClean="0">
                <a:ea typeface="+mn-ea"/>
                <a:cs typeface="+mn-cs"/>
              </a:rPr>
              <a:t>RuBisCO</a:t>
            </a:r>
            <a:r>
              <a:rPr lang="en-US" dirty="0">
                <a:ea typeface="+mn-ea"/>
                <a:cs typeface="+mn-cs"/>
              </a:rPr>
              <a:t>, </a:t>
            </a:r>
            <a:r>
              <a:rPr lang="en-US" dirty="0" smtClean="0">
                <a:ea typeface="+mn-ea"/>
                <a:cs typeface="+mn-cs"/>
              </a:rPr>
              <a:t>which aids </a:t>
            </a:r>
            <a:r>
              <a:rPr lang="en-US" dirty="0">
                <a:ea typeface="+mn-ea"/>
                <a:cs typeface="+mn-cs"/>
              </a:rPr>
              <a:t>the conversion of CO</a:t>
            </a:r>
            <a:r>
              <a:rPr lang="en-US" baseline="-25000" dirty="0">
                <a:ea typeface="+mn-ea"/>
                <a:cs typeface="+mn-cs"/>
              </a:rPr>
              <a:t>2</a:t>
            </a:r>
            <a:r>
              <a:rPr lang="en-US" dirty="0">
                <a:ea typeface="+mn-ea"/>
                <a:cs typeface="+mn-cs"/>
              </a:rPr>
              <a:t> into sugars, works more efficiently at higher CO</a:t>
            </a:r>
            <a:r>
              <a:rPr lang="en-US" baseline="-25000" dirty="0">
                <a:ea typeface="+mn-ea"/>
                <a:cs typeface="+mn-cs"/>
              </a:rPr>
              <a:t>2</a:t>
            </a:r>
            <a:r>
              <a:rPr lang="en-US" dirty="0">
                <a:ea typeface="+mn-ea"/>
                <a:cs typeface="+mn-cs"/>
              </a:rPr>
              <a:t> levels, so less of it is needed. Also, plants grown in high CO</a:t>
            </a:r>
            <a:r>
              <a:rPr lang="en-US" baseline="-25000" dirty="0">
                <a:ea typeface="+mn-ea"/>
                <a:cs typeface="+mn-cs"/>
              </a:rPr>
              <a:t>2</a:t>
            </a:r>
            <a:r>
              <a:rPr lang="en-US" dirty="0">
                <a:ea typeface="+mn-ea"/>
                <a:cs typeface="+mn-cs"/>
              </a:rPr>
              <a:t>conditions tend to accumulate carbohydrates, diluting the protein concentration in the leaves, he says. "</a:t>
            </a:r>
            <a:r>
              <a:rPr lang="en-US" b="1" dirty="0">
                <a:ea typeface="+mn-ea"/>
                <a:cs typeface="+mn-cs"/>
              </a:rPr>
              <a:t>Insects compensate by eating more</a:t>
            </a:r>
            <a:r>
              <a:rPr lang="en-US" dirty="0" smtClean="0">
                <a:ea typeface="+mn-ea"/>
                <a:cs typeface="+mn-cs"/>
              </a:rPr>
              <a:t>.“</a:t>
            </a:r>
          </a:p>
        </p:txBody>
      </p:sp>
    </p:spTree>
    <p:extLst>
      <p:ext uri="{BB962C8B-B14F-4D97-AF65-F5344CB8AC3E}">
        <p14:creationId xmlns:p14="http://schemas.microsoft.com/office/powerpoint/2010/main" val="429690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Cleland et al. 2007. Fig 2. Inter-annual variation in </a:t>
            </a:r>
            <a:br>
              <a:rPr lang="en-US" sz="2800" dirty="0" smtClean="0"/>
            </a:br>
            <a:r>
              <a:rPr lang="en-US" sz="2800" dirty="0" smtClean="0"/>
              <a:t>spring and total growing season carbon uptake</a:t>
            </a:r>
            <a:endParaRPr lang="en-US" sz="2800" dirty="0"/>
          </a:p>
        </p:txBody>
      </p:sp>
      <p:sp>
        <p:nvSpPr>
          <p:cNvPr id="3" name="Content Placeholder 2"/>
          <p:cNvSpPr>
            <a:spLocks noGrp="1"/>
          </p:cNvSpPr>
          <p:nvPr>
            <p:ph idx="1"/>
          </p:nvPr>
        </p:nvSpPr>
        <p:spPr>
          <a:xfrm>
            <a:off x="457200" y="4694237"/>
            <a:ext cx="8229600" cy="1782763"/>
          </a:xfrm>
        </p:spPr>
        <p:txBody>
          <a:bodyPr>
            <a:normAutofit fontScale="92500" lnSpcReduction="20000"/>
          </a:bodyPr>
          <a:lstStyle/>
          <a:p>
            <a:pPr>
              <a:buNone/>
            </a:pPr>
            <a:r>
              <a:rPr lang="en-US" sz="2800" dirty="0" smtClean="0"/>
              <a:t>Since </a:t>
            </a:r>
            <a:r>
              <a:rPr lang="en-US" sz="2800" dirty="0"/>
              <a:t>1994,</a:t>
            </a:r>
            <a:r>
              <a:rPr lang="en-US" sz="2800" dirty="0" smtClean="0"/>
              <a:t> net uptake of CO</a:t>
            </a:r>
            <a:r>
              <a:rPr lang="en-US" sz="2800" baseline="-25000" dirty="0" smtClean="0"/>
              <a:t>2</a:t>
            </a:r>
            <a:r>
              <a:rPr lang="en-US" sz="2800" dirty="0" smtClean="0"/>
              <a:t> in the growing season has </a:t>
            </a:r>
            <a:r>
              <a:rPr lang="en-US" sz="2800" dirty="0"/>
              <a:t>not risen in concert with rising temperatures, possibly </a:t>
            </a:r>
            <a:r>
              <a:rPr lang="en-US" sz="2800" dirty="0" smtClean="0"/>
              <a:t>indicating that </a:t>
            </a:r>
            <a:r>
              <a:rPr lang="en-US" sz="2800" dirty="0"/>
              <a:t>warmer, drier summers are dampening the expected increase in </a:t>
            </a:r>
            <a:r>
              <a:rPr lang="en-US" sz="2800" dirty="0" smtClean="0"/>
              <a:t>net ecosystem </a:t>
            </a:r>
            <a:r>
              <a:rPr lang="en-US" sz="2800" dirty="0"/>
              <a:t>productivity that would result from an earlier onset of spring</a:t>
            </a:r>
            <a:r>
              <a:rPr lang="en-US" sz="2800" dirty="0" smtClean="0"/>
              <a:t>.</a:t>
            </a:r>
          </a:p>
        </p:txBody>
      </p:sp>
      <p:pic>
        <p:nvPicPr>
          <p:cNvPr id="1026" name="Picture 2"/>
          <p:cNvPicPr>
            <a:picLocks noChangeAspect="1" noChangeArrowheads="1"/>
          </p:cNvPicPr>
          <p:nvPr/>
        </p:nvPicPr>
        <p:blipFill>
          <a:blip r:embed="rId3" cstate="print"/>
          <a:srcRect/>
          <a:stretch>
            <a:fillRect/>
          </a:stretch>
        </p:blipFill>
        <p:spPr bwMode="auto">
          <a:xfrm>
            <a:off x="533400" y="1801279"/>
            <a:ext cx="4843463" cy="2846921"/>
          </a:xfrm>
          <a:prstGeom prst="rect">
            <a:avLst/>
          </a:prstGeom>
          <a:noFill/>
          <a:ln w="9525">
            <a:noFill/>
            <a:miter lim="800000"/>
            <a:headEnd/>
            <a:tailEnd/>
          </a:ln>
        </p:spPr>
      </p:pic>
      <p:sp>
        <p:nvSpPr>
          <p:cNvPr id="5" name="Rectangle 4"/>
          <p:cNvSpPr/>
          <p:nvPr/>
        </p:nvSpPr>
        <p:spPr>
          <a:xfrm>
            <a:off x="5410200" y="2104072"/>
            <a:ext cx="3505200" cy="1477328"/>
          </a:xfrm>
          <a:prstGeom prst="rect">
            <a:avLst/>
          </a:prstGeom>
        </p:spPr>
        <p:txBody>
          <a:bodyPr wrap="square">
            <a:spAutoFit/>
          </a:bodyPr>
          <a:lstStyle/>
          <a:p>
            <a:r>
              <a:rPr lang="en-US" dirty="0" smtClean="0">
                <a:solidFill>
                  <a:srgbClr val="2A7A65"/>
                </a:solidFill>
              </a:rPr>
              <a:t>net spring uptake of CO</a:t>
            </a:r>
            <a:r>
              <a:rPr lang="en-US" baseline="-25000" dirty="0" smtClean="0">
                <a:solidFill>
                  <a:srgbClr val="2A7A65"/>
                </a:solidFill>
              </a:rPr>
              <a:t>2</a:t>
            </a:r>
            <a:r>
              <a:rPr lang="en-US" dirty="0" smtClean="0">
                <a:solidFill>
                  <a:srgbClr val="2A7A65"/>
                </a:solidFill>
              </a:rPr>
              <a:t> in June </a:t>
            </a:r>
          </a:p>
          <a:p>
            <a:r>
              <a:rPr lang="en-US" dirty="0" smtClean="0">
                <a:solidFill>
                  <a:srgbClr val="FFC000"/>
                </a:solidFill>
              </a:rPr>
              <a:t>anomalies in average growing season temperatures</a:t>
            </a:r>
          </a:p>
          <a:p>
            <a:r>
              <a:rPr lang="en-US" dirty="0" smtClean="0">
                <a:solidFill>
                  <a:schemeClr val="tx2">
                    <a:lumMod val="75000"/>
                  </a:schemeClr>
                </a:solidFill>
              </a:rPr>
              <a:t>net growing season uptake of CO</a:t>
            </a:r>
            <a:r>
              <a:rPr lang="en-US" baseline="-25000" dirty="0" smtClean="0">
                <a:solidFill>
                  <a:schemeClr val="tx2">
                    <a:lumMod val="75000"/>
                  </a:schemeClr>
                </a:solidFill>
              </a:rPr>
              <a:t>2</a:t>
            </a:r>
            <a:r>
              <a:rPr lang="en-US" dirty="0" smtClean="0">
                <a:solidFill>
                  <a:schemeClr val="tx2">
                    <a:lumMod val="75000"/>
                  </a:schemeClr>
                </a:solidFill>
              </a:rPr>
              <a:t>, March to August </a:t>
            </a:r>
            <a:endParaRPr lang="en-US" dirty="0" smtClean="0"/>
          </a:p>
        </p:txBody>
      </p:sp>
      <p:sp>
        <p:nvSpPr>
          <p:cNvPr id="6" name="Rectangle 5"/>
          <p:cNvSpPr/>
          <p:nvPr/>
        </p:nvSpPr>
        <p:spPr>
          <a:xfrm>
            <a:off x="3505200" y="1258669"/>
            <a:ext cx="4572000" cy="646331"/>
          </a:xfrm>
          <a:prstGeom prst="rect">
            <a:avLst/>
          </a:prstGeom>
        </p:spPr>
        <p:txBody>
          <a:bodyPr>
            <a:spAutoFit/>
          </a:bodyPr>
          <a:lstStyle/>
          <a:p>
            <a:r>
              <a:rPr lang="en-US" dirty="0" smtClean="0">
                <a:solidFill>
                  <a:schemeClr val="bg1">
                    <a:lumMod val="50000"/>
                  </a:schemeClr>
                </a:solidFill>
              </a:rPr>
              <a:t>the years influenced by the Mount Pinatubo eruption in 1991</a:t>
            </a:r>
            <a:endParaRPr lang="en-US" dirty="0">
              <a:solidFill>
                <a:schemeClr val="bg1">
                  <a:lumMod val="50000"/>
                </a:schemeClr>
              </a:solidFill>
            </a:endParaRPr>
          </a:p>
        </p:txBody>
      </p:sp>
      <p:cxnSp>
        <p:nvCxnSpPr>
          <p:cNvPr id="8" name="Straight Arrow Connector 7"/>
          <p:cNvCxnSpPr>
            <a:stCxn id="6" idx="1"/>
          </p:cNvCxnSpPr>
          <p:nvPr/>
        </p:nvCxnSpPr>
        <p:spPr>
          <a:xfrm flipH="1">
            <a:off x="3200400" y="1581835"/>
            <a:ext cx="304800" cy="39936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754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304800" y="1295400"/>
            <a:ext cx="8229600" cy="537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544513" indent="-407988" eaLnBrk="0" hangingPunc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1pPr>
            <a:lvl2pPr eaLnBrk="0" hangingPunc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2pPr>
            <a:lvl3pPr eaLnBrk="0" hangingPunc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3pPr>
            <a:lvl4pPr eaLnBrk="0" hangingPunc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4pPr>
            <a:lvl5pPr eaLnBrk="0" hangingPunc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 pos="9688513" algn="l"/>
              </a:tabLst>
              <a:defRPr sz="4800" b="1">
                <a:solidFill>
                  <a:schemeClr val="bg1"/>
                </a:solidFill>
                <a:latin typeface="Gill Sans MT" charset="0"/>
                <a:ea typeface="SimSun" charset="0"/>
                <a:cs typeface="SimSun" charset="0"/>
              </a:defRPr>
            </a:lvl9pPr>
          </a:lstStyle>
          <a:p>
            <a:pPr eaLnBrk="1" hangingPunct="1">
              <a:spcBef>
                <a:spcPts val="800"/>
              </a:spcBef>
              <a:buSzPct val="65000"/>
              <a:defRPr/>
            </a:pPr>
            <a:endParaRPr lang="en-US" sz="3200" b="0" dirty="0" smtClean="0">
              <a:solidFill>
                <a:srgbClr val="000000"/>
              </a:solidFill>
            </a:endParaRPr>
          </a:p>
        </p:txBody>
      </p:sp>
      <p:sp>
        <p:nvSpPr>
          <p:cNvPr id="36867" name="Text Box 2"/>
          <p:cNvSpPr txBox="1">
            <a:spLocks noChangeArrowheads="1"/>
          </p:cNvSpPr>
          <p:nvPr/>
        </p:nvSpPr>
        <p:spPr bwMode="auto">
          <a:xfrm>
            <a:off x="381000" y="609600"/>
            <a:ext cx="7620000" cy="587375"/>
          </a:xfrm>
          <a:prstGeom prst="rect">
            <a:avLst/>
          </a:prstGeom>
          <a:noFill/>
          <a:ln w="952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800" b="1">
                <a:solidFill>
                  <a:schemeClr val="bg1"/>
                </a:solidFill>
                <a:latin typeface="Gill Sans MT" charset="0"/>
                <a:ea typeface="SimSun" charset="0"/>
                <a:cs typeface="SimSun" charset="0"/>
              </a:defRPr>
            </a:lvl9pPr>
          </a:lstStyle>
          <a:p>
            <a:pPr eaLnBrk="1" hangingPunct="1">
              <a:defRPr/>
            </a:pPr>
            <a:endParaRPr lang="en-US" sz="3200" b="0" dirty="0" smtClean="0">
              <a:solidFill>
                <a:schemeClr val="tx2"/>
              </a:solidFill>
            </a:endParaRPr>
          </a:p>
        </p:txBody>
      </p:sp>
      <p:sp>
        <p:nvSpPr>
          <p:cNvPr id="2" name="Title 1"/>
          <p:cNvSpPr>
            <a:spLocks noGrp="1"/>
          </p:cNvSpPr>
          <p:nvPr>
            <p:ph type="title"/>
          </p:nvPr>
        </p:nvSpPr>
        <p:spPr/>
        <p:txBody>
          <a:bodyPr>
            <a:normAutofit fontScale="90000"/>
          </a:bodyPr>
          <a:lstStyle/>
          <a:p>
            <a:r>
              <a:rPr lang="en-US" smtClean="0"/>
              <a:t>Consequences to Humans</a:t>
            </a:r>
            <a:br>
              <a:rPr lang="en-US" smtClean="0"/>
            </a:br>
            <a:endParaRPr lang="en-US" dirty="0"/>
          </a:p>
        </p:txBody>
      </p:sp>
      <p:sp>
        <p:nvSpPr>
          <p:cNvPr id="3" name="Content Placeholder 2"/>
          <p:cNvSpPr>
            <a:spLocks noGrp="1"/>
          </p:cNvSpPr>
          <p:nvPr>
            <p:ph idx="1"/>
          </p:nvPr>
        </p:nvSpPr>
        <p:spPr/>
        <p:txBody>
          <a:bodyPr>
            <a:normAutofit fontScale="92500"/>
          </a:bodyPr>
          <a:lstStyle/>
          <a:p>
            <a:r>
              <a:rPr lang="en-US" dirty="0" smtClean="0"/>
              <a:t>Loss of ecosystem services (</a:t>
            </a:r>
            <a:r>
              <a:rPr lang="en-US" dirty="0" err="1" smtClean="0"/>
              <a:t>pgs</a:t>
            </a:r>
            <a:r>
              <a:rPr lang="en-US" dirty="0" smtClean="0"/>
              <a:t> 77-81)</a:t>
            </a:r>
          </a:p>
          <a:p>
            <a:r>
              <a:rPr lang="en-US" dirty="0" smtClean="0"/>
              <a:t>Many people will have to relocate due to coastal and island flooding.</a:t>
            </a:r>
          </a:p>
          <a:p>
            <a:r>
              <a:rPr lang="en-US" dirty="0" smtClean="0"/>
              <a:t>Rates of diseases such as those carried by mosquitoes (malaria, yellow fever) could increase as temperature changes allow the vectors to expand in range.</a:t>
            </a:r>
          </a:p>
          <a:p>
            <a:r>
              <a:rPr lang="en-US" dirty="0" smtClean="0"/>
              <a:t>Many economic consequences of shorter and warmer winters with longer and hotter summers</a:t>
            </a:r>
          </a:p>
          <a:p>
            <a:endParaRPr lang="en-US" dirty="0"/>
          </a:p>
        </p:txBody>
      </p:sp>
    </p:spTree>
    <p:extLst>
      <p:ext uri="{BB962C8B-B14F-4D97-AF65-F5344CB8AC3E}">
        <p14:creationId xmlns:p14="http://schemas.microsoft.com/office/powerpoint/2010/main" val="5282590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Quiz 2 and PS 5</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646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Carbon Cycle: Photosynthesis</a:t>
            </a:r>
            <a:endParaRPr lang="en-US" sz="3600" dirty="0"/>
          </a:p>
        </p:txBody>
      </p:sp>
      <p:sp>
        <p:nvSpPr>
          <p:cNvPr id="3" name="Content Placeholder 2"/>
          <p:cNvSpPr>
            <a:spLocks noGrp="1"/>
          </p:cNvSpPr>
          <p:nvPr>
            <p:ph sz="half" idx="1"/>
          </p:nvPr>
        </p:nvSpPr>
        <p:spPr>
          <a:xfrm>
            <a:off x="457200" y="1611243"/>
            <a:ext cx="3838713" cy="4525963"/>
          </a:xfrm>
        </p:spPr>
        <p:txBody>
          <a:bodyPr>
            <a:normAutofit fontScale="92500" lnSpcReduction="10000"/>
          </a:bodyPr>
          <a:lstStyle/>
          <a:p>
            <a:r>
              <a:rPr lang="en-US" dirty="0" smtClean="0"/>
              <a:t>The </a:t>
            </a:r>
            <a:r>
              <a:rPr lang="en-US" dirty="0"/>
              <a:t>process that </a:t>
            </a:r>
            <a:r>
              <a:rPr lang="en-US" dirty="0" smtClean="0"/>
              <a:t>brings C to all living organisms &amp; </a:t>
            </a:r>
            <a:r>
              <a:rPr lang="en-US" dirty="0"/>
              <a:t/>
            </a:r>
            <a:br>
              <a:rPr lang="en-US" dirty="0"/>
            </a:br>
            <a:r>
              <a:rPr lang="en-US" dirty="0" smtClean="0"/>
              <a:t>to burial. </a:t>
            </a:r>
          </a:p>
          <a:p>
            <a:r>
              <a:rPr lang="en-US" dirty="0" smtClean="0"/>
              <a:t>Take in CO</a:t>
            </a:r>
            <a:r>
              <a:rPr lang="en-US" baseline="-25000" dirty="0" smtClean="0"/>
              <a:t>2</a:t>
            </a:r>
            <a:r>
              <a:rPr lang="en-US" dirty="0" smtClean="0"/>
              <a:t> and incorporate carbon.</a:t>
            </a:r>
          </a:p>
          <a:p>
            <a:r>
              <a:rPr lang="en-US" dirty="0" smtClean="0"/>
              <a:t>Living organisms ~20%</a:t>
            </a:r>
            <a:r>
              <a:rPr lang="en-US" dirty="0" smtClean="0"/>
              <a:t>C of dry weight </a:t>
            </a:r>
          </a:p>
          <a:p>
            <a:r>
              <a:rPr lang="en-US" dirty="0" smtClean="0"/>
              <a:t>Carbon </a:t>
            </a:r>
            <a:r>
              <a:rPr lang="en-US" dirty="0" smtClean="0"/>
              <a:t>moves from producers to consumers and decomposers.</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88356" y="2438400"/>
            <a:ext cx="2579244" cy="419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2" descr="Ecology-Fig-24-03-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63951" y="1205946"/>
            <a:ext cx="156691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10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Carbon Cycle: Respiration</a:t>
            </a:r>
            <a:endParaRPr lang="en-US" sz="3600" dirty="0"/>
          </a:p>
        </p:txBody>
      </p:sp>
      <p:sp>
        <p:nvSpPr>
          <p:cNvPr id="3" name="Content Placeholder 2"/>
          <p:cNvSpPr>
            <a:spLocks noGrp="1"/>
          </p:cNvSpPr>
          <p:nvPr>
            <p:ph sz="half" idx="1"/>
          </p:nvPr>
        </p:nvSpPr>
        <p:spPr>
          <a:xfrm>
            <a:off x="457200" y="1524000"/>
            <a:ext cx="4419600" cy="5037649"/>
          </a:xfrm>
        </p:spPr>
        <p:txBody>
          <a:bodyPr>
            <a:normAutofit/>
          </a:bodyPr>
          <a:lstStyle/>
          <a:p>
            <a:r>
              <a:rPr lang="en-US" dirty="0"/>
              <a:t>Organisms take in CO</a:t>
            </a:r>
            <a:r>
              <a:rPr lang="en-US" baseline="-25000" dirty="0"/>
              <a:t>2</a:t>
            </a:r>
            <a:r>
              <a:rPr lang="en-US" dirty="0"/>
              <a:t> from photosynthesis, eating, or </a:t>
            </a:r>
            <a:r>
              <a:rPr lang="en-US" dirty="0" smtClean="0"/>
              <a:t>decomposing;</a:t>
            </a:r>
          </a:p>
          <a:p>
            <a:r>
              <a:rPr lang="en-US" dirty="0"/>
              <a:t>The byproduct of cellular energy production is CO</a:t>
            </a:r>
            <a:r>
              <a:rPr lang="en-US" baseline="-25000" dirty="0"/>
              <a:t>2</a:t>
            </a:r>
          </a:p>
          <a:p>
            <a:r>
              <a:rPr lang="en-US" dirty="0" smtClean="0"/>
              <a:t>Organisms </a:t>
            </a:r>
            <a:r>
              <a:rPr lang="en-US" dirty="0"/>
              <a:t>all release CO</a:t>
            </a:r>
            <a:r>
              <a:rPr lang="en-US" baseline="-25000" dirty="0"/>
              <a:t>2</a:t>
            </a:r>
            <a:r>
              <a:rPr lang="en-US" dirty="0"/>
              <a:t> through respiration</a:t>
            </a:r>
          </a:p>
          <a:p>
            <a:r>
              <a:rPr lang="en-US" dirty="0"/>
              <a:t>A</a:t>
            </a:r>
            <a:r>
              <a:rPr lang="en-US" dirty="0" smtClean="0"/>
              <a:t>ll cells (&amp; organisms) respire; some cells respire and photosynthesize.</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88356" y="2438400"/>
            <a:ext cx="2579244" cy="419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2" descr="Ecology-Fig-24-03-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043690" y="609600"/>
            <a:ext cx="156691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8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Carbon </a:t>
            </a:r>
            <a:r>
              <a:rPr lang="en-US" sz="3600" dirty="0"/>
              <a:t>Cycle: Combustion</a:t>
            </a:r>
          </a:p>
        </p:txBody>
      </p:sp>
      <p:sp>
        <p:nvSpPr>
          <p:cNvPr id="3" name="Content Placeholder 2"/>
          <p:cNvSpPr>
            <a:spLocks noGrp="1"/>
          </p:cNvSpPr>
          <p:nvPr>
            <p:ph sz="half" idx="1"/>
          </p:nvPr>
        </p:nvSpPr>
        <p:spPr>
          <a:xfrm>
            <a:off x="457200" y="1447800"/>
            <a:ext cx="4038600" cy="5037649"/>
          </a:xfrm>
        </p:spPr>
        <p:txBody>
          <a:bodyPr>
            <a:normAutofit fontScale="85000" lnSpcReduction="10000"/>
          </a:bodyPr>
          <a:lstStyle/>
          <a:p>
            <a:r>
              <a:rPr lang="en-US" dirty="0" smtClean="0"/>
              <a:t>Burning of material with C; releases energy and CO</a:t>
            </a:r>
            <a:r>
              <a:rPr lang="en-US" baseline="-25000" dirty="0" smtClean="0"/>
              <a:t>2</a:t>
            </a:r>
            <a:endParaRPr lang="en-US" dirty="0" smtClean="0"/>
          </a:p>
          <a:p>
            <a:r>
              <a:rPr lang="en-US" dirty="0" smtClean="0"/>
              <a:t>Involves burning fossil fuels, timber, other organic material (biomass)</a:t>
            </a:r>
          </a:p>
          <a:p>
            <a:r>
              <a:rPr lang="en-US" dirty="0" smtClean="0"/>
              <a:t>Respiration, decomposition, and combustion all release CO</a:t>
            </a:r>
            <a:r>
              <a:rPr lang="en-US" baseline="-25000" dirty="0" smtClean="0"/>
              <a:t>2</a:t>
            </a:r>
            <a:r>
              <a:rPr lang="en-US" dirty="0" smtClean="0"/>
              <a:t> back to the atmosphere in gas form</a:t>
            </a:r>
          </a:p>
          <a:p>
            <a:r>
              <a:rPr lang="en-US" dirty="0" smtClean="0"/>
              <a:t>All of these process also involve breaking molecules that contain carbon into single carbon molecules in order to gain energy</a:t>
            </a:r>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724400" y="3124200"/>
            <a:ext cx="3892842"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2" descr="Ecology-Fig-24-03-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29400" y="685800"/>
            <a:ext cx="198600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3004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46800" cy="1143000"/>
          </a:xfrm>
        </p:spPr>
        <p:txBody>
          <a:bodyPr>
            <a:normAutofit/>
          </a:bodyPr>
          <a:lstStyle/>
          <a:p>
            <a:r>
              <a:rPr lang="en-US" sz="3600" dirty="0" smtClean="0"/>
              <a:t>Carbon </a:t>
            </a:r>
            <a:r>
              <a:rPr lang="en-US" sz="3600" dirty="0"/>
              <a:t>Cycle: Exchange</a:t>
            </a:r>
          </a:p>
        </p:txBody>
      </p:sp>
      <p:sp>
        <p:nvSpPr>
          <p:cNvPr id="3" name="Content Placeholder 2"/>
          <p:cNvSpPr>
            <a:spLocks noGrp="1"/>
          </p:cNvSpPr>
          <p:nvPr>
            <p:ph sz="half" idx="1"/>
          </p:nvPr>
        </p:nvSpPr>
        <p:spPr>
          <a:xfrm>
            <a:off x="457200" y="1524000"/>
            <a:ext cx="5638800" cy="5037649"/>
          </a:xfrm>
        </p:spPr>
        <p:txBody>
          <a:bodyPr>
            <a:normAutofit fontScale="85000" lnSpcReduction="20000"/>
          </a:bodyPr>
          <a:lstStyle/>
          <a:p>
            <a:r>
              <a:rPr lang="en-US" dirty="0" smtClean="0"/>
              <a:t>Large amounts of carbon are in oceans and fresh water</a:t>
            </a:r>
          </a:p>
          <a:p>
            <a:r>
              <a:rPr lang="en-US" dirty="0" smtClean="0"/>
              <a:t>C enters water via diffusion (gas moves from higher to lower concentration)</a:t>
            </a:r>
          </a:p>
          <a:p>
            <a:r>
              <a:rPr lang="en-US" dirty="0" smtClean="0"/>
              <a:t>CO</a:t>
            </a:r>
            <a:r>
              <a:rPr lang="en-US" baseline="-25000" dirty="0" smtClean="0"/>
              <a:t>2</a:t>
            </a:r>
            <a:r>
              <a:rPr lang="en-US" dirty="0" smtClean="0"/>
              <a:t> reacts w/ H</a:t>
            </a:r>
            <a:r>
              <a:rPr lang="en-US" baseline="-25000" dirty="0" smtClean="0"/>
              <a:t>2</a:t>
            </a:r>
            <a:r>
              <a:rPr lang="en-US" dirty="0" smtClean="0"/>
              <a:t>O &amp; is converted into bicarbonate (HCO</a:t>
            </a:r>
            <a:r>
              <a:rPr lang="en-US" baseline="-25000" dirty="0" smtClean="0"/>
              <a:t>3</a:t>
            </a:r>
            <a:r>
              <a:rPr lang="en-US" baseline="30000" dirty="0" smtClean="0"/>
              <a:t>+</a:t>
            </a:r>
            <a:r>
              <a:rPr lang="en-US" dirty="0" smtClean="0"/>
              <a:t>). </a:t>
            </a:r>
          </a:p>
          <a:p>
            <a:r>
              <a:rPr lang="en-US" dirty="0" smtClean="0"/>
              <a:t>Because </a:t>
            </a:r>
            <a:r>
              <a:rPr lang="en-US" dirty="0"/>
              <a:t>of the large </a:t>
            </a:r>
            <a:r>
              <a:rPr lang="en-US" dirty="0" smtClean="0"/>
              <a:t>amount </a:t>
            </a:r>
            <a:r>
              <a:rPr lang="en-US" dirty="0"/>
              <a:t>of Ca</a:t>
            </a:r>
            <a:r>
              <a:rPr lang="en-US" baseline="30000" dirty="0"/>
              <a:t>2+</a:t>
            </a:r>
            <a:r>
              <a:rPr lang="en-US" dirty="0"/>
              <a:t> </a:t>
            </a:r>
            <a:r>
              <a:rPr lang="en-US" dirty="0" smtClean="0"/>
              <a:t>in </a:t>
            </a:r>
            <a:r>
              <a:rPr lang="en-US" dirty="0"/>
              <a:t>sea water, </a:t>
            </a:r>
            <a:r>
              <a:rPr lang="en-US" dirty="0" smtClean="0"/>
              <a:t>some of the bicarbonate is converted into CaCO</a:t>
            </a:r>
            <a:r>
              <a:rPr lang="en-US" baseline="-25000" dirty="0" smtClean="0"/>
              <a:t>3</a:t>
            </a:r>
            <a:r>
              <a:rPr lang="en-US" dirty="0"/>
              <a:t> </a:t>
            </a:r>
            <a:r>
              <a:rPr lang="en-US" dirty="0" smtClean="0"/>
              <a:t>(calcium carbonate).</a:t>
            </a:r>
          </a:p>
          <a:p>
            <a:r>
              <a:rPr lang="en-US" dirty="0">
                <a:ea typeface="Osaka" charset="0"/>
                <a:cs typeface="Osaka" charset="0"/>
              </a:rPr>
              <a:t>C is transferred </a:t>
            </a:r>
            <a:r>
              <a:rPr lang="en-US" dirty="0" smtClean="0">
                <a:ea typeface="Osaka" charset="0"/>
                <a:cs typeface="Osaka" charset="0"/>
              </a:rPr>
              <a:t>deeper as detritus </a:t>
            </a:r>
            <a:r>
              <a:rPr lang="en-US" dirty="0">
                <a:ea typeface="Osaka" charset="0"/>
                <a:cs typeface="Osaka" charset="0"/>
              </a:rPr>
              <a:t>and </a:t>
            </a:r>
            <a:r>
              <a:rPr lang="en-US" dirty="0" smtClean="0">
                <a:ea typeface="Osaka" charset="0"/>
                <a:cs typeface="Osaka" charset="0"/>
              </a:rPr>
              <a:t>shells</a:t>
            </a:r>
            <a:endParaRPr lang="en-US" dirty="0">
              <a:ea typeface="Osaka" charset="0"/>
              <a:cs typeface="Osaka" charset="0"/>
            </a:endParaRPr>
          </a:p>
          <a:p>
            <a:pPr>
              <a:spcAft>
                <a:spcPts val="1200"/>
              </a:spcAft>
            </a:pPr>
            <a:r>
              <a:rPr lang="en-US" dirty="0" smtClean="0">
                <a:ea typeface="Osaka" charset="0"/>
                <a:cs typeface="Osaka" charset="0"/>
              </a:rPr>
              <a:t>Upwelling brings </a:t>
            </a:r>
            <a:r>
              <a:rPr lang="en-US" dirty="0">
                <a:ea typeface="Osaka" charset="0"/>
                <a:cs typeface="Osaka" charset="0"/>
              </a:rPr>
              <a:t>C-rich water </a:t>
            </a:r>
            <a:r>
              <a:rPr lang="en-US" dirty="0" smtClean="0">
                <a:ea typeface="Osaka" charset="0"/>
                <a:cs typeface="Osaka" charset="0"/>
              </a:rPr>
              <a:t>to </a:t>
            </a:r>
            <a:r>
              <a:rPr lang="en-US" dirty="0">
                <a:ea typeface="Osaka" charset="0"/>
                <a:cs typeface="Osaka" charset="0"/>
              </a:rPr>
              <a:t>the surface, releasing CO</a:t>
            </a:r>
            <a:r>
              <a:rPr lang="en-US" baseline="-25000" dirty="0">
                <a:ea typeface="Osaka" charset="0"/>
                <a:cs typeface="Osaka" charset="0"/>
              </a:rPr>
              <a:t>2</a:t>
            </a:r>
            <a:r>
              <a:rPr lang="en-US" dirty="0">
                <a:ea typeface="Osaka" charset="0"/>
                <a:cs typeface="Osaka" charset="0"/>
              </a:rPr>
              <a:t> </a:t>
            </a:r>
            <a:r>
              <a:rPr lang="en-US" dirty="0" smtClean="0">
                <a:ea typeface="Osaka" charset="0"/>
                <a:cs typeface="Osaka" charset="0"/>
              </a:rPr>
              <a:t>to </a:t>
            </a:r>
            <a:r>
              <a:rPr lang="en-US" dirty="0">
                <a:ea typeface="Osaka" charset="0"/>
                <a:cs typeface="Osaka" charset="0"/>
              </a:rPr>
              <a:t>the </a:t>
            </a:r>
            <a:r>
              <a:rPr lang="en-US" dirty="0" smtClean="0">
                <a:ea typeface="Osaka" charset="0"/>
                <a:cs typeface="Osaka" charset="0"/>
              </a:rPr>
              <a:t>atmosphere</a:t>
            </a:r>
            <a:endParaRPr lang="en-US" dirty="0">
              <a:ea typeface="Osaka" charset="0"/>
              <a:cs typeface="Osaka"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12309" y="861700"/>
            <a:ext cx="2298291" cy="57285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56673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cology-Fig-24-03-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46063" y="2743200"/>
            <a:ext cx="5374137" cy="4038600"/>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lvl="1" algn="l" rtl="0">
              <a:spcBef>
                <a:spcPct val="0"/>
              </a:spcBef>
            </a:pPr>
            <a:r>
              <a:rPr lang="en-US" sz="3200" b="1" dirty="0" smtClean="0"/>
              <a:t>Carbon Cycle: Sedimentation and burial</a:t>
            </a:r>
            <a:endParaRPr lang="en-US" sz="3200" b="1" dirty="0"/>
          </a:p>
        </p:txBody>
      </p:sp>
      <p:sp>
        <p:nvSpPr>
          <p:cNvPr id="3" name="Content Placeholder 2"/>
          <p:cNvSpPr>
            <a:spLocks noGrp="1"/>
          </p:cNvSpPr>
          <p:nvPr>
            <p:ph sz="half" idx="1"/>
          </p:nvPr>
        </p:nvSpPr>
        <p:spPr>
          <a:xfrm>
            <a:off x="457200" y="1371600"/>
            <a:ext cx="8229600" cy="5105400"/>
          </a:xfrm>
        </p:spPr>
        <p:txBody>
          <a:bodyPr>
            <a:normAutofit fontScale="85000" lnSpcReduction="20000"/>
          </a:bodyPr>
          <a:lstStyle/>
          <a:p>
            <a:r>
              <a:rPr lang="en-US" dirty="0" smtClean="0"/>
              <a:t>Calcium Carbonate can form a solid (a precipitate) that settles to the bottom of the ocean.  </a:t>
            </a:r>
          </a:p>
          <a:p>
            <a:r>
              <a:rPr lang="en-US" dirty="0"/>
              <a:t>O</a:t>
            </a:r>
            <a:r>
              <a:rPr lang="en-US" dirty="0" smtClean="0"/>
              <a:t>ften leads to burial; then CaCO</a:t>
            </a:r>
            <a:r>
              <a:rPr lang="en-US" baseline="-25000" dirty="0" smtClean="0"/>
              <a:t>3</a:t>
            </a:r>
            <a:r>
              <a:rPr lang="en-US" dirty="0"/>
              <a:t> transforms </a:t>
            </a:r>
            <a:r>
              <a:rPr lang="en-US" dirty="0" smtClean="0"/>
              <a:t/>
            </a:r>
            <a:br>
              <a:rPr lang="en-US" dirty="0" smtClean="0"/>
            </a:br>
            <a:r>
              <a:rPr lang="en-US" dirty="0" smtClean="0"/>
              <a:t>into limestone and dolomite.</a:t>
            </a:r>
          </a:p>
          <a:p>
            <a:r>
              <a:rPr lang="en-US" dirty="0" smtClean="0"/>
              <a:t>C stays in this form for so long </a:t>
            </a:r>
            <a:br>
              <a:rPr lang="en-US" dirty="0" smtClean="0"/>
            </a:br>
            <a:r>
              <a:rPr lang="en-US" dirty="0" smtClean="0"/>
              <a:t>(and is constantly being </a:t>
            </a:r>
            <a:br>
              <a:rPr lang="en-US" dirty="0" smtClean="0"/>
            </a:br>
            <a:r>
              <a:rPr lang="en-US" dirty="0" smtClean="0"/>
              <a:t>formed) it is our </a:t>
            </a:r>
            <a:br>
              <a:rPr lang="en-US" dirty="0" smtClean="0"/>
            </a:br>
            <a:r>
              <a:rPr lang="en-US" u="sng" dirty="0" smtClean="0"/>
              <a:t>largest pool</a:t>
            </a:r>
            <a:r>
              <a:rPr lang="en-US" u="sng" dirty="0"/>
              <a:t> </a:t>
            </a:r>
            <a:r>
              <a:rPr lang="en-US" u="sng" dirty="0" smtClean="0"/>
              <a:t>of carbon</a:t>
            </a:r>
            <a:endParaRPr lang="en-US" dirty="0" smtClean="0"/>
          </a:p>
          <a:p>
            <a:r>
              <a:rPr lang="en-US" dirty="0" smtClean="0"/>
              <a:t>Some of the dead biomass </a:t>
            </a:r>
            <a:br>
              <a:rPr lang="en-US" dirty="0" smtClean="0"/>
            </a:br>
            <a:r>
              <a:rPr lang="en-US" dirty="0" smtClean="0"/>
              <a:t>becomes buried before fully </a:t>
            </a:r>
            <a:br>
              <a:rPr lang="en-US" dirty="0" smtClean="0"/>
            </a:br>
            <a:r>
              <a:rPr lang="en-US" dirty="0" smtClean="0"/>
              <a:t>decomposing &amp; is </a:t>
            </a:r>
            <a:br>
              <a:rPr lang="en-US" dirty="0" smtClean="0"/>
            </a:br>
            <a:r>
              <a:rPr lang="en-US" dirty="0" smtClean="0"/>
              <a:t>converted into fossil fuels</a:t>
            </a:r>
          </a:p>
          <a:p>
            <a:r>
              <a:rPr lang="en-US" b="1" dirty="0" smtClean="0"/>
              <a:t>Extraction: </a:t>
            </a:r>
            <a:r>
              <a:rPr lang="en-US" dirty="0" smtClean="0"/>
              <a:t>Removal of </a:t>
            </a:r>
            <a:br>
              <a:rPr lang="en-US" dirty="0" smtClean="0"/>
            </a:br>
            <a:r>
              <a:rPr lang="en-US" dirty="0" smtClean="0"/>
              <a:t>fossil fuels (coal, oil, </a:t>
            </a:r>
            <a:br>
              <a:rPr lang="en-US" dirty="0" smtClean="0"/>
            </a:br>
            <a:r>
              <a:rPr lang="en-US" dirty="0" smtClean="0"/>
              <a:t>natural gas) from burial</a:t>
            </a:r>
          </a:p>
        </p:txBody>
      </p:sp>
    </p:spTree>
    <p:extLst>
      <p:ext uri="{BB962C8B-B14F-4D97-AF65-F5344CB8AC3E}">
        <p14:creationId xmlns:p14="http://schemas.microsoft.com/office/powerpoint/2010/main" val="36073755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TotalTime>
  <Words>2595</Words>
  <Application>Microsoft Macintosh PowerPoint</Application>
  <PresentationFormat>On-screen Show (4:3)</PresentationFormat>
  <Paragraphs>260</Paragraphs>
  <Slides>45</Slides>
  <Notes>20</Notes>
  <HiddenSlides>3</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Lecture 16 – May 31 Carbon cycle and ecological impacts</vt:lpstr>
      <vt:lpstr>Lectures, readings, assignments</vt:lpstr>
      <vt:lpstr>Carbon emissions as a driver of climate change</vt:lpstr>
      <vt:lpstr>Carbon Cycle: Six key processes (CREEPS)</vt:lpstr>
      <vt:lpstr>Carbon Cycle: Photosynthesis</vt:lpstr>
      <vt:lpstr>Carbon Cycle: Respiration</vt:lpstr>
      <vt:lpstr>Carbon Cycle: Combustion</vt:lpstr>
      <vt:lpstr>Carbon Cycle: Exchange</vt:lpstr>
      <vt:lpstr>Carbon Cycle: Sedimentation and burial</vt:lpstr>
      <vt:lpstr>Carbon Cycle – Key facts</vt:lpstr>
      <vt:lpstr>Carbon Cycle: Six key processes (CREEPS)</vt:lpstr>
      <vt:lpstr>Carbon Cycle: Six key processes (CREEPS)</vt:lpstr>
      <vt:lpstr>The Atmosphere as a Bathtub</vt:lpstr>
      <vt:lpstr>What are ‘Greenhouse Gases’</vt:lpstr>
      <vt:lpstr>PowerPoint Presentation</vt:lpstr>
      <vt:lpstr>The Greenhouse Effect</vt:lpstr>
      <vt:lpstr>Climate Forcings </vt:lpstr>
      <vt:lpstr>feedbacks</vt:lpstr>
      <vt:lpstr>Ecological effects</vt:lpstr>
      <vt:lpstr>Ecological Effects</vt:lpstr>
      <vt:lpstr>Ocean Acidity</vt:lpstr>
      <vt:lpstr>PowerPoint Presentation</vt:lpstr>
      <vt:lpstr>Adiabatic lapse rate</vt:lpstr>
      <vt:lpstr>16-2</vt:lpstr>
      <vt:lpstr>What does change in temperature mean for biological communities?</vt:lpstr>
      <vt:lpstr>PowerPoint Presentation</vt:lpstr>
      <vt:lpstr>Because climate change will be rapid, plants &amp; animals are unlikely to demonstrate evolutionary responses</vt:lpstr>
      <vt:lpstr>Phenology: The timing of life-cycle events and seasonal activities of organisms</vt:lpstr>
      <vt:lpstr>Phenology: The timing of life-cycle events and seasonal activities of organisms</vt:lpstr>
      <vt:lpstr>Phenophase: span of time in which a  life history event occurs</vt:lpstr>
      <vt:lpstr>Phenology is one of the main quantifiable indicators of global climate change </vt:lpstr>
      <vt:lpstr>PowerPoint Presentation</vt:lpstr>
      <vt:lpstr>Examples of Plant Phenology Changes</vt:lpstr>
      <vt:lpstr>Plant Phenology Mechanisms </vt:lpstr>
      <vt:lpstr>The primary physiological cue for bird migration is the changes in the day length, while the primary cue for insect emergence and development is temperature </vt:lpstr>
      <vt:lpstr>Temperature change can affect pest outbreaks, and pollinator and food web mismatches. </vt:lpstr>
      <vt:lpstr>A rise of 2°C (3.6°F) will hasten the annual, typically well defined, flight period in moths by &gt;18 days (J. Miller, data from 2004-8)</vt:lpstr>
      <vt:lpstr>Food security: Many plants require diurnal cycles of fluctuating temperatures</vt:lpstr>
      <vt:lpstr>Blaustein et al. 2001; Environmental cues (temperature shifts, rain events) can trigger breeding in many amphibian species, and miscues can result in complete reproductive failure (Hartell, 2008).  </vt:lpstr>
      <vt:lpstr>Effects of asynchrony may be compounded by habitat fragmentation</vt:lpstr>
      <vt:lpstr>PowerPoint Presentation</vt:lpstr>
      <vt:lpstr>Hungry insects may halve forest carbon sink capacity (New Scientist, 2 March 2015)</vt:lpstr>
      <vt:lpstr>Cleland et al. 2007. Fig 2. Inter-annual variation in  spring and total growing season carbon uptake</vt:lpstr>
      <vt:lpstr>Consequences to Humans </vt:lpstr>
      <vt:lpstr>Quiz 2 and PS 5</vt:lpstr>
    </vt:vector>
  </TitlesOfParts>
  <Company>Portland State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 – May 31 Carbon cycle and ecological impacts</dc:title>
  <dc:creator>John Rueter</dc:creator>
  <cp:lastModifiedBy>John Rueter</cp:lastModifiedBy>
  <cp:revision>25</cp:revision>
  <dcterms:created xsi:type="dcterms:W3CDTF">2017-05-30T19:29:38Z</dcterms:created>
  <dcterms:modified xsi:type="dcterms:W3CDTF">2017-05-31T16:19:53Z</dcterms:modified>
</cp:coreProperties>
</file>