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307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306" r:id="rId37"/>
    <p:sldId id="296" r:id="rId38"/>
    <p:sldId id="297" r:id="rId39"/>
    <p:sldId id="300" r:id="rId40"/>
    <p:sldId id="301" r:id="rId41"/>
    <p:sldId id="302" r:id="rId42"/>
    <p:sldId id="303" r:id="rId43"/>
    <p:sldId id="304" r:id="rId44"/>
    <p:sldId id="305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04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E2E11-843C-514F-A159-84705CAE0F09}" type="datetimeFigureOut">
              <a:rPr lang="en-US" smtClean="0"/>
              <a:t>5/23/17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D91BB-7BD8-204E-B585-80DAE6250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4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5B2526-4783-EA4D-85F8-C001D1D76B4E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1000"/>
              </a:spcBef>
              <a:buSzPct val="85000"/>
              <a:buFont typeface="Arial" charset="0"/>
              <a:buNone/>
              <a:defRPr/>
            </a:pPr>
            <a:r>
              <a:rPr lang="en-US" dirty="0" smtClean="0">
                <a:latin typeface="Lucida Sans" charset="0"/>
                <a:ea typeface="SimSun" charset="0"/>
                <a:cs typeface="SimSun" charset="0"/>
              </a:rPr>
              <a:t>Sources of greenhouse gases are both natural and anthropogenic: </a:t>
            </a:r>
            <a:r>
              <a:rPr lang="en-US" i="1" dirty="0" smtClean="0">
                <a:solidFill>
                  <a:srgbClr val="000000"/>
                </a:solidFill>
                <a:cs typeface="+mn-cs"/>
              </a:rPr>
              <a:t>Volcanic eruptions: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 mainly </a:t>
            </a:r>
            <a:r>
              <a:rPr lang="en-US" i="1" dirty="0" smtClean="0">
                <a:solidFill>
                  <a:srgbClr val="000000"/>
                </a:solidFill>
                <a:cs typeface="+mn-cs"/>
              </a:rPr>
              <a:t>carbon dioxide</a:t>
            </a:r>
          </a:p>
          <a:p>
            <a:pPr eaLnBrk="1" hangingPunct="1">
              <a:spcBef>
                <a:spcPts val="1000"/>
              </a:spcBef>
              <a:buSzPct val="85000"/>
              <a:buFont typeface="Arial" charset="0"/>
              <a:buNone/>
              <a:defRPr/>
            </a:pPr>
            <a:r>
              <a:rPr lang="en-US" i="1" dirty="0" smtClean="0">
                <a:solidFill>
                  <a:srgbClr val="000000"/>
                </a:solidFill>
                <a:cs typeface="+mn-cs"/>
              </a:rPr>
              <a:t>Methane: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 from decomposition</a:t>
            </a:r>
          </a:p>
          <a:p>
            <a:pPr eaLnBrk="1" hangingPunct="1">
              <a:spcBef>
                <a:spcPts val="1000"/>
              </a:spcBef>
              <a:buSzPct val="85000"/>
              <a:buFont typeface="Arial" charset="0"/>
              <a:buNone/>
              <a:defRPr/>
            </a:pPr>
            <a:r>
              <a:rPr lang="en-US" i="1" dirty="0" smtClean="0">
                <a:solidFill>
                  <a:srgbClr val="000000"/>
                </a:solidFill>
                <a:cs typeface="+mn-cs"/>
              </a:rPr>
              <a:t>Nitrous oxide: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 from </a:t>
            </a:r>
            <a:r>
              <a:rPr lang="en-US" dirty="0" err="1" smtClean="0">
                <a:solidFill>
                  <a:srgbClr val="000000"/>
                </a:solidFill>
                <a:cs typeface="+mn-cs"/>
              </a:rPr>
              <a:t>denitrification</a:t>
            </a:r>
            <a:endParaRPr lang="en-US" dirty="0" smtClean="0">
              <a:solidFill>
                <a:srgbClr val="000000"/>
              </a:solidFill>
              <a:cs typeface="+mn-cs"/>
            </a:endParaRPr>
          </a:p>
          <a:p>
            <a:pPr eaLnBrk="1" hangingPunct="1">
              <a:spcBef>
                <a:spcPts val="1000"/>
              </a:spcBef>
              <a:buSzPct val="85000"/>
              <a:buFont typeface="Arial" charset="0"/>
              <a:buNone/>
              <a:defRPr/>
            </a:pPr>
            <a:r>
              <a:rPr lang="en-US" i="1" dirty="0" smtClean="0">
                <a:solidFill>
                  <a:srgbClr val="000000"/>
                </a:solidFill>
                <a:cs typeface="+mn-cs"/>
              </a:rPr>
              <a:t>Water vapor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52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30DA0F-E01A-4D41-A7C4-9A4B050524EA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107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8BAB1D-D3BA-8A48-926E-5EE7805B2520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21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7DB-45E1-9F49-9F87-7A2301ED4031}" type="datetimeFigureOut">
              <a:rPr lang="en-US" smtClean="0"/>
              <a:t>5/23/17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6E48-1E6C-6A4E-8D41-4CD74FE1C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9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7DB-45E1-9F49-9F87-7A2301ED4031}" type="datetimeFigureOut">
              <a:rPr lang="en-US" smtClean="0"/>
              <a:t>5/23/17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6E48-1E6C-6A4E-8D41-4CD74FE1C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7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7DB-45E1-9F49-9F87-7A2301ED4031}" type="datetimeFigureOut">
              <a:rPr lang="en-US" smtClean="0"/>
              <a:t>5/23/17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6E48-1E6C-6A4E-8D41-4CD74FE1C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24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7DB-45E1-9F49-9F87-7A2301ED4031}" type="datetimeFigureOut">
              <a:rPr lang="en-US" smtClean="0"/>
              <a:t>5/23/17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6E48-1E6C-6A4E-8D41-4CD74FE1C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44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7DB-45E1-9F49-9F87-7A2301ED4031}" type="datetimeFigureOut">
              <a:rPr lang="en-US" smtClean="0"/>
              <a:t>5/23/17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6E48-1E6C-6A4E-8D41-4CD74FE1C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7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7DB-45E1-9F49-9F87-7A2301ED4031}" type="datetimeFigureOut">
              <a:rPr lang="en-US" smtClean="0"/>
              <a:t>5/23/17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6E48-1E6C-6A4E-8D41-4CD74FE1C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3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7DB-45E1-9F49-9F87-7A2301ED4031}" type="datetimeFigureOut">
              <a:rPr lang="en-US" smtClean="0"/>
              <a:t>5/23/17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6E48-1E6C-6A4E-8D41-4CD74FE1C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9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7DB-45E1-9F49-9F87-7A2301ED4031}" type="datetimeFigureOut">
              <a:rPr lang="en-US" smtClean="0"/>
              <a:t>5/23/17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6E48-1E6C-6A4E-8D41-4CD74FE1C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7DB-45E1-9F49-9F87-7A2301ED4031}" type="datetimeFigureOut">
              <a:rPr lang="en-US" smtClean="0"/>
              <a:t>5/23/17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6E48-1E6C-6A4E-8D41-4CD74FE1C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21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7DB-45E1-9F49-9F87-7A2301ED4031}" type="datetimeFigureOut">
              <a:rPr lang="en-US" smtClean="0"/>
              <a:t>5/23/17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6E48-1E6C-6A4E-8D41-4CD74FE1C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3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7DB-45E1-9F49-9F87-7A2301ED4031}" type="datetimeFigureOut">
              <a:rPr lang="en-US" smtClean="0"/>
              <a:t>5/23/17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6E48-1E6C-6A4E-8D41-4CD74FE1C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44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CC7DB-45E1-9F49-9F87-7A2301ED4031}" type="datetimeFigureOut">
              <a:rPr lang="en-US" smtClean="0"/>
              <a:t>5/23/17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26E48-1E6C-6A4E-8D41-4CD74FE1C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8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esla.com/powerwall?redirect=no" TargetMode="External"/><Relationship Id="rId3" Type="http://schemas.openxmlformats.org/officeDocument/2006/relationships/hyperlink" Target="http://powerequipment.honda.com/generator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4290"/>
            <a:ext cx="7772400" cy="147002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Module 3: Climate Change</a:t>
            </a:r>
            <a:br>
              <a:rPr lang="en-US" dirty="0" smtClean="0"/>
            </a:br>
            <a:r>
              <a:rPr lang="en-US" dirty="0" smtClean="0"/>
              <a:t>Lecture 15 – Wed. May 24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68937"/>
            <a:ext cx="6400800" cy="272758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Calendar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Intro to Module 3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4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Our Carbon Economy?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example, </a:t>
            </a:r>
            <a:r>
              <a:rPr lang="en-US" b="1" dirty="0"/>
              <a:t>methane (or natural gas)</a:t>
            </a:r>
            <a:r>
              <a:rPr lang="en-US" dirty="0"/>
              <a:t> starts as organic matter and gets squeezed into CH</a:t>
            </a:r>
            <a:r>
              <a:rPr lang="en-US" baseline="-25000" dirty="0"/>
              <a:t>4</a:t>
            </a:r>
            <a:r>
              <a:rPr lang="en-US" dirty="0"/>
              <a:t>.  </a:t>
            </a:r>
            <a:endParaRPr lang="en-US" dirty="0" smtClean="0"/>
          </a:p>
          <a:p>
            <a:r>
              <a:rPr lang="en-US" dirty="0" smtClean="0"/>
              <a:t>Methane </a:t>
            </a:r>
            <a:r>
              <a:rPr lang="en-US" dirty="0"/>
              <a:t>can also be produced in human time scales by bacteria (such as in landfills), but most of it is a fossil fuel.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050" name="Picture 2" descr="Image result for meth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4800600"/>
            <a:ext cx="285950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eth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00600"/>
            <a:ext cx="3143250" cy="177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046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Our Carbon Economy?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Coal is derived from plant structural material – leaves, logs, twigs, etc.  </a:t>
            </a:r>
            <a:endParaRPr lang="en-US" dirty="0" smtClean="0"/>
          </a:p>
          <a:p>
            <a:r>
              <a:rPr lang="en-US" dirty="0" smtClean="0"/>
              <a:t>Oil </a:t>
            </a:r>
            <a:r>
              <a:rPr lang="en-US" dirty="0"/>
              <a:t>is derived from dead algae, NOT plants.  </a:t>
            </a:r>
            <a:endParaRPr lang="en-US" dirty="0" smtClean="0"/>
          </a:p>
          <a:p>
            <a:r>
              <a:rPr lang="en-US" dirty="0" smtClean="0"/>
              <a:t>Both </a:t>
            </a:r>
            <a:r>
              <a:rPr lang="en-US" dirty="0"/>
              <a:t>are long C chains with H hanging all over it (</a:t>
            </a:r>
            <a:r>
              <a:rPr lang="en-US" dirty="0" err="1"/>
              <a:t>i.e</a:t>
            </a:r>
            <a:r>
              <a:rPr lang="en-US" dirty="0"/>
              <a:t>, hydrocarbons, reduced molecules).</a:t>
            </a:r>
          </a:p>
        </p:txBody>
      </p:sp>
      <p:pic>
        <p:nvPicPr>
          <p:cNvPr id="1026" name="Picture 2" descr="Image result for hydrocarb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19600"/>
            <a:ext cx="502023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976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Our Carbon Economy?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COMBUSTION (</a:t>
            </a:r>
            <a:r>
              <a:rPr lang="en-US" smtClean="0"/>
              <a:t>very similar to RESPIRATION) </a:t>
            </a:r>
            <a:r>
              <a:rPr lang="en-US" dirty="0" smtClean="0"/>
              <a:t>also releases this chemical energy:</a:t>
            </a:r>
          </a:p>
          <a:p>
            <a:pPr marL="0" lvl="1" indent="0">
              <a:buNone/>
            </a:pP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C</a:t>
            </a:r>
            <a:r>
              <a:rPr lang="en-US" baseline="-25000" dirty="0" smtClean="0"/>
              <a:t>X</a:t>
            </a:r>
            <a:r>
              <a:rPr lang="en-US" dirty="0" smtClean="0"/>
              <a:t>H</a:t>
            </a:r>
            <a:r>
              <a:rPr lang="en-US" baseline="-25000" dirty="0" smtClean="0"/>
              <a:t>X</a:t>
            </a:r>
            <a:r>
              <a:rPr lang="en-US" dirty="0" smtClean="0"/>
              <a:t> </a:t>
            </a:r>
            <a:r>
              <a:rPr lang="en-US" dirty="0"/>
              <a:t>+ O</a:t>
            </a:r>
            <a:r>
              <a:rPr lang="en-US" baseline="-25000" dirty="0"/>
              <a:t>2 </a:t>
            </a:r>
            <a:r>
              <a:rPr lang="en-US" dirty="0"/>
              <a:t> = CO</a:t>
            </a:r>
            <a:r>
              <a:rPr lang="en-US" baseline="-25000" dirty="0"/>
              <a:t>2</a:t>
            </a:r>
            <a:r>
              <a:rPr lang="en-US" dirty="0"/>
              <a:t> + H</a:t>
            </a:r>
            <a:r>
              <a:rPr lang="en-US" baseline="-25000" dirty="0"/>
              <a:t>2</a:t>
            </a:r>
            <a:r>
              <a:rPr lang="en-US" dirty="0"/>
              <a:t>O + energy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Image result for hydrocarb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19600"/>
            <a:ext cx="502023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59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Our Carbon Economy?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So, the energy that drives &gt;90% of our economy is ALL derived ultimately from sunlight and stored as chemical energy by plants and algae, sometimes over </a:t>
            </a:r>
            <a:r>
              <a:rPr lang="en-US" dirty="0" smtClean="0"/>
              <a:t>millions/billions </a:t>
            </a:r>
            <a:r>
              <a:rPr lang="en-US" dirty="0"/>
              <a:t>of years ago.</a:t>
            </a:r>
          </a:p>
          <a:p>
            <a:r>
              <a:rPr lang="en-US" dirty="0"/>
              <a:t> </a:t>
            </a:r>
            <a:r>
              <a:rPr lang="en-US" dirty="0" smtClean="0"/>
              <a:t>We have </a:t>
            </a:r>
            <a:r>
              <a:rPr lang="en-US" dirty="0"/>
              <a:t>other sources of energy:  hydro and wind turbines and solar cells and nuclear power.  </a:t>
            </a:r>
            <a:endParaRPr lang="en-US" dirty="0" smtClean="0"/>
          </a:p>
          <a:p>
            <a:r>
              <a:rPr lang="en-US" dirty="0" smtClean="0"/>
              <a:t>These other energy sources are not nearly </a:t>
            </a:r>
            <a:r>
              <a:rPr lang="en-US" dirty="0"/>
              <a:t>as intensely concentrated and portable as fossil fuels.  </a:t>
            </a:r>
          </a:p>
        </p:txBody>
      </p:sp>
    </p:spTree>
    <p:extLst>
      <p:ext uri="{BB962C8B-B14F-4D97-AF65-F5344CB8AC3E}">
        <p14:creationId xmlns:p14="http://schemas.microsoft.com/office/powerpoint/2010/main" val="2383437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Our Carbon Economy?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</a:t>
            </a:r>
            <a:r>
              <a:rPr lang="en-US" baseline="-25000" dirty="0"/>
              <a:t>X</a:t>
            </a:r>
            <a:r>
              <a:rPr lang="en-US" dirty="0"/>
              <a:t>H</a:t>
            </a:r>
            <a:r>
              <a:rPr lang="en-US" baseline="-25000" dirty="0"/>
              <a:t>X</a:t>
            </a:r>
            <a:r>
              <a:rPr lang="en-US" dirty="0" smtClean="0"/>
              <a:t> </a:t>
            </a:r>
            <a:r>
              <a:rPr lang="en-US" dirty="0"/>
              <a:t>(e.g., gasoline) is </a:t>
            </a:r>
            <a:r>
              <a:rPr lang="en-US" dirty="0" smtClean="0"/>
              <a:t>great for energy storage and transport</a:t>
            </a:r>
            <a:r>
              <a:rPr lang="en-US" dirty="0" smtClean="0"/>
              <a:t>!  </a:t>
            </a:r>
            <a:endParaRPr lang="en-US" dirty="0"/>
          </a:p>
          <a:p>
            <a:pPr lvl="0"/>
            <a:r>
              <a:rPr lang="en-US" dirty="0"/>
              <a:t>A pound of gasoline </a:t>
            </a:r>
            <a:r>
              <a:rPr lang="en-US" dirty="0" smtClean="0"/>
              <a:t>holds </a:t>
            </a:r>
            <a:r>
              <a:rPr lang="en-US" dirty="0"/>
              <a:t>about </a:t>
            </a:r>
            <a:r>
              <a:rPr lang="en-US" dirty="0" smtClean="0"/>
              <a:t>35X </a:t>
            </a:r>
            <a:r>
              <a:rPr lang="en-US" dirty="0"/>
              <a:t>more energy than a pound of lead-acid batteries and about </a:t>
            </a:r>
            <a:r>
              <a:rPr lang="en-US" dirty="0" smtClean="0"/>
              <a:t>6X more </a:t>
            </a:r>
            <a:r>
              <a:rPr lang="en-US" dirty="0"/>
              <a:t>than lithium-ion batteries.  </a:t>
            </a:r>
          </a:p>
          <a:p>
            <a:pPr lvl="0"/>
            <a:r>
              <a:rPr lang="en-US" dirty="0"/>
              <a:t>If you took a 1,500-watt space heater and left it on full blast for </a:t>
            </a:r>
            <a:r>
              <a:rPr lang="en-US" dirty="0" smtClean="0"/>
              <a:t>24-hours, that roughly equivalent to how </a:t>
            </a:r>
            <a:r>
              <a:rPr lang="en-US" dirty="0"/>
              <a:t>much </a:t>
            </a:r>
            <a:r>
              <a:rPr lang="en-US" dirty="0" smtClean="0"/>
              <a:t>energy is </a:t>
            </a:r>
            <a:r>
              <a:rPr lang="en-US" dirty="0"/>
              <a:t>in a gallon of gas. </a:t>
            </a:r>
          </a:p>
          <a:p>
            <a:pPr lvl="0"/>
            <a:r>
              <a:rPr lang="en-US" dirty="0"/>
              <a:t>If it were possible for human beings to digest gasoline, a gallon would contain about 31,000 food calories -- equivalent to the energy in about 110 hamburgers! </a:t>
            </a:r>
          </a:p>
          <a:p>
            <a:pPr lvl="0"/>
            <a:r>
              <a:rPr lang="en-US" dirty="0"/>
              <a:t>3 gallons of gas is equivalent to 5 person days of hard </a:t>
            </a:r>
            <a:r>
              <a:rPr lang="en-US" dirty="0" smtClean="0"/>
              <a:t>labor.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0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 gallon of gas </a:t>
            </a:r>
          </a:p>
          <a:p>
            <a:pPr lvl="1"/>
            <a:r>
              <a:rPr lang="en-US" dirty="0" smtClean="0"/>
              <a:t>Weighs 6.3 pounds (almost all carbon)</a:t>
            </a:r>
          </a:p>
          <a:p>
            <a:pPr lvl="1"/>
            <a:r>
              <a:rPr lang="en-US" dirty="0" smtClean="0"/>
              <a:t>Produces 20 pounds of CO2 when burned</a:t>
            </a:r>
          </a:p>
          <a:p>
            <a:pPr lvl="1"/>
            <a:r>
              <a:rPr lang="en-US" dirty="0"/>
              <a:t>Contains 33.40 kWh of </a:t>
            </a:r>
            <a:r>
              <a:rPr lang="en-US" dirty="0" smtClean="0"/>
              <a:t>energy</a:t>
            </a:r>
          </a:p>
          <a:p>
            <a:pPr lvl="2"/>
            <a:r>
              <a:rPr lang="en-US" dirty="0" smtClean="0"/>
              <a:t>At $0.12 kWh = $4 of electricity</a:t>
            </a:r>
          </a:p>
          <a:p>
            <a:r>
              <a:rPr lang="en-US" dirty="0" smtClean="0"/>
              <a:t>Battery comparison</a:t>
            </a:r>
          </a:p>
          <a:p>
            <a:pPr lvl="1"/>
            <a:r>
              <a:rPr lang="en-US" dirty="0" smtClean="0"/>
              <a:t>Lead-acid </a:t>
            </a:r>
          </a:p>
          <a:p>
            <a:pPr lvl="1"/>
            <a:r>
              <a:rPr lang="en-US" dirty="0" smtClean="0"/>
              <a:t>Li</a:t>
            </a:r>
            <a:r>
              <a:rPr lang="en-US" dirty="0"/>
              <a:t>-</a:t>
            </a:r>
            <a:r>
              <a:rPr lang="en-US" dirty="0" smtClean="0"/>
              <a:t>ion such </a:t>
            </a:r>
            <a:r>
              <a:rPr lang="en-US" dirty="0" err="1" smtClean="0"/>
              <a:t>as</a:t>
            </a:r>
            <a:r>
              <a:rPr lang="en-US" dirty="0" err="1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://www.tesla.com/powerwall?redirect=</a:t>
            </a:r>
            <a:r>
              <a:rPr lang="en-US" dirty="0" smtClean="0">
                <a:hlinkClick r:id="rId2"/>
              </a:rPr>
              <a:t>no</a:t>
            </a:r>
            <a:endParaRPr lang="en-US" dirty="0" smtClean="0"/>
          </a:p>
          <a:p>
            <a:pPr lvl="1"/>
            <a:r>
              <a:rPr lang="en-US" dirty="0" smtClean="0"/>
              <a:t>Generator such as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powerequipment.honda.com</a:t>
            </a:r>
            <a:r>
              <a:rPr lang="en-US" dirty="0">
                <a:hlinkClick r:id="rId3"/>
              </a:rPr>
              <a:t>/generators</a:t>
            </a:r>
            <a:endParaRPr lang="en-US" dirty="0"/>
          </a:p>
          <a:p>
            <a:pPr lvl="1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94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15-1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9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518744"/>
            <a:ext cx="4267200" cy="434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Carbon Cycle: Six key processes (CREEPS)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648200" cy="503764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Six driving processes</a:t>
            </a:r>
          </a:p>
          <a:p>
            <a:pPr lvl="1"/>
            <a:r>
              <a:rPr lang="en-US" b="1" dirty="0" smtClean="0"/>
              <a:t>Photosynthesis</a:t>
            </a:r>
          </a:p>
          <a:p>
            <a:pPr lvl="1"/>
            <a:r>
              <a:rPr lang="en-US" b="1" dirty="0" smtClean="0"/>
              <a:t>Respiration</a:t>
            </a:r>
          </a:p>
          <a:p>
            <a:pPr lvl="1"/>
            <a:r>
              <a:rPr lang="en-US" b="1" dirty="0" smtClean="0"/>
              <a:t>Exchange</a:t>
            </a:r>
          </a:p>
          <a:p>
            <a:pPr lvl="1"/>
            <a:r>
              <a:rPr lang="en-US" b="1" dirty="0" smtClean="0"/>
              <a:t>Sedimentation and burial</a:t>
            </a:r>
          </a:p>
          <a:p>
            <a:pPr lvl="1"/>
            <a:r>
              <a:rPr lang="en-US" b="1" dirty="0" smtClean="0"/>
              <a:t>Extraction</a:t>
            </a:r>
          </a:p>
          <a:p>
            <a:pPr lvl="1"/>
            <a:r>
              <a:rPr lang="en-US" b="1" dirty="0" smtClean="0"/>
              <a:t>Combustion</a:t>
            </a:r>
          </a:p>
          <a:p>
            <a:r>
              <a:rPr lang="en-US" dirty="0" smtClean="0"/>
              <a:t>Each process can be categorized as slow or fast</a:t>
            </a:r>
          </a:p>
          <a:p>
            <a:pPr lvl="1"/>
            <a:r>
              <a:rPr lang="en-US" dirty="0" smtClean="0"/>
              <a:t>Slow: carbon held in rocks, </a:t>
            </a:r>
            <a:br>
              <a:rPr lang="en-US" dirty="0" smtClean="0"/>
            </a:br>
            <a:r>
              <a:rPr lang="en-US" dirty="0" smtClean="0"/>
              <a:t>soil, or as petroleum (can stay here millions of years)</a:t>
            </a:r>
          </a:p>
          <a:p>
            <a:pPr lvl="1"/>
            <a:r>
              <a:rPr lang="en-US" dirty="0" smtClean="0"/>
              <a:t>Fast: carbon held in living organisms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975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65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6982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Carbon Cycle: Photosynthesis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process that </a:t>
            </a:r>
            <a:r>
              <a:rPr lang="en-US" dirty="0" smtClean="0"/>
              <a:t>brings C to all living organisms &amp;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to burial. </a:t>
            </a:r>
          </a:p>
          <a:p>
            <a:r>
              <a:rPr lang="en-US" dirty="0" smtClean="0"/>
              <a:t>Take in CO</a:t>
            </a:r>
            <a:r>
              <a:rPr lang="en-US" baseline="-25000" dirty="0" smtClean="0"/>
              <a:t>2</a:t>
            </a:r>
            <a:r>
              <a:rPr lang="en-US" dirty="0" smtClean="0"/>
              <a:t> and incorporate carbon.</a:t>
            </a:r>
          </a:p>
          <a:p>
            <a:r>
              <a:rPr lang="en-US" dirty="0" smtClean="0"/>
              <a:t>Living organisms ~20%C (this is a lot since H</a:t>
            </a:r>
            <a:r>
              <a:rPr lang="en-US" baseline="-25000" dirty="0" smtClean="0"/>
              <a:t>2</a:t>
            </a:r>
            <a:r>
              <a:rPr lang="en-US" dirty="0" smtClean="0"/>
              <a:t>O makes up ~75%)</a:t>
            </a:r>
          </a:p>
          <a:p>
            <a:r>
              <a:rPr lang="en-US" dirty="0" smtClean="0"/>
              <a:t>Carbon moves from producers to consumers and decomposers.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8356" y="2438400"/>
            <a:ext cx="2579244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2" descr="Ecology-Fig-24-03-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43690" y="609600"/>
            <a:ext cx="156691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55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718778"/>
              </p:ext>
            </p:extLst>
          </p:nvPr>
        </p:nvGraphicFramePr>
        <p:xfrm>
          <a:off x="1451129" y="1022217"/>
          <a:ext cx="6096000" cy="31343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088943"/>
                <a:gridCol w="728709"/>
                <a:gridCol w="42783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May 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Climate change / carbon cycle processes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May 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Memorial</a:t>
                      </a:r>
                      <a:r>
                        <a:rPr lang="en-US" baseline="0" dirty="0" smtClean="0"/>
                        <a:t> day holiday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May</a:t>
                      </a:r>
                      <a:r>
                        <a:rPr lang="en-US" baseline="0" dirty="0" smtClean="0"/>
                        <a:t> 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Ecological effects of climate</a:t>
                      </a:r>
                      <a:r>
                        <a:rPr lang="en-US" baseline="0" dirty="0" smtClean="0"/>
                        <a:t> change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June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Mitigation to reduce effects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June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Adaptation to</a:t>
                      </a:r>
                      <a:r>
                        <a:rPr lang="en-US" baseline="0" dirty="0" smtClean="0"/>
                        <a:t> and preparation for changes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June 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Final exam – </a:t>
                      </a:r>
                    </a:p>
                    <a:p>
                      <a:r>
                        <a:rPr lang="en-US" dirty="0" smtClean="0"/>
                        <a:t>Wed 10:15 to 12:05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51128" y="4476568"/>
            <a:ext cx="45451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Points</a:t>
            </a:r>
          </a:p>
          <a:p>
            <a:r>
              <a:rPr lang="en-US" dirty="0" smtClean="0"/>
              <a:t>5 </a:t>
            </a:r>
            <a:r>
              <a:rPr lang="en-US" dirty="0" err="1" smtClean="0"/>
              <a:t>homeworks</a:t>
            </a:r>
            <a:r>
              <a:rPr lang="en-US" dirty="0" smtClean="0"/>
              <a:t> x 10 points each</a:t>
            </a:r>
          </a:p>
          <a:p>
            <a:r>
              <a:rPr lang="en-US" dirty="0" smtClean="0"/>
              <a:t>Multiple in-class at 1 point each</a:t>
            </a:r>
          </a:p>
          <a:p>
            <a:r>
              <a:rPr lang="en-US" dirty="0" smtClean="0"/>
              <a:t>2 Quizzes x 25 points each</a:t>
            </a:r>
          </a:p>
          <a:p>
            <a:r>
              <a:rPr lang="en-US" dirty="0" smtClean="0"/>
              <a:t>Final </a:t>
            </a:r>
          </a:p>
          <a:p>
            <a:endParaRPr lang="en-US" dirty="0"/>
          </a:p>
          <a:p>
            <a:r>
              <a:rPr lang="en-US" dirty="0" smtClean="0"/>
              <a:t>Lab counts for ¼ of the grade.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70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Carbon Cycle: Respiration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419600" cy="5037649"/>
          </a:xfrm>
        </p:spPr>
        <p:txBody>
          <a:bodyPr>
            <a:normAutofit/>
          </a:bodyPr>
          <a:lstStyle/>
          <a:p>
            <a:r>
              <a:rPr lang="en-US" dirty="0"/>
              <a:t>Organisms take in CO</a:t>
            </a:r>
            <a:r>
              <a:rPr lang="en-US" baseline="-25000" dirty="0"/>
              <a:t>2</a:t>
            </a:r>
            <a:r>
              <a:rPr lang="en-US" dirty="0"/>
              <a:t> from photosynthesis, eating, or </a:t>
            </a:r>
            <a:r>
              <a:rPr lang="en-US" dirty="0" smtClean="0"/>
              <a:t>decomposing;</a:t>
            </a:r>
          </a:p>
          <a:p>
            <a:r>
              <a:rPr lang="en-US" dirty="0"/>
              <a:t>The byproduct of cellular energy production is CO</a:t>
            </a:r>
            <a:r>
              <a:rPr lang="en-US" baseline="-25000" dirty="0"/>
              <a:t>2</a:t>
            </a:r>
          </a:p>
          <a:p>
            <a:r>
              <a:rPr lang="en-US" dirty="0" smtClean="0"/>
              <a:t>Organisms </a:t>
            </a:r>
            <a:r>
              <a:rPr lang="en-US" dirty="0"/>
              <a:t>all release CO</a:t>
            </a:r>
            <a:r>
              <a:rPr lang="en-US" baseline="-25000" dirty="0"/>
              <a:t>2</a:t>
            </a:r>
            <a:r>
              <a:rPr lang="en-US" dirty="0"/>
              <a:t> through respiration</a:t>
            </a:r>
          </a:p>
          <a:p>
            <a:r>
              <a:rPr lang="en-US" dirty="0"/>
              <a:t>A</a:t>
            </a:r>
            <a:r>
              <a:rPr lang="en-US" dirty="0" smtClean="0"/>
              <a:t>ll cells (&amp; organisms) respire; some cells respire and photosynthesize.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8356" y="2438400"/>
            <a:ext cx="2579244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2" descr="Ecology-Fig-24-03-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43690" y="609600"/>
            <a:ext cx="156691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061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Carbon </a:t>
            </a:r>
            <a:r>
              <a:rPr lang="en-US" sz="3600" dirty="0"/>
              <a:t>Cycle: Combustion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503764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Burning of material with C; releases energy and CO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Involves burning fossil fuels, timber, other organic material (biomass)</a:t>
            </a:r>
          </a:p>
          <a:p>
            <a:r>
              <a:rPr lang="en-US" dirty="0" smtClean="0"/>
              <a:t>Respiration, decomposition, and combustion all release CO</a:t>
            </a:r>
            <a:r>
              <a:rPr lang="en-US" baseline="-25000" dirty="0" smtClean="0"/>
              <a:t>2</a:t>
            </a:r>
            <a:r>
              <a:rPr lang="en-US" dirty="0" smtClean="0"/>
              <a:t> back to the atmosphere in gas form</a:t>
            </a:r>
          </a:p>
          <a:p>
            <a:r>
              <a:rPr lang="en-US" dirty="0" smtClean="0"/>
              <a:t>All of these process also involve breaking molecules that contain carbon into single carbon molecules in order to gain energy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4400" y="3124200"/>
            <a:ext cx="3892842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" descr="Ecology-Fig-24-03-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29400" y="685800"/>
            <a:ext cx="198600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384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Carbon </a:t>
            </a:r>
            <a:r>
              <a:rPr lang="en-US" sz="3600" dirty="0"/>
              <a:t>Cycle: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5638800" cy="503764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Large amounts of carbon are in oceans and fresh water</a:t>
            </a:r>
          </a:p>
          <a:p>
            <a:r>
              <a:rPr lang="en-US" dirty="0" smtClean="0"/>
              <a:t>C enters water via diffusion (gas moves from higher to lower concentration)</a:t>
            </a:r>
          </a:p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reacts w/ H</a:t>
            </a:r>
            <a:r>
              <a:rPr lang="en-US" baseline="-25000" dirty="0" smtClean="0"/>
              <a:t>2</a:t>
            </a:r>
            <a:r>
              <a:rPr lang="en-US" dirty="0" smtClean="0"/>
              <a:t>O &amp; is converted into bicarbonate (HCO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+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Because </a:t>
            </a:r>
            <a:r>
              <a:rPr lang="en-US" dirty="0"/>
              <a:t>of the large </a:t>
            </a:r>
            <a:r>
              <a:rPr lang="en-US" dirty="0" smtClean="0"/>
              <a:t>amount </a:t>
            </a:r>
            <a:r>
              <a:rPr lang="en-US" dirty="0"/>
              <a:t>of Ca</a:t>
            </a:r>
            <a:r>
              <a:rPr lang="en-US" baseline="30000" dirty="0"/>
              <a:t>2+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sea water, </a:t>
            </a:r>
            <a:r>
              <a:rPr lang="en-US" dirty="0" smtClean="0"/>
              <a:t>some of the bicarbonate is converted into CaCO</a:t>
            </a:r>
            <a:r>
              <a:rPr lang="en-US" baseline="-25000" dirty="0" smtClean="0"/>
              <a:t>3</a:t>
            </a:r>
            <a:r>
              <a:rPr lang="en-US" dirty="0"/>
              <a:t> </a:t>
            </a:r>
            <a:r>
              <a:rPr lang="en-US" dirty="0" smtClean="0"/>
              <a:t>(calcium carbonate).</a:t>
            </a:r>
          </a:p>
          <a:p>
            <a:r>
              <a:rPr lang="en-US" dirty="0">
                <a:ea typeface="Osaka" charset="0"/>
                <a:cs typeface="Osaka" charset="0"/>
              </a:rPr>
              <a:t>C is transferred </a:t>
            </a:r>
            <a:r>
              <a:rPr lang="en-US" dirty="0" smtClean="0">
                <a:ea typeface="Osaka" charset="0"/>
                <a:cs typeface="Osaka" charset="0"/>
              </a:rPr>
              <a:t>deeper as detritus </a:t>
            </a:r>
            <a:r>
              <a:rPr lang="en-US" dirty="0">
                <a:ea typeface="Osaka" charset="0"/>
                <a:cs typeface="Osaka" charset="0"/>
              </a:rPr>
              <a:t>and </a:t>
            </a:r>
            <a:r>
              <a:rPr lang="en-US" dirty="0" smtClean="0">
                <a:ea typeface="Osaka" charset="0"/>
                <a:cs typeface="Osaka" charset="0"/>
              </a:rPr>
              <a:t>shells</a:t>
            </a:r>
            <a:endParaRPr lang="en-US" dirty="0">
              <a:ea typeface="Osaka" charset="0"/>
              <a:cs typeface="Osaka" charset="0"/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ea typeface="Osaka" charset="0"/>
                <a:cs typeface="Osaka" charset="0"/>
              </a:rPr>
              <a:t>Upwelling brings </a:t>
            </a:r>
            <a:r>
              <a:rPr lang="en-US" dirty="0">
                <a:ea typeface="Osaka" charset="0"/>
                <a:cs typeface="Osaka" charset="0"/>
              </a:rPr>
              <a:t>C-rich water </a:t>
            </a:r>
            <a:r>
              <a:rPr lang="en-US" dirty="0" smtClean="0">
                <a:ea typeface="Osaka" charset="0"/>
                <a:cs typeface="Osaka" charset="0"/>
              </a:rPr>
              <a:t>to </a:t>
            </a:r>
            <a:r>
              <a:rPr lang="en-US" dirty="0">
                <a:ea typeface="Osaka" charset="0"/>
                <a:cs typeface="Osaka" charset="0"/>
              </a:rPr>
              <a:t>the surface, releasing CO</a:t>
            </a:r>
            <a:r>
              <a:rPr lang="en-US" baseline="-25000" dirty="0">
                <a:ea typeface="Osaka" charset="0"/>
                <a:cs typeface="Osaka" charset="0"/>
              </a:rPr>
              <a:t>2</a:t>
            </a:r>
            <a:r>
              <a:rPr lang="en-US" dirty="0">
                <a:ea typeface="Osaka" charset="0"/>
                <a:cs typeface="Osaka" charset="0"/>
              </a:rPr>
              <a:t> </a:t>
            </a:r>
            <a:r>
              <a:rPr lang="en-US" dirty="0" smtClean="0">
                <a:ea typeface="Osaka" charset="0"/>
                <a:cs typeface="Osaka" charset="0"/>
              </a:rPr>
              <a:t>to </a:t>
            </a:r>
            <a:r>
              <a:rPr lang="en-US" dirty="0">
                <a:ea typeface="Osaka" charset="0"/>
                <a:cs typeface="Osaka" charset="0"/>
              </a:rPr>
              <a:t>the </a:t>
            </a:r>
            <a:r>
              <a:rPr lang="en-US" dirty="0" smtClean="0">
                <a:ea typeface="Osaka" charset="0"/>
                <a:cs typeface="Osaka" charset="0"/>
              </a:rPr>
              <a:t>atmosphere</a:t>
            </a:r>
            <a:endParaRPr lang="en-US" dirty="0">
              <a:ea typeface="Osaka" charset="0"/>
              <a:cs typeface="Osaka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2309" y="861700"/>
            <a:ext cx="2298291" cy="572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291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cology-Fig-24-03-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6063" y="2743200"/>
            <a:ext cx="537413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3200" b="1" dirty="0" smtClean="0"/>
              <a:t>Carbon Cycle: Sedimentation and burial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Calcium Carbonate can form a solid (a precipitate) that settles to the bottom of the ocean.  </a:t>
            </a:r>
          </a:p>
          <a:p>
            <a:r>
              <a:rPr lang="en-US" dirty="0"/>
              <a:t>O</a:t>
            </a:r>
            <a:r>
              <a:rPr lang="en-US" dirty="0" smtClean="0"/>
              <a:t>ften leads to burial; then CaCO</a:t>
            </a:r>
            <a:r>
              <a:rPr lang="en-US" baseline="-25000" dirty="0" smtClean="0"/>
              <a:t>3</a:t>
            </a:r>
            <a:r>
              <a:rPr lang="en-US" dirty="0"/>
              <a:t> transforms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into limestone and dolomite.</a:t>
            </a:r>
          </a:p>
          <a:p>
            <a:r>
              <a:rPr lang="en-US" dirty="0" smtClean="0"/>
              <a:t>C stays in this form for so long </a:t>
            </a:r>
            <a:br>
              <a:rPr lang="en-US" dirty="0" smtClean="0"/>
            </a:br>
            <a:r>
              <a:rPr lang="en-US" dirty="0" smtClean="0"/>
              <a:t>(and is constantly being </a:t>
            </a:r>
            <a:br>
              <a:rPr lang="en-US" dirty="0" smtClean="0"/>
            </a:br>
            <a:r>
              <a:rPr lang="en-US" dirty="0" smtClean="0"/>
              <a:t>formed) it is our </a:t>
            </a:r>
            <a:br>
              <a:rPr lang="en-US" dirty="0" smtClean="0"/>
            </a:br>
            <a:r>
              <a:rPr lang="en-US" u="sng" dirty="0" smtClean="0"/>
              <a:t>largest pool</a:t>
            </a:r>
            <a:r>
              <a:rPr lang="en-US" u="sng" dirty="0"/>
              <a:t> </a:t>
            </a:r>
            <a:r>
              <a:rPr lang="en-US" u="sng" dirty="0" smtClean="0"/>
              <a:t>of carbon</a:t>
            </a:r>
            <a:endParaRPr lang="en-US" dirty="0" smtClean="0"/>
          </a:p>
          <a:p>
            <a:r>
              <a:rPr lang="en-US" dirty="0" smtClean="0"/>
              <a:t>Some of the dead biomass </a:t>
            </a:r>
            <a:br>
              <a:rPr lang="en-US" dirty="0" smtClean="0"/>
            </a:br>
            <a:r>
              <a:rPr lang="en-US" dirty="0" smtClean="0"/>
              <a:t>becomes buried before fully </a:t>
            </a:r>
            <a:br>
              <a:rPr lang="en-US" dirty="0" smtClean="0"/>
            </a:br>
            <a:r>
              <a:rPr lang="en-US" dirty="0" smtClean="0"/>
              <a:t>decomposing &amp; is </a:t>
            </a:r>
            <a:br>
              <a:rPr lang="en-US" dirty="0" smtClean="0"/>
            </a:br>
            <a:r>
              <a:rPr lang="en-US" dirty="0" smtClean="0"/>
              <a:t>converted into fossil fuels</a:t>
            </a:r>
          </a:p>
          <a:p>
            <a:r>
              <a:rPr lang="en-US" b="1" dirty="0" smtClean="0"/>
              <a:t>Extraction: </a:t>
            </a:r>
            <a:r>
              <a:rPr lang="en-US" dirty="0" smtClean="0"/>
              <a:t>Removal of </a:t>
            </a:r>
            <a:br>
              <a:rPr lang="en-US" dirty="0" smtClean="0"/>
            </a:br>
            <a:r>
              <a:rPr lang="en-US" dirty="0" smtClean="0"/>
              <a:t>fossil fuels (coal, oil, </a:t>
            </a:r>
            <a:br>
              <a:rPr lang="en-US" dirty="0" smtClean="0"/>
            </a:br>
            <a:r>
              <a:rPr lang="en-US" dirty="0" smtClean="0"/>
              <a:t>natural gas) from burial</a:t>
            </a:r>
          </a:p>
        </p:txBody>
      </p:sp>
    </p:spTree>
    <p:extLst>
      <p:ext uri="{BB962C8B-B14F-4D97-AF65-F5344CB8AC3E}">
        <p14:creationId xmlns:p14="http://schemas.microsoft.com/office/powerpoint/2010/main" val="3620455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cology-Fig-24-03-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8971" y="1981200"/>
            <a:ext cx="4438686" cy="352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Carbon Cycle – Key facts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191000" cy="518464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Before human disturbance, carbon cycling was in a steady state: released to atmosphere at ~ the same rate it entered the terrestrial &amp; aquatic processes</a:t>
            </a:r>
          </a:p>
          <a:p>
            <a:r>
              <a:rPr lang="en-US" dirty="0" smtClean="0"/>
              <a:t>Atmospheric C was stable for 10,000 years (before industrial revolution)</a:t>
            </a:r>
          </a:p>
          <a:p>
            <a:r>
              <a:rPr lang="en-US" dirty="0" smtClean="0"/>
              <a:t>Biggest change in releases: from carbon fuels and soils and timber harvesting.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5526036" y="5638800"/>
            <a:ext cx="23987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Fluxes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Petagram</a:t>
            </a:r>
            <a:r>
              <a:rPr lang="en-US" dirty="0">
                <a:ea typeface="ＭＳ Ｐゴシック" charset="0"/>
                <a:cs typeface="ＭＳ Ｐゴシック" charset="0"/>
              </a:rPr>
              <a:t>/ha/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yr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Imbalance in fluxes?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Effect of deforestation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?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63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Carbon Cycle: Six key processes (CREEPS)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7848600" cy="5037649"/>
          </a:xfrm>
        </p:spPr>
        <p:txBody>
          <a:bodyPr>
            <a:normAutofit/>
          </a:bodyPr>
          <a:lstStyle/>
          <a:p>
            <a:r>
              <a:rPr lang="en-US" dirty="0" smtClean="0"/>
              <a:t>Six driving processes</a:t>
            </a:r>
          </a:p>
          <a:p>
            <a:pPr lvl="1"/>
            <a:r>
              <a:rPr lang="en-US" b="1" dirty="0" smtClean="0"/>
              <a:t>Photosynthesis, Respiration, Exchange, Sedimentation and burial, Extraction, Combustion</a:t>
            </a:r>
          </a:p>
          <a:p>
            <a:r>
              <a:rPr lang="en-US" dirty="0" smtClean="0"/>
              <a:t>15-2:  </a:t>
            </a:r>
            <a:r>
              <a:rPr lang="en-US" dirty="0" smtClean="0"/>
              <a:t>Finish the </a:t>
            </a:r>
            <a:r>
              <a:rPr lang="en-US" dirty="0" smtClean="0"/>
              <a:t>mass-balance equation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dC</a:t>
            </a:r>
            <a:r>
              <a:rPr lang="en-US" baseline="-25000" dirty="0" err="1" smtClean="0"/>
              <a:t>atmospheric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= (put the basic components in place)</a:t>
            </a:r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65551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Carbon Cycle: Six key processes (CREEPS)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7848600" cy="5037649"/>
          </a:xfrm>
        </p:spPr>
        <p:txBody>
          <a:bodyPr>
            <a:normAutofit/>
          </a:bodyPr>
          <a:lstStyle/>
          <a:p>
            <a:r>
              <a:rPr lang="en-US" dirty="0" smtClean="0"/>
              <a:t>Six driving processes</a:t>
            </a:r>
          </a:p>
          <a:p>
            <a:pPr lvl="1"/>
            <a:r>
              <a:rPr lang="en-US" b="1" dirty="0" smtClean="0"/>
              <a:t>Photosynthesis, Respiration, Exchange, Sedimentation and burial, Extraction, Combustion</a:t>
            </a:r>
          </a:p>
          <a:p>
            <a:r>
              <a:rPr lang="en-US" dirty="0" smtClean="0"/>
              <a:t>Q2:  Finish the equation:</a:t>
            </a:r>
          </a:p>
          <a:p>
            <a:r>
              <a:rPr lang="en-US" dirty="0" err="1" smtClean="0"/>
              <a:t>dC</a:t>
            </a:r>
            <a:r>
              <a:rPr lang="en-US" baseline="-25000" dirty="0" err="1" smtClean="0"/>
              <a:t>atmospheric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= R – P – Exchange – SB + C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7652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8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Climate Change Basics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is </a:t>
            </a:r>
            <a:r>
              <a:rPr lang="en-US" dirty="0" smtClean="0"/>
              <a:t>Global Climate </a:t>
            </a:r>
            <a:r>
              <a:rPr lang="en-US" dirty="0"/>
              <a:t>Change different than Global Warming?</a:t>
            </a:r>
          </a:p>
          <a:p>
            <a:r>
              <a:rPr lang="en-US" dirty="0"/>
              <a:t>We can also expect:</a:t>
            </a:r>
          </a:p>
          <a:p>
            <a:pPr lvl="1"/>
            <a:r>
              <a:rPr lang="en-US" dirty="0"/>
              <a:t>shifts in precipitation</a:t>
            </a:r>
          </a:p>
          <a:p>
            <a:pPr lvl="1"/>
            <a:r>
              <a:rPr lang="en-US" dirty="0"/>
              <a:t>unstable climate patterns</a:t>
            </a:r>
          </a:p>
          <a:p>
            <a:pPr lvl="1"/>
            <a:r>
              <a:rPr lang="en-US" dirty="0"/>
              <a:t>more severe storms</a:t>
            </a:r>
          </a:p>
          <a:p>
            <a:pPr lvl="1"/>
            <a:r>
              <a:rPr lang="en-US" dirty="0"/>
              <a:t>loss of snow and glaciers</a:t>
            </a:r>
          </a:p>
          <a:p>
            <a:pPr lvl="1"/>
            <a:r>
              <a:rPr lang="en-US" dirty="0"/>
              <a:t>rising oceans</a:t>
            </a:r>
          </a:p>
        </p:txBody>
      </p:sp>
    </p:spTree>
    <p:extLst>
      <p:ext uri="{BB962C8B-B14F-4D97-AF65-F5344CB8AC3E}">
        <p14:creationId xmlns:p14="http://schemas.microsoft.com/office/powerpoint/2010/main" val="2888479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‘Greenhouse Gases’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gas that increases the ability of the atmosphere to absorb heat.</a:t>
            </a:r>
          </a:p>
          <a:p>
            <a:r>
              <a:rPr lang="en-US" dirty="0" smtClean="0"/>
              <a:t>These are mostly Carbon gases:  CO</a:t>
            </a:r>
            <a:r>
              <a:rPr lang="en-US" baseline="-25000" dirty="0" smtClean="0"/>
              <a:t>2</a:t>
            </a:r>
            <a:r>
              <a:rPr lang="en-US" dirty="0" smtClean="0"/>
              <a:t> and CH</a:t>
            </a:r>
            <a:r>
              <a:rPr lang="en-US" baseline="-25000" dirty="0" smtClean="0"/>
              <a:t>4</a:t>
            </a:r>
            <a:r>
              <a:rPr lang="en-US" dirty="0" smtClean="0"/>
              <a:t> (methane)</a:t>
            </a:r>
            <a:endParaRPr lang="en-US" baseline="-25000" dirty="0" smtClean="0"/>
          </a:p>
          <a:p>
            <a:endParaRPr lang="en-US" dirty="0" smtClean="0"/>
          </a:p>
          <a:p>
            <a:r>
              <a:rPr lang="en-US" dirty="0" smtClean="0"/>
              <a:t>First:  How do they get into the atmosphere?</a:t>
            </a:r>
          </a:p>
        </p:txBody>
      </p:sp>
    </p:spTree>
    <p:extLst>
      <p:ext uri="{BB962C8B-B14F-4D97-AF65-F5344CB8AC3E}">
        <p14:creationId xmlns:p14="http://schemas.microsoft.com/office/powerpoint/2010/main" val="74247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3: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Processes in the global carbon cycle are out of balance.</a:t>
            </a:r>
          </a:p>
          <a:p>
            <a:r>
              <a:rPr lang="en-US" dirty="0" smtClean="0"/>
              <a:t>More CO</a:t>
            </a:r>
            <a:r>
              <a:rPr lang="en-US" baseline="-25000" dirty="0" smtClean="0"/>
              <a:t>2</a:t>
            </a:r>
            <a:r>
              <a:rPr lang="en-US" dirty="0" smtClean="0"/>
              <a:t> in the atmosphere leads to some direct (plant growth) and indirect effects (increased heat trapping) that impact ecosystems.</a:t>
            </a:r>
          </a:p>
          <a:p>
            <a:r>
              <a:rPr lang="en-US" dirty="0" smtClean="0"/>
              <a:t>It would be wise to mitigate CO</a:t>
            </a:r>
            <a:r>
              <a:rPr lang="en-US" baseline="-25000" dirty="0" smtClean="0"/>
              <a:t>2</a:t>
            </a:r>
            <a:r>
              <a:rPr lang="en-US" dirty="0" smtClean="0"/>
              <a:t> increase by finding ways to slow the increase in the atmosphere.</a:t>
            </a:r>
          </a:p>
          <a:p>
            <a:r>
              <a:rPr lang="en-US" dirty="0" smtClean="0"/>
              <a:t>We might have to make plans for adapting to climate change impacts.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530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figure_19_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3849688"/>
            <a:ext cx="3657600" cy="277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5812"/>
            <a:ext cx="8229600" cy="1143000"/>
          </a:xfrm>
        </p:spPr>
        <p:txBody>
          <a:bodyPr>
            <a:normAutofit/>
          </a:bodyPr>
          <a:lstStyle/>
          <a:p>
            <a:r>
              <a:rPr lang="en-US" b="0" dirty="0">
                <a:latin typeface="Lucida Sans" charset="0"/>
                <a:ea typeface="SimSun" charset="0"/>
                <a:cs typeface="SimSun" charset="0"/>
              </a:rPr>
              <a:t>Sources of </a:t>
            </a:r>
            <a:r>
              <a:rPr lang="en-US" b="0" dirty="0" smtClean="0">
                <a:latin typeface="Lucida Sans" charset="0"/>
                <a:ea typeface="SimSun" charset="0"/>
                <a:cs typeface="SimSun" charset="0"/>
              </a:rPr>
              <a:t>Greenhouse Gases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438400"/>
          </a:xfrm>
        </p:spPr>
        <p:txBody>
          <a:bodyPr>
            <a:normAutofit fontScale="85000" lnSpcReduction="10000"/>
          </a:bodyPr>
          <a:lstStyle/>
          <a:p>
            <a:pPr>
              <a:buSzPct val="85000"/>
              <a:buNone/>
            </a:pPr>
            <a:r>
              <a:rPr lang="en-US" b="1" u="sng" dirty="0">
                <a:latin typeface="Lucida Sans" charset="0"/>
                <a:ea typeface="SimSun" charset="0"/>
                <a:cs typeface="SimSun" charset="0"/>
              </a:rPr>
              <a:t>Natural sources </a:t>
            </a:r>
          </a:p>
          <a:p>
            <a:pPr>
              <a:buSzPct val="85000"/>
            </a:pPr>
            <a:r>
              <a:rPr lang="en-US" dirty="0"/>
              <a:t>Volcanic eruptions</a:t>
            </a:r>
            <a:r>
              <a:rPr lang="en-US" i="1" dirty="0"/>
              <a:t>:</a:t>
            </a:r>
            <a:r>
              <a:rPr lang="en-US" dirty="0"/>
              <a:t> mainly </a:t>
            </a:r>
            <a:r>
              <a:rPr lang="en-US" i="1" dirty="0"/>
              <a:t>carbon dioxide CO</a:t>
            </a:r>
            <a:r>
              <a:rPr lang="en-US" i="1" baseline="-25000" dirty="0"/>
              <a:t>2</a:t>
            </a:r>
            <a:r>
              <a:rPr lang="en-US" i="1" dirty="0"/>
              <a:t>)</a:t>
            </a:r>
          </a:p>
          <a:p>
            <a:pPr>
              <a:buSzPct val="85000"/>
            </a:pPr>
            <a:r>
              <a:rPr lang="en-US" dirty="0"/>
              <a:t>Decomposition (anoxic conditions): </a:t>
            </a:r>
            <a:r>
              <a:rPr lang="en-US" i="1" dirty="0"/>
              <a:t>Methane (CH</a:t>
            </a:r>
            <a:r>
              <a:rPr lang="en-US" i="1" baseline="-25000" dirty="0"/>
              <a:t>4</a:t>
            </a:r>
            <a:r>
              <a:rPr lang="en-US" i="1" dirty="0"/>
              <a:t>)</a:t>
            </a:r>
            <a:endParaRPr lang="en-US" dirty="0"/>
          </a:p>
          <a:p>
            <a:pPr>
              <a:buSzPct val="85000"/>
            </a:pPr>
            <a:r>
              <a:rPr lang="en-US" dirty="0"/>
              <a:t>Denitrification in low O</a:t>
            </a:r>
            <a:r>
              <a:rPr lang="en-US" baseline="-25000" dirty="0"/>
              <a:t>2</a:t>
            </a:r>
            <a:r>
              <a:rPr lang="en-US" dirty="0"/>
              <a:t>:</a:t>
            </a:r>
            <a:r>
              <a:rPr lang="en-US" baseline="-25000" dirty="0"/>
              <a:t> </a:t>
            </a:r>
            <a:r>
              <a:rPr lang="en-US" i="1" dirty="0"/>
              <a:t>Nitrous oxide (N</a:t>
            </a:r>
            <a:r>
              <a:rPr lang="en-US" i="1" baseline="-25000" dirty="0"/>
              <a:t>2</a:t>
            </a:r>
            <a:r>
              <a:rPr lang="en-US" i="1" dirty="0"/>
              <a:t>O)</a:t>
            </a:r>
            <a:endParaRPr lang="en-US" dirty="0"/>
          </a:p>
          <a:p>
            <a:pPr>
              <a:buSzPct val="85000"/>
            </a:pPr>
            <a:r>
              <a:rPr lang="en-US" dirty="0"/>
              <a:t>Evaporation/transpiration: H</a:t>
            </a:r>
            <a:r>
              <a:rPr lang="en-US" baseline="-25000" dirty="0"/>
              <a:t>2</a:t>
            </a:r>
            <a:r>
              <a:rPr lang="en-US" dirty="0"/>
              <a:t>0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389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figure_19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76387"/>
            <a:ext cx="8531225" cy="41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Anthropogenic sources of greenhouse </a:t>
            </a:r>
            <a:r>
              <a:rPr lang="en-US" dirty="0" smtClean="0"/>
              <a:t>gases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196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988"/>
            <a:ext cx="8229600" cy="1143000"/>
          </a:xfrm>
        </p:spPr>
        <p:txBody>
          <a:bodyPr/>
          <a:lstStyle/>
          <a:p>
            <a:r>
              <a:rPr lang="en-US"/>
              <a:t>The Atmosphere as a Bathtub</a:t>
            </a:r>
          </a:p>
        </p:txBody>
      </p:sp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175" y="1136650"/>
            <a:ext cx="8123238" cy="554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85011" name="Group 19"/>
          <p:cNvGrpSpPr>
            <a:grpSpLocks/>
          </p:cNvGrpSpPr>
          <p:nvPr/>
        </p:nvGrpSpPr>
        <p:grpSpPr bwMode="auto">
          <a:xfrm>
            <a:off x="2357438" y="1506538"/>
            <a:ext cx="2955925" cy="2624137"/>
            <a:chOff x="1485" y="949"/>
            <a:chExt cx="1862" cy="1653"/>
          </a:xfrm>
        </p:grpSpPr>
        <p:sp>
          <p:nvSpPr>
            <p:cNvPr id="85000" name="Line 8"/>
            <p:cNvSpPr>
              <a:spLocks noChangeShapeType="1"/>
            </p:cNvSpPr>
            <p:nvPr/>
          </p:nvSpPr>
          <p:spPr bwMode="auto">
            <a:xfrm>
              <a:off x="1485" y="992"/>
              <a:ext cx="0" cy="161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5001" name="Text Box 9"/>
            <p:cNvSpPr txBox="1">
              <a:spLocks noChangeArrowheads="1"/>
            </p:cNvSpPr>
            <p:nvPr/>
          </p:nvSpPr>
          <p:spPr bwMode="auto">
            <a:xfrm>
              <a:off x="1537" y="949"/>
              <a:ext cx="1810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Input:  9.1 billion tons</a:t>
              </a:r>
            </a:p>
            <a:p>
              <a:r>
                <a:rPr lang="en-US">
                  <a:solidFill>
                    <a:schemeClr val="tx1"/>
                  </a:solidFill>
                </a:rPr>
                <a:t> per year!</a:t>
              </a:r>
            </a:p>
          </p:txBody>
        </p:sp>
      </p:grpSp>
      <p:pic>
        <p:nvPicPr>
          <p:cNvPr id="8500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9275" y="1152525"/>
            <a:ext cx="3389313" cy="210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85012" name="Group 20"/>
          <p:cNvGrpSpPr>
            <a:grpSpLocks/>
          </p:cNvGrpSpPr>
          <p:nvPr/>
        </p:nvGrpSpPr>
        <p:grpSpPr bwMode="auto">
          <a:xfrm>
            <a:off x="6888163" y="5111750"/>
            <a:ext cx="2147887" cy="1552575"/>
            <a:chOff x="4339" y="3244"/>
            <a:chExt cx="1353" cy="978"/>
          </a:xfrm>
        </p:grpSpPr>
        <p:sp>
          <p:nvSpPr>
            <p:cNvPr id="85004" name="Line 12"/>
            <p:cNvSpPr>
              <a:spLocks noChangeShapeType="1"/>
            </p:cNvSpPr>
            <p:nvPr/>
          </p:nvSpPr>
          <p:spPr bwMode="auto">
            <a:xfrm>
              <a:off x="4339" y="3415"/>
              <a:ext cx="0" cy="78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5007" name="Text Box 15"/>
            <p:cNvSpPr txBox="1">
              <a:spLocks noChangeArrowheads="1"/>
            </p:cNvSpPr>
            <p:nvPr/>
          </p:nvSpPr>
          <p:spPr bwMode="auto">
            <a:xfrm>
              <a:off x="4384" y="3244"/>
              <a:ext cx="1308" cy="9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Out:  5 bn yr</a:t>
              </a:r>
              <a:r>
                <a:rPr lang="en-US" baseline="30000">
                  <a:solidFill>
                    <a:schemeClr val="tx1"/>
                  </a:solidFill>
                </a:rPr>
                <a:t>-1</a:t>
              </a:r>
            </a:p>
            <a:p>
              <a:r>
                <a:rPr lang="en-US">
                  <a:solidFill>
                    <a:schemeClr val="tx1"/>
                  </a:solidFill>
                </a:rPr>
                <a:t>55% plants/soil</a:t>
              </a:r>
            </a:p>
            <a:p>
              <a:r>
                <a:rPr lang="en-US">
                  <a:solidFill>
                    <a:schemeClr val="tx1"/>
                  </a:solidFill>
                </a:rPr>
                <a:t>45% oceans</a:t>
              </a:r>
            </a:p>
            <a:p>
              <a:r>
                <a:rPr lang="en-US">
                  <a:solidFill>
                    <a:schemeClr val="tx1"/>
                  </a:solidFill>
                </a:rPr>
                <a:t>&lt;1% sediments</a:t>
              </a:r>
            </a:p>
          </p:txBody>
        </p:sp>
      </p:grpSp>
      <p:sp>
        <p:nvSpPr>
          <p:cNvPr id="85009" name="Freeform 17"/>
          <p:cNvSpPr>
            <a:spLocks/>
          </p:cNvSpPr>
          <p:nvPr/>
        </p:nvSpPr>
        <p:spPr bwMode="auto">
          <a:xfrm>
            <a:off x="2308225" y="4056063"/>
            <a:ext cx="5314950" cy="137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3" y="542"/>
              </a:cxn>
              <a:cxn ang="0">
                <a:pos x="479" y="622"/>
              </a:cxn>
              <a:cxn ang="0">
                <a:pos x="2681" y="867"/>
              </a:cxn>
              <a:cxn ang="0">
                <a:pos x="3017" y="838"/>
              </a:cxn>
              <a:cxn ang="0">
                <a:pos x="3125" y="753"/>
              </a:cxn>
              <a:cxn ang="0">
                <a:pos x="3222" y="679"/>
              </a:cxn>
              <a:cxn ang="0">
                <a:pos x="3348" y="34"/>
              </a:cxn>
              <a:cxn ang="0">
                <a:pos x="0" y="34"/>
              </a:cxn>
            </a:cxnLst>
            <a:rect l="0" t="0" r="r" b="b"/>
            <a:pathLst>
              <a:path w="3348" h="867">
                <a:moveTo>
                  <a:pt x="0" y="0"/>
                </a:moveTo>
                <a:lnTo>
                  <a:pt x="263" y="542"/>
                </a:lnTo>
                <a:lnTo>
                  <a:pt x="479" y="622"/>
                </a:lnTo>
                <a:lnTo>
                  <a:pt x="2681" y="867"/>
                </a:lnTo>
                <a:lnTo>
                  <a:pt x="3017" y="838"/>
                </a:lnTo>
                <a:lnTo>
                  <a:pt x="3125" y="753"/>
                </a:lnTo>
                <a:lnTo>
                  <a:pt x="3222" y="679"/>
                </a:lnTo>
                <a:lnTo>
                  <a:pt x="3348" y="34"/>
                </a:lnTo>
                <a:lnTo>
                  <a:pt x="0" y="34"/>
                </a:lnTo>
              </a:path>
            </a:pathLst>
          </a:custGeom>
          <a:solidFill>
            <a:srgbClr val="66CCFF">
              <a:alpha val="25000"/>
            </a:srgb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5010" name="Text Box 18"/>
          <p:cNvSpPr txBox="1">
            <a:spLocks noChangeArrowheads="1"/>
          </p:cNvSpPr>
          <p:nvPr/>
        </p:nvSpPr>
        <p:spPr bwMode="auto">
          <a:xfrm>
            <a:off x="3092450" y="4087813"/>
            <a:ext cx="4529138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Currently:  ~745 bn in the bathtub</a:t>
            </a:r>
          </a:p>
          <a:p>
            <a:r>
              <a:rPr lang="en-US">
                <a:solidFill>
                  <a:schemeClr val="tx1"/>
                </a:solidFill>
              </a:rPr>
              <a:t>Originally:  ~570 bn</a:t>
            </a:r>
          </a:p>
        </p:txBody>
      </p:sp>
    </p:spTree>
    <p:extLst>
      <p:ext uri="{BB962C8B-B14F-4D97-AF65-F5344CB8AC3E}">
        <p14:creationId xmlns:p14="http://schemas.microsoft.com/office/powerpoint/2010/main" val="1065792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figure_19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323138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103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The Greenhouse Effect</a:t>
            </a:r>
          </a:p>
        </p:txBody>
      </p:sp>
      <p:sp>
        <p:nvSpPr>
          <p:cNvPr id="81962" name="Rectangle 4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 greenhouse gases cause the most heat to be trapped?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standard unit for measuring incoming solar </a:t>
            </a:r>
            <a:r>
              <a:rPr lang="en-US" dirty="0" smtClean="0"/>
              <a:t>energy is </a:t>
            </a:r>
            <a:r>
              <a:rPr lang="en-US" dirty="0"/>
              <a:t>Watts per meter squared (W m</a:t>
            </a:r>
            <a:r>
              <a:rPr lang="en-US" baseline="30000" dirty="0"/>
              <a:t>-2</a:t>
            </a:r>
            <a:r>
              <a:rPr lang="en-US" dirty="0"/>
              <a:t>)</a:t>
            </a:r>
          </a:p>
          <a:p>
            <a:r>
              <a:rPr lang="en-US" dirty="0"/>
              <a:t>It </a:t>
            </a:r>
            <a:r>
              <a:rPr lang="en-US" dirty="0" smtClean="0"/>
              <a:t>is commonly used </a:t>
            </a:r>
            <a:r>
              <a:rPr lang="en-US" dirty="0"/>
              <a:t>to compare the strength of different forcing factors</a:t>
            </a:r>
          </a:p>
        </p:txBody>
      </p:sp>
    </p:spTree>
    <p:extLst>
      <p:ext uri="{BB962C8B-B14F-4D97-AF65-F5344CB8AC3E}">
        <p14:creationId xmlns:p14="http://schemas.microsoft.com/office/powerpoint/2010/main" val="4094322948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3780" y="0"/>
            <a:ext cx="8229600" cy="1143000"/>
          </a:xfrm>
        </p:spPr>
        <p:txBody>
          <a:bodyPr/>
          <a:lstStyle/>
          <a:p>
            <a:r>
              <a:rPr lang="en-GB" altLang="en-GB" dirty="0" smtClean="0"/>
              <a:t>Climate </a:t>
            </a:r>
            <a:r>
              <a:rPr lang="en-GB" altLang="en-GB" dirty="0" err="1"/>
              <a:t>F</a:t>
            </a:r>
            <a:r>
              <a:rPr lang="en-GB" altLang="en-GB" dirty="0" err="1" smtClean="0"/>
              <a:t>orcings</a:t>
            </a:r>
            <a:r>
              <a:rPr lang="en-GB" altLang="en-GB" dirty="0" smtClean="0"/>
              <a:t> </a:t>
            </a:r>
            <a:endParaRPr lang="en-GB" altLang="en-GB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798786" y="3384331"/>
            <a:ext cx="4449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Watts per meter squared (Wm</a:t>
            </a:r>
            <a:r>
              <a:rPr lang="en-US" baseline="30000" dirty="0" smtClean="0"/>
              <a:t>-2</a:t>
            </a:r>
            <a:r>
              <a:rPr lang="en-US" dirty="0" smtClean="0"/>
              <a:t>)</a:t>
            </a:r>
          </a:p>
        </p:txBody>
      </p:sp>
      <p:pic>
        <p:nvPicPr>
          <p:cNvPr id="7" name="Picture 2" descr="http://www.ipcc.ch/graphics/ar4-wg1/jpg/faq-2-1-fig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80" y="1101177"/>
            <a:ext cx="4902020" cy="540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686893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 of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854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idx="1"/>
          </p:nvPr>
        </p:nvSpPr>
        <p:spPr>
          <a:xfrm>
            <a:off x="3006725" y="6308725"/>
            <a:ext cx="3789363" cy="465138"/>
          </a:xfrm>
        </p:spPr>
        <p:txBody>
          <a:bodyPr/>
          <a:lstStyle/>
          <a:p>
            <a:pPr marL="0" indent="0" algn="ctr" defTabSz="852488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GB" sz="1600">
                <a:solidFill>
                  <a:schemeClr val="bg1"/>
                </a:solidFill>
              </a:rPr>
              <a:t>Time (thousands of years)</a:t>
            </a:r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 flipV="1">
            <a:off x="6245225" y="4905375"/>
            <a:ext cx="1079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2466975" y="5054600"/>
            <a:ext cx="157163" cy="47625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 flipV="1">
            <a:off x="2624138" y="5032375"/>
            <a:ext cx="165100" cy="69850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>
            <a:off x="2789238" y="5032375"/>
            <a:ext cx="111125" cy="14288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 flipV="1">
            <a:off x="2900363" y="4125913"/>
            <a:ext cx="349250" cy="920750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3257550" y="4125913"/>
            <a:ext cx="82550" cy="192087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>
            <a:off x="3340100" y="4318000"/>
            <a:ext cx="74613" cy="31750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 flipV="1">
            <a:off x="3414713" y="4311650"/>
            <a:ext cx="74612" cy="38100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>
            <a:off x="3489325" y="4311650"/>
            <a:ext cx="103188" cy="52388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 flipV="1">
            <a:off x="3592513" y="4276725"/>
            <a:ext cx="111125" cy="87313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3" name="Line 15"/>
          <p:cNvSpPr>
            <a:spLocks noChangeShapeType="1"/>
          </p:cNvSpPr>
          <p:nvPr/>
        </p:nvSpPr>
        <p:spPr bwMode="auto">
          <a:xfrm>
            <a:off x="3703638" y="4276725"/>
            <a:ext cx="144462" cy="87313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4" name="Line 16"/>
          <p:cNvSpPr>
            <a:spLocks noChangeShapeType="1"/>
          </p:cNvSpPr>
          <p:nvPr/>
        </p:nvSpPr>
        <p:spPr bwMode="auto">
          <a:xfrm>
            <a:off x="3848100" y="4360863"/>
            <a:ext cx="130175" cy="290512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5" name="Line 17"/>
          <p:cNvSpPr>
            <a:spLocks noChangeShapeType="1"/>
          </p:cNvSpPr>
          <p:nvPr/>
        </p:nvSpPr>
        <p:spPr bwMode="auto">
          <a:xfrm flipV="1">
            <a:off x="3978275" y="4616450"/>
            <a:ext cx="82550" cy="34925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6" name="Line 18"/>
          <p:cNvSpPr>
            <a:spLocks noChangeShapeType="1"/>
          </p:cNvSpPr>
          <p:nvPr/>
        </p:nvSpPr>
        <p:spPr bwMode="auto">
          <a:xfrm>
            <a:off x="4060825" y="4616450"/>
            <a:ext cx="74613" cy="61913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 flipV="1">
            <a:off x="4135438" y="4627563"/>
            <a:ext cx="69850" cy="50800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8" name="Line 20"/>
          <p:cNvSpPr>
            <a:spLocks noChangeShapeType="1"/>
          </p:cNvSpPr>
          <p:nvPr/>
        </p:nvSpPr>
        <p:spPr bwMode="auto">
          <a:xfrm>
            <a:off x="4205288" y="4627563"/>
            <a:ext cx="136525" cy="134937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9" name="Line 21"/>
          <p:cNvSpPr>
            <a:spLocks noChangeShapeType="1"/>
          </p:cNvSpPr>
          <p:nvPr/>
        </p:nvSpPr>
        <p:spPr bwMode="auto">
          <a:xfrm flipV="1">
            <a:off x="4341813" y="4700588"/>
            <a:ext cx="90487" cy="61912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30" name="Line 22"/>
          <p:cNvSpPr>
            <a:spLocks noChangeShapeType="1"/>
          </p:cNvSpPr>
          <p:nvPr/>
        </p:nvSpPr>
        <p:spPr bwMode="auto">
          <a:xfrm>
            <a:off x="4432300" y="4700588"/>
            <a:ext cx="53975" cy="41275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31" name="Line 23"/>
          <p:cNvSpPr>
            <a:spLocks noChangeShapeType="1"/>
          </p:cNvSpPr>
          <p:nvPr/>
        </p:nvSpPr>
        <p:spPr bwMode="auto">
          <a:xfrm flipV="1">
            <a:off x="4486275" y="4689475"/>
            <a:ext cx="53975" cy="52388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32" name="Line 24"/>
          <p:cNvSpPr>
            <a:spLocks noChangeShapeType="1"/>
          </p:cNvSpPr>
          <p:nvPr/>
        </p:nvSpPr>
        <p:spPr bwMode="auto">
          <a:xfrm>
            <a:off x="4540250" y="4689475"/>
            <a:ext cx="227013" cy="228600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33" name="Line 25"/>
          <p:cNvSpPr>
            <a:spLocks noChangeShapeType="1"/>
          </p:cNvSpPr>
          <p:nvPr/>
        </p:nvSpPr>
        <p:spPr bwMode="auto">
          <a:xfrm flipV="1">
            <a:off x="4767263" y="4695825"/>
            <a:ext cx="103187" cy="222250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34" name="Line 26"/>
          <p:cNvSpPr>
            <a:spLocks noChangeShapeType="1"/>
          </p:cNvSpPr>
          <p:nvPr/>
        </p:nvSpPr>
        <p:spPr bwMode="auto">
          <a:xfrm>
            <a:off x="4870450" y="4695825"/>
            <a:ext cx="117475" cy="112713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35" name="Line 27"/>
          <p:cNvSpPr>
            <a:spLocks noChangeShapeType="1"/>
          </p:cNvSpPr>
          <p:nvPr/>
        </p:nvSpPr>
        <p:spPr bwMode="auto">
          <a:xfrm flipV="1">
            <a:off x="4979988" y="4633913"/>
            <a:ext cx="227012" cy="174625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36" name="Line 28"/>
          <p:cNvSpPr>
            <a:spLocks noChangeShapeType="1"/>
          </p:cNvSpPr>
          <p:nvPr/>
        </p:nvSpPr>
        <p:spPr bwMode="auto">
          <a:xfrm>
            <a:off x="5207000" y="4633913"/>
            <a:ext cx="82550" cy="220662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37" name="Line 29"/>
          <p:cNvSpPr>
            <a:spLocks noChangeShapeType="1"/>
          </p:cNvSpPr>
          <p:nvPr/>
        </p:nvSpPr>
        <p:spPr bwMode="auto">
          <a:xfrm>
            <a:off x="5289550" y="4854575"/>
            <a:ext cx="173038" cy="203200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38" name="Line 30"/>
          <p:cNvSpPr>
            <a:spLocks noChangeShapeType="1"/>
          </p:cNvSpPr>
          <p:nvPr/>
        </p:nvSpPr>
        <p:spPr bwMode="auto">
          <a:xfrm flipV="1">
            <a:off x="5462588" y="4840288"/>
            <a:ext cx="239712" cy="217487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39" name="Line 31"/>
          <p:cNvSpPr>
            <a:spLocks noChangeShapeType="1"/>
          </p:cNvSpPr>
          <p:nvPr/>
        </p:nvSpPr>
        <p:spPr bwMode="auto">
          <a:xfrm>
            <a:off x="5702300" y="4837113"/>
            <a:ext cx="130175" cy="130175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40" name="Line 32"/>
          <p:cNvSpPr>
            <a:spLocks noChangeShapeType="1"/>
          </p:cNvSpPr>
          <p:nvPr/>
        </p:nvSpPr>
        <p:spPr bwMode="auto">
          <a:xfrm flipV="1">
            <a:off x="5832475" y="4956175"/>
            <a:ext cx="68263" cy="11113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41" name="Line 33"/>
          <p:cNvSpPr>
            <a:spLocks noChangeShapeType="1"/>
          </p:cNvSpPr>
          <p:nvPr/>
        </p:nvSpPr>
        <p:spPr bwMode="auto">
          <a:xfrm>
            <a:off x="5894388" y="4956175"/>
            <a:ext cx="107950" cy="69850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42" name="Line 34"/>
          <p:cNvSpPr>
            <a:spLocks noChangeShapeType="1"/>
          </p:cNvSpPr>
          <p:nvPr/>
        </p:nvSpPr>
        <p:spPr bwMode="auto">
          <a:xfrm>
            <a:off x="6002338" y="5026025"/>
            <a:ext cx="82550" cy="115888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43" name="Line 35"/>
          <p:cNvSpPr>
            <a:spLocks noChangeShapeType="1"/>
          </p:cNvSpPr>
          <p:nvPr/>
        </p:nvSpPr>
        <p:spPr bwMode="auto">
          <a:xfrm flipV="1">
            <a:off x="6084888" y="4906963"/>
            <a:ext cx="160337" cy="233362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44" name="Line 36"/>
          <p:cNvSpPr>
            <a:spLocks noChangeShapeType="1"/>
          </p:cNvSpPr>
          <p:nvPr/>
        </p:nvSpPr>
        <p:spPr bwMode="auto">
          <a:xfrm flipV="1">
            <a:off x="6353175" y="4819650"/>
            <a:ext cx="61913" cy="84138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45" name="Line 37"/>
          <p:cNvSpPr>
            <a:spLocks noChangeShapeType="1"/>
          </p:cNvSpPr>
          <p:nvPr/>
        </p:nvSpPr>
        <p:spPr bwMode="auto">
          <a:xfrm>
            <a:off x="6410325" y="4819650"/>
            <a:ext cx="107950" cy="101600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46" name="Line 38"/>
          <p:cNvSpPr>
            <a:spLocks noChangeShapeType="1"/>
          </p:cNvSpPr>
          <p:nvPr/>
        </p:nvSpPr>
        <p:spPr bwMode="auto">
          <a:xfrm>
            <a:off x="6518275" y="4921250"/>
            <a:ext cx="57150" cy="66675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47" name="Line 39"/>
          <p:cNvSpPr>
            <a:spLocks noChangeShapeType="1"/>
          </p:cNvSpPr>
          <p:nvPr/>
        </p:nvSpPr>
        <p:spPr bwMode="auto">
          <a:xfrm>
            <a:off x="6575425" y="4987925"/>
            <a:ext cx="107950" cy="30163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48" name="Line 40"/>
          <p:cNvSpPr>
            <a:spLocks noChangeShapeType="1"/>
          </p:cNvSpPr>
          <p:nvPr/>
        </p:nvSpPr>
        <p:spPr bwMode="auto">
          <a:xfrm>
            <a:off x="6678613" y="5018088"/>
            <a:ext cx="115887" cy="63500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49" name="Line 41"/>
          <p:cNvSpPr>
            <a:spLocks noChangeShapeType="1"/>
          </p:cNvSpPr>
          <p:nvPr/>
        </p:nvSpPr>
        <p:spPr bwMode="auto">
          <a:xfrm flipV="1">
            <a:off x="6794500" y="4448175"/>
            <a:ext cx="225425" cy="630238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50" name="Line 42"/>
          <p:cNvSpPr>
            <a:spLocks noChangeShapeType="1"/>
          </p:cNvSpPr>
          <p:nvPr/>
        </p:nvSpPr>
        <p:spPr bwMode="auto">
          <a:xfrm>
            <a:off x="7011988" y="4448175"/>
            <a:ext cx="111125" cy="25400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8651" name="Line 43"/>
          <p:cNvSpPr>
            <a:spLocks noChangeShapeType="1"/>
          </p:cNvSpPr>
          <p:nvPr/>
        </p:nvSpPr>
        <p:spPr bwMode="auto">
          <a:xfrm flipV="1">
            <a:off x="7123113" y="4308475"/>
            <a:ext cx="185737" cy="165100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8652" name="Line 44"/>
          <p:cNvSpPr>
            <a:spLocks noChangeShapeType="1"/>
          </p:cNvSpPr>
          <p:nvPr/>
        </p:nvSpPr>
        <p:spPr bwMode="auto">
          <a:xfrm flipV="1">
            <a:off x="7308850" y="650875"/>
            <a:ext cx="17463" cy="3657600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8653" name="Line 45"/>
          <p:cNvSpPr>
            <a:spLocks noChangeShapeType="1"/>
          </p:cNvSpPr>
          <p:nvPr/>
        </p:nvSpPr>
        <p:spPr bwMode="auto">
          <a:xfrm>
            <a:off x="6237288" y="4899025"/>
            <a:ext cx="112712" cy="9525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654" name="Group 46"/>
          <p:cNvGrpSpPr>
            <a:grpSpLocks/>
          </p:cNvGrpSpPr>
          <p:nvPr/>
        </p:nvGrpSpPr>
        <p:grpSpPr bwMode="auto">
          <a:xfrm>
            <a:off x="2481263" y="4787900"/>
            <a:ext cx="4827587" cy="957263"/>
            <a:chOff x="1563" y="3016"/>
            <a:chExt cx="3041" cy="603"/>
          </a:xfrm>
        </p:grpSpPr>
        <p:sp>
          <p:nvSpPr>
            <p:cNvPr id="68655" name="Line 47"/>
            <p:cNvSpPr>
              <a:spLocks noChangeShapeType="1"/>
            </p:cNvSpPr>
            <p:nvPr/>
          </p:nvSpPr>
          <p:spPr bwMode="auto">
            <a:xfrm>
              <a:off x="1563" y="3598"/>
              <a:ext cx="49" cy="21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6" name="Line 48"/>
            <p:cNvSpPr>
              <a:spLocks noChangeShapeType="1"/>
            </p:cNvSpPr>
            <p:nvPr/>
          </p:nvSpPr>
          <p:spPr bwMode="auto">
            <a:xfrm flipV="1">
              <a:off x="1610" y="3600"/>
              <a:ext cx="52" cy="15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7" name="Line 49"/>
            <p:cNvSpPr>
              <a:spLocks noChangeShapeType="1"/>
            </p:cNvSpPr>
            <p:nvPr/>
          </p:nvSpPr>
          <p:spPr bwMode="auto">
            <a:xfrm>
              <a:off x="1662" y="3598"/>
              <a:ext cx="39" cy="15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8" name="Line 50"/>
            <p:cNvSpPr>
              <a:spLocks noChangeShapeType="1"/>
            </p:cNvSpPr>
            <p:nvPr/>
          </p:nvSpPr>
          <p:spPr bwMode="auto">
            <a:xfrm flipV="1">
              <a:off x="1701" y="3595"/>
              <a:ext cx="48" cy="18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9" name="Line 51"/>
            <p:cNvSpPr>
              <a:spLocks noChangeShapeType="1"/>
            </p:cNvSpPr>
            <p:nvPr/>
          </p:nvSpPr>
          <p:spPr bwMode="auto">
            <a:xfrm>
              <a:off x="1749" y="3595"/>
              <a:ext cx="86" cy="23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0" name="Line 52"/>
            <p:cNvSpPr>
              <a:spLocks noChangeShapeType="1"/>
            </p:cNvSpPr>
            <p:nvPr/>
          </p:nvSpPr>
          <p:spPr bwMode="auto">
            <a:xfrm flipV="1">
              <a:off x="1832" y="3016"/>
              <a:ext cx="237" cy="602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1" name="Line 53"/>
            <p:cNvSpPr>
              <a:spLocks noChangeShapeType="1"/>
            </p:cNvSpPr>
            <p:nvPr/>
          </p:nvSpPr>
          <p:spPr bwMode="auto">
            <a:xfrm>
              <a:off x="2069" y="3016"/>
              <a:ext cx="57" cy="117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2" name="Line 54"/>
            <p:cNvSpPr>
              <a:spLocks noChangeShapeType="1"/>
            </p:cNvSpPr>
            <p:nvPr/>
          </p:nvSpPr>
          <p:spPr bwMode="auto">
            <a:xfrm flipV="1">
              <a:off x="2126" y="3107"/>
              <a:ext cx="52" cy="26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3" name="Line 55"/>
            <p:cNvSpPr>
              <a:spLocks noChangeShapeType="1"/>
            </p:cNvSpPr>
            <p:nvPr/>
          </p:nvSpPr>
          <p:spPr bwMode="auto">
            <a:xfrm>
              <a:off x="2178" y="3107"/>
              <a:ext cx="31" cy="33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4" name="Line 56"/>
            <p:cNvSpPr>
              <a:spLocks noChangeShapeType="1"/>
            </p:cNvSpPr>
            <p:nvPr/>
          </p:nvSpPr>
          <p:spPr bwMode="auto">
            <a:xfrm>
              <a:off x="2209" y="3142"/>
              <a:ext cx="0" cy="26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5" name="Line 57"/>
            <p:cNvSpPr>
              <a:spLocks noChangeShapeType="1"/>
            </p:cNvSpPr>
            <p:nvPr/>
          </p:nvSpPr>
          <p:spPr bwMode="auto">
            <a:xfrm>
              <a:off x="2209" y="3166"/>
              <a:ext cx="100" cy="73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6" name="Line 58"/>
            <p:cNvSpPr>
              <a:spLocks noChangeShapeType="1"/>
            </p:cNvSpPr>
            <p:nvPr/>
          </p:nvSpPr>
          <p:spPr bwMode="auto">
            <a:xfrm>
              <a:off x="2309" y="3238"/>
              <a:ext cx="96" cy="215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7" name="Line 59"/>
            <p:cNvSpPr>
              <a:spLocks noChangeShapeType="1"/>
            </p:cNvSpPr>
            <p:nvPr/>
          </p:nvSpPr>
          <p:spPr bwMode="auto">
            <a:xfrm>
              <a:off x="2405" y="3453"/>
              <a:ext cx="112" cy="43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8" name="Line 60"/>
            <p:cNvSpPr>
              <a:spLocks noChangeShapeType="1"/>
            </p:cNvSpPr>
            <p:nvPr/>
          </p:nvSpPr>
          <p:spPr bwMode="auto">
            <a:xfrm flipV="1">
              <a:off x="2517" y="3434"/>
              <a:ext cx="21" cy="62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9" name="Line 61"/>
            <p:cNvSpPr>
              <a:spLocks noChangeShapeType="1"/>
            </p:cNvSpPr>
            <p:nvPr/>
          </p:nvSpPr>
          <p:spPr bwMode="auto">
            <a:xfrm flipV="1">
              <a:off x="2538" y="3379"/>
              <a:ext cx="44" cy="55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0" name="Line 62"/>
            <p:cNvSpPr>
              <a:spLocks noChangeShapeType="1"/>
            </p:cNvSpPr>
            <p:nvPr/>
          </p:nvSpPr>
          <p:spPr bwMode="auto">
            <a:xfrm>
              <a:off x="2582" y="3379"/>
              <a:ext cx="57" cy="24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1" name="Line 63"/>
            <p:cNvSpPr>
              <a:spLocks noChangeShapeType="1"/>
            </p:cNvSpPr>
            <p:nvPr/>
          </p:nvSpPr>
          <p:spPr bwMode="auto">
            <a:xfrm flipV="1">
              <a:off x="2639" y="3348"/>
              <a:ext cx="16" cy="55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2" name="Line 64"/>
            <p:cNvSpPr>
              <a:spLocks noChangeShapeType="1"/>
            </p:cNvSpPr>
            <p:nvPr/>
          </p:nvSpPr>
          <p:spPr bwMode="auto">
            <a:xfrm flipV="1">
              <a:off x="2655" y="3300"/>
              <a:ext cx="36" cy="48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3" name="Line 65"/>
            <p:cNvSpPr>
              <a:spLocks noChangeShapeType="1"/>
            </p:cNvSpPr>
            <p:nvPr/>
          </p:nvSpPr>
          <p:spPr bwMode="auto">
            <a:xfrm>
              <a:off x="2691" y="3300"/>
              <a:ext cx="29" cy="62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4" name="Line 66"/>
            <p:cNvSpPr>
              <a:spLocks noChangeShapeType="1"/>
            </p:cNvSpPr>
            <p:nvPr/>
          </p:nvSpPr>
          <p:spPr bwMode="auto">
            <a:xfrm>
              <a:off x="2720" y="3362"/>
              <a:ext cx="53" cy="42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5" name="Line 67"/>
            <p:cNvSpPr>
              <a:spLocks noChangeShapeType="1"/>
            </p:cNvSpPr>
            <p:nvPr/>
          </p:nvSpPr>
          <p:spPr bwMode="auto">
            <a:xfrm flipV="1">
              <a:off x="2773" y="3386"/>
              <a:ext cx="48" cy="18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6" name="Line 68"/>
            <p:cNvSpPr>
              <a:spLocks noChangeShapeType="1"/>
            </p:cNvSpPr>
            <p:nvPr/>
          </p:nvSpPr>
          <p:spPr bwMode="auto">
            <a:xfrm>
              <a:off x="2821" y="3386"/>
              <a:ext cx="95" cy="62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7" name="Line 69"/>
            <p:cNvSpPr>
              <a:spLocks noChangeShapeType="1"/>
            </p:cNvSpPr>
            <p:nvPr/>
          </p:nvSpPr>
          <p:spPr bwMode="auto">
            <a:xfrm flipV="1">
              <a:off x="2916" y="3315"/>
              <a:ext cx="122" cy="133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8" name="Line 70"/>
            <p:cNvSpPr>
              <a:spLocks noChangeShapeType="1"/>
            </p:cNvSpPr>
            <p:nvPr/>
          </p:nvSpPr>
          <p:spPr bwMode="auto">
            <a:xfrm>
              <a:off x="3038" y="3315"/>
              <a:ext cx="138" cy="193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9" name="Line 71"/>
            <p:cNvSpPr>
              <a:spLocks noChangeShapeType="1"/>
            </p:cNvSpPr>
            <p:nvPr/>
          </p:nvSpPr>
          <p:spPr bwMode="auto">
            <a:xfrm flipV="1">
              <a:off x="3176" y="3445"/>
              <a:ext cx="65" cy="63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0" name="Line 72"/>
            <p:cNvSpPr>
              <a:spLocks noChangeShapeType="1"/>
            </p:cNvSpPr>
            <p:nvPr/>
          </p:nvSpPr>
          <p:spPr bwMode="auto">
            <a:xfrm>
              <a:off x="3241" y="3445"/>
              <a:ext cx="18" cy="90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1" name="Line 73"/>
            <p:cNvSpPr>
              <a:spLocks noChangeShapeType="1"/>
            </p:cNvSpPr>
            <p:nvPr/>
          </p:nvSpPr>
          <p:spPr bwMode="auto">
            <a:xfrm flipV="1">
              <a:off x="3259" y="3481"/>
              <a:ext cx="83" cy="54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2" name="Line 74"/>
            <p:cNvSpPr>
              <a:spLocks noChangeShapeType="1"/>
            </p:cNvSpPr>
            <p:nvPr/>
          </p:nvSpPr>
          <p:spPr bwMode="auto">
            <a:xfrm>
              <a:off x="3342" y="3481"/>
              <a:ext cx="43" cy="104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3" name="Line 75"/>
            <p:cNvSpPr>
              <a:spLocks noChangeShapeType="1"/>
            </p:cNvSpPr>
            <p:nvPr/>
          </p:nvSpPr>
          <p:spPr bwMode="auto">
            <a:xfrm flipV="1">
              <a:off x="3385" y="3397"/>
              <a:ext cx="218" cy="188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4" name="Line 76"/>
            <p:cNvSpPr>
              <a:spLocks noChangeShapeType="1"/>
            </p:cNvSpPr>
            <p:nvPr/>
          </p:nvSpPr>
          <p:spPr bwMode="auto">
            <a:xfrm>
              <a:off x="3603" y="3397"/>
              <a:ext cx="39" cy="88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5" name="Line 77"/>
            <p:cNvSpPr>
              <a:spLocks noChangeShapeType="1"/>
            </p:cNvSpPr>
            <p:nvPr/>
          </p:nvSpPr>
          <p:spPr bwMode="auto">
            <a:xfrm flipV="1">
              <a:off x="3642" y="3469"/>
              <a:ext cx="52" cy="14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6" name="Line 78"/>
            <p:cNvSpPr>
              <a:spLocks noChangeShapeType="1"/>
            </p:cNvSpPr>
            <p:nvPr/>
          </p:nvSpPr>
          <p:spPr bwMode="auto">
            <a:xfrm>
              <a:off x="3694" y="3469"/>
              <a:ext cx="60" cy="60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7" name="Line 79"/>
            <p:cNvSpPr>
              <a:spLocks noChangeShapeType="1"/>
            </p:cNvSpPr>
            <p:nvPr/>
          </p:nvSpPr>
          <p:spPr bwMode="auto">
            <a:xfrm flipV="1">
              <a:off x="3754" y="3447"/>
              <a:ext cx="86" cy="82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8" name="Line 80"/>
            <p:cNvSpPr>
              <a:spLocks noChangeShapeType="1"/>
            </p:cNvSpPr>
            <p:nvPr/>
          </p:nvSpPr>
          <p:spPr bwMode="auto">
            <a:xfrm>
              <a:off x="3840" y="3447"/>
              <a:ext cx="105" cy="72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9" name="Line 81"/>
            <p:cNvSpPr>
              <a:spLocks noChangeShapeType="1"/>
            </p:cNvSpPr>
            <p:nvPr/>
          </p:nvSpPr>
          <p:spPr bwMode="auto">
            <a:xfrm flipV="1">
              <a:off x="3941" y="3474"/>
              <a:ext cx="39" cy="45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0" name="Line 82"/>
            <p:cNvSpPr>
              <a:spLocks noChangeShapeType="1"/>
            </p:cNvSpPr>
            <p:nvPr/>
          </p:nvSpPr>
          <p:spPr bwMode="auto">
            <a:xfrm>
              <a:off x="3980" y="3474"/>
              <a:ext cx="17" cy="39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1" name="Line 83"/>
            <p:cNvSpPr>
              <a:spLocks noChangeShapeType="1"/>
            </p:cNvSpPr>
            <p:nvPr/>
          </p:nvSpPr>
          <p:spPr bwMode="auto">
            <a:xfrm>
              <a:off x="3994" y="3510"/>
              <a:ext cx="16" cy="30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2" name="Line 84"/>
            <p:cNvSpPr>
              <a:spLocks noChangeShapeType="1"/>
            </p:cNvSpPr>
            <p:nvPr/>
          </p:nvSpPr>
          <p:spPr bwMode="auto">
            <a:xfrm>
              <a:off x="4010" y="3540"/>
              <a:ext cx="117" cy="40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3" name="Line 85"/>
            <p:cNvSpPr>
              <a:spLocks noChangeShapeType="1"/>
            </p:cNvSpPr>
            <p:nvPr/>
          </p:nvSpPr>
          <p:spPr bwMode="auto">
            <a:xfrm flipV="1">
              <a:off x="4127" y="3562"/>
              <a:ext cx="23" cy="18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4" name="Line 86"/>
            <p:cNvSpPr>
              <a:spLocks noChangeShapeType="1"/>
            </p:cNvSpPr>
            <p:nvPr/>
          </p:nvSpPr>
          <p:spPr bwMode="auto">
            <a:xfrm>
              <a:off x="4150" y="3562"/>
              <a:ext cx="60" cy="40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5" name="Line 87"/>
            <p:cNvSpPr>
              <a:spLocks noChangeShapeType="1"/>
            </p:cNvSpPr>
            <p:nvPr/>
          </p:nvSpPr>
          <p:spPr bwMode="auto">
            <a:xfrm flipV="1">
              <a:off x="4210" y="3589"/>
              <a:ext cx="34" cy="13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6" name="Line 88"/>
            <p:cNvSpPr>
              <a:spLocks noChangeShapeType="1"/>
            </p:cNvSpPr>
            <p:nvPr/>
          </p:nvSpPr>
          <p:spPr bwMode="auto">
            <a:xfrm>
              <a:off x="4244" y="3589"/>
              <a:ext cx="39" cy="17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7" name="Line 89"/>
            <p:cNvSpPr>
              <a:spLocks noChangeShapeType="1"/>
            </p:cNvSpPr>
            <p:nvPr/>
          </p:nvSpPr>
          <p:spPr bwMode="auto">
            <a:xfrm flipV="1">
              <a:off x="4280" y="3115"/>
              <a:ext cx="151" cy="489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8" name="Line 90"/>
            <p:cNvSpPr>
              <a:spLocks noChangeShapeType="1"/>
            </p:cNvSpPr>
            <p:nvPr/>
          </p:nvSpPr>
          <p:spPr bwMode="auto">
            <a:xfrm flipV="1">
              <a:off x="4449" y="3123"/>
              <a:ext cx="2" cy="0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9" name="Line 91"/>
            <p:cNvSpPr>
              <a:spLocks noChangeShapeType="1"/>
            </p:cNvSpPr>
            <p:nvPr/>
          </p:nvSpPr>
          <p:spPr bwMode="auto">
            <a:xfrm flipH="1">
              <a:off x="4584" y="3112"/>
              <a:ext cx="20" cy="28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00" name="Line 92"/>
            <p:cNvSpPr>
              <a:spLocks noChangeShapeType="1"/>
            </p:cNvSpPr>
            <p:nvPr/>
          </p:nvSpPr>
          <p:spPr bwMode="auto">
            <a:xfrm flipH="1" flipV="1">
              <a:off x="4464" y="3120"/>
              <a:ext cx="120" cy="21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01" name="Line 93"/>
            <p:cNvSpPr>
              <a:spLocks noChangeShapeType="1"/>
            </p:cNvSpPr>
            <p:nvPr/>
          </p:nvSpPr>
          <p:spPr bwMode="auto">
            <a:xfrm flipH="1" flipV="1">
              <a:off x="4425" y="3115"/>
              <a:ext cx="36" cy="21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02" name="Line 94"/>
            <p:cNvSpPr>
              <a:spLocks noChangeShapeType="1"/>
            </p:cNvSpPr>
            <p:nvPr/>
          </p:nvSpPr>
          <p:spPr bwMode="auto">
            <a:xfrm flipV="1">
              <a:off x="4454" y="3116"/>
              <a:ext cx="26" cy="17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703" name="Line 95"/>
          <p:cNvSpPr>
            <a:spLocks noChangeShapeType="1"/>
          </p:cNvSpPr>
          <p:nvPr/>
        </p:nvSpPr>
        <p:spPr bwMode="auto">
          <a:xfrm>
            <a:off x="2239963" y="4186238"/>
            <a:ext cx="219075" cy="15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8704" name="Line 96"/>
          <p:cNvSpPr>
            <a:spLocks noChangeShapeType="1"/>
          </p:cNvSpPr>
          <p:nvPr/>
        </p:nvSpPr>
        <p:spPr bwMode="auto">
          <a:xfrm>
            <a:off x="2460625" y="4184650"/>
            <a:ext cx="1588" cy="18415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8705" name="Line 97"/>
          <p:cNvSpPr>
            <a:spLocks noChangeShapeType="1"/>
          </p:cNvSpPr>
          <p:nvPr/>
        </p:nvSpPr>
        <p:spPr bwMode="auto">
          <a:xfrm>
            <a:off x="2324100" y="5962650"/>
            <a:ext cx="5286375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8706" name="Line 98"/>
          <p:cNvSpPr>
            <a:spLocks noChangeShapeType="1"/>
          </p:cNvSpPr>
          <p:nvPr/>
        </p:nvSpPr>
        <p:spPr bwMode="auto">
          <a:xfrm flipV="1">
            <a:off x="7348538" y="188913"/>
            <a:ext cx="1587" cy="58610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8707" name="Line 99"/>
          <p:cNvSpPr>
            <a:spLocks noChangeShapeType="1"/>
          </p:cNvSpPr>
          <p:nvPr/>
        </p:nvSpPr>
        <p:spPr bwMode="auto">
          <a:xfrm>
            <a:off x="3671888" y="5965825"/>
            <a:ext cx="1587" cy="762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8708" name="Line 100"/>
          <p:cNvSpPr>
            <a:spLocks noChangeShapeType="1"/>
          </p:cNvSpPr>
          <p:nvPr/>
        </p:nvSpPr>
        <p:spPr bwMode="auto">
          <a:xfrm>
            <a:off x="4891088" y="5965825"/>
            <a:ext cx="1587" cy="762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8709" name="Line 101"/>
          <p:cNvSpPr>
            <a:spLocks noChangeShapeType="1"/>
          </p:cNvSpPr>
          <p:nvPr/>
        </p:nvSpPr>
        <p:spPr bwMode="auto">
          <a:xfrm>
            <a:off x="6127750" y="5965825"/>
            <a:ext cx="1588" cy="762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8710" name="Line 102"/>
          <p:cNvSpPr>
            <a:spLocks noChangeShapeType="1"/>
          </p:cNvSpPr>
          <p:nvPr/>
        </p:nvSpPr>
        <p:spPr bwMode="auto">
          <a:xfrm>
            <a:off x="7348538" y="4986338"/>
            <a:ext cx="246062" cy="15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8711" name="Line 103"/>
          <p:cNvSpPr>
            <a:spLocks noChangeShapeType="1"/>
          </p:cNvSpPr>
          <p:nvPr/>
        </p:nvSpPr>
        <p:spPr bwMode="auto">
          <a:xfrm>
            <a:off x="7348538" y="4021138"/>
            <a:ext cx="246062" cy="15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8712" name="Line 104"/>
          <p:cNvSpPr>
            <a:spLocks noChangeShapeType="1"/>
          </p:cNvSpPr>
          <p:nvPr/>
        </p:nvSpPr>
        <p:spPr bwMode="auto">
          <a:xfrm>
            <a:off x="7361238" y="3070225"/>
            <a:ext cx="246062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8713" name="Line 105"/>
          <p:cNvSpPr>
            <a:spLocks noChangeShapeType="1"/>
          </p:cNvSpPr>
          <p:nvPr/>
        </p:nvSpPr>
        <p:spPr bwMode="auto">
          <a:xfrm>
            <a:off x="2327275" y="4346575"/>
            <a:ext cx="123825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8714" name="Line 106"/>
          <p:cNvSpPr>
            <a:spLocks noChangeShapeType="1"/>
          </p:cNvSpPr>
          <p:nvPr/>
        </p:nvSpPr>
        <p:spPr bwMode="auto">
          <a:xfrm>
            <a:off x="2327275" y="4503738"/>
            <a:ext cx="123825" cy="15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8715" name="Line 107"/>
          <p:cNvSpPr>
            <a:spLocks noChangeShapeType="1"/>
          </p:cNvSpPr>
          <p:nvPr/>
        </p:nvSpPr>
        <p:spPr bwMode="auto">
          <a:xfrm>
            <a:off x="2327275" y="4667250"/>
            <a:ext cx="123825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8716" name="Line 108"/>
          <p:cNvSpPr>
            <a:spLocks noChangeShapeType="1"/>
          </p:cNvSpPr>
          <p:nvPr/>
        </p:nvSpPr>
        <p:spPr bwMode="auto">
          <a:xfrm>
            <a:off x="2327275" y="4829175"/>
            <a:ext cx="123825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8717" name="Line 109"/>
          <p:cNvSpPr>
            <a:spLocks noChangeShapeType="1"/>
          </p:cNvSpPr>
          <p:nvPr/>
        </p:nvSpPr>
        <p:spPr bwMode="auto">
          <a:xfrm>
            <a:off x="2327275" y="5153025"/>
            <a:ext cx="123825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8718" name="Line 110"/>
          <p:cNvSpPr>
            <a:spLocks noChangeShapeType="1"/>
          </p:cNvSpPr>
          <p:nvPr/>
        </p:nvSpPr>
        <p:spPr bwMode="auto">
          <a:xfrm>
            <a:off x="2327275" y="5316538"/>
            <a:ext cx="123825" cy="15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8719" name="Line 111"/>
          <p:cNvSpPr>
            <a:spLocks noChangeShapeType="1"/>
          </p:cNvSpPr>
          <p:nvPr/>
        </p:nvSpPr>
        <p:spPr bwMode="auto">
          <a:xfrm>
            <a:off x="2327275" y="5473700"/>
            <a:ext cx="123825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8720" name="Line 112"/>
          <p:cNvSpPr>
            <a:spLocks noChangeShapeType="1"/>
          </p:cNvSpPr>
          <p:nvPr/>
        </p:nvSpPr>
        <p:spPr bwMode="auto">
          <a:xfrm>
            <a:off x="2327275" y="5641975"/>
            <a:ext cx="123825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8721" name="Line 113"/>
          <p:cNvSpPr>
            <a:spLocks noChangeShapeType="1"/>
          </p:cNvSpPr>
          <p:nvPr/>
        </p:nvSpPr>
        <p:spPr bwMode="auto">
          <a:xfrm>
            <a:off x="7350125" y="5492750"/>
            <a:ext cx="123825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8722" name="Line 114"/>
          <p:cNvSpPr>
            <a:spLocks noChangeShapeType="1"/>
          </p:cNvSpPr>
          <p:nvPr/>
        </p:nvSpPr>
        <p:spPr bwMode="auto">
          <a:xfrm>
            <a:off x="7350125" y="4494213"/>
            <a:ext cx="123825" cy="15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8723" name="Line 115"/>
          <p:cNvSpPr>
            <a:spLocks noChangeShapeType="1"/>
          </p:cNvSpPr>
          <p:nvPr/>
        </p:nvSpPr>
        <p:spPr bwMode="auto">
          <a:xfrm>
            <a:off x="7350125" y="3524250"/>
            <a:ext cx="123825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8724" name="Line 116"/>
          <p:cNvSpPr>
            <a:spLocks noChangeShapeType="1"/>
          </p:cNvSpPr>
          <p:nvPr/>
        </p:nvSpPr>
        <p:spPr bwMode="auto">
          <a:xfrm>
            <a:off x="2236788" y="5797550"/>
            <a:ext cx="219075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8725" name="Line 117"/>
          <p:cNvSpPr>
            <a:spLocks noChangeShapeType="1"/>
          </p:cNvSpPr>
          <p:nvPr/>
        </p:nvSpPr>
        <p:spPr bwMode="auto">
          <a:xfrm>
            <a:off x="7348538" y="2100263"/>
            <a:ext cx="246062" cy="15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8726" name="Line 118"/>
          <p:cNvSpPr>
            <a:spLocks noChangeShapeType="1"/>
          </p:cNvSpPr>
          <p:nvPr/>
        </p:nvSpPr>
        <p:spPr bwMode="auto">
          <a:xfrm>
            <a:off x="7348538" y="1135063"/>
            <a:ext cx="246062" cy="15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8727" name="Line 119"/>
          <p:cNvSpPr>
            <a:spLocks noChangeShapeType="1"/>
          </p:cNvSpPr>
          <p:nvPr/>
        </p:nvSpPr>
        <p:spPr bwMode="auto">
          <a:xfrm>
            <a:off x="7346950" y="184150"/>
            <a:ext cx="246063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8728" name="Line 120"/>
          <p:cNvSpPr>
            <a:spLocks noChangeShapeType="1"/>
          </p:cNvSpPr>
          <p:nvPr/>
        </p:nvSpPr>
        <p:spPr bwMode="auto">
          <a:xfrm>
            <a:off x="7350125" y="2606675"/>
            <a:ext cx="123825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8729" name="Line 121"/>
          <p:cNvSpPr>
            <a:spLocks noChangeShapeType="1"/>
          </p:cNvSpPr>
          <p:nvPr/>
        </p:nvSpPr>
        <p:spPr bwMode="auto">
          <a:xfrm>
            <a:off x="7350125" y="1608138"/>
            <a:ext cx="123825" cy="15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8730" name="Line 122"/>
          <p:cNvSpPr>
            <a:spLocks noChangeShapeType="1"/>
          </p:cNvSpPr>
          <p:nvPr/>
        </p:nvSpPr>
        <p:spPr bwMode="auto">
          <a:xfrm>
            <a:off x="7350125" y="638175"/>
            <a:ext cx="123825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8731" name="Rectangle 123"/>
          <p:cNvSpPr>
            <a:spLocks noChangeArrowheads="1"/>
          </p:cNvSpPr>
          <p:nvPr/>
        </p:nvSpPr>
        <p:spPr bwMode="auto">
          <a:xfrm>
            <a:off x="2079625" y="6007100"/>
            <a:ext cx="728663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5725" tIns="42862" rIns="85725" bIns="42862"/>
          <a:lstStyle/>
          <a:p>
            <a:pPr algn="ctr" defTabSz="852488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GB" sz="1600">
                <a:solidFill>
                  <a:schemeClr val="bg1"/>
                </a:solidFill>
              </a:rPr>
              <a:t>160</a:t>
            </a:r>
          </a:p>
        </p:txBody>
      </p:sp>
      <p:sp>
        <p:nvSpPr>
          <p:cNvPr id="68732" name="Rectangle 124"/>
          <p:cNvSpPr>
            <a:spLocks noChangeArrowheads="1"/>
          </p:cNvSpPr>
          <p:nvPr/>
        </p:nvSpPr>
        <p:spPr bwMode="auto">
          <a:xfrm>
            <a:off x="3286125" y="6007100"/>
            <a:ext cx="728663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5725" tIns="42862" rIns="85725" bIns="42862"/>
          <a:lstStyle/>
          <a:p>
            <a:pPr algn="ctr" defTabSz="852488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GB" sz="1600">
                <a:solidFill>
                  <a:schemeClr val="bg1"/>
                </a:solidFill>
              </a:rPr>
              <a:t>120</a:t>
            </a:r>
          </a:p>
        </p:txBody>
      </p:sp>
      <p:sp>
        <p:nvSpPr>
          <p:cNvPr id="68733" name="Rectangle 125"/>
          <p:cNvSpPr>
            <a:spLocks noChangeArrowheads="1"/>
          </p:cNvSpPr>
          <p:nvPr/>
        </p:nvSpPr>
        <p:spPr bwMode="auto">
          <a:xfrm>
            <a:off x="4530725" y="6007100"/>
            <a:ext cx="728663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5725" tIns="42862" rIns="85725" bIns="42862"/>
          <a:lstStyle/>
          <a:p>
            <a:pPr algn="ctr" defTabSz="852488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GB" sz="1600">
                <a:solidFill>
                  <a:schemeClr val="bg1"/>
                </a:solidFill>
              </a:rPr>
              <a:t>80</a:t>
            </a:r>
          </a:p>
        </p:txBody>
      </p:sp>
      <p:sp>
        <p:nvSpPr>
          <p:cNvPr id="68734" name="Rectangle 126"/>
          <p:cNvSpPr>
            <a:spLocks noChangeArrowheads="1"/>
          </p:cNvSpPr>
          <p:nvPr/>
        </p:nvSpPr>
        <p:spPr bwMode="auto">
          <a:xfrm>
            <a:off x="5775325" y="6007100"/>
            <a:ext cx="728663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5725" tIns="42862" rIns="85725" bIns="42862"/>
          <a:lstStyle/>
          <a:p>
            <a:pPr algn="ctr" defTabSz="852488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GB" sz="160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68735" name="Rectangle 127"/>
          <p:cNvSpPr>
            <a:spLocks noChangeArrowheads="1"/>
          </p:cNvSpPr>
          <p:nvPr/>
        </p:nvSpPr>
        <p:spPr bwMode="auto">
          <a:xfrm>
            <a:off x="6981825" y="6007100"/>
            <a:ext cx="728663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5725" tIns="42862" rIns="85725" bIns="42862"/>
          <a:lstStyle/>
          <a:p>
            <a:pPr algn="ctr" defTabSz="852488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GB" sz="1600">
                <a:solidFill>
                  <a:schemeClr val="bg1"/>
                </a:solidFill>
              </a:rPr>
              <a:t>Now</a:t>
            </a:r>
          </a:p>
        </p:txBody>
      </p:sp>
      <p:sp>
        <p:nvSpPr>
          <p:cNvPr id="68736" name="Line 128"/>
          <p:cNvSpPr>
            <a:spLocks noChangeShapeType="1"/>
          </p:cNvSpPr>
          <p:nvPr/>
        </p:nvSpPr>
        <p:spPr bwMode="auto">
          <a:xfrm>
            <a:off x="2232025" y="4991100"/>
            <a:ext cx="219075" cy="15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8737" name="Rectangle 129"/>
          <p:cNvSpPr>
            <a:spLocks noChangeArrowheads="1"/>
          </p:cNvSpPr>
          <p:nvPr/>
        </p:nvSpPr>
        <p:spPr bwMode="auto">
          <a:xfrm>
            <a:off x="1646238" y="5607050"/>
            <a:ext cx="728662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5725" tIns="42862" rIns="85725" bIns="42862"/>
          <a:lstStyle/>
          <a:p>
            <a:pPr algn="ctr" defTabSz="852488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GB" sz="1600">
                <a:solidFill>
                  <a:schemeClr val="bg1"/>
                </a:solidFill>
              </a:rPr>
              <a:t>–10</a:t>
            </a:r>
          </a:p>
        </p:txBody>
      </p:sp>
      <p:sp>
        <p:nvSpPr>
          <p:cNvPr id="68738" name="Rectangle 130"/>
          <p:cNvSpPr>
            <a:spLocks noChangeArrowheads="1"/>
          </p:cNvSpPr>
          <p:nvPr/>
        </p:nvSpPr>
        <p:spPr bwMode="auto">
          <a:xfrm>
            <a:off x="1738313" y="4799013"/>
            <a:ext cx="728662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5725" tIns="42862" rIns="85725" bIns="42862"/>
          <a:lstStyle/>
          <a:p>
            <a:pPr algn="ctr" defTabSz="852488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GB" sz="160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8739" name="Rectangle 131"/>
          <p:cNvSpPr>
            <a:spLocks noChangeArrowheads="1"/>
          </p:cNvSpPr>
          <p:nvPr/>
        </p:nvSpPr>
        <p:spPr bwMode="auto">
          <a:xfrm>
            <a:off x="1679575" y="3994150"/>
            <a:ext cx="728663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5725" tIns="42862" rIns="85725" bIns="42862"/>
          <a:lstStyle/>
          <a:p>
            <a:pPr algn="ctr" defTabSz="852488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GB" sz="16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8740" name="Rectangle 132"/>
          <p:cNvSpPr>
            <a:spLocks noChangeArrowheads="1"/>
          </p:cNvSpPr>
          <p:nvPr/>
        </p:nvSpPr>
        <p:spPr bwMode="auto">
          <a:xfrm>
            <a:off x="7637463" y="5775325"/>
            <a:ext cx="728662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5725" tIns="42862" rIns="85725" bIns="42862"/>
          <a:lstStyle/>
          <a:p>
            <a:pPr defTabSz="852488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GB" sz="1600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68741" name="Rectangle 133"/>
          <p:cNvSpPr>
            <a:spLocks noChangeArrowheads="1"/>
          </p:cNvSpPr>
          <p:nvPr/>
        </p:nvSpPr>
        <p:spPr bwMode="auto">
          <a:xfrm>
            <a:off x="7637463" y="4784725"/>
            <a:ext cx="728662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5725" tIns="42862" rIns="85725" bIns="42862"/>
          <a:lstStyle/>
          <a:p>
            <a:pPr defTabSz="852488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GB" sz="1600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68742" name="Rectangle 134"/>
          <p:cNvSpPr>
            <a:spLocks noChangeArrowheads="1"/>
          </p:cNvSpPr>
          <p:nvPr/>
        </p:nvSpPr>
        <p:spPr bwMode="auto">
          <a:xfrm>
            <a:off x="7637463" y="3816350"/>
            <a:ext cx="728662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5725" tIns="42862" rIns="85725" bIns="42862"/>
          <a:lstStyle/>
          <a:p>
            <a:pPr defTabSz="852488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GB" sz="1600">
                <a:solidFill>
                  <a:schemeClr val="bg1"/>
                </a:solidFill>
              </a:rPr>
              <a:t>300</a:t>
            </a:r>
          </a:p>
        </p:txBody>
      </p:sp>
      <p:sp>
        <p:nvSpPr>
          <p:cNvPr id="68743" name="Rectangle 135"/>
          <p:cNvSpPr>
            <a:spLocks noChangeArrowheads="1"/>
          </p:cNvSpPr>
          <p:nvPr/>
        </p:nvSpPr>
        <p:spPr bwMode="auto">
          <a:xfrm>
            <a:off x="7637463" y="2873375"/>
            <a:ext cx="728662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5725" tIns="42862" rIns="85725" bIns="42862"/>
          <a:lstStyle/>
          <a:p>
            <a:pPr defTabSz="852488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GB" sz="1600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68744" name="Rectangle 136"/>
          <p:cNvSpPr>
            <a:spLocks noChangeArrowheads="1"/>
          </p:cNvSpPr>
          <p:nvPr/>
        </p:nvSpPr>
        <p:spPr bwMode="auto">
          <a:xfrm>
            <a:off x="7637463" y="1890713"/>
            <a:ext cx="728662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5725" tIns="42862" rIns="85725" bIns="42862"/>
          <a:lstStyle/>
          <a:p>
            <a:pPr defTabSz="852488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GB" sz="1600">
                <a:solidFill>
                  <a:schemeClr val="bg1"/>
                </a:solidFill>
              </a:rPr>
              <a:t>500</a:t>
            </a:r>
          </a:p>
        </p:txBody>
      </p:sp>
      <p:sp>
        <p:nvSpPr>
          <p:cNvPr id="68745" name="Rectangle 137"/>
          <p:cNvSpPr>
            <a:spLocks noChangeArrowheads="1"/>
          </p:cNvSpPr>
          <p:nvPr/>
        </p:nvSpPr>
        <p:spPr bwMode="auto">
          <a:xfrm>
            <a:off x="7637463" y="950913"/>
            <a:ext cx="728662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5725" tIns="42862" rIns="85725" bIns="42862"/>
          <a:lstStyle/>
          <a:p>
            <a:pPr defTabSz="852488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GB" sz="1600">
                <a:solidFill>
                  <a:schemeClr val="bg1"/>
                </a:solidFill>
              </a:rPr>
              <a:t>600</a:t>
            </a:r>
          </a:p>
        </p:txBody>
      </p:sp>
      <p:sp>
        <p:nvSpPr>
          <p:cNvPr id="68746" name="Rectangle 138"/>
          <p:cNvSpPr>
            <a:spLocks noChangeArrowheads="1"/>
          </p:cNvSpPr>
          <p:nvPr/>
        </p:nvSpPr>
        <p:spPr bwMode="auto">
          <a:xfrm>
            <a:off x="7637463" y="-1588"/>
            <a:ext cx="728662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5725" tIns="42862" rIns="85725" bIns="42862"/>
          <a:lstStyle/>
          <a:p>
            <a:pPr defTabSz="852488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GB" sz="1600">
                <a:solidFill>
                  <a:schemeClr val="bg1"/>
                </a:solidFill>
              </a:rPr>
              <a:t>700</a:t>
            </a:r>
          </a:p>
        </p:txBody>
      </p:sp>
      <p:sp>
        <p:nvSpPr>
          <p:cNvPr id="68747" name="Line 139"/>
          <p:cNvSpPr>
            <a:spLocks noChangeShapeType="1"/>
          </p:cNvSpPr>
          <p:nvPr/>
        </p:nvSpPr>
        <p:spPr bwMode="auto">
          <a:xfrm>
            <a:off x="7329488" y="5975350"/>
            <a:ext cx="1587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8748" name="Rectangle 140"/>
          <p:cNvSpPr>
            <a:spLocks noChangeArrowheads="1"/>
          </p:cNvSpPr>
          <p:nvPr/>
        </p:nvSpPr>
        <p:spPr bwMode="auto">
          <a:xfrm>
            <a:off x="3352312" y="312998"/>
            <a:ext cx="3789363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5725" tIns="42862" rIns="85725" bIns="42862"/>
          <a:lstStyle/>
          <a:p>
            <a:pPr algn="r" defTabSz="852488">
              <a:lnSpc>
                <a:spcPct val="85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GB" altLang="en-GB" sz="2000" dirty="0">
                <a:solidFill>
                  <a:srgbClr val="FFC000"/>
                </a:solidFill>
              </a:rPr>
              <a:t>CO</a:t>
            </a:r>
            <a:r>
              <a:rPr lang="en-GB" altLang="en-GB" sz="2000" baseline="-25000" dirty="0">
                <a:solidFill>
                  <a:srgbClr val="FFC000"/>
                </a:solidFill>
              </a:rPr>
              <a:t>2</a:t>
            </a:r>
            <a:r>
              <a:rPr lang="en-GB" altLang="en-GB" sz="2000" dirty="0">
                <a:solidFill>
                  <a:srgbClr val="FFC000"/>
                </a:solidFill>
              </a:rPr>
              <a:t> in </a:t>
            </a:r>
            <a:r>
              <a:rPr lang="en-GB" altLang="en-GB" sz="2000" dirty="0" smtClean="0">
                <a:solidFill>
                  <a:srgbClr val="FFC000"/>
                </a:solidFill>
              </a:rPr>
              <a:t>2100?</a:t>
            </a:r>
            <a:endParaRPr lang="en-GB" altLang="en-GB" sz="2000" dirty="0">
              <a:solidFill>
                <a:srgbClr val="FFC000"/>
              </a:solidFill>
            </a:endParaRPr>
          </a:p>
        </p:txBody>
      </p:sp>
      <p:sp>
        <p:nvSpPr>
          <p:cNvPr id="68749" name="Line 141"/>
          <p:cNvSpPr>
            <a:spLocks noChangeShapeType="1"/>
          </p:cNvSpPr>
          <p:nvPr/>
        </p:nvSpPr>
        <p:spPr bwMode="auto">
          <a:xfrm>
            <a:off x="6418263" y="649288"/>
            <a:ext cx="866775" cy="1587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750" name="Rectangle 142"/>
          <p:cNvSpPr>
            <a:spLocks noChangeArrowheads="1"/>
          </p:cNvSpPr>
          <p:nvPr/>
        </p:nvSpPr>
        <p:spPr bwMode="auto">
          <a:xfrm>
            <a:off x="2598712" y="1432049"/>
            <a:ext cx="3789363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5725" tIns="42862" rIns="85725" bIns="42862"/>
          <a:lstStyle/>
          <a:p>
            <a:pPr algn="r" defTabSz="852488">
              <a:lnSpc>
                <a:spcPct val="85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GB" altLang="en-GB" sz="2000" dirty="0">
                <a:solidFill>
                  <a:srgbClr val="66CCFF"/>
                </a:solidFill>
              </a:rPr>
              <a:t>Double pre-industrial CO</a:t>
            </a:r>
            <a:r>
              <a:rPr lang="en-GB" altLang="en-GB" sz="2000" baseline="-25000" dirty="0">
                <a:solidFill>
                  <a:srgbClr val="66CCFF"/>
                </a:solidFill>
              </a:rPr>
              <a:t>2</a:t>
            </a:r>
            <a:endParaRPr lang="en-GB" altLang="en-GB" sz="2000" dirty="0">
              <a:solidFill>
                <a:srgbClr val="66CCFF"/>
              </a:solidFill>
            </a:endParaRPr>
          </a:p>
        </p:txBody>
      </p:sp>
      <p:sp>
        <p:nvSpPr>
          <p:cNvPr id="68751" name="Line 143"/>
          <p:cNvSpPr>
            <a:spLocks noChangeShapeType="1"/>
          </p:cNvSpPr>
          <p:nvPr/>
        </p:nvSpPr>
        <p:spPr bwMode="auto">
          <a:xfrm>
            <a:off x="6418263" y="1617663"/>
            <a:ext cx="866775" cy="1587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752" name="Rectangle 144"/>
          <p:cNvSpPr>
            <a:spLocks noChangeArrowheads="1"/>
          </p:cNvSpPr>
          <p:nvPr/>
        </p:nvSpPr>
        <p:spPr bwMode="auto">
          <a:xfrm>
            <a:off x="2566987" y="2157400"/>
            <a:ext cx="3789363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5725" tIns="42862" rIns="85725" bIns="42862"/>
          <a:lstStyle/>
          <a:p>
            <a:pPr algn="r" defTabSz="852488">
              <a:lnSpc>
                <a:spcPct val="85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GB" altLang="en-GB" sz="2000" dirty="0">
                <a:solidFill>
                  <a:srgbClr val="FFFF00"/>
                </a:solidFill>
              </a:rPr>
              <a:t>Lowest possible CO</a:t>
            </a:r>
            <a:r>
              <a:rPr lang="en-GB" altLang="en-GB" sz="2000" baseline="-25000" dirty="0">
                <a:solidFill>
                  <a:srgbClr val="FFFF00"/>
                </a:solidFill>
              </a:rPr>
              <a:t>2</a:t>
            </a:r>
          </a:p>
          <a:p>
            <a:pPr algn="r" defTabSz="852488">
              <a:lnSpc>
                <a:spcPct val="85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GB" altLang="en-GB" sz="2000" dirty="0">
                <a:solidFill>
                  <a:srgbClr val="FFFF00"/>
                </a:solidFill>
              </a:rPr>
              <a:t>stabilisation level by 2100</a:t>
            </a:r>
          </a:p>
        </p:txBody>
      </p:sp>
      <p:sp>
        <p:nvSpPr>
          <p:cNvPr id="68753" name="Line 145"/>
          <p:cNvSpPr>
            <a:spLocks noChangeShapeType="1"/>
          </p:cNvSpPr>
          <p:nvPr/>
        </p:nvSpPr>
        <p:spPr bwMode="auto">
          <a:xfrm>
            <a:off x="6418263" y="2605088"/>
            <a:ext cx="866775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754" name="Rectangle 146"/>
          <p:cNvSpPr>
            <a:spLocks noChangeArrowheads="1"/>
          </p:cNvSpPr>
          <p:nvPr/>
        </p:nvSpPr>
        <p:spPr bwMode="auto">
          <a:xfrm>
            <a:off x="4015770" y="3021532"/>
            <a:ext cx="2630488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5725" tIns="42862" rIns="85725" bIns="42862"/>
          <a:lstStyle/>
          <a:p>
            <a:pPr algn="r" defTabSz="852488">
              <a:lnSpc>
                <a:spcPct val="85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GB" altLang="en-GB" sz="2000" dirty="0">
                <a:solidFill>
                  <a:srgbClr val="66FFCC"/>
                </a:solidFill>
              </a:rPr>
              <a:t>CO</a:t>
            </a:r>
            <a:r>
              <a:rPr lang="en-GB" altLang="en-GB" sz="2000" baseline="-25000" dirty="0">
                <a:solidFill>
                  <a:srgbClr val="66FFCC"/>
                </a:solidFill>
              </a:rPr>
              <a:t>2</a:t>
            </a:r>
            <a:r>
              <a:rPr lang="en-GB" altLang="en-GB" sz="2000" dirty="0">
                <a:solidFill>
                  <a:srgbClr val="66FFCC"/>
                </a:solidFill>
              </a:rPr>
              <a:t> now </a:t>
            </a:r>
          </a:p>
        </p:txBody>
      </p:sp>
      <p:sp>
        <p:nvSpPr>
          <p:cNvPr id="68755" name="Line 147"/>
          <p:cNvSpPr>
            <a:spLocks noChangeShapeType="1"/>
          </p:cNvSpPr>
          <p:nvPr/>
        </p:nvSpPr>
        <p:spPr bwMode="auto">
          <a:xfrm>
            <a:off x="6418263" y="3042357"/>
            <a:ext cx="866775" cy="1588"/>
          </a:xfrm>
          <a:prstGeom prst="line">
            <a:avLst/>
          </a:prstGeom>
          <a:noFill/>
          <a:ln w="38100">
            <a:solidFill>
              <a:srgbClr val="66FF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756" name="Rectangle 148"/>
          <p:cNvSpPr>
            <a:spLocks noChangeArrowheads="1"/>
          </p:cNvSpPr>
          <p:nvPr/>
        </p:nvSpPr>
        <p:spPr bwMode="auto">
          <a:xfrm>
            <a:off x="634" y="4167859"/>
            <a:ext cx="1843088" cy="1179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5725" tIns="42862" rIns="85725" bIns="42862"/>
          <a:lstStyle/>
          <a:p>
            <a:pPr defTabSz="852488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GB" dirty="0">
                <a:solidFill>
                  <a:srgbClr val="FF9933"/>
                </a:solidFill>
              </a:rPr>
              <a:t>Temperature </a:t>
            </a:r>
          </a:p>
          <a:p>
            <a:pPr defTabSz="852488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GB" dirty="0">
                <a:solidFill>
                  <a:srgbClr val="FF9933"/>
                </a:solidFill>
              </a:rPr>
              <a:t>difference </a:t>
            </a:r>
          </a:p>
          <a:p>
            <a:pPr defTabSz="852488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GB" dirty="0">
                <a:solidFill>
                  <a:srgbClr val="FF9933"/>
                </a:solidFill>
              </a:rPr>
              <a:t>from now °C</a:t>
            </a:r>
          </a:p>
        </p:txBody>
      </p:sp>
      <p:sp>
        <p:nvSpPr>
          <p:cNvPr id="68757" name="Rectangle 149"/>
          <p:cNvSpPr>
            <a:spLocks noChangeArrowheads="1"/>
          </p:cNvSpPr>
          <p:nvPr/>
        </p:nvSpPr>
        <p:spPr bwMode="auto">
          <a:xfrm rot="-5400000">
            <a:off x="6682582" y="3166269"/>
            <a:ext cx="3627437" cy="44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5725" tIns="42862" rIns="85725" bIns="42862"/>
          <a:lstStyle/>
          <a:p>
            <a:pPr algn="ctr" defTabSz="852488">
              <a:lnSpc>
                <a:spcPct val="85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GB" altLang="en-GB">
                <a:solidFill>
                  <a:schemeClr val="bg1"/>
                </a:solidFill>
              </a:rPr>
              <a:t>CO</a:t>
            </a:r>
            <a:r>
              <a:rPr lang="en-GB" altLang="en-GB" baseline="-25000">
                <a:solidFill>
                  <a:schemeClr val="bg1"/>
                </a:solidFill>
              </a:rPr>
              <a:t>2</a:t>
            </a:r>
            <a:r>
              <a:rPr lang="en-GB" altLang="en-GB">
                <a:solidFill>
                  <a:schemeClr val="bg1"/>
                </a:solidFill>
              </a:rPr>
              <a:t> concentration (ppmv)</a:t>
            </a:r>
          </a:p>
        </p:txBody>
      </p:sp>
      <p:sp>
        <p:nvSpPr>
          <p:cNvPr id="68759" name="Text Box 151"/>
          <p:cNvSpPr txBox="1">
            <a:spLocks noChangeArrowheads="1"/>
          </p:cNvSpPr>
          <p:nvPr/>
        </p:nvSpPr>
        <p:spPr bwMode="auto">
          <a:xfrm>
            <a:off x="105833" y="97896"/>
            <a:ext cx="463293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Verdana" pitchFamily="34" charset="0"/>
              </a:rPr>
              <a:t>CO</a:t>
            </a:r>
            <a:r>
              <a:rPr lang="en-US" sz="3200" baseline="-25000" dirty="0" smtClean="0">
                <a:solidFill>
                  <a:schemeClr val="bg1"/>
                </a:solidFill>
                <a:latin typeface="Verdana" pitchFamily="34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Verdana" pitchFamily="34" charset="0"/>
              </a:rPr>
              <a:t> and Temperature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Verdana" pitchFamily="34" charset="0"/>
              </a:rPr>
              <a:t>Last 160,000 years</a:t>
            </a:r>
            <a:endParaRPr lang="en-US" sz="32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613329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10,000 years</a:t>
            </a:r>
            <a:endParaRPr lang="en-US" dirty="0"/>
          </a:p>
        </p:txBody>
      </p:sp>
      <p:pic>
        <p:nvPicPr>
          <p:cNvPr id="1026" name="Picture 2" descr="http://www.sciencemag.org/content/339/6124/1198/F1.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2" t="-1" b="75897"/>
          <a:stretch/>
        </p:blipFill>
        <p:spPr bwMode="auto">
          <a:xfrm>
            <a:off x="2196445" y="1689919"/>
            <a:ext cx="4732256" cy="293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446" y="5938871"/>
            <a:ext cx="13525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11571" y="5970621"/>
            <a:ext cx="4319588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2000" b="1">
                <a:solidFill>
                  <a:schemeClr val="bg1"/>
                </a:solidFill>
                <a:latin typeface="Arial" charset="0"/>
              </a:rPr>
              <a:t>S A Marcott et al. Science 2013;339:1198-1201</a:t>
            </a:r>
          </a:p>
        </p:txBody>
      </p:sp>
    </p:spTree>
    <p:extLst>
      <p:ext uri="{BB962C8B-B14F-4D97-AF65-F5344CB8AC3E}">
        <p14:creationId xmlns:p14="http://schemas.microsoft.com/office/powerpoint/2010/main" val="1124462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05"/>
          <p:cNvPicPr>
            <a:picLocks noChangeAspect="1" noChangeArrowheads="1"/>
          </p:cNvPicPr>
          <p:nvPr/>
        </p:nvPicPr>
        <p:blipFill>
          <a:blip r:embed="rId2" cstate="print"/>
          <a:srcRect l="7241" t="8940" r="7586" b="356"/>
          <a:stretch>
            <a:fillRect/>
          </a:stretch>
        </p:blipFill>
        <p:spPr bwMode="auto">
          <a:xfrm>
            <a:off x="1008993" y="1261240"/>
            <a:ext cx="7432256" cy="559675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Past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40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the advantages of fossil/hydrocarbon fuels</a:t>
            </a:r>
          </a:p>
          <a:p>
            <a:pPr lvl="1"/>
            <a:r>
              <a:rPr lang="en-US" dirty="0"/>
              <a:t>Calculate carbon/energy </a:t>
            </a:r>
            <a:r>
              <a:rPr lang="en-US" dirty="0" smtClean="0"/>
              <a:t>ratios</a:t>
            </a:r>
          </a:p>
          <a:p>
            <a:r>
              <a:rPr lang="en-US" dirty="0" smtClean="0"/>
              <a:t>Carbon cycle processes</a:t>
            </a:r>
          </a:p>
          <a:p>
            <a:r>
              <a:rPr lang="en-US" dirty="0" smtClean="0"/>
              <a:t>Balance sheet for the carbon flow</a:t>
            </a:r>
          </a:p>
          <a:p>
            <a:r>
              <a:rPr lang="en-US" dirty="0" smtClean="0"/>
              <a:t>Discuss how far we can go with evidence</a:t>
            </a:r>
          </a:p>
          <a:p>
            <a:pPr lvl="1"/>
            <a:r>
              <a:rPr lang="en-US" dirty="0" smtClean="0"/>
              <a:t>Game theory in cases of uncertainty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728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Observed </a:t>
            </a:r>
            <a:r>
              <a:rPr lang="en-US" dirty="0" smtClean="0"/>
              <a:t>Consequences of</a:t>
            </a:r>
            <a:br>
              <a:rPr lang="en-US" dirty="0" smtClean="0"/>
            </a:br>
            <a:r>
              <a:rPr lang="en-US" sz="7200" dirty="0" smtClean="0"/>
              <a:t>~1°C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487185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ln/>
        </p:spPr>
        <p:txBody>
          <a:bodyPr/>
          <a:lstStyle/>
          <a:p>
            <a:r>
              <a:rPr lang="en-US" sz="3600" dirty="0"/>
              <a:t>Changes in </a:t>
            </a:r>
            <a:r>
              <a:rPr lang="en-US" sz="3600" dirty="0" smtClean="0"/>
              <a:t>Temperatures: </a:t>
            </a:r>
            <a:r>
              <a:rPr lang="en-US" dirty="0" smtClean="0"/>
              <a:t>~1°C</a:t>
            </a:r>
            <a:endParaRPr lang="en-US" sz="3600" dirty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idx="1"/>
          </p:nvPr>
        </p:nvSpPr>
        <p:spPr>
          <a:xfrm>
            <a:off x="376238" y="1143000"/>
            <a:ext cx="8431212" cy="45053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dirty="0"/>
              <a:t>Widespread changes in extreme temperatures observed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Cold days, cold nights and frost are less frequent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Hot days, hot nights, and heat waves more </a:t>
            </a:r>
            <a:r>
              <a:rPr lang="en-US" sz="2400" dirty="0" smtClean="0"/>
              <a:t>frequent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Most warming is occurring in the WINTER at NIGHT</a:t>
            </a:r>
          </a:p>
          <a:p>
            <a:pPr>
              <a:lnSpc>
                <a:spcPct val="120000"/>
              </a:lnSpc>
            </a:pP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1892" y="4401698"/>
            <a:ext cx="3219884" cy="233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80364" y="3962408"/>
            <a:ext cx="248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Russian Heat Wave 2010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977" y="3284538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5757" y="3844058"/>
            <a:ext cx="2915658" cy="221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78691" y="6216081"/>
            <a:ext cx="310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Columbia River in winter 1920s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59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200025"/>
            <a:ext cx="8601075" cy="942975"/>
          </a:xfrm>
        </p:spPr>
        <p:txBody>
          <a:bodyPr/>
          <a:lstStyle/>
          <a:p>
            <a:r>
              <a:rPr lang="en-US" sz="3600" dirty="0" smtClean="0"/>
              <a:t>Changes in Extreme Events: </a:t>
            </a:r>
            <a:r>
              <a:rPr lang="en-US" dirty="0" smtClean="0"/>
              <a:t>~1°C</a:t>
            </a:r>
            <a:endParaRPr lang="en-US" sz="3600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18956" y="1108075"/>
            <a:ext cx="8445500" cy="4241800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/>
              <a:t>frequency of heavy precipitation events has increased </a:t>
            </a:r>
            <a:r>
              <a:rPr lang="en-US" sz="2400" dirty="0" smtClean="0"/>
              <a:t>- </a:t>
            </a:r>
            <a:r>
              <a:rPr lang="en-US" sz="2400" dirty="0"/>
              <a:t>consistent with warming and increases of atmospheric water vapor. </a:t>
            </a:r>
          </a:p>
          <a:p>
            <a:r>
              <a:rPr lang="en-US" sz="2400" dirty="0"/>
              <a:t>More intense and longer droughts observed since the 1970s, particularly in the tropics and subtropics. </a:t>
            </a:r>
            <a:endParaRPr lang="en-US" sz="2400" dirty="0" smtClean="0"/>
          </a:p>
          <a:p>
            <a:r>
              <a:rPr lang="en-US" sz="2400" dirty="0" smtClean="0"/>
              <a:t>An increase of intense hurricane activity in the North Atlantic since 1970 – but NOT an increase in the number of hurricanes</a:t>
            </a:r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21" y="4398525"/>
            <a:ext cx="3055396" cy="228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7413" y="4419021"/>
            <a:ext cx="3513796" cy="225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20800" y="6151418"/>
            <a:ext cx="1480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Pakistan 2010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32582" y="6160654"/>
            <a:ext cx="1527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Australia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6698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ln/>
        </p:spPr>
        <p:txBody>
          <a:bodyPr/>
          <a:lstStyle/>
          <a:p>
            <a:r>
              <a:rPr lang="en-US" sz="3600" dirty="0"/>
              <a:t>Changes in Extreme </a:t>
            </a:r>
            <a:r>
              <a:rPr lang="en-US" sz="3600" dirty="0" smtClean="0"/>
              <a:t>Events: </a:t>
            </a:r>
            <a:r>
              <a:rPr lang="en-US" dirty="0" smtClean="0"/>
              <a:t>~1°C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328" y="1748167"/>
            <a:ext cx="3402905" cy="225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2263" y="4071970"/>
            <a:ext cx="2183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Joplin, MO 2011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7023" y="3900974"/>
            <a:ext cx="25336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151904" y="5806170"/>
            <a:ext cx="19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Thailand 2011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23649" y="3346756"/>
            <a:ext cx="2942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Hurricane Sandy 2012</a:t>
            </a:r>
            <a:endParaRPr lang="en-US" dirty="0"/>
          </a:p>
        </p:txBody>
      </p:sp>
      <p:pic>
        <p:nvPicPr>
          <p:cNvPr id="20482" name="Picture 2" descr="https://encrypted-tbn0.gstatic.com/images?q=tbn:ANd9GcSmxBcqeHohd1lpDSdVLMyOxG-pKOhVhhHhfWPO3LV8a9chlRdy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0353" y="1203338"/>
            <a:ext cx="3265921" cy="2099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76517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08"/>
          <p:cNvPicPr>
            <a:picLocks noChangeAspect="1" noChangeArrowheads="1"/>
          </p:cNvPicPr>
          <p:nvPr/>
        </p:nvPicPr>
        <p:blipFill>
          <a:blip r:embed="rId2" cstate="print"/>
          <a:srcRect l="15354" t="3285" r="16465" b="20863"/>
          <a:stretch>
            <a:fillRect/>
          </a:stretch>
        </p:blipFill>
        <p:spPr bwMode="auto">
          <a:xfrm>
            <a:off x="138545" y="2299855"/>
            <a:ext cx="4297257" cy="3380508"/>
          </a:xfrm>
          <a:prstGeom prst="rect">
            <a:avLst/>
          </a:prstGeom>
          <a:noFill/>
        </p:spPr>
      </p:pic>
      <p:pic>
        <p:nvPicPr>
          <p:cNvPr id="18434" name="Picture 2" descr="http://3.bp.blogspot.com/-4gfh9-xLbXM/Tw7i19EoeTI/AAAAAAAAAHQ/fq19Gqz0eNc/s1600/Munich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1164" y="3057815"/>
            <a:ext cx="4682835" cy="3512126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of Extreme Events: ~1°C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693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35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Organic carbon </a:t>
            </a:r>
            <a:r>
              <a:rPr lang="en-US" dirty="0"/>
              <a:t>p</a:t>
            </a:r>
            <a:r>
              <a:rPr lang="en-US" dirty="0" smtClean="0"/>
              <a:t>lays a major </a:t>
            </a:r>
            <a:r>
              <a:rPr lang="en-US" dirty="0"/>
              <a:t>r</a:t>
            </a:r>
            <a:r>
              <a:rPr lang="en-US" dirty="0" smtClean="0"/>
              <a:t>ole in the energetics of life?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</a:p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+ water + energy = sugar + oxygen</a:t>
            </a:r>
          </a:p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+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en-US" dirty="0"/>
              <a:t>+ energy = </a:t>
            </a:r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Sugar = chemical energy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505200"/>
            <a:ext cx="3244850" cy="292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7033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 smtClean="0"/>
              <a:t>release, unwind the reaction:</a:t>
            </a:r>
          </a:p>
          <a:p>
            <a:pPr marL="0" indent="0">
              <a:buNone/>
            </a:pPr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O</a:t>
            </a:r>
            <a:r>
              <a:rPr lang="en-US" baseline="-25000" dirty="0" smtClean="0"/>
              <a:t>2 </a:t>
            </a:r>
            <a:r>
              <a:rPr lang="en-US" dirty="0"/>
              <a:t> =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H</a:t>
            </a:r>
            <a:r>
              <a:rPr lang="en-US" baseline="-25000" dirty="0"/>
              <a:t>2</a:t>
            </a:r>
            <a:r>
              <a:rPr lang="en-US" dirty="0"/>
              <a:t>O + </a:t>
            </a:r>
            <a:r>
              <a:rPr lang="en-US" dirty="0" smtClean="0"/>
              <a:t>energy</a:t>
            </a:r>
          </a:p>
          <a:p>
            <a:endParaRPr lang="en-US" dirty="0" smtClean="0"/>
          </a:p>
          <a:p>
            <a:r>
              <a:rPr lang="en-US" dirty="0" smtClean="0"/>
              <a:t>This is RESPIRATION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3018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Our Carbon Economy?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isn’t used by plants themselves is mostly eaten by animals, decayed by bacteria and fungi, or consumed by </a:t>
            </a:r>
            <a:r>
              <a:rPr lang="en-US" dirty="0" smtClean="0"/>
              <a:t>fire (and to </a:t>
            </a:r>
            <a:r>
              <a:rPr lang="en-US" dirty="0"/>
              <a:t>the </a:t>
            </a:r>
            <a:r>
              <a:rPr lang="en-US" dirty="0" smtClean="0"/>
              <a:t>atmosphere).</a:t>
            </a:r>
            <a:endParaRPr lang="en-US" dirty="0"/>
          </a:p>
          <a:p>
            <a:r>
              <a:rPr lang="en-US" dirty="0" smtClean="0"/>
              <a:t>Over </a:t>
            </a:r>
            <a:r>
              <a:rPr lang="en-US" dirty="0"/>
              <a:t>time, a </a:t>
            </a:r>
            <a:r>
              <a:rPr lang="en-US" dirty="0" smtClean="0"/>
              <a:t>portion </a:t>
            </a:r>
            <a:r>
              <a:rPr lang="en-US" dirty="0"/>
              <a:t>of this energy gets permanently buried before it has had a chance to decay or be eaten or burned.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2613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Our Carbon Economy?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</a:t>
            </a:r>
            <a:r>
              <a:rPr lang="en-US" dirty="0"/>
              <a:t>chemical energy, buried over many millions of years, is the basis for fossil fuels.  </a:t>
            </a:r>
            <a:endParaRPr lang="en-US" dirty="0" smtClean="0"/>
          </a:p>
          <a:p>
            <a:r>
              <a:rPr lang="en-US" dirty="0" smtClean="0"/>
              <a:t>Dead </a:t>
            </a:r>
            <a:r>
              <a:rPr lang="en-US" dirty="0"/>
              <a:t>organic material </a:t>
            </a:r>
            <a:r>
              <a:rPr lang="en-US" dirty="0" smtClean="0"/>
              <a:t>gets </a:t>
            </a:r>
            <a:r>
              <a:rPr lang="en-US" dirty="0"/>
              <a:t>buried, usually in a shallow lake or sea.  </a:t>
            </a:r>
            <a:endParaRPr lang="en-US" dirty="0" smtClean="0"/>
          </a:p>
          <a:p>
            <a:r>
              <a:rPr lang="en-US" dirty="0" smtClean="0"/>
              <a:t>Eventually </a:t>
            </a:r>
            <a:r>
              <a:rPr lang="en-US" dirty="0"/>
              <a:t>these deposits are further buried underneath sediment and the pressure (plus lots of time) compresses the original organic material until it is ~85% C and 14% H </a:t>
            </a:r>
            <a:r>
              <a:rPr lang="en-US" dirty="0" smtClean="0"/>
              <a:t>(by weight) </a:t>
            </a:r>
            <a:r>
              <a:rPr lang="en-US" dirty="0"/>
              <a:t>and </a:t>
            </a:r>
            <a:r>
              <a:rPr lang="en-US" dirty="0" smtClean="0"/>
              <a:t>a </a:t>
            </a:r>
            <a:r>
              <a:rPr lang="en-US" dirty="0"/>
              <a:t>little bit of other stuff.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4418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1693</Words>
  <Application>Microsoft Macintosh PowerPoint</Application>
  <PresentationFormat>On-screen Show (4:3)</PresentationFormat>
  <Paragraphs>244</Paragraphs>
  <Slides>44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Module 3: Climate Change Lecture 15 – Wed. May 24</vt:lpstr>
      <vt:lpstr>PowerPoint Presentation</vt:lpstr>
      <vt:lpstr>Module 3: Climate Change</vt:lpstr>
      <vt:lpstr>Today</vt:lpstr>
      <vt:lpstr>PowerPoint Presentation</vt:lpstr>
      <vt:lpstr>Organic carbon plays a major role in the energetics of life?</vt:lpstr>
      <vt:lpstr>PowerPoint Presentation</vt:lpstr>
      <vt:lpstr>Why Our Carbon Economy?</vt:lpstr>
      <vt:lpstr>Why Our Carbon Economy?</vt:lpstr>
      <vt:lpstr>Why Our Carbon Economy?</vt:lpstr>
      <vt:lpstr>Why Our Carbon Economy?</vt:lpstr>
      <vt:lpstr>Why Our Carbon Economy?</vt:lpstr>
      <vt:lpstr>Why Our Carbon Economy?</vt:lpstr>
      <vt:lpstr>Why Our Carbon Economy?</vt:lpstr>
      <vt:lpstr>Calculations</vt:lpstr>
      <vt:lpstr>Calculation 15-1</vt:lpstr>
      <vt:lpstr>Carbon Cycle: Six key processes (CREEPS)</vt:lpstr>
      <vt:lpstr>PowerPoint Presentation</vt:lpstr>
      <vt:lpstr>Carbon Cycle: Photosynthesis</vt:lpstr>
      <vt:lpstr>Carbon Cycle: Respiration</vt:lpstr>
      <vt:lpstr>Carbon Cycle: Combustion</vt:lpstr>
      <vt:lpstr>Carbon Cycle: Exchange</vt:lpstr>
      <vt:lpstr>Carbon Cycle: Sedimentation and burial</vt:lpstr>
      <vt:lpstr>Carbon Cycle – Key facts</vt:lpstr>
      <vt:lpstr>Carbon Cycle: Six key processes (CREEPS)</vt:lpstr>
      <vt:lpstr>Carbon Cycle: Six key processes (CREEPS)</vt:lpstr>
      <vt:lpstr>PowerPoint Presentation</vt:lpstr>
      <vt:lpstr>Climate Change Basics</vt:lpstr>
      <vt:lpstr>What are ‘Greenhouse Gases’</vt:lpstr>
      <vt:lpstr>Sources of Greenhouse Gases</vt:lpstr>
      <vt:lpstr>Anthropogenic sources of greenhouse gases</vt:lpstr>
      <vt:lpstr>The Atmosphere as a Bathtub</vt:lpstr>
      <vt:lpstr>PowerPoint Presentation</vt:lpstr>
      <vt:lpstr>The Greenhouse Effect</vt:lpstr>
      <vt:lpstr>Climate Forcings </vt:lpstr>
      <vt:lpstr>Preview of impact</vt:lpstr>
      <vt:lpstr>PowerPoint Presentation</vt:lpstr>
      <vt:lpstr>Past 10,000 years</vt:lpstr>
      <vt:lpstr>Recent Past</vt:lpstr>
      <vt:lpstr>Observed Consequences of ~1°C</vt:lpstr>
      <vt:lpstr>Changes in Temperatures: ~1°C</vt:lpstr>
      <vt:lpstr>Changes in Extreme Events: ~1°C</vt:lpstr>
      <vt:lpstr>Changes in Extreme Events: ~1°C</vt:lpstr>
      <vt:lpstr>Costs of Extreme Events: ~1°C</vt:lpstr>
    </vt:vector>
  </TitlesOfParts>
  <Company>Portland State Oregon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3: Climate Change Lecture 16 – Wed. May 24</dc:title>
  <dc:creator>John Rueter</dc:creator>
  <cp:lastModifiedBy>John Rueter</cp:lastModifiedBy>
  <cp:revision>17</cp:revision>
  <dcterms:created xsi:type="dcterms:W3CDTF">2017-05-23T16:03:24Z</dcterms:created>
  <dcterms:modified xsi:type="dcterms:W3CDTF">2017-05-23T21:21:21Z</dcterms:modified>
</cp:coreProperties>
</file>