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17" r:id="rId3"/>
    <p:sldId id="30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15" r:id="rId16"/>
    <p:sldId id="272" r:id="rId17"/>
    <p:sldId id="273" r:id="rId18"/>
    <p:sldId id="275" r:id="rId19"/>
    <p:sldId id="277" r:id="rId20"/>
    <p:sldId id="278" r:id="rId21"/>
    <p:sldId id="279" r:id="rId22"/>
    <p:sldId id="318" r:id="rId23"/>
    <p:sldId id="288" r:id="rId24"/>
    <p:sldId id="289" r:id="rId25"/>
    <p:sldId id="290" r:id="rId26"/>
    <p:sldId id="316" r:id="rId27"/>
    <p:sldId id="307" r:id="rId28"/>
    <p:sldId id="308" r:id="rId29"/>
    <p:sldId id="309" r:id="rId30"/>
    <p:sldId id="312" r:id="rId31"/>
    <p:sldId id="314" r:id="rId32"/>
    <p:sldId id="311" r:id="rId33"/>
    <p:sldId id="313" r:id="rId34"/>
    <p:sldId id="292" r:id="rId35"/>
    <p:sldId id="293" r:id="rId36"/>
    <p:sldId id="294" r:id="rId37"/>
    <p:sldId id="295" r:id="rId38"/>
    <p:sldId id="296" r:id="rId39"/>
    <p:sldId id="297" r:id="rId40"/>
    <p:sldId id="31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77" autoAdjust="0"/>
  </p:normalViewPr>
  <p:slideViewPr>
    <p:cSldViewPr snapToGrid="0" snapToObjects="1">
      <p:cViewPr varScale="1">
        <p:scale>
          <a:sx n="91" d="100"/>
          <a:sy n="91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24D87-3B93-7945-A3DE-1D216D7B3A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2498-C016-B64C-8121-AB119078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92" indent="-226992" defTabSz="861936">
              <a:lnSpc>
                <a:spcPct val="90000"/>
              </a:lnSpc>
            </a:pPr>
            <a:r>
              <a:rPr lang="en-US" sz="1600" dirty="0">
                <a:ea typeface="Osaka" charset="0"/>
                <a:cs typeface="Osaka" charset="0"/>
              </a:rPr>
              <a:t>Extinction and colonization of </a:t>
            </a:r>
            <a:br>
              <a:rPr lang="en-US" sz="1600" dirty="0">
                <a:ea typeface="Osaka" charset="0"/>
                <a:cs typeface="Osaka" charset="0"/>
              </a:rPr>
            </a:br>
            <a:r>
              <a:rPr lang="en-US" sz="1600" dirty="0">
                <a:ea typeface="Osaka" charset="0"/>
                <a:cs typeface="Osaka" charset="0"/>
              </a:rPr>
              <a:t>patches can be described by: </a:t>
            </a:r>
            <a:br>
              <a:rPr lang="en-US" sz="1600" dirty="0">
                <a:ea typeface="Osaka" charset="0"/>
                <a:cs typeface="Osaka" charset="0"/>
              </a:rPr>
            </a:br>
            <a:r>
              <a:rPr lang="en-US" sz="1600" i="1" dirty="0" err="1">
                <a:ea typeface="Osaka" charset="0"/>
                <a:cs typeface="Osaka" charset="0"/>
              </a:rPr>
              <a:t>dp</a:t>
            </a:r>
            <a:r>
              <a:rPr lang="en-US" sz="1600" i="1" dirty="0">
                <a:ea typeface="Osaka" charset="0"/>
                <a:cs typeface="Osaka" charset="0"/>
              </a:rPr>
              <a:t>/</a:t>
            </a:r>
            <a:r>
              <a:rPr lang="en-US" sz="1600" i="1" dirty="0" err="1">
                <a:ea typeface="Osaka" charset="0"/>
                <a:cs typeface="Osaka" charset="0"/>
              </a:rPr>
              <a:t>dt</a:t>
            </a:r>
            <a:r>
              <a:rPr lang="en-US" sz="1600" i="1" dirty="0">
                <a:ea typeface="Osaka" charset="0"/>
                <a:cs typeface="Osaka" charset="0"/>
              </a:rPr>
              <a:t> = </a:t>
            </a:r>
            <a:r>
              <a:rPr lang="en-US" sz="1600" i="1" dirty="0" err="1">
                <a:ea typeface="Osaka" charset="0"/>
                <a:cs typeface="Osaka" charset="0"/>
              </a:rPr>
              <a:t>cp</a:t>
            </a:r>
            <a:r>
              <a:rPr lang="en-US" sz="1600" i="1" dirty="0">
                <a:ea typeface="Osaka" charset="0"/>
                <a:cs typeface="Osaka" charset="0"/>
              </a:rPr>
              <a:t>(1-p)-</a:t>
            </a:r>
            <a:r>
              <a:rPr lang="en-US" sz="1600" i="1" dirty="0" err="1">
                <a:ea typeface="Osaka" charset="0"/>
                <a:cs typeface="Osaka" charset="0"/>
              </a:rPr>
              <a:t>ep</a:t>
            </a:r>
            <a:endParaRPr lang="en-US" sz="1600" i="1" dirty="0">
              <a:ea typeface="Osaka" charset="0"/>
              <a:cs typeface="Osaka" charset="0"/>
            </a:endParaRPr>
          </a:p>
          <a:p>
            <a:pPr defTabSz="861936">
              <a:lnSpc>
                <a:spcPct val="90000"/>
              </a:lnSpc>
              <a:spcBef>
                <a:spcPct val="100000"/>
              </a:spcBef>
            </a:pPr>
            <a:r>
              <a:rPr lang="en-US" i="1" dirty="0">
                <a:ea typeface="Osaka" charset="0"/>
                <a:cs typeface="Osaka" charset="0"/>
              </a:rPr>
              <a:t>p </a:t>
            </a:r>
            <a:r>
              <a:rPr lang="en-US" dirty="0">
                <a:ea typeface="Osaka" charset="0"/>
                <a:cs typeface="Osaka" charset="0"/>
              </a:rPr>
              <a:t>= Proportion of habitat </a:t>
            </a:r>
            <a:br>
              <a:rPr lang="en-US" dirty="0">
                <a:ea typeface="Osaka" charset="0"/>
                <a:cs typeface="Osaka" charset="0"/>
              </a:rPr>
            </a:br>
            <a:r>
              <a:rPr lang="en-US" dirty="0">
                <a:ea typeface="Osaka" charset="0"/>
                <a:cs typeface="Osaka" charset="0"/>
              </a:rPr>
              <a:t>      patches occupied at time </a:t>
            </a:r>
            <a:r>
              <a:rPr lang="en-US" i="1" dirty="0">
                <a:ea typeface="Osaka" charset="0"/>
                <a:cs typeface="Osaka" charset="0"/>
              </a:rPr>
              <a:t>t</a:t>
            </a:r>
          </a:p>
          <a:p>
            <a:pPr defTabSz="861936">
              <a:lnSpc>
                <a:spcPct val="90000"/>
              </a:lnSpc>
              <a:spcBef>
                <a:spcPct val="10000"/>
              </a:spcBef>
            </a:pPr>
            <a:r>
              <a:rPr lang="en-US" i="1" dirty="0">
                <a:ea typeface="Osaka" charset="0"/>
                <a:cs typeface="Osaka" charset="0"/>
              </a:rPr>
              <a:t>c = </a:t>
            </a:r>
            <a:r>
              <a:rPr lang="en-US" dirty="0">
                <a:ea typeface="Osaka" charset="0"/>
                <a:cs typeface="Osaka" charset="0"/>
              </a:rPr>
              <a:t>Patch colonization rate</a:t>
            </a:r>
          </a:p>
          <a:p>
            <a:pPr defTabSz="861936">
              <a:lnSpc>
                <a:spcPct val="90000"/>
              </a:lnSpc>
              <a:spcBef>
                <a:spcPct val="10000"/>
              </a:spcBef>
            </a:pPr>
            <a:r>
              <a:rPr lang="en-US" i="1" dirty="0">
                <a:ea typeface="Osaka" charset="0"/>
                <a:cs typeface="Osaka" charset="0"/>
              </a:rPr>
              <a:t>e </a:t>
            </a:r>
            <a:r>
              <a:rPr lang="en-US" dirty="0">
                <a:ea typeface="Osaka" charset="0"/>
                <a:cs typeface="Osaka" charset="0"/>
              </a:rPr>
              <a:t>= Patch extinction rate</a:t>
            </a:r>
          </a:p>
          <a:p>
            <a:pPr marL="226992" indent="-226992" defTabSz="861936">
              <a:lnSpc>
                <a:spcPct val="90000"/>
              </a:lnSpc>
              <a:spcBef>
                <a:spcPct val="10000"/>
              </a:spcBef>
            </a:pPr>
            <a:endParaRPr lang="en-US" sz="1400" dirty="0">
              <a:ea typeface="Osaka" charset="0"/>
              <a:cs typeface="Osaka" charset="0"/>
            </a:endParaRPr>
          </a:p>
          <a:p>
            <a:pPr defTabSz="861936">
              <a:lnSpc>
                <a:spcPct val="90000"/>
              </a:lnSpc>
              <a:spcBef>
                <a:spcPct val="10000"/>
              </a:spcBef>
            </a:pPr>
            <a:r>
              <a:rPr lang="en-US" dirty="0">
                <a:ea typeface="Osaka" charset="0"/>
                <a:cs typeface="Osaka" charset="0"/>
              </a:rPr>
              <a:t>(note: you do not have to use this equation in this class)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F5987-7554-9641-9DA8-B156D33B4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22C66-9813-CD41-9FA5-ABFEC8EBA39C}" type="slidenum">
              <a:rPr lang="en-US"/>
              <a:pPr/>
              <a:t>37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 test of habitat corridors was made at the Savannah River Ecological Laboratory, SC.</a:t>
            </a:r>
          </a:p>
          <a:p>
            <a:r>
              <a:rPr lang="en-US"/>
              <a:t>Patches of early successional habitat were established in a matrix of pine forest, some connected by corridors.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16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FBE71-ACE7-4E48-9E60-7E4E95589B10}" type="slidenum">
              <a:rPr lang="en-US"/>
              <a:pPr/>
              <a:t>38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Corridors did </a:t>
            </a:r>
            <a:r>
              <a:rPr lang="en-US" b="1" dirty="0"/>
              <a:t>facilitate movement of butterflies, pollen, and bird-dispersed fruits</a:t>
            </a:r>
            <a:r>
              <a:rPr lang="en-US" dirty="0"/>
              <a:t>. Bu</a:t>
            </a:r>
            <a:r>
              <a:rPr lang="en-US" b="1" dirty="0"/>
              <a:t>t other studies of corridors have found negative effects, or no benefits. </a:t>
            </a:r>
          </a:p>
          <a:p>
            <a:r>
              <a:rPr lang="en-US" dirty="0"/>
              <a:t>At the Savannah River experiment,</a:t>
            </a:r>
            <a:r>
              <a:rPr lang="en-US" b="1" dirty="0"/>
              <a:t> indigo bunting nest predation was higher in patches connected by corridors.</a:t>
            </a:r>
          </a:p>
          <a:p>
            <a:r>
              <a:rPr lang="en-US" b="1" dirty="0"/>
              <a:t>Corridors may also facilitate movement of pathogens and invasive species.</a:t>
            </a:r>
          </a:p>
        </p:txBody>
      </p:sp>
    </p:spTree>
    <p:extLst>
      <p:ext uri="{BB962C8B-B14F-4D97-AF65-F5344CB8AC3E}">
        <p14:creationId xmlns:p14="http://schemas.microsoft.com/office/powerpoint/2010/main" val="171260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706CAB-E5D6-F546-8D24-234E5ED1C3CA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It led to research on key issues: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How to estimate factors that influence patch colonization and extinction.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Importance of the spatial arrangement of suitable patches.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Extent to which the landscape between habitat patches affects dispersal.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How to determine whether empty patches are suitable habitat or not.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If too much habitat is removed, </a:t>
            </a:r>
            <a:r>
              <a:rPr lang="en-US" i="1">
                <a:ea typeface="ＭＳ Ｐゴシック" charset="0"/>
                <a:cs typeface="ＭＳ Ｐゴシック" charset="0"/>
              </a:rPr>
              <a:t>e</a:t>
            </a:r>
            <a:r>
              <a:rPr lang="en-US">
                <a:ea typeface="ＭＳ Ｐゴシック" charset="0"/>
                <a:cs typeface="ＭＳ Ｐゴシック" charset="0"/>
              </a:rPr>
              <a:t>/</a:t>
            </a:r>
            <a:r>
              <a:rPr lang="en-US" i="1">
                <a:ea typeface="ＭＳ Ｐゴシック" charset="0"/>
                <a:cs typeface="ＭＳ Ｐゴシック" charset="0"/>
              </a:rPr>
              <a:t>c</a:t>
            </a:r>
            <a:r>
              <a:rPr lang="en-US">
                <a:ea typeface="ＭＳ Ｐゴシック" charset="0"/>
                <a:cs typeface="ＭＳ Ｐゴシック" charset="0"/>
              </a:rPr>
              <a:t> may shift to &gt;1, and the metapopulation may go extinct, even if some suitable habitat remains.</a:t>
            </a:r>
          </a:p>
        </p:txBody>
      </p:sp>
    </p:spTree>
    <p:extLst>
      <p:ext uri="{BB962C8B-B14F-4D97-AF65-F5344CB8AC3E}">
        <p14:creationId xmlns:p14="http://schemas.microsoft.com/office/powerpoint/2010/main" val="387730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642025-BE86-D64C-81B1-2250E42EECAD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In studies of the northern spotted owl in old-growth forests in the Pacific Northwest, Lande (1988) estimated that the </a:t>
            </a:r>
            <a:r>
              <a:rPr lang="en-US" b="1">
                <a:ea typeface="ＭＳ Ｐゴシック" charset="0"/>
                <a:cs typeface="ＭＳ Ｐゴシック" charset="0"/>
              </a:rPr>
              <a:t>entire metapopulation would collapse if logging were to reduce the fraction of suitable patches to less than 20%.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Real metapopulations often violate the assumptions of the Levins model.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Patches may vary in population size and ease of colonization; extinction and colonization rates can vary greatly among patches.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These rates can also be influenced by nonrandom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298520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813F4-0227-6E48-B6AA-6979DDFDD08D}" type="slidenum">
              <a:rPr lang="en-US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Landscape patches vary in terms of habitat quality and resource availability.</a:t>
            </a:r>
          </a:p>
          <a:p>
            <a:r>
              <a:rPr lang="en-US"/>
              <a:t>Patch boundaries, connections between patches, and the matrix between patches can affect population dynamics.</a:t>
            </a:r>
          </a:p>
          <a:p>
            <a:r>
              <a:rPr lang="en-US"/>
              <a:t>E.g. Bog fritillary butterflies cross unsuitable matrix to nearby patches; but not as much when the distance between patches is larger.</a:t>
            </a:r>
          </a:p>
        </p:txBody>
      </p:sp>
    </p:spTree>
    <p:extLst>
      <p:ext uri="{BB962C8B-B14F-4D97-AF65-F5344CB8AC3E}">
        <p14:creationId xmlns:p14="http://schemas.microsoft.com/office/powerpoint/2010/main" val="369498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61AAF-1CA6-F948-8E1B-48515B8576DF}" type="slidenum">
              <a:rPr lang="en-US"/>
              <a:pPr/>
              <a:t>27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Biological reserves</a:t>
            </a:r>
            <a:r>
              <a:rPr lang="en-US" dirty="0"/>
              <a:t>—smaller reserves with conservation of a single species or ecological community as the main objective.</a:t>
            </a:r>
          </a:p>
          <a:p>
            <a:r>
              <a:rPr lang="en-US" dirty="0"/>
              <a:t>Although small, they can be important, especially where human population density is high and large reserves are not feasible.</a:t>
            </a:r>
          </a:p>
        </p:txBody>
      </p:sp>
    </p:spTree>
    <p:extLst>
      <p:ext uri="{BB962C8B-B14F-4D97-AF65-F5344CB8AC3E}">
        <p14:creationId xmlns:p14="http://schemas.microsoft.com/office/powerpoint/2010/main" val="183565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5FBFCA-055A-3B4F-932D-7E02B0880F38}" type="slidenum">
              <a:rPr lang="en-US"/>
              <a:pPr/>
              <a:t>28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Masoala</a:t>
            </a:r>
            <a:r>
              <a:rPr lang="en-US" dirty="0"/>
              <a:t> National Park design includes </a:t>
            </a:r>
            <a:r>
              <a:rPr lang="en-US" b="1" dirty="0"/>
              <a:t>71,000 he</a:t>
            </a:r>
            <a:r>
              <a:rPr lang="en-US" dirty="0"/>
              <a:t>ctares of forest land designated for </a:t>
            </a:r>
            <a:r>
              <a:rPr lang="en-US" b="1" dirty="0"/>
              <a:t>sustainable timber harvesting</a:t>
            </a:r>
            <a:r>
              <a:rPr lang="en-US" dirty="0"/>
              <a:t>.</a:t>
            </a:r>
          </a:p>
          <a:p>
            <a:r>
              <a:rPr lang="en-US" b="1" dirty="0"/>
              <a:t>Buffer areas were determined by proximity to villages</a:t>
            </a:r>
            <a:r>
              <a:rPr lang="en-US" dirty="0"/>
              <a:t>, how much </a:t>
            </a:r>
            <a:r>
              <a:rPr lang="en-US" b="1" dirty="0"/>
              <a:t>wood was needed to sustain them</a:t>
            </a:r>
            <a:r>
              <a:rPr lang="en-US" dirty="0"/>
              <a:t>, and how much </a:t>
            </a:r>
            <a:r>
              <a:rPr lang="en-US" b="1" dirty="0"/>
              <a:t>land was needed to provide this</a:t>
            </a:r>
            <a:r>
              <a:rPr lang="en-US" dirty="0"/>
              <a:t>.</a:t>
            </a:r>
          </a:p>
          <a:p>
            <a:r>
              <a:rPr lang="en-US" dirty="0"/>
              <a:t>Buffer zones </a:t>
            </a:r>
            <a:r>
              <a:rPr lang="en-US" b="1" dirty="0"/>
              <a:t>can also become </a:t>
            </a:r>
            <a:r>
              <a:rPr lang="en-US" b="1" i="1" dirty="0"/>
              <a:t>population sinks </a:t>
            </a:r>
            <a:r>
              <a:rPr lang="en-US" b="1" dirty="0"/>
              <a:t>for some species</a:t>
            </a:r>
            <a:r>
              <a:rPr lang="en-US" dirty="0"/>
              <a:t>, as animals that </a:t>
            </a:r>
            <a:r>
              <a:rPr lang="en-US" b="1" dirty="0"/>
              <a:t>stray from core areas to buffer zones become vulnerable to hunting, </a:t>
            </a:r>
            <a:r>
              <a:rPr lang="en-US" b="1" dirty="0" err="1"/>
              <a:t>roadkill</a:t>
            </a:r>
            <a:r>
              <a:rPr lang="en-US" dirty="0"/>
              <a:t>, or other sources of mortality.</a:t>
            </a:r>
          </a:p>
        </p:txBody>
      </p:sp>
    </p:spTree>
    <p:extLst>
      <p:ext uri="{BB962C8B-B14F-4D97-AF65-F5344CB8AC3E}">
        <p14:creationId xmlns:p14="http://schemas.microsoft.com/office/powerpoint/2010/main" val="270405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4D0B8-1EE0-8D4E-94B7-EA7BFEE1E3AB}" type="slidenum">
              <a:rPr lang="en-US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Some spatial designs are better than others for fostering biodiversity.</a:t>
            </a:r>
          </a:p>
          <a:p>
            <a:r>
              <a:rPr lang="en-US" dirty="0"/>
              <a:t>Large, compact, and connected reserves are ideal.</a:t>
            </a:r>
          </a:p>
          <a:p>
            <a:r>
              <a:rPr lang="en-US" dirty="0"/>
              <a:t>But smaller or disconnected reserves may sometimes be more desirable (e.g., diseases would spread less quickly</a:t>
            </a:r>
            <a:r>
              <a:rPr lang="en-US" dirty="0" smtClean="0"/>
              <a:t>).</a:t>
            </a:r>
          </a:p>
          <a:p>
            <a:pPr defTabSz="864931">
              <a:defRPr/>
            </a:pPr>
            <a:r>
              <a:rPr lang="en-US" sz="1100" dirty="0"/>
              <a:t>Several is better than one, but maybe not if overall area is smaller or edge effects are pronounced. Depends on the </a:t>
            </a:r>
            <a:r>
              <a:rPr lang="en-US" sz="1100" dirty="0" err="1"/>
              <a:t>spp</a:t>
            </a:r>
            <a:r>
              <a:rPr lang="en-US" sz="1100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6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344" indent="-3747118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9EE147-C31E-D14D-BC42-ED61B3FD2C38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In 50 years</a:t>
            </a:r>
            <a:r>
              <a:rPr lang="ja-JP" altLang="en-US" dirty="0" smtClean="0"/>
              <a:t>’</a:t>
            </a:r>
            <a:r>
              <a:rPr lang="en-US" dirty="0" smtClean="0"/>
              <a:t> time, 15% of the rainforest has been converted to pastureland, towns, roads, and mines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</a:rPr>
              <a:t>Amazon Basin is the largest watershed in the world. The </a:t>
            </a:r>
            <a:r>
              <a:rPr lang="en-US" b="1" dirty="0">
                <a:ea typeface="ＭＳ Ｐゴシック" charset="0"/>
                <a:cs typeface="ＭＳ Ｐゴシック" charset="0"/>
              </a:rPr>
              <a:t>number of fish species in the Amazon River exceeds the total number found in the entire Atlantic Ocean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When these ecosystems are disturbed, there is devastating species loss.</a:t>
            </a:r>
          </a:p>
          <a:p>
            <a:pPr eaLnBrk="1" hangingPunct="1"/>
            <a:r>
              <a:rPr lang="en-US" b="1" dirty="0">
                <a:ea typeface="ＭＳ Ｐゴシック" charset="0"/>
                <a:cs typeface="ＭＳ Ｐゴシック" charset="0"/>
              </a:rPr>
              <a:t>Deforestation began with road building in the 1960</a:t>
            </a:r>
            <a:r>
              <a:rPr lang="en-US" dirty="0">
                <a:ea typeface="ＭＳ Ｐゴシック" charset="0"/>
                <a:cs typeface="ＭＳ Ｐゴシック" charset="0"/>
              </a:rPr>
              <a:t>s.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</a:t>
            </a:r>
            <a:r>
              <a:rPr lang="en-US" b="1" dirty="0">
                <a:ea typeface="ＭＳ Ｐゴシック" charset="0"/>
                <a:cs typeface="ＭＳ Ｐゴシック" charset="0"/>
              </a:rPr>
              <a:t> 50 years</a:t>
            </a:r>
            <a:r>
              <a:rPr lang="ja-JP" altLang="en-US" b="1" dirty="0">
                <a:ea typeface="ＭＳ Ｐゴシック" charset="0"/>
                <a:cs typeface="ＭＳ Ｐゴシック" charset="0"/>
              </a:rPr>
              <a:t>’</a:t>
            </a:r>
            <a:r>
              <a:rPr lang="en-US" b="1" dirty="0">
                <a:ea typeface="ＭＳ Ｐゴシック" charset="0"/>
                <a:cs typeface="ＭＳ Ｐゴシック" charset="0"/>
              </a:rPr>
              <a:t> time, 15% of the rainforest has been converted to pastureland, towns, roads, and mines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While 15% seems modest, the sheer number of species impacted is staggering.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pattern of deforestation has also resulted in extreme habitat fragmentation, making it more difficult to maintain species diversity.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 1979, habitat fragmentation spurred Thomas </a:t>
            </a:r>
            <a:r>
              <a:rPr lang="en-US" b="1" dirty="0">
                <a:ea typeface="ＭＳ Ｐゴシック" charset="0"/>
                <a:cs typeface="ＭＳ Ｐゴシック" charset="0"/>
              </a:rPr>
              <a:t>Lovejoy </a:t>
            </a:r>
            <a:r>
              <a:rPr lang="en-US" dirty="0">
                <a:ea typeface="ＭＳ Ｐゴシック" charset="0"/>
                <a:cs typeface="ＭＳ Ｐゴシック" charset="0"/>
              </a:rPr>
              <a:t>to initiate the longest running ecological experiment ever conducted: The Dynamics of Forest Fragments Project (BDFFP).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He was guided by </a:t>
            </a:r>
            <a:r>
              <a:rPr lang="en-US" i="1" dirty="0">
                <a:ea typeface="ＭＳ Ｐゴシック" charset="0"/>
                <a:cs typeface="ＭＳ Ｐゴシック" charset="0"/>
              </a:rPr>
              <a:t>The Theory of Island Biogeography,</a:t>
            </a:r>
            <a:r>
              <a:rPr lang="en-US" dirty="0">
                <a:ea typeface="ＭＳ Ｐゴシック" charset="0"/>
                <a:cs typeface="ＭＳ Ｐゴシック" charset="0"/>
              </a:rPr>
              <a:t> an explanation for the observation that more species are found on large islands than on small islands. Four different sizes of forest plots were set up: 1, 10, 100, or 1,000 hectares.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Control plots were surrounded by forest. Fragments were surrounded by logged land.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BDFFP started with the question,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What is the minimum area of rainforest needed to maintain species diversity?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8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5B897-4C22-174A-8F5E-E5E4A67D64B3}" type="slidenum">
              <a:rPr lang="en-US"/>
              <a:pPr/>
              <a:t>32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3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6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2323AC-76F7-4F3F-A67B-87AC300CF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8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2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9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9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6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1DF1-40C5-2947-9102-A734BFE9D96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087C-8584-484A-BE46-C41D82B2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1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4192"/>
            <a:ext cx="7772400" cy="185041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Habitat connectivity </a:t>
            </a:r>
            <a:br>
              <a:rPr lang="en-US" dirty="0" smtClean="0"/>
            </a:br>
            <a:r>
              <a:rPr lang="en-US" dirty="0" smtClean="0"/>
              <a:t>and landscape mosaics</a:t>
            </a:r>
            <a:br>
              <a:rPr lang="en-US" dirty="0" smtClean="0"/>
            </a:br>
            <a:r>
              <a:rPr lang="en-US" dirty="0" smtClean="0"/>
              <a:t>Monday 5/15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88042"/>
            <a:ext cx="7772400" cy="2350758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Species loss equations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Meta-populations on networks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Natural mosaics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Human-caused fragmentation and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6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gure_06_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3"/>
          <a:stretch/>
        </p:blipFill>
        <p:spPr bwMode="auto">
          <a:xfrm>
            <a:off x="5549940" y="4130566"/>
            <a:ext cx="3051173" cy="26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Metapopulations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Spatially isolated populations are linked by occasional dispersal, creating a </a:t>
            </a:r>
            <a:r>
              <a:rPr lang="en-US" dirty="0" err="1" smtClean="0"/>
              <a:t>metapopulation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Metapopulations</a:t>
            </a:r>
            <a:r>
              <a:rPr lang="en-US" dirty="0" smtClean="0"/>
              <a:t> provide a rescue effect: Repeated colonization helps </a:t>
            </a:r>
            <a:br>
              <a:rPr lang="en-US" dirty="0" smtClean="0"/>
            </a:br>
            <a:r>
              <a:rPr lang="en-US" dirty="0" smtClean="0"/>
              <a:t>safeguard against </a:t>
            </a:r>
            <a:br>
              <a:rPr lang="en-US" dirty="0" smtClean="0"/>
            </a:br>
            <a:r>
              <a:rPr lang="en-US" dirty="0" smtClean="0"/>
              <a:t>extinction.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09600" y="308334"/>
            <a:ext cx="7965994" cy="13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Metapopulations</a:t>
            </a:r>
            <a:r>
              <a:rPr lang="en-US" dirty="0" smtClean="0"/>
              <a:t> often created by habitat fragmentation.</a:t>
            </a:r>
          </a:p>
          <a:p>
            <a:r>
              <a:rPr lang="en-US" dirty="0" smtClean="0"/>
              <a:t>If patches become more isolated, colonization </a:t>
            </a:r>
            <a:br>
              <a:rPr lang="en-US" dirty="0" smtClean="0"/>
            </a:br>
            <a:r>
              <a:rPr lang="en-US" dirty="0" smtClean="0"/>
              <a:t>rate decreases.</a:t>
            </a:r>
          </a:p>
          <a:p>
            <a:r>
              <a:rPr lang="en-US" dirty="0" smtClean="0"/>
              <a:t>If patches become smaller, extinction rate increases.</a:t>
            </a:r>
          </a:p>
          <a:p>
            <a:r>
              <a:rPr lang="en-US" dirty="0" smtClean="0"/>
              <a:t>For a </a:t>
            </a:r>
            <a:r>
              <a:rPr lang="en-US" dirty="0" err="1" smtClean="0"/>
              <a:t>metapopulation</a:t>
            </a:r>
            <a:r>
              <a:rPr lang="en-US" dirty="0" smtClean="0"/>
              <a:t> to persist for a long time, the patch extinction rate &lt; colonization rate.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18777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Metapopulations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2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Different species have different abilities to cross specific habitats.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Example: Many forest interior species will not cross 25 m of open habitat (</a:t>
            </a:r>
            <a:r>
              <a:rPr lang="en-US" sz="2400" dirty="0" err="1" smtClean="0">
                <a:latin typeface="Gill Sans MT" panose="020B0502020104020203" pitchFamily="34" charset="0"/>
                <a:ea typeface="ＭＳ Ｐゴシック" charset="0"/>
              </a:rPr>
              <a:t>Laurance</a:t>
            </a:r>
            <a:r>
              <a:rPr lang="en-US" sz="2400" dirty="0" smtClean="0">
                <a:latin typeface="Gill Sans MT" panose="020B0502020104020203" pitchFamily="34" charset="0"/>
                <a:ea typeface="ＭＳ Ｐゴシック" charset="0"/>
              </a:rPr>
              <a:t> et al 2002).</a:t>
            </a:r>
          </a:p>
        </p:txBody>
      </p:sp>
    </p:spTree>
    <p:extLst>
      <p:ext uri="{BB962C8B-B14F-4D97-AF65-F5344CB8AC3E}">
        <p14:creationId xmlns:p14="http://schemas.microsoft.com/office/powerpoint/2010/main" val="258283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4495800" y="3873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SzTx/>
              <a:buFontTx/>
              <a:buNone/>
            </a:pPr>
            <a:endParaRPr lang="en-US" sz="2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4370" name="Line 18"/>
          <p:cNvSpPr>
            <a:spLocks noChangeShapeType="1"/>
          </p:cNvSpPr>
          <p:nvPr/>
        </p:nvSpPr>
        <p:spPr bwMode="auto">
          <a:xfrm flipH="1">
            <a:off x="6115050" y="956318"/>
            <a:ext cx="214313" cy="32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71" name="Line 19"/>
          <p:cNvSpPr>
            <a:spLocks noChangeShapeType="1"/>
          </p:cNvSpPr>
          <p:nvPr/>
        </p:nvSpPr>
        <p:spPr bwMode="auto">
          <a:xfrm flipH="1">
            <a:off x="6353175" y="1294455"/>
            <a:ext cx="528638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72" name="Line 20"/>
          <p:cNvSpPr>
            <a:spLocks noChangeShapeType="1"/>
          </p:cNvSpPr>
          <p:nvPr/>
        </p:nvSpPr>
        <p:spPr bwMode="auto">
          <a:xfrm>
            <a:off x="6534150" y="975368"/>
            <a:ext cx="357188" cy="128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73" name="Line 21"/>
          <p:cNvSpPr>
            <a:spLocks noChangeShapeType="1"/>
          </p:cNvSpPr>
          <p:nvPr/>
        </p:nvSpPr>
        <p:spPr bwMode="auto">
          <a:xfrm flipH="1">
            <a:off x="7410450" y="2262380"/>
            <a:ext cx="214313" cy="32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74" name="Line 22"/>
          <p:cNvSpPr>
            <a:spLocks noChangeShapeType="1"/>
          </p:cNvSpPr>
          <p:nvPr/>
        </p:nvSpPr>
        <p:spPr bwMode="auto">
          <a:xfrm flipH="1" flipV="1">
            <a:off x="7777163" y="2929130"/>
            <a:ext cx="442912" cy="4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75" name="Line 23"/>
          <p:cNvSpPr>
            <a:spLocks noChangeShapeType="1"/>
          </p:cNvSpPr>
          <p:nvPr/>
        </p:nvSpPr>
        <p:spPr bwMode="auto">
          <a:xfrm>
            <a:off x="8015288" y="2381443"/>
            <a:ext cx="357187" cy="214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76" name="Line 24"/>
          <p:cNvSpPr>
            <a:spLocks noChangeShapeType="1"/>
          </p:cNvSpPr>
          <p:nvPr/>
        </p:nvSpPr>
        <p:spPr bwMode="auto">
          <a:xfrm>
            <a:off x="6381751" y="1881381"/>
            <a:ext cx="634549" cy="7096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77" name="Line 25"/>
          <p:cNvSpPr>
            <a:spLocks noChangeShapeType="1"/>
          </p:cNvSpPr>
          <p:nvPr/>
        </p:nvSpPr>
        <p:spPr bwMode="auto">
          <a:xfrm>
            <a:off x="4552950" y="5138738"/>
            <a:ext cx="100013" cy="528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78" name="Line 26"/>
          <p:cNvSpPr>
            <a:spLocks noChangeShapeType="1"/>
          </p:cNvSpPr>
          <p:nvPr/>
        </p:nvSpPr>
        <p:spPr bwMode="auto">
          <a:xfrm flipH="1">
            <a:off x="5119688" y="5534025"/>
            <a:ext cx="528637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79" name="Line 27"/>
          <p:cNvSpPr>
            <a:spLocks noChangeShapeType="1"/>
          </p:cNvSpPr>
          <p:nvPr/>
        </p:nvSpPr>
        <p:spPr bwMode="auto">
          <a:xfrm>
            <a:off x="5519874" y="4655684"/>
            <a:ext cx="288743" cy="4736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80" name="Line 28"/>
          <p:cNvSpPr>
            <a:spLocks noChangeShapeType="1"/>
          </p:cNvSpPr>
          <p:nvPr/>
        </p:nvSpPr>
        <p:spPr bwMode="auto">
          <a:xfrm flipV="1">
            <a:off x="4631463" y="4188822"/>
            <a:ext cx="384673" cy="2269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81" name="Line 29"/>
          <p:cNvSpPr>
            <a:spLocks noChangeShapeType="1"/>
          </p:cNvSpPr>
          <p:nvPr/>
        </p:nvSpPr>
        <p:spPr bwMode="auto">
          <a:xfrm flipH="1">
            <a:off x="4929188" y="4676503"/>
            <a:ext cx="322081" cy="8670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82" name="Line 30"/>
          <p:cNvSpPr>
            <a:spLocks noChangeShapeType="1"/>
          </p:cNvSpPr>
          <p:nvPr/>
        </p:nvSpPr>
        <p:spPr bwMode="auto">
          <a:xfrm flipH="1">
            <a:off x="7281863" y="5110163"/>
            <a:ext cx="100012" cy="557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83" name="Line 31"/>
          <p:cNvSpPr>
            <a:spLocks noChangeShapeType="1"/>
          </p:cNvSpPr>
          <p:nvPr/>
        </p:nvSpPr>
        <p:spPr bwMode="auto">
          <a:xfrm flipH="1">
            <a:off x="7562850" y="5705475"/>
            <a:ext cx="528638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84" name="Line 32"/>
          <p:cNvSpPr>
            <a:spLocks noChangeShapeType="1"/>
          </p:cNvSpPr>
          <p:nvPr/>
        </p:nvSpPr>
        <p:spPr bwMode="auto">
          <a:xfrm>
            <a:off x="7958138" y="4914900"/>
            <a:ext cx="371475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85" name="Line 33"/>
          <p:cNvSpPr>
            <a:spLocks noChangeShapeType="1"/>
          </p:cNvSpPr>
          <p:nvPr/>
        </p:nvSpPr>
        <p:spPr bwMode="auto">
          <a:xfrm>
            <a:off x="5872163" y="4514850"/>
            <a:ext cx="1328737" cy="3714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86" name="Line 34"/>
          <p:cNvSpPr>
            <a:spLocks noChangeShapeType="1"/>
          </p:cNvSpPr>
          <p:nvPr/>
        </p:nvSpPr>
        <p:spPr bwMode="auto">
          <a:xfrm flipV="1">
            <a:off x="6238875" y="5095875"/>
            <a:ext cx="871538" cy="3571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87" name="Text Box 35"/>
          <p:cNvSpPr txBox="1">
            <a:spLocks noChangeArrowheads="1"/>
          </p:cNvSpPr>
          <p:nvPr/>
        </p:nvSpPr>
        <p:spPr bwMode="auto">
          <a:xfrm>
            <a:off x="250825" y="1087438"/>
            <a:ext cx="45926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 smtClean="0">
                <a:latin typeface="Gill Sans MT" pitchFamily="34" charset="0"/>
              </a:rPr>
              <a:t>Local </a:t>
            </a:r>
            <a:r>
              <a:rPr lang="en-US" sz="2000" dirty="0">
                <a:latin typeface="Gill Sans MT" pitchFamily="34" charset="0"/>
              </a:rPr>
              <a:t>scale:  Individuals interact</a:t>
            </a:r>
          </a:p>
          <a:p>
            <a:pPr>
              <a:buSzTx/>
              <a:buFontTx/>
              <a:buNone/>
            </a:pPr>
            <a:endParaRPr lang="en-US" sz="20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Metapopulation scale:  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A set of local populations are linked by dispersal</a:t>
            </a:r>
          </a:p>
          <a:p>
            <a:pPr>
              <a:buSzTx/>
              <a:buFontTx/>
              <a:buNone/>
            </a:pPr>
            <a:endParaRPr lang="en-US" sz="20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Species’ geographic range: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Encompasses all local 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populations and 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metapopulations</a:t>
            </a:r>
          </a:p>
        </p:txBody>
      </p:sp>
      <p:sp>
        <p:nvSpPr>
          <p:cNvPr id="484388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58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Verdana" pitchFamily="34" charset="0"/>
              </a:rPr>
              <a:t>What are Metapopulations?</a:t>
            </a:r>
            <a:endParaRPr lang="en-US" sz="3200" dirty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730" y="5704114"/>
            <a:ext cx="692332" cy="496389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124" y="4075611"/>
            <a:ext cx="692332" cy="496389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638" y="4528457"/>
            <a:ext cx="692332" cy="496389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 bwMode="auto">
          <a:xfrm>
            <a:off x="5747657" y="5207726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2724" y="4545875"/>
            <a:ext cx="692332" cy="496389"/>
          </a:xfrm>
          <a:prstGeom prst="rect">
            <a:avLst/>
          </a:prstGeom>
          <a:noFill/>
          <a:ln w="50800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 bwMode="auto">
          <a:xfrm>
            <a:off x="7088777" y="5738949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9981" y="407541"/>
            <a:ext cx="692332" cy="496389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 bwMode="auto">
          <a:xfrm>
            <a:off x="5834743" y="1417736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992983" y="964890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300" y="2665152"/>
            <a:ext cx="692332" cy="496389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 bwMode="auto">
          <a:xfrm>
            <a:off x="7707086" y="1820420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299269" y="2691278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4541" y="5207726"/>
            <a:ext cx="692332" cy="496389"/>
          </a:xfrm>
          <a:prstGeom prst="rect">
            <a:avLst/>
          </a:prstGeom>
          <a:noFill/>
          <a:ln w="50800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53" name="Line 24"/>
          <p:cNvSpPr>
            <a:spLocks noChangeShapeType="1"/>
          </p:cNvSpPr>
          <p:nvPr/>
        </p:nvSpPr>
        <p:spPr bwMode="auto">
          <a:xfrm flipH="1">
            <a:off x="7707086" y="3288040"/>
            <a:ext cx="213360" cy="112774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4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4495800" y="3873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SzTx/>
              <a:buFontTx/>
              <a:buNone/>
            </a:pPr>
            <a:endParaRPr lang="en-US" sz="2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25" name="Text Box 5"/>
          <p:cNvSpPr txBox="1">
            <a:spLocks noChangeArrowheads="1"/>
          </p:cNvSpPr>
          <p:nvPr/>
        </p:nvSpPr>
        <p:spPr bwMode="auto">
          <a:xfrm>
            <a:off x="322263" y="1201738"/>
            <a:ext cx="52514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en-US" sz="2800" dirty="0" smtClean="0">
                <a:latin typeface="Gill Sans MT" pitchFamily="34" charset="0"/>
              </a:rPr>
              <a:t>Individual </a:t>
            </a:r>
            <a:r>
              <a:rPr lang="en-US" sz="2800" dirty="0">
                <a:latin typeface="Gill Sans MT" pitchFamily="34" charset="0"/>
              </a:rPr>
              <a:t>movement </a:t>
            </a:r>
            <a:r>
              <a:rPr lang="en-US" sz="2800" dirty="0" smtClean="0">
                <a:latin typeface="Gill Sans MT" pitchFamily="34" charset="0"/>
              </a:rPr>
              <a:t>among patches is the defining </a:t>
            </a:r>
            <a:r>
              <a:rPr lang="en-US" sz="2800" dirty="0">
                <a:latin typeface="Gill Sans MT" pitchFamily="34" charset="0"/>
              </a:rPr>
              <a:t>feature of a </a:t>
            </a:r>
            <a:r>
              <a:rPr lang="en-US" sz="2800" dirty="0" err="1">
                <a:latin typeface="Gill Sans MT" pitchFamily="34" charset="0"/>
              </a:rPr>
              <a:t>metapopulation</a:t>
            </a:r>
            <a:r>
              <a:rPr lang="en-US" sz="2800" dirty="0" smtClean="0">
                <a:latin typeface="Gill Sans MT" pitchFamily="34" charset="0"/>
              </a:rPr>
              <a:t>.</a:t>
            </a:r>
          </a:p>
          <a:p>
            <a:pPr>
              <a:buSzTx/>
              <a:buFontTx/>
              <a:buNone/>
            </a:pPr>
            <a:endParaRPr lang="en-US" sz="28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r>
              <a:rPr lang="en-US" sz="2800" dirty="0" smtClean="0">
                <a:latin typeface="Gill Sans MT" pitchFamily="34" charset="0"/>
              </a:rPr>
              <a:t>Dispersal is a function of:</a:t>
            </a:r>
            <a:endParaRPr lang="en-US" sz="28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endParaRPr lang="en-US" sz="2800" dirty="0" smtClean="0">
              <a:latin typeface="Gill Sans MT" pitchFamily="34" charset="0"/>
            </a:endParaRPr>
          </a:p>
          <a:p>
            <a:pPr marL="457200" indent="-457200">
              <a:buSz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Distance between patches</a:t>
            </a:r>
            <a:endParaRPr lang="en-US" sz="2800" dirty="0">
              <a:latin typeface="Gill Sans MT" pitchFamily="34" charset="0"/>
            </a:endParaRPr>
          </a:p>
          <a:p>
            <a:pPr marL="457200" indent="-457200">
              <a:buSz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Quality of Habitat</a:t>
            </a:r>
            <a:endParaRPr lang="en-US" sz="2800" dirty="0">
              <a:latin typeface="Gill Sans MT" pitchFamily="34" charset="0"/>
            </a:endParaRPr>
          </a:p>
          <a:p>
            <a:pPr marL="457200" indent="-457200">
              <a:buSz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Mortality during dispersal</a:t>
            </a:r>
          </a:p>
          <a:p>
            <a:pPr marL="457200" indent="-457200">
              <a:buSz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The type of Matrix</a:t>
            </a:r>
          </a:p>
          <a:p>
            <a:pPr>
              <a:buSzTx/>
              <a:buFontTx/>
              <a:buNone/>
            </a:pPr>
            <a:endParaRPr lang="en-US" sz="28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endParaRPr lang="en-US" sz="28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endParaRPr lang="en-US" sz="28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endParaRPr lang="en-US" sz="2800" dirty="0">
              <a:latin typeface="Gill Sans MT" pitchFamily="34" charset="0"/>
            </a:endParaRPr>
          </a:p>
        </p:txBody>
      </p:sp>
      <p:sp>
        <p:nvSpPr>
          <p:cNvPr id="49152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14362"/>
          </a:xfrm>
        </p:spPr>
        <p:txBody>
          <a:bodyPr/>
          <a:lstStyle/>
          <a:p>
            <a:r>
              <a:rPr lang="en-US" sz="3200" dirty="0" smtClean="0">
                <a:latin typeface="Verdana" pitchFamily="34" charset="0"/>
              </a:rPr>
              <a:t>What are Metapopulations?</a:t>
            </a:r>
            <a:endParaRPr lang="en-US" sz="3200" dirty="0"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295" y="1018903"/>
            <a:ext cx="692332" cy="496389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8046720" y="2569029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484" y="2542903"/>
            <a:ext cx="692332" cy="496389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rot="5400000" flipH="1" flipV="1">
            <a:off x="6435634" y="1889761"/>
            <a:ext cx="836023" cy="29609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7428413" y="1785258"/>
            <a:ext cx="844729" cy="56605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>
            <a:off x="6862355" y="2769328"/>
            <a:ext cx="1105988" cy="870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586" y="3796938"/>
            <a:ext cx="692332" cy="496389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7585165" y="4798401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775" y="4841943"/>
            <a:ext cx="692332" cy="496389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 bwMode="auto">
          <a:xfrm rot="5400000" flipH="1" flipV="1">
            <a:off x="6431281" y="4532813"/>
            <a:ext cx="444134" cy="1045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6200000" flipV="1">
            <a:off x="7410996" y="4302036"/>
            <a:ext cx="548636" cy="26996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0800000">
            <a:off x="6853647" y="5068369"/>
            <a:ext cx="653143" cy="872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2050" name="Picture 2" descr="Image result for the ma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04" y="4045132"/>
            <a:ext cx="4421823" cy="267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Generation of a natural mosaic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3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Ecology-Fig-10-17-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2" t="9328" r="11329" b="11645"/>
          <a:stretch/>
        </p:blipFill>
        <p:spPr bwMode="auto">
          <a:xfrm>
            <a:off x="4330261" y="1891880"/>
            <a:ext cx="4403836" cy="41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Northern Spotted Owl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578772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Lande</a:t>
            </a:r>
            <a:r>
              <a:rPr lang="en-US" sz="2800" dirty="0"/>
              <a:t> (1988) estimated </a:t>
            </a:r>
            <a:r>
              <a:rPr lang="en-US" sz="2800" dirty="0" smtClean="0"/>
              <a:t>that the </a:t>
            </a:r>
            <a:r>
              <a:rPr lang="en-US" sz="2800" dirty="0"/>
              <a:t>Northern Spotted Owl </a:t>
            </a:r>
            <a:r>
              <a:rPr lang="en-US" sz="2800" dirty="0" err="1"/>
              <a:t>metapopulation</a:t>
            </a:r>
            <a:r>
              <a:rPr lang="en-US" sz="2800" dirty="0"/>
              <a:t> would collapse if logging reduced suitable patches to &lt; 20%.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12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57200" y="36338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Calibri"/>
                <a:ea typeface="Arial" charset="0"/>
                <a:cs typeface="Calibri"/>
              </a:rPr>
              <a:t>Example: Butterflies</a:t>
            </a:r>
            <a:endParaRPr lang="en-US" sz="2800" dirty="0">
              <a:latin typeface="Calibri"/>
              <a:ea typeface="Arial" charset="0"/>
              <a:cs typeface="Calibri"/>
            </a:endParaRPr>
          </a:p>
        </p:txBody>
      </p:sp>
      <p:pic>
        <p:nvPicPr>
          <p:cNvPr id="46084" name="Picture 4" descr="Ecology-Fig-23-07-0"/>
          <p:cNvPicPr>
            <a:picLocks noChangeAspect="1" noChangeArrowheads="1"/>
          </p:cNvPicPr>
          <p:nvPr/>
        </p:nvPicPr>
        <p:blipFill rotWithShape="1">
          <a:blip r:embed="rId3"/>
          <a:srcRect l="1802" t="9097" r="3740" b="12986"/>
          <a:stretch/>
        </p:blipFill>
        <p:spPr bwMode="auto">
          <a:xfrm>
            <a:off x="2002220" y="1295400"/>
            <a:ext cx="5092713" cy="407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457200" y="54864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/>
                <a:ea typeface="Arial" charset="0"/>
                <a:cs typeface="Calibri"/>
              </a:rPr>
              <a:t>Bog </a:t>
            </a:r>
            <a:r>
              <a:rPr lang="en-US" sz="2400" dirty="0">
                <a:latin typeface="Calibri"/>
                <a:ea typeface="Arial" charset="0"/>
                <a:cs typeface="Calibri"/>
              </a:rPr>
              <a:t>fritillary butterflies cross unsuitable matrix to nearby patches; but do so less when the distance between patches is larger.</a:t>
            </a:r>
          </a:p>
        </p:txBody>
      </p:sp>
    </p:spTree>
    <p:extLst>
      <p:ext uri="{BB962C8B-B14F-4D97-AF65-F5344CB8AC3E}">
        <p14:creationId xmlns:p14="http://schemas.microsoft.com/office/powerpoint/2010/main" val="6906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4495800" y="3952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SzTx/>
              <a:buFontTx/>
              <a:buNone/>
            </a:pPr>
            <a:endParaRPr lang="en-US" sz="2800" b="1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853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Metapopulation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Habitat patch:  where a local population exists</a:t>
            </a:r>
          </a:p>
          <a:p>
            <a:r>
              <a:rPr lang="en-US" dirty="0" smtClean="0"/>
              <a:t>Local extinction:  disappearance of a population from a given patch</a:t>
            </a:r>
          </a:p>
          <a:p>
            <a:r>
              <a:rPr lang="en-US" dirty="0" smtClean="0"/>
              <a:t>Re-colonization:  re-establishment of a local population by new immigrants</a:t>
            </a:r>
          </a:p>
          <a:p>
            <a:r>
              <a:rPr lang="en-US" dirty="0" smtClean="0"/>
              <a:t>Population turnover:  how often the population is renewed</a:t>
            </a:r>
          </a:p>
          <a:p>
            <a:r>
              <a:rPr lang="en-US" dirty="0" smtClean="0"/>
              <a:t>Population persistence time:  how long a population may maintain itself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2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4495800" y="3873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SzTx/>
              <a:buFontTx/>
              <a:buNone/>
            </a:pPr>
            <a:endParaRPr lang="en-US" sz="2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4663349" y="2035720"/>
            <a:ext cx="42368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latin typeface="Gill Sans MT" pitchFamily="34" charset="0"/>
              </a:rPr>
              <a:t>Broad Scale Threats</a:t>
            </a:r>
          </a:p>
          <a:p>
            <a:pPr>
              <a:buSzTx/>
              <a:buFontTx/>
              <a:buNone/>
            </a:pPr>
            <a:endParaRPr lang="en-US" sz="20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Global Climate Change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Land-use change and fragmentation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Altered disturbance regimes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Invasive </a:t>
            </a:r>
            <a:r>
              <a:rPr lang="en-US" sz="2000" dirty="0" smtClean="0">
                <a:latin typeface="Gill Sans MT" pitchFamily="34" charset="0"/>
              </a:rPr>
              <a:t>Species</a:t>
            </a:r>
          </a:p>
        </p:txBody>
      </p:sp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384768" y="5213882"/>
            <a:ext cx="4195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en-US" dirty="0">
                <a:latin typeface="Gill Sans MT" pitchFamily="34" charset="0"/>
              </a:rPr>
              <a:t>Stochastic </a:t>
            </a:r>
            <a:r>
              <a:rPr lang="en-US" dirty="0" smtClean="0">
                <a:latin typeface="Gill Sans MT" pitchFamily="34" charset="0"/>
              </a:rPr>
              <a:t>Causes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506886" name="Text Box 6"/>
          <p:cNvSpPr txBox="1">
            <a:spLocks noChangeArrowheads="1"/>
          </p:cNvSpPr>
          <p:nvPr/>
        </p:nvSpPr>
        <p:spPr bwMode="auto">
          <a:xfrm>
            <a:off x="1630955" y="1402650"/>
            <a:ext cx="1971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>
                <a:latin typeface="Gill Sans MT" pitchFamily="34" charset="0"/>
              </a:rPr>
              <a:t>Broad scale threats</a:t>
            </a:r>
          </a:p>
        </p:txBody>
      </p:sp>
      <p:sp>
        <p:nvSpPr>
          <p:cNvPr id="506887" name="AutoShape 7"/>
          <p:cNvSpPr>
            <a:spLocks noChangeArrowheads="1"/>
          </p:cNvSpPr>
          <p:nvPr/>
        </p:nvSpPr>
        <p:spPr bwMode="auto">
          <a:xfrm>
            <a:off x="2565993" y="1804288"/>
            <a:ext cx="357187" cy="628650"/>
          </a:xfrm>
          <a:prstGeom prst="downArrow">
            <a:avLst>
              <a:gd name="adj1" fmla="val 50000"/>
              <a:gd name="adj2" fmla="val 44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6888" name="AutoShape 8"/>
          <p:cNvSpPr>
            <a:spLocks noChangeArrowheads="1"/>
          </p:cNvSpPr>
          <p:nvPr/>
        </p:nvSpPr>
        <p:spPr bwMode="auto">
          <a:xfrm>
            <a:off x="2480268" y="4501094"/>
            <a:ext cx="400050" cy="685800"/>
          </a:xfrm>
          <a:prstGeom prst="upArrow">
            <a:avLst>
              <a:gd name="adj1" fmla="val 50000"/>
              <a:gd name="adj2" fmla="val 42857"/>
            </a:avLst>
          </a:prstGeom>
          <a:gradFill rotWithShape="1">
            <a:gsLst>
              <a:gs pos="0">
                <a:srgbClr val="00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06891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Verdana" pitchFamily="34" charset="0"/>
              </a:rPr>
              <a:t>Factors </a:t>
            </a:r>
            <a:r>
              <a:rPr lang="en-US" sz="3600" dirty="0"/>
              <a:t>A</a:t>
            </a:r>
            <a:r>
              <a:rPr lang="en-US" sz="3600" dirty="0" smtClean="0">
                <a:latin typeface="Verdana" pitchFamily="34" charset="0"/>
              </a:rPr>
              <a:t>ffecting Local Extinctions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05364" y="2750680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2101309" y="3503995"/>
            <a:ext cx="444134" cy="10450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V="1">
            <a:off x="3081024" y="3273218"/>
            <a:ext cx="548636" cy="269966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>
            <a:off x="2523675" y="4039551"/>
            <a:ext cx="653143" cy="8729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246482" y="3778291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>
            <a:off x="2314669" y="2933562"/>
            <a:ext cx="653143" cy="8729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254" y="3804418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963" y="4144052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225" y="3804418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934" y="4144052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 bwMode="auto">
          <a:xfrm>
            <a:off x="1504771" y="3795730"/>
            <a:ext cx="1010194" cy="722811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420" y="2411047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1129" y="2750681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391" y="2411047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100" y="2750681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 bwMode="auto">
          <a:xfrm>
            <a:off x="2993937" y="2402359"/>
            <a:ext cx="1010194" cy="722811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9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Plan for 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case study on how to plan land use to optimize both biodiversity and economic interest</a:t>
            </a:r>
          </a:p>
          <a:p>
            <a:r>
              <a:rPr lang="en-US" dirty="0" smtClean="0"/>
              <a:t>Review major concepts</a:t>
            </a:r>
          </a:p>
          <a:p>
            <a:r>
              <a:rPr lang="en-US" dirty="0" smtClean="0"/>
              <a:t>Go over 2 </a:t>
            </a:r>
            <a:r>
              <a:rPr lang="en-US" dirty="0" err="1" smtClean="0"/>
              <a:t>homeworks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76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Text Box 2"/>
          <p:cNvSpPr txBox="1">
            <a:spLocks noChangeArrowheads="1"/>
          </p:cNvSpPr>
          <p:nvPr/>
        </p:nvSpPr>
        <p:spPr bwMode="auto">
          <a:xfrm>
            <a:off x="4495800" y="3873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SzTx/>
              <a:buFontTx/>
              <a:buNone/>
            </a:pPr>
            <a:endParaRPr lang="en-US" sz="2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4079875" y="1193563"/>
            <a:ext cx="48450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 smtClean="0">
                <a:latin typeface="Gill Sans MT" pitchFamily="34" charset="0"/>
              </a:rPr>
              <a:t>Local Scale Threats:</a:t>
            </a:r>
          </a:p>
          <a:p>
            <a:pPr>
              <a:buSzTx/>
              <a:buFontTx/>
              <a:buNone/>
            </a:pPr>
            <a:endParaRPr lang="en-US" sz="20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r>
              <a:rPr lang="en-US" sz="2000" dirty="0" smtClean="0">
                <a:latin typeface="Gill Sans MT" pitchFamily="34" charset="0"/>
              </a:rPr>
              <a:t>Demographic </a:t>
            </a:r>
            <a:r>
              <a:rPr lang="en-US" sz="2000" dirty="0">
                <a:latin typeface="Gill Sans MT" pitchFamily="34" charset="0"/>
              </a:rPr>
              <a:t>stochasticity: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Random changes in </a:t>
            </a:r>
            <a:r>
              <a:rPr lang="en-US" sz="2000" dirty="0" smtClean="0">
                <a:latin typeface="Gill Sans MT" pitchFamily="34" charset="0"/>
              </a:rPr>
              <a:t>population vital </a:t>
            </a:r>
            <a:r>
              <a:rPr lang="en-US" sz="2000" dirty="0">
                <a:latin typeface="Gill Sans MT" pitchFamily="34" charset="0"/>
              </a:rPr>
              <a:t>rates.</a:t>
            </a:r>
          </a:p>
          <a:p>
            <a:pPr>
              <a:buSzTx/>
              <a:buFontTx/>
              <a:buNone/>
            </a:pPr>
            <a:endParaRPr lang="en-US" sz="20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Genetic stochasticity: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Loss of fitness due to inbreeding in very small local populations</a:t>
            </a:r>
          </a:p>
          <a:p>
            <a:pPr>
              <a:buSzTx/>
              <a:buFontTx/>
              <a:buNone/>
            </a:pPr>
            <a:endParaRPr lang="en-US" sz="20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Environmental stochasticity: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Environmental changes, especially weather, that may result in fluctuations in resources.</a:t>
            </a:r>
          </a:p>
          <a:p>
            <a:pPr>
              <a:buSzTx/>
              <a:buFontTx/>
              <a:buNone/>
            </a:pPr>
            <a:endParaRPr lang="en-US" sz="20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Catastrophe:</a:t>
            </a:r>
          </a:p>
          <a:p>
            <a:pPr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Extreme stochastic events that affects the entire metapopulation.</a:t>
            </a:r>
          </a:p>
        </p:txBody>
      </p:sp>
      <p:sp>
        <p:nvSpPr>
          <p:cNvPr id="492556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5888"/>
          </a:xfrm>
        </p:spPr>
        <p:txBody>
          <a:bodyPr/>
          <a:lstStyle/>
          <a:p>
            <a:r>
              <a:rPr lang="en-US" sz="3600" dirty="0" smtClean="0">
                <a:latin typeface="Verdana" pitchFamily="34" charset="0"/>
              </a:rPr>
              <a:t>Factors Affecting Local Extinctions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170782" y="5032227"/>
            <a:ext cx="4195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en-US" dirty="0">
                <a:latin typeface="Gill Sans MT" pitchFamily="34" charset="0"/>
              </a:rPr>
              <a:t>Stochastic </a:t>
            </a:r>
            <a:r>
              <a:rPr lang="en-US" dirty="0" smtClean="0">
                <a:latin typeface="Gill Sans MT" pitchFamily="34" charset="0"/>
              </a:rPr>
              <a:t>Causes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75405" y="1220995"/>
            <a:ext cx="1971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>
                <a:latin typeface="Gill Sans MT" pitchFamily="34" charset="0"/>
              </a:rPr>
              <a:t>Broad scale threats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010443" y="1622633"/>
            <a:ext cx="357187" cy="628650"/>
          </a:xfrm>
          <a:prstGeom prst="downArrow">
            <a:avLst>
              <a:gd name="adj1" fmla="val 50000"/>
              <a:gd name="adj2" fmla="val 44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924718" y="4319439"/>
            <a:ext cx="400050" cy="685800"/>
          </a:xfrm>
          <a:prstGeom prst="upArrow">
            <a:avLst>
              <a:gd name="adj1" fmla="val 50000"/>
              <a:gd name="adj2" fmla="val 42857"/>
            </a:avLst>
          </a:prstGeom>
          <a:gradFill rotWithShape="1">
            <a:gsLst>
              <a:gs pos="0">
                <a:srgbClr val="00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1349814" y="2569025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cxnSp>
        <p:nvCxnSpPr>
          <p:cNvPr id="18" name="Straight Arrow Connector 17"/>
          <p:cNvCxnSpPr>
            <a:stCxn id="27" idx="0"/>
            <a:endCxn id="17" idx="2"/>
          </p:cNvCxnSpPr>
          <p:nvPr/>
        </p:nvCxnSpPr>
        <p:spPr bwMode="auto">
          <a:xfrm flipV="1">
            <a:off x="1454318" y="3056705"/>
            <a:ext cx="108856" cy="55737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21" idx="0"/>
            <a:endCxn id="32" idx="2"/>
          </p:cNvCxnSpPr>
          <p:nvPr/>
        </p:nvCxnSpPr>
        <p:spPr bwMode="auto">
          <a:xfrm flipV="1">
            <a:off x="2904292" y="2943515"/>
            <a:ext cx="39192" cy="653121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0800000">
            <a:off x="1968125" y="3857896"/>
            <a:ext cx="653143" cy="8729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2690932" y="3596636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cxnSp>
        <p:nvCxnSpPr>
          <p:cNvPr id="22" name="Straight Arrow Connector 21"/>
          <p:cNvCxnSpPr>
            <a:stCxn id="32" idx="1"/>
            <a:endCxn id="17" idx="3"/>
          </p:cNvCxnSpPr>
          <p:nvPr/>
        </p:nvCxnSpPr>
        <p:spPr bwMode="auto">
          <a:xfrm flipH="1">
            <a:off x="1776534" y="2582110"/>
            <a:ext cx="661853" cy="230755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704" y="3622763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413" y="3962397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675" y="3622763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384" y="3962397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 bwMode="auto">
          <a:xfrm>
            <a:off x="949221" y="3614075"/>
            <a:ext cx="1010194" cy="722811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870" y="2229392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579" y="2569026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841" y="2229392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550" y="2569026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 bwMode="auto">
          <a:xfrm>
            <a:off x="2438387" y="2220704"/>
            <a:ext cx="1010194" cy="722811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0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4495800" y="3873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SzTx/>
              <a:buFontTx/>
              <a:buNone/>
            </a:pPr>
            <a:endParaRPr lang="en-US" sz="2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4130675" y="972084"/>
            <a:ext cx="47577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en-US" sz="2400" dirty="0">
                <a:latin typeface="Gill Sans MT" pitchFamily="34" charset="0"/>
              </a:rPr>
              <a:t>Factors influencing </a:t>
            </a:r>
            <a:r>
              <a:rPr lang="en-US" sz="2400" dirty="0" smtClean="0">
                <a:latin typeface="Gill Sans MT" pitchFamily="34" charset="0"/>
              </a:rPr>
              <a:t>re-colonization </a:t>
            </a:r>
            <a:r>
              <a:rPr lang="en-US" sz="2400" dirty="0">
                <a:latin typeface="Gill Sans MT" pitchFamily="34" charset="0"/>
              </a:rPr>
              <a:t>reflect the interplay between life history traits and the connectivity to habitat.</a:t>
            </a:r>
          </a:p>
          <a:p>
            <a:pPr>
              <a:buSzTx/>
              <a:buFontTx/>
              <a:buNone/>
            </a:pPr>
            <a:endParaRPr lang="en-US" sz="24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r>
              <a:rPr lang="en-US" sz="2400" dirty="0" smtClean="0">
                <a:latin typeface="Gill Sans MT" pitchFamily="34" charset="0"/>
              </a:rPr>
              <a:t>Plants</a:t>
            </a:r>
            <a:r>
              <a:rPr lang="en-US" sz="2400" dirty="0">
                <a:latin typeface="Gill Sans MT" pitchFamily="34" charset="0"/>
              </a:rPr>
              <a:t>:  seed size and viability, dispersal vector, seedbed requirements.</a:t>
            </a:r>
          </a:p>
          <a:p>
            <a:pPr>
              <a:buSzTx/>
              <a:buFontTx/>
              <a:buNone/>
            </a:pPr>
            <a:endParaRPr lang="en-US" sz="2400" dirty="0">
              <a:latin typeface="Gill Sans MT" pitchFamily="34" charset="0"/>
            </a:endParaRPr>
          </a:p>
          <a:p>
            <a:pPr>
              <a:buSzTx/>
              <a:buFontTx/>
              <a:buNone/>
            </a:pPr>
            <a:r>
              <a:rPr lang="en-US" sz="2400" dirty="0" smtClean="0">
                <a:latin typeface="Gill Sans MT" pitchFamily="34" charset="0"/>
              </a:rPr>
              <a:t>Animals</a:t>
            </a:r>
            <a:r>
              <a:rPr lang="en-US" sz="2400" dirty="0">
                <a:latin typeface="Gill Sans MT" pitchFamily="34" charset="0"/>
              </a:rPr>
              <a:t>:  simple distance, </a:t>
            </a:r>
          </a:p>
          <a:p>
            <a:pPr>
              <a:buSzTx/>
              <a:buFontTx/>
              <a:buNone/>
            </a:pPr>
            <a:r>
              <a:rPr lang="en-US" sz="2400" dirty="0">
                <a:latin typeface="Gill Sans MT" pitchFamily="34" charset="0"/>
              </a:rPr>
              <a:t>resistance of intervening habitats, dispersal </a:t>
            </a:r>
            <a:r>
              <a:rPr lang="en-US" sz="2400" dirty="0" smtClean="0">
                <a:latin typeface="Gill Sans MT" pitchFamily="34" charset="0"/>
              </a:rPr>
              <a:t>behavior, </a:t>
            </a:r>
            <a:r>
              <a:rPr lang="en-US" sz="2400" dirty="0">
                <a:latin typeface="Gill Sans MT" pitchFamily="34" charset="0"/>
              </a:rPr>
              <a:t>mortality rates during dispersal.</a:t>
            </a:r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7179"/>
          </a:xfrm>
        </p:spPr>
        <p:txBody>
          <a:bodyPr/>
          <a:lstStyle/>
          <a:p>
            <a:r>
              <a:rPr lang="en-US" sz="3200" dirty="0" smtClean="0">
                <a:latin typeface="Verdana" pitchFamily="34" charset="0"/>
              </a:rPr>
              <a:t>Factors Affecting Local Re-colonization</a:t>
            </a:r>
            <a:endParaRPr lang="en-US" sz="3200" dirty="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88854" y="1367242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1484799" y="2120557"/>
            <a:ext cx="444134" cy="10450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V="1">
            <a:off x="2464514" y="1889780"/>
            <a:ext cx="548636" cy="269966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1907165" y="2656113"/>
            <a:ext cx="653143" cy="8729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2629972" y="2394853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1698159" y="1550124"/>
            <a:ext cx="653143" cy="8729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744" y="2420980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453" y="2760614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715" y="2420980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4424" y="2760614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888261" y="2412292"/>
            <a:ext cx="1010194" cy="722811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910" y="1027609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619" y="1367243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81" y="1027609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590" y="1367243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 bwMode="auto">
          <a:xfrm>
            <a:off x="2377427" y="1018921"/>
            <a:ext cx="1010194" cy="722811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71140" y="4284613"/>
            <a:ext cx="426720" cy="4876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/>
          <p:cNvCxnSpPr>
            <a:endCxn id="23" idx="2"/>
          </p:cNvCxnSpPr>
          <p:nvPr/>
        </p:nvCxnSpPr>
        <p:spPr bwMode="auto">
          <a:xfrm flipH="1" flipV="1">
            <a:off x="1284500" y="4772293"/>
            <a:ext cx="152401" cy="539953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38" idx="2"/>
          </p:cNvCxnSpPr>
          <p:nvPr/>
        </p:nvCxnSpPr>
        <p:spPr bwMode="auto">
          <a:xfrm flipH="1" flipV="1">
            <a:off x="2664810" y="4659103"/>
            <a:ext cx="171364" cy="679248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0800000">
            <a:off x="1689451" y="5573484"/>
            <a:ext cx="653143" cy="8729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0800000">
            <a:off x="1480445" y="4467495"/>
            <a:ext cx="653143" cy="8729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030" y="5338351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39" y="5677985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001" y="5338351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710" y="5677985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 bwMode="auto">
          <a:xfrm>
            <a:off x="670547" y="5329663"/>
            <a:ext cx="1010194" cy="722811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196" y="3944980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6905" y="4284614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167" y="3944980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876" y="4284614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 bwMode="auto">
          <a:xfrm>
            <a:off x="2159713" y="3936292"/>
            <a:ext cx="1010194" cy="722811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494" y="5312225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203" y="5651859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7465" y="5312225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6174" y="5651859"/>
            <a:ext cx="485876" cy="34836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 bwMode="auto">
          <a:xfrm>
            <a:off x="2360011" y="5303537"/>
            <a:ext cx="1010194" cy="722811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6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Metapopulations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13-2 Draw a cartoon of </a:t>
            </a:r>
            <a:r>
              <a:rPr lang="en-US" dirty="0" err="1" smtClean="0"/>
              <a:t>metapopulation</a:t>
            </a:r>
            <a:endParaRPr lang="en-US" dirty="0" smtClean="0"/>
          </a:p>
          <a:p>
            <a:r>
              <a:rPr lang="en-US" dirty="0" smtClean="0"/>
              <a:t>List a few factors that are threats to </a:t>
            </a:r>
            <a:r>
              <a:rPr lang="en-US" dirty="0" err="1" smtClean="0"/>
              <a:t>metapopulations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5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Vp0mPgV7KZp1ZWYHCzc_I0EndjshySPqSXeuHJxB-F6kbipPlKtgYCtgsGIOpCroGDxYPUtxQatCNnZbFTKYsJFOIQL1dJbnddgMdRBSECFrE085EPj5OEOHosR4gpa-AxMLv9bswDmuAKwavOtS3_zYD2Voxx9aGnb2ssdUMGXnXYDzx2ZdVKBchVTekf4AC3VmJ89PVM-sD_j5xLQUDX20e2AhLC-0PoU0CJQzCzXjVGksaboVgauFI4D7vfl26MeG4cH0y_fGmC-yhAUWMVVkNLQbx_wRps07buerUENiOcszT2oeW4p0bRarbQmMtaf6ShynIJYWZFEv18haQuLPGMffoV1h66zi8gljlvEQwpkMkzhIqBI3mDQP7hI9tiLSk8j_1RV6Oe3pyVwDsI-BhNel9f25C-VfosPPii4mE57JX1UaIERapTsa9NfftQ7SyJTFBJzcbfV7N_gP2dZcTxA_Nomqy2_DPb0y8znIApKn0XbUybIpcssCrVzL5AvQONqY58U_U_CFxuAZTJ1T7Smn--esX3Jw2eKhvyZMBPx5k2A5ZH_rUdn5h5vn07elHJBU-mIAfxrBVocq1dgmyuF9hodXPFDdNq-4mUCk9zJC94yh=w1240-h825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4" y="914400"/>
            <a:ext cx="7892353" cy="52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4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488243" y="1533985"/>
            <a:ext cx="37576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/>
            <a:r>
              <a:rPr lang="en-US" sz="2000" u="sng" dirty="0"/>
              <a:t>Island Biogeography Model </a:t>
            </a:r>
            <a:endParaRPr lang="en-US" sz="2000" u="sng" dirty="0" smtClean="0"/>
          </a:p>
          <a:p>
            <a:pPr marL="233363" indent="-233363"/>
            <a:endParaRPr lang="en-US" sz="2000" u="sng" dirty="0">
              <a:latin typeface="Gill Sans MT" pitchFamily="34" charset="0"/>
            </a:endParaRPr>
          </a:p>
          <a:p>
            <a:pPr marL="233363" indent="-233363" defTabSz="457200">
              <a:buSzTx/>
            </a:pPr>
            <a:r>
              <a:rPr lang="en-US" sz="2000" dirty="0" smtClean="0">
                <a:latin typeface="Gill Sans MT" pitchFamily="34" charset="0"/>
              </a:rPr>
              <a:t>Habitat Variables:</a:t>
            </a: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itchFamily="34" charset="0"/>
              </a:rPr>
              <a:t>Island </a:t>
            </a:r>
            <a:r>
              <a:rPr lang="en-US" sz="2000" dirty="0">
                <a:latin typeface="Gill Sans MT" pitchFamily="34" charset="0"/>
              </a:rPr>
              <a:t>area</a:t>
            </a: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endParaRPr lang="en-US" sz="2000" dirty="0">
              <a:latin typeface="Gill Sans MT" pitchFamily="34" charset="0"/>
            </a:endParaRP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itchFamily="34" charset="0"/>
              </a:rPr>
              <a:t>Distance from source (mainland)</a:t>
            </a:r>
          </a:p>
          <a:p>
            <a:pPr marL="233363" indent="-233363" defTabSz="457200"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     </a:t>
            </a:r>
          </a:p>
        </p:txBody>
      </p:sp>
      <p:sp>
        <p:nvSpPr>
          <p:cNvPr id="455691" name="Text Box 11"/>
          <p:cNvSpPr txBox="1">
            <a:spLocks noChangeArrowheads="1"/>
          </p:cNvSpPr>
          <p:nvPr/>
        </p:nvSpPr>
        <p:spPr bwMode="auto">
          <a:xfrm>
            <a:off x="4558593" y="1533985"/>
            <a:ext cx="40830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/>
            <a:r>
              <a:rPr lang="en-US" sz="2000" u="sng" dirty="0" err="1"/>
              <a:t>Metapopulation</a:t>
            </a:r>
            <a:r>
              <a:rPr lang="en-US" sz="2000" u="sng" dirty="0"/>
              <a:t> model </a:t>
            </a:r>
            <a:endParaRPr lang="en-US" sz="2000" u="sng" dirty="0" smtClean="0"/>
          </a:p>
          <a:p>
            <a:pPr marL="233363" indent="-233363"/>
            <a:endParaRPr lang="en-US" sz="2000" u="sng" dirty="0">
              <a:latin typeface="Gill Sans MT" pitchFamily="34" charset="0"/>
            </a:endParaRPr>
          </a:p>
          <a:p>
            <a:pPr marL="233363" indent="-233363" defTabSz="457200">
              <a:buSzTx/>
            </a:pPr>
            <a:r>
              <a:rPr lang="en-US" sz="2000" dirty="0" smtClean="0">
                <a:latin typeface="Gill Sans MT" pitchFamily="34" charset="0"/>
              </a:rPr>
              <a:t>Habitat Variables:</a:t>
            </a: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itchFamily="34" charset="0"/>
              </a:rPr>
              <a:t>Patch </a:t>
            </a:r>
            <a:r>
              <a:rPr lang="en-US" sz="2000" dirty="0">
                <a:latin typeface="Gill Sans MT" pitchFamily="34" charset="0"/>
              </a:rPr>
              <a:t>area</a:t>
            </a: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endParaRPr lang="en-US" sz="2000" dirty="0">
              <a:latin typeface="Gill Sans MT" pitchFamily="34" charset="0"/>
            </a:endParaRP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itchFamily="34" charset="0"/>
              </a:rPr>
              <a:t>Habitat </a:t>
            </a:r>
            <a:r>
              <a:rPr lang="en-US" sz="2000" dirty="0">
                <a:latin typeface="Gill Sans MT" pitchFamily="34" charset="0"/>
              </a:rPr>
              <a:t>abundance or variety</a:t>
            </a: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endParaRPr lang="en-US" sz="2000" dirty="0">
              <a:latin typeface="Gill Sans MT" pitchFamily="34" charset="0"/>
            </a:endParaRP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itchFamily="34" charset="0"/>
              </a:rPr>
              <a:t>Distance </a:t>
            </a:r>
            <a:r>
              <a:rPr lang="en-US" sz="2000" dirty="0" smtClean="0">
                <a:latin typeface="Gill Sans MT" pitchFamily="34" charset="0"/>
              </a:rPr>
              <a:t>between </a:t>
            </a:r>
            <a:r>
              <a:rPr lang="en-US" sz="2000" dirty="0">
                <a:latin typeface="Gill Sans MT" pitchFamily="34" charset="0"/>
              </a:rPr>
              <a:t>habitat patches</a:t>
            </a: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endParaRPr lang="en-US" sz="2000" dirty="0">
              <a:latin typeface="Gill Sans MT" pitchFamily="34" charset="0"/>
            </a:endParaRP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itchFamily="34" charset="0"/>
              </a:rPr>
              <a:t>Habitat </a:t>
            </a:r>
            <a:r>
              <a:rPr lang="en-US" sz="2000" dirty="0">
                <a:latin typeface="Gill Sans MT" pitchFamily="34" charset="0"/>
              </a:rPr>
              <a:t>quality</a:t>
            </a: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itchFamily="34" charset="0"/>
              </a:rPr>
              <a:t>   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4556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Verdana" pitchFamily="34" charset="0"/>
              </a:rPr>
              <a:t>Island </a:t>
            </a:r>
            <a:r>
              <a:rPr lang="en-US" sz="2800" dirty="0">
                <a:latin typeface="Verdana" pitchFamily="34" charset="0"/>
              </a:rPr>
              <a:t>Biogeography vs. Metapopulation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1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628650" y="1630363"/>
            <a:ext cx="7262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/>
              <a:t>	      			</a:t>
            </a: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4537573" y="1849285"/>
            <a:ext cx="42560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/>
            <a:r>
              <a:rPr lang="en-US" sz="2000" u="sng" dirty="0" err="1"/>
              <a:t>Metapopulation</a:t>
            </a:r>
            <a:r>
              <a:rPr lang="en-US" sz="2000" u="sng" dirty="0"/>
              <a:t> model</a:t>
            </a:r>
            <a:r>
              <a:rPr lang="en-US" sz="2000" dirty="0"/>
              <a:t>	</a:t>
            </a:r>
            <a:endParaRPr lang="en-US" sz="2000" dirty="0" smtClean="0"/>
          </a:p>
          <a:p>
            <a:pPr marL="233363" indent="-233363"/>
            <a:endParaRPr lang="en-US" sz="2000" dirty="0">
              <a:latin typeface="Gill Sans MT" pitchFamily="34" charset="0"/>
            </a:endParaRPr>
          </a:p>
          <a:p>
            <a:pPr marL="233363" indent="-233363"/>
            <a:r>
              <a:rPr lang="en-US" sz="2000" dirty="0" smtClean="0">
                <a:latin typeface="Gill Sans MT" pitchFamily="34" charset="0"/>
              </a:rPr>
              <a:t>Species </a:t>
            </a:r>
            <a:r>
              <a:rPr lang="en-US" sz="2000" dirty="0">
                <a:latin typeface="Gill Sans MT" pitchFamily="34" charset="0"/>
              </a:rPr>
              <a:t>variables include:</a:t>
            </a:r>
          </a:p>
          <a:p>
            <a:pPr marL="233363" indent="-233363" defTabSz="457200">
              <a:buSzTx/>
              <a:buFontTx/>
              <a:buNone/>
            </a:pPr>
            <a:endParaRPr lang="en-US" sz="2000" dirty="0">
              <a:latin typeface="Gill Sans MT" pitchFamily="34" charset="0"/>
            </a:endParaRP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itchFamily="34" charset="0"/>
              </a:rPr>
              <a:t>Demographic parameters for local population dynamics</a:t>
            </a: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endParaRPr lang="en-US" sz="2000" dirty="0">
              <a:latin typeface="Gill Sans MT" pitchFamily="34" charset="0"/>
            </a:endParaRP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itchFamily="34" charset="0"/>
              </a:rPr>
              <a:t>Dispersal range and/or </a:t>
            </a:r>
            <a:r>
              <a:rPr lang="en-US" sz="2000" dirty="0" smtClean="0">
                <a:latin typeface="Gill Sans MT" pitchFamily="34" charset="0"/>
              </a:rPr>
              <a:t>mobility, </a:t>
            </a:r>
            <a:r>
              <a:rPr lang="en-US" sz="2000" dirty="0">
                <a:latin typeface="Gill Sans MT" pitchFamily="34" charset="0"/>
              </a:rPr>
              <a:t>dispersal behavior</a:t>
            </a: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endParaRPr lang="en-US" sz="2000" dirty="0">
              <a:latin typeface="Gill Sans MT" pitchFamily="34" charset="0"/>
            </a:endParaRP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itchFamily="34" charset="0"/>
              </a:rPr>
              <a:t>Habitat affinities, territory or home range size</a:t>
            </a: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endParaRPr lang="en-US" sz="2000" dirty="0">
              <a:latin typeface="Gill Sans MT" pitchFamily="34" charset="0"/>
            </a:endParaRP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itchFamily="34" charset="0"/>
              </a:rPr>
              <a:t>Interactions with other species</a:t>
            </a:r>
          </a:p>
          <a:p>
            <a:pPr marL="233363" indent="-233363" defTabSz="457200">
              <a:buSzTx/>
              <a:buFontTx/>
              <a:buNone/>
            </a:pPr>
            <a:r>
              <a:rPr lang="en-US" sz="2000" dirty="0">
                <a:latin typeface="Gill Sans MT" pitchFamily="34" charset="0"/>
              </a:rPr>
              <a:t>     </a:t>
            </a:r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Verdana" pitchFamily="34" charset="0"/>
              </a:rPr>
              <a:t>Island </a:t>
            </a:r>
            <a:r>
              <a:rPr lang="en-US" sz="2800" dirty="0">
                <a:latin typeface="Verdana" pitchFamily="34" charset="0"/>
              </a:rPr>
              <a:t>Biogeography vs. Metapopulation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467223" y="1849285"/>
            <a:ext cx="37576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/>
            <a:r>
              <a:rPr lang="en-US" sz="2000" u="sng" dirty="0"/>
              <a:t>Island Biogeography Model </a:t>
            </a:r>
            <a:endParaRPr lang="en-US" sz="2000" u="sng" dirty="0" smtClean="0"/>
          </a:p>
          <a:p>
            <a:pPr marL="233363" indent="-233363"/>
            <a:endParaRPr lang="en-US" sz="2000" u="sng" dirty="0">
              <a:latin typeface="Gill Sans MT" pitchFamily="34" charset="0"/>
            </a:endParaRPr>
          </a:p>
          <a:p>
            <a:pPr marL="233363" indent="-233363"/>
            <a:r>
              <a:rPr lang="en-US" sz="2000" dirty="0" smtClean="0">
                <a:latin typeface="Gill Sans MT" pitchFamily="34" charset="0"/>
              </a:rPr>
              <a:t>Species Variables </a:t>
            </a:r>
            <a:r>
              <a:rPr lang="en-US" sz="2000" dirty="0">
                <a:latin typeface="Gill Sans MT" pitchFamily="34" charset="0"/>
              </a:rPr>
              <a:t>include:</a:t>
            </a:r>
          </a:p>
          <a:p>
            <a:pPr marL="233363" indent="-233363" defTabSz="457200">
              <a:buSzTx/>
              <a:buFontTx/>
              <a:buNone/>
            </a:pPr>
            <a:endParaRPr lang="en-US" sz="2000" dirty="0">
              <a:latin typeface="Gill Sans MT" pitchFamily="34" charset="0"/>
            </a:endParaRP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itchFamily="34" charset="0"/>
              </a:rPr>
              <a:t>Ability to traverse distances</a:t>
            </a: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endParaRPr lang="en-US" sz="2000" dirty="0" smtClean="0">
              <a:latin typeface="Gill Sans MT" pitchFamily="34" charset="0"/>
            </a:endParaRPr>
          </a:p>
          <a:p>
            <a:pPr marL="342900" indent="-342900" defTabSz="457200">
              <a:buSz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itchFamily="34" charset="0"/>
              </a:rPr>
              <a:t>Robustness to genetic bottlenecks  </a:t>
            </a:r>
            <a:endParaRPr lang="en-US" sz="20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9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Actions to save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natural reserves</a:t>
            </a:r>
          </a:p>
          <a:p>
            <a:r>
              <a:rPr lang="en-US" dirty="0" smtClean="0"/>
              <a:t>Reserves with buffer areas</a:t>
            </a:r>
          </a:p>
          <a:p>
            <a:r>
              <a:rPr lang="en-US" dirty="0" smtClean="0"/>
              <a:t>Many small or several big ones</a:t>
            </a:r>
          </a:p>
          <a:p>
            <a:r>
              <a:rPr lang="en-US" dirty="0" smtClean="0"/>
              <a:t>Connectivity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Nature Reserves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7848600" cy="44053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We should design reserves with configurations that help:</a:t>
            </a: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 smtClean="0"/>
              <a:t>maintain the </a:t>
            </a:r>
            <a:r>
              <a:rPr lang="en-US" dirty="0"/>
              <a:t>largest possible populations.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provide habitat throughout the range of target species.</a:t>
            </a: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Connect to other reserves to maintain </a:t>
            </a:r>
            <a:r>
              <a:rPr lang="en-US" dirty="0" err="1" smtClean="0"/>
              <a:t>metapopulations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94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Nature Reserves with Buffer Zones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 core areas with buffer zones—areas with less stringent controls on land use, but that can still meet the requirements of many species</a:t>
            </a:r>
          </a:p>
          <a:p>
            <a:r>
              <a:rPr lang="en-US" dirty="0" smtClean="0"/>
              <a:t>Buffer zones can also be managed for:</a:t>
            </a:r>
          </a:p>
          <a:p>
            <a:pPr lvl="1"/>
            <a:r>
              <a:rPr lang="en-US" dirty="0" smtClean="0"/>
              <a:t>sustainable harvest of resources</a:t>
            </a:r>
          </a:p>
          <a:p>
            <a:pPr lvl="1"/>
            <a:r>
              <a:rPr lang="en-US" dirty="0" smtClean="0"/>
              <a:t>agriculture, </a:t>
            </a:r>
          </a:p>
          <a:p>
            <a:pPr lvl="1"/>
            <a:r>
              <a:rPr lang="en-US" dirty="0" smtClean="0"/>
              <a:t>limited housing.</a:t>
            </a:r>
          </a:p>
        </p:txBody>
      </p:sp>
    </p:spTree>
    <p:extLst>
      <p:ext uri="{BB962C8B-B14F-4D97-AF65-F5344CB8AC3E}">
        <p14:creationId xmlns:p14="http://schemas.microsoft.com/office/powerpoint/2010/main" val="152975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1968396" cy="5645931"/>
          </a:xfrm>
        </p:spPr>
        <p:txBody>
          <a:bodyPr>
            <a:normAutofit/>
          </a:bodyPr>
          <a:lstStyle/>
          <a:p>
            <a:r>
              <a:rPr lang="en-US" sz="2800" dirty="0"/>
              <a:t>Biosphere reserves have zones that vary in permissible human impact (564 worldwide)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65" y="216047"/>
            <a:ext cx="6128705" cy="6896786"/>
          </a:xfrm>
        </p:spPr>
      </p:pic>
    </p:spTree>
    <p:extLst>
      <p:ext uri="{BB962C8B-B14F-4D97-AF65-F5344CB8AC3E}">
        <p14:creationId xmlns:p14="http://schemas.microsoft.com/office/powerpoint/2010/main" val="48770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</a:p>
          <a:p>
            <a:r>
              <a:rPr lang="en-US" dirty="0" smtClean="0"/>
              <a:t>B-D+I-E = growth</a:t>
            </a:r>
          </a:p>
          <a:p>
            <a:r>
              <a:rPr lang="en-US" dirty="0" smtClean="0"/>
              <a:t>S=</a:t>
            </a:r>
            <a:r>
              <a:rPr lang="en-US" dirty="0" err="1" smtClean="0"/>
              <a:t>cA</a:t>
            </a:r>
            <a:r>
              <a:rPr lang="en-US" baseline="30000" dirty="0" err="1" smtClean="0"/>
              <a:t>z</a:t>
            </a:r>
            <a:endParaRPr lang="en-US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1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Ecology-Fig-23-17-0R"/>
          <p:cNvPicPr>
            <a:picLocks noChangeAspect="1" noChangeArrowheads="1"/>
          </p:cNvPicPr>
          <p:nvPr/>
        </p:nvPicPr>
        <p:blipFill rotWithShape="1">
          <a:blip r:embed="rId3"/>
          <a:srcRect r="18697"/>
          <a:stretch/>
        </p:blipFill>
        <p:spPr bwMode="auto">
          <a:xfrm>
            <a:off x="4038600" y="1295400"/>
            <a:ext cx="494739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599" y="1508220"/>
            <a:ext cx="4847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Best spatial configurations for a core natural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area?</a:t>
            </a:r>
          </a:p>
          <a:p>
            <a:endParaRPr lang="en-US" sz="2400" dirty="0">
              <a:solidFill>
                <a:srgbClr val="000000"/>
              </a:solidFill>
              <a:cs typeface="Calibri"/>
            </a:endParaRPr>
          </a:p>
          <a:p>
            <a:r>
              <a:rPr lang="en-US" sz="2400" dirty="0" smtClean="0"/>
              <a:t>There has been great debate over whether Single Large or Several Small reserves is better. </a:t>
            </a:r>
          </a:p>
          <a:p>
            <a:endParaRPr lang="en-US" sz="2400" dirty="0"/>
          </a:p>
          <a:p>
            <a:r>
              <a:rPr lang="en-US" sz="2400" dirty="0" smtClean="0"/>
              <a:t>(The ‘SLOSS’ Debate)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Nature Reserves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2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50822" y="228599"/>
            <a:ext cx="8313655" cy="157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 smtClean="0"/>
              <a:t>In 1979, Thomas Lovejoy</a:t>
            </a:r>
            <a:r>
              <a:rPr lang="en-US" sz="3200" b="1" dirty="0" smtClean="0"/>
              <a:t> </a:t>
            </a:r>
            <a:r>
              <a:rPr lang="en-US" sz="3200" dirty="0" smtClean="0"/>
              <a:t>set up 1, 10, 100, or 1,000 hectare plots surrounded by logged land: The Dynamics of Forest Fragments Project.</a:t>
            </a:r>
          </a:p>
        </p:txBody>
      </p:sp>
      <p:pic>
        <p:nvPicPr>
          <p:cNvPr id="17411" name="Picture 5" descr="Ecology-Fig-17-02-0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b="26774"/>
          <a:stretch/>
        </p:blipFill>
        <p:spPr bwMode="auto">
          <a:xfrm>
            <a:off x="575699" y="1772801"/>
            <a:ext cx="7586103" cy="297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77276" y="4881803"/>
            <a:ext cx="815491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/>
              <a:t>More species in 1 hectare of Amazonia than </a:t>
            </a:r>
            <a:r>
              <a:rPr lang="en-US" sz="2200" dirty="0" smtClean="0"/>
              <a:t>in all </a:t>
            </a:r>
            <a:r>
              <a:rPr lang="en-US" sz="2200" dirty="0"/>
              <a:t>of </a:t>
            </a:r>
            <a:r>
              <a:rPr lang="en-US" sz="2200" dirty="0" smtClean="0"/>
              <a:t>Europe!</a:t>
            </a:r>
          </a:p>
          <a:p>
            <a:r>
              <a:rPr lang="en-US" sz="2000" dirty="0" smtClean="0"/>
              <a:t>Found that </a:t>
            </a:r>
            <a:r>
              <a:rPr lang="en-US" sz="2000" dirty="0"/>
              <a:t>most forest fragments are too small to maintain all their original </a:t>
            </a:r>
            <a:r>
              <a:rPr lang="en-US" sz="2000" dirty="0" smtClean="0"/>
              <a:t>species. E.g., </a:t>
            </a:r>
            <a:r>
              <a:rPr lang="en-US" sz="2000" dirty="0"/>
              <a:t>100 hectare plots lost ½ their bird species within 15 </a:t>
            </a:r>
            <a:r>
              <a:rPr lang="en-US" sz="2000" dirty="0" err="1"/>
              <a:t>yrs</a:t>
            </a:r>
            <a:r>
              <a:rPr lang="en-US" sz="2000" dirty="0"/>
              <a:t> (</a:t>
            </a:r>
            <a:r>
              <a:rPr lang="en-US" sz="2000" dirty="0" err="1"/>
              <a:t>Ferraz</a:t>
            </a:r>
            <a:r>
              <a:rPr lang="en-US" sz="2000" dirty="0"/>
              <a:t> et al. 2003)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03356" y="6365472"/>
            <a:ext cx="248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Cain et al. Ecology.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Designing Nature Reserves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651" y="1896255"/>
            <a:ext cx="7838936" cy="3798101"/>
          </a:xfrm>
        </p:spPr>
        <p:txBody>
          <a:bodyPr/>
          <a:lstStyle/>
          <a:p>
            <a:pPr eaLnBrk="1" hangingPunct="1"/>
            <a:r>
              <a:rPr lang="en-US" b="1" dirty="0"/>
              <a:t>Habitat corridors</a:t>
            </a:r>
            <a:r>
              <a:rPr lang="en-US" dirty="0"/>
              <a:t>—linear patches that connect blocks of habitat.</a:t>
            </a:r>
          </a:p>
          <a:p>
            <a:pPr eaLnBrk="1" hangingPunct="1"/>
            <a:r>
              <a:rPr lang="en-US" dirty="0"/>
              <a:t>Connectivity can reduce the effects of fragmentation by preventing isolation of populations.</a:t>
            </a:r>
          </a:p>
          <a:p>
            <a:pPr eaLnBrk="1" hangingPunct="1"/>
            <a:r>
              <a:rPr lang="en-US" dirty="0"/>
              <a:t>Do </a:t>
            </a:r>
            <a:r>
              <a:rPr lang="en-US" dirty="0" smtClean="0"/>
              <a:t>corridors work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714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 Landscape Permeability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Matrix is less permeable when it is very different from the core habitat.</a:t>
            </a:r>
          </a:p>
          <a:p>
            <a:r>
              <a:rPr lang="en-US" dirty="0" smtClean="0"/>
              <a:t>Few animals will travel far through any matrix habitat unless they can use </a:t>
            </a:r>
            <a:r>
              <a:rPr lang="en-US" b="1" dirty="0" smtClean="0"/>
              <a:t>stepping stones </a:t>
            </a:r>
            <a:r>
              <a:rPr lang="en-US" dirty="0" smtClean="0"/>
              <a:t>or </a:t>
            </a:r>
            <a:r>
              <a:rPr lang="en-US" b="1" dirty="0" smtClean="0"/>
              <a:t>corridors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Stepping stones are relatively small patches of native vegetation scattered throughout the landscape. E.g., the rufous hummingbird stops in small mountain meadows during long-distance migration (Russell et al. 1994)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5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Box 2"/>
          <p:cNvSpPr txBox="1">
            <a:spLocks noChangeArrowheads="1"/>
          </p:cNvSpPr>
          <p:nvPr/>
        </p:nvSpPr>
        <p:spPr bwMode="auto">
          <a:xfrm>
            <a:off x="4495800" y="3873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SzTx/>
              <a:buFontTx/>
              <a:buNone/>
            </a:pPr>
            <a:endParaRPr lang="en-US" sz="2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94596" name="Picture 4" descr="sld02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4688" t="15169" r="55687" b="45787"/>
          <a:stretch>
            <a:fillRect/>
          </a:stretch>
        </p:blipFill>
        <p:spPr>
          <a:xfrm>
            <a:off x="447675" y="1390932"/>
            <a:ext cx="3844925" cy="2528887"/>
          </a:xfrm>
          <a:noFill/>
          <a:ln w="50800">
            <a:solidFill>
              <a:srgbClr val="FF0000"/>
            </a:solidFill>
          </a:ln>
        </p:spPr>
      </p:pic>
      <p:sp>
        <p:nvSpPr>
          <p:cNvPr id="49460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36587"/>
          </a:xfrm>
        </p:spPr>
        <p:txBody>
          <a:bodyPr/>
          <a:lstStyle/>
          <a:p>
            <a:r>
              <a:rPr lang="en-US" sz="2800" dirty="0" smtClean="0">
                <a:latin typeface="Verdana" pitchFamily="34" charset="0"/>
              </a:rPr>
              <a:t>Island </a:t>
            </a:r>
            <a:r>
              <a:rPr lang="en-US" sz="2800" dirty="0">
                <a:latin typeface="Verdana" pitchFamily="34" charset="0"/>
              </a:rPr>
              <a:t>Biogeography vs. </a:t>
            </a:r>
            <a:r>
              <a:rPr lang="en-US" sz="2800" dirty="0" smtClean="0">
                <a:latin typeface="Verdana" pitchFamily="34" charset="0"/>
              </a:rPr>
              <a:t>Landscape Mosaic</a:t>
            </a:r>
            <a:endParaRPr lang="en-US" sz="2800" dirty="0">
              <a:latin typeface="Verdana" pitchFamily="34" charset="0"/>
            </a:endParaRPr>
          </a:p>
        </p:txBody>
      </p:sp>
      <p:pic>
        <p:nvPicPr>
          <p:cNvPr id="494597" name="Picture 5" descr="sld024"/>
          <p:cNvPicPr>
            <a:picLocks noChangeAspect="1" noChangeArrowheads="1"/>
          </p:cNvPicPr>
          <p:nvPr/>
        </p:nvPicPr>
        <p:blipFill>
          <a:blip r:embed="rId2" cstate="print"/>
          <a:srcRect l="53813" t="15450" r="6937" b="45506"/>
          <a:stretch>
            <a:fillRect/>
          </a:stretch>
        </p:blipFill>
        <p:spPr bwMode="auto">
          <a:xfrm>
            <a:off x="4848225" y="1386169"/>
            <a:ext cx="3819525" cy="25368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993775" y="940260"/>
            <a:ext cx="26118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/>
              <a:t>Island biogeographic view</a:t>
            </a: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5232400" y="940260"/>
            <a:ext cx="236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/>
              <a:t>Landscape mosaic view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365125" y="4123197"/>
            <a:ext cx="37957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buSzTx/>
            </a:pPr>
            <a:r>
              <a:rPr lang="en-US" sz="2000" dirty="0">
                <a:latin typeface="Gill Sans MT" pitchFamily="34" charset="0"/>
              </a:rPr>
              <a:t>Featureless matrix</a:t>
            </a:r>
          </a:p>
          <a:p>
            <a:pPr marL="233363" indent="-233363">
              <a:buSzTx/>
            </a:pPr>
            <a:r>
              <a:rPr lang="en-US" sz="2000" dirty="0">
                <a:latin typeface="Gill Sans MT" pitchFamily="34" charset="0"/>
              </a:rPr>
              <a:t>Local populations “blink” in and out.</a:t>
            </a:r>
          </a:p>
          <a:p>
            <a:pPr marL="233363" indent="-233363">
              <a:buSzTx/>
            </a:pPr>
            <a:r>
              <a:rPr lang="en-US" sz="2000" dirty="0" err="1">
                <a:latin typeface="Gill Sans MT" pitchFamily="34" charset="0"/>
              </a:rPr>
              <a:t>Recolonization</a:t>
            </a:r>
            <a:r>
              <a:rPr lang="en-US" sz="2000" dirty="0">
                <a:latin typeface="Gill Sans MT" pitchFamily="34" charset="0"/>
              </a:rPr>
              <a:t> based on movement rates and distance between patches.</a:t>
            </a:r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4732338" y="4124785"/>
            <a:ext cx="40290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buSzTx/>
            </a:pPr>
            <a:r>
              <a:rPr lang="en-US" sz="2000" dirty="0">
                <a:latin typeface="Gill Sans MT" pitchFamily="34" charset="0"/>
              </a:rPr>
              <a:t>Complex matrix</a:t>
            </a:r>
          </a:p>
          <a:p>
            <a:pPr marL="233363" indent="-233363">
              <a:buSzTx/>
            </a:pPr>
            <a:r>
              <a:rPr lang="en-US" sz="2000" dirty="0">
                <a:latin typeface="Gill Sans MT" pitchFamily="34" charset="0"/>
              </a:rPr>
              <a:t>Matrix affects movement patterns between patterns </a:t>
            </a:r>
            <a:r>
              <a:rPr lang="en-US" sz="2000" dirty="0" smtClean="0">
                <a:latin typeface="Gill Sans MT" pitchFamily="34" charset="0"/>
              </a:rPr>
              <a:t>and </a:t>
            </a:r>
            <a:r>
              <a:rPr lang="en-US" sz="2000" dirty="0" err="1" smtClean="0">
                <a:latin typeface="Gill Sans MT" pitchFamily="34" charset="0"/>
              </a:rPr>
              <a:t>recolonization</a:t>
            </a:r>
            <a:endParaRPr lang="en-US" sz="2000" dirty="0">
              <a:latin typeface="Gill Sans MT" pitchFamily="34" charset="0"/>
            </a:endParaRPr>
          </a:p>
          <a:p>
            <a:pPr marL="233363" indent="-233363">
              <a:buSzTx/>
            </a:pPr>
            <a:r>
              <a:rPr lang="en-US" sz="2000" dirty="0">
                <a:latin typeface="Gill Sans MT" pitchFamily="34" charset="0"/>
              </a:rPr>
              <a:t>Patch distances are not Euclidean</a:t>
            </a:r>
          </a:p>
        </p:txBody>
      </p:sp>
    </p:spTree>
    <p:extLst>
      <p:ext uri="{BB962C8B-B14F-4D97-AF65-F5344CB8AC3E}">
        <p14:creationId xmlns:p14="http://schemas.microsoft.com/office/powerpoint/2010/main" val="31880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elephants-underpass_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91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0" y="62484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Jason Straziuso/AP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217683" y="5410582"/>
            <a:ext cx="6850117" cy="143116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000" dirty="0"/>
              <a:t>“</a:t>
            </a:r>
            <a:r>
              <a:rPr lang="en-US" sz="3000" dirty="0"/>
              <a:t>Elephant Underpass Connects Cousins in Kenya</a:t>
            </a:r>
            <a:r>
              <a:rPr lang="ja-JP" altLang="en-US" sz="3000" dirty="0"/>
              <a:t>”</a:t>
            </a:r>
            <a:endParaRPr lang="en-US" sz="3000" dirty="0"/>
          </a:p>
          <a:p>
            <a:pPr>
              <a:spcBef>
                <a:spcPct val="50000"/>
              </a:spcBef>
            </a:pPr>
            <a:r>
              <a:rPr lang="en-US" sz="1800" dirty="0"/>
              <a:t>Source: NPR News 1/28/11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Metapopulation</a:t>
            </a:r>
            <a:r>
              <a:rPr lang="en-US" dirty="0" smtClean="0"/>
              <a:t>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6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Metapopulation</a:t>
            </a:r>
            <a:r>
              <a:rPr lang="en-US" dirty="0" smtClean="0"/>
              <a:t> Solutions</a:t>
            </a:r>
            <a:endParaRPr lang="en-US" dirty="0"/>
          </a:p>
        </p:txBody>
      </p:sp>
      <p:pic>
        <p:nvPicPr>
          <p:cNvPr id="5122" name="Picture 2" descr="Image result for banff over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8" y="1233652"/>
            <a:ext cx="6096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rc-solutions.org/wp-content/uploads/2013/03/ODO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89" y="3965410"/>
            <a:ext cx="4116661" cy="27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9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Ecology-Fig-23-18-1R"/>
          <p:cNvPicPr>
            <a:picLocks noChangeAspect="1" noChangeArrowheads="1"/>
          </p:cNvPicPr>
          <p:nvPr/>
        </p:nvPicPr>
        <p:blipFill rotWithShape="1">
          <a:blip r:embed="rId3"/>
          <a:srcRect l="14985" r="17929"/>
          <a:stretch/>
        </p:blipFill>
        <p:spPr bwMode="auto">
          <a:xfrm>
            <a:off x="5202620" y="1347095"/>
            <a:ext cx="3846787" cy="514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6072326" y="1178934"/>
            <a:ext cx="3581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307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effective are habitat corridors? Savannah River Ecological Laboratory (Tewksbury et al. 2002)</a:t>
            </a:r>
          </a:p>
          <a:p>
            <a:r>
              <a:rPr lang="en-US" dirty="0" smtClean="0"/>
              <a:t>Patches of early successional habitat were established in a matrix of pine forest, some connected by corridors.</a:t>
            </a:r>
          </a:p>
          <a:p>
            <a:r>
              <a:rPr lang="en-US" dirty="0" smtClean="0"/>
              <a:t>Controls had same area but didn’t lead anywhere.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4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5" descr="Ecology-Fig-23-18-2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288" y="1567150"/>
            <a:ext cx="5753099" cy="45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 Effectiveness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4290" y="1600200"/>
            <a:ext cx="3096611" cy="45259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  <a:cs typeface="Calibri"/>
              </a:rPr>
              <a:t>Effective for butterfly movement, pollen, bird-dispersed fruits 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  <a:ea typeface="Arial" charset="0"/>
                <a:cs typeface="Arial" charset="0"/>
              </a:rPr>
              <a:t>(Tewksbury et al. 2002).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Other </a:t>
            </a:r>
            <a:r>
              <a:rPr lang="en-US" sz="2400" dirty="0"/>
              <a:t>studies of corridors have found negative effects, or no </a:t>
            </a:r>
            <a:r>
              <a:rPr lang="en-US" sz="2400" dirty="0" smtClean="0"/>
              <a:t>benefits.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  <a:cs typeface="Arial" charset="0"/>
              </a:rPr>
              <a:t>Why not always effective?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Gill Sans MT" panose="020B0502020104020203" pitchFamily="34" charset="0"/>
              <a:cs typeface="Calibri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091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2aTeNqHbpGv-1bWejTP83TES1GpCOAdc0y6-0FgkQ54LWj4Vd0_bX8Q7XFXMF9g3OkuH_93Ay8ooYHv2SoLnSdG38kns_R2nNVzL9j2Dns6R3mMGR4Ckkeena4OMQH65xM0VIzNe9OX5JarCFtAowTQ7ruJwOpKSUcLSaxt2ssgFaMHPYmR1aS_8EOK-hBUxw47SnhJjGxKmSDTTijtSPb9QVQbbfxC9E0eyEiS5Y6fUpidCyWpZ5TFOPKO8IdYGS9urD19VCrxy0N5qfHdUijIo5Ru31lIB40DySUt4gWScJ72e_fVnfNdGXw8_ryhPaK4qxm_TIZsbtAgaMSfa8zMv0nocRbCCg4AoW_uiWja18hJuepEtosNHP1vG3Kbx2PgvhwOce5SxQ2WgB5Eh3sA31O4_iJUi9tr4ZictpgoxeBdY8GSbJ4HrKtgQH0ouFYX3a72PajKLEvVhfJr8VtxCAOym2YF5a1wLqJXxnwU5-0A3I_7gaAAhpAzlRTnfj-eR9gg_EhNiBQWh7KblkMXeEwywzuSHIYUFY6jmmC9kd7D0oNjbrEOe8cxcjv4-bDLAF-fOi_D2NeA9Z8Xmy_B51Fmlu7LDsk9ZWl9zVoLMnE1ko6eU=w558-h825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95" y="189186"/>
            <a:ext cx="4308207" cy="63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1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Species Loss Equation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/>
              <a:t>S</a:t>
            </a:r>
            <a:r>
              <a:rPr lang="en-US" altLang="en-US" baseline="-25000" dirty="0" smtClean="0"/>
              <a:t>ORIG </a:t>
            </a:r>
            <a:r>
              <a:rPr lang="en-US" altLang="en-US" dirty="0"/>
              <a:t>= </a:t>
            </a:r>
            <a:r>
              <a:rPr lang="en-US" altLang="en-US" dirty="0" err="1"/>
              <a:t>cA</a:t>
            </a:r>
            <a:r>
              <a:rPr lang="en-US" altLang="en-US" baseline="-25000" dirty="0" err="1"/>
              <a:t>ORIG</a:t>
            </a:r>
            <a:r>
              <a:rPr lang="en-US" altLang="en-US" baseline="30000" dirty="0" err="1"/>
              <a:t>z</a:t>
            </a:r>
            <a:endParaRPr lang="en-US" altLang="en-US" baseline="30000" dirty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Therefore,</a:t>
            </a:r>
            <a:r>
              <a:rPr lang="en-US" altLang="en-US" dirty="0"/>
              <a:t>		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S</a:t>
            </a:r>
            <a:r>
              <a:rPr lang="en-US" altLang="en-US" baseline="-25000" dirty="0" smtClean="0"/>
              <a:t>NOW </a:t>
            </a:r>
            <a:r>
              <a:rPr lang="en-US" altLang="en-US" dirty="0"/>
              <a:t>= </a:t>
            </a:r>
            <a:r>
              <a:rPr lang="en-US" altLang="en-US" dirty="0" err="1" smtClean="0"/>
              <a:t>cA</a:t>
            </a:r>
            <a:r>
              <a:rPr lang="en-US" altLang="en-US" baseline="-25000" dirty="0" err="1" smtClean="0"/>
              <a:t>NOW</a:t>
            </a:r>
            <a:r>
              <a:rPr lang="en-US" altLang="en-US" baseline="30000" dirty="0" err="1" smtClean="0"/>
              <a:t>z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78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Plan for 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case study on how to plan land use to optimize both biodiversity and economic interest</a:t>
            </a:r>
          </a:p>
          <a:p>
            <a:r>
              <a:rPr lang="en-US" dirty="0" smtClean="0"/>
              <a:t>Review major concepts</a:t>
            </a:r>
          </a:p>
          <a:p>
            <a:r>
              <a:rPr lang="en-US" dirty="0" smtClean="0"/>
              <a:t>Go over 2 </a:t>
            </a:r>
            <a:r>
              <a:rPr lang="en-US" dirty="0" err="1" smtClean="0"/>
              <a:t>homeworks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4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Species Loss Equation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% Species remaining =</a:t>
            </a:r>
          </a:p>
          <a:p>
            <a:pPr>
              <a:buFontTx/>
              <a:buNone/>
            </a:pPr>
            <a:r>
              <a:rPr lang="en-US" altLang="en-US" dirty="0" smtClean="0"/>
              <a:t>S</a:t>
            </a:r>
            <a:r>
              <a:rPr lang="en-US" altLang="en-US" baseline="-25000" dirty="0" smtClean="0"/>
              <a:t>NOW </a:t>
            </a:r>
            <a:r>
              <a:rPr lang="en-US" altLang="en-US" dirty="0"/>
              <a:t>/ S</a:t>
            </a:r>
            <a:r>
              <a:rPr lang="en-US" altLang="en-US" baseline="-25000" dirty="0"/>
              <a:t>ORIG </a:t>
            </a:r>
            <a:r>
              <a:rPr lang="en-US" altLang="en-US" dirty="0"/>
              <a:t>= (A</a:t>
            </a:r>
            <a:r>
              <a:rPr lang="en-US" altLang="en-US" baseline="-25000" dirty="0"/>
              <a:t>NOW </a:t>
            </a:r>
            <a:r>
              <a:rPr lang="en-US" altLang="en-US" dirty="0"/>
              <a:t>/ </a:t>
            </a:r>
            <a:r>
              <a:rPr lang="en-US" altLang="en-US" dirty="0" smtClean="0"/>
              <a:t>A</a:t>
            </a:r>
            <a:r>
              <a:rPr lang="en-US" altLang="en-US" baseline="-25000" dirty="0" smtClean="0"/>
              <a:t>ORIG </a:t>
            </a:r>
            <a:r>
              <a:rPr lang="en-US" altLang="en-US" dirty="0" smtClean="0"/>
              <a:t>) </a:t>
            </a:r>
            <a:r>
              <a:rPr lang="en-US" altLang="en-US" baseline="30000" dirty="0" smtClean="0"/>
              <a:t>z</a:t>
            </a:r>
          </a:p>
          <a:p>
            <a:pPr>
              <a:buFontTx/>
              <a:buNone/>
            </a:pPr>
            <a:endParaRPr lang="en-US" altLang="en-US" baseline="30000" dirty="0"/>
          </a:p>
          <a:p>
            <a:pPr>
              <a:buFontTx/>
              <a:buNone/>
            </a:pPr>
            <a:r>
              <a:rPr lang="en-US" altLang="en-US" dirty="0" smtClean="0"/>
              <a:t>Q13-1.  calculate</a:t>
            </a:r>
          </a:p>
          <a:p>
            <a:pPr lvl="1">
              <a:buFontTx/>
              <a:buNone/>
            </a:pPr>
            <a:r>
              <a:rPr lang="en-US" altLang="en-US" dirty="0" smtClean="0"/>
              <a:t>What percentage of bird species will be lost in the Eagle Cap Wilderness if 28% of the forest burns, z = 0.263?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614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Species Loss Equation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en-US" dirty="0" smtClean="0"/>
              <a:t>% Species remaining =</a:t>
            </a:r>
          </a:p>
          <a:p>
            <a:pPr>
              <a:buFontTx/>
              <a:buNone/>
            </a:pPr>
            <a:r>
              <a:rPr lang="en-US" altLang="en-US" dirty="0" smtClean="0"/>
              <a:t>S</a:t>
            </a:r>
            <a:r>
              <a:rPr lang="en-US" altLang="en-US" baseline="-25000" dirty="0" smtClean="0"/>
              <a:t>NOW </a:t>
            </a:r>
            <a:r>
              <a:rPr lang="en-US" altLang="en-US" dirty="0"/>
              <a:t>/ S</a:t>
            </a:r>
            <a:r>
              <a:rPr lang="en-US" altLang="en-US" baseline="-25000" dirty="0"/>
              <a:t>ORIG </a:t>
            </a:r>
            <a:r>
              <a:rPr lang="en-US" altLang="en-US" dirty="0"/>
              <a:t>= (A</a:t>
            </a:r>
            <a:r>
              <a:rPr lang="en-US" altLang="en-US" baseline="-25000" dirty="0"/>
              <a:t>NOW </a:t>
            </a:r>
            <a:r>
              <a:rPr lang="en-US" altLang="en-US" dirty="0"/>
              <a:t>/ </a:t>
            </a:r>
            <a:r>
              <a:rPr lang="en-US" altLang="en-US" dirty="0" smtClean="0"/>
              <a:t>A</a:t>
            </a:r>
            <a:r>
              <a:rPr lang="en-US" altLang="en-US" baseline="-25000" dirty="0" smtClean="0"/>
              <a:t>ORIG </a:t>
            </a:r>
            <a:r>
              <a:rPr lang="en-US" altLang="en-US" dirty="0" smtClean="0"/>
              <a:t>) </a:t>
            </a:r>
            <a:r>
              <a:rPr lang="en-US" altLang="en-US" baseline="30000" dirty="0" smtClean="0"/>
              <a:t>z</a:t>
            </a:r>
          </a:p>
          <a:p>
            <a:pPr>
              <a:buFontTx/>
              <a:buNone/>
            </a:pPr>
            <a:endParaRPr lang="en-US" altLang="en-US" baseline="30000" dirty="0"/>
          </a:p>
          <a:p>
            <a:pPr>
              <a:buFontTx/>
              <a:buNone/>
            </a:pPr>
            <a:r>
              <a:rPr lang="en-US" altLang="en-US" dirty="0" smtClean="0"/>
              <a:t>Q13-1.  </a:t>
            </a:r>
          </a:p>
          <a:p>
            <a:pPr>
              <a:buFontTx/>
              <a:buNone/>
            </a:pPr>
            <a:r>
              <a:rPr lang="en-US" altLang="en-US" dirty="0" smtClean="0"/>
              <a:t>What percentage of bird species will be lost in the Eagle Cap Wilderness if 28% of the forest burns, z = 0.263?</a:t>
            </a:r>
          </a:p>
          <a:p>
            <a:pPr>
              <a:buFontTx/>
              <a:buNone/>
            </a:pPr>
            <a:r>
              <a:rPr lang="en-US" altLang="en-US" dirty="0" smtClean="0"/>
              <a:t>%remaining = (72% not burned or 0.72)</a:t>
            </a:r>
            <a:r>
              <a:rPr lang="en-US" altLang="en-US" baseline="30000" dirty="0" smtClean="0"/>
              <a:t>z</a:t>
            </a:r>
          </a:p>
          <a:p>
            <a:pPr>
              <a:buFontTx/>
              <a:buNone/>
            </a:pPr>
            <a:r>
              <a:rPr lang="en-US" altLang="en-US" dirty="0" smtClean="0"/>
              <a:t>%remaining = 0.92 (or 92%)</a:t>
            </a:r>
          </a:p>
          <a:p>
            <a:pPr>
              <a:buFontTx/>
              <a:buNone/>
            </a:pPr>
            <a:r>
              <a:rPr lang="en-US" altLang="en-US" dirty="0" smtClean="0"/>
              <a:t>%lost = 1 - %remaining = 8% lost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88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Species Loss Equation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	S</a:t>
            </a:r>
            <a:r>
              <a:rPr lang="en-US" altLang="en-US" baseline="-25000"/>
              <a:t>NOW </a:t>
            </a:r>
            <a:r>
              <a:rPr lang="en-US" altLang="en-US"/>
              <a:t>/ S</a:t>
            </a:r>
            <a:r>
              <a:rPr lang="en-US" altLang="en-US" baseline="-25000"/>
              <a:t>ORIG </a:t>
            </a:r>
            <a:r>
              <a:rPr lang="en-US" altLang="en-US"/>
              <a:t>= (A</a:t>
            </a:r>
            <a:r>
              <a:rPr lang="en-US" altLang="en-US" baseline="-25000"/>
              <a:t>NOW </a:t>
            </a:r>
            <a:r>
              <a:rPr lang="en-US" altLang="en-US"/>
              <a:t>/ A</a:t>
            </a:r>
            <a:r>
              <a:rPr lang="en-US" altLang="en-US" baseline="-25000"/>
              <a:t>ORIG </a:t>
            </a:r>
            <a:r>
              <a:rPr lang="en-US" altLang="en-US"/>
              <a:t>) </a:t>
            </a:r>
            <a:r>
              <a:rPr lang="en-US" altLang="en-US" baseline="30000"/>
              <a:t>z</a:t>
            </a:r>
          </a:p>
          <a:p>
            <a:pPr>
              <a:buFontTx/>
              <a:buNone/>
            </a:pPr>
            <a:endParaRPr lang="en-US" altLang="en-US" baseline="30000"/>
          </a:p>
          <a:p>
            <a:pPr>
              <a:buFontTx/>
              <a:buNone/>
            </a:pPr>
            <a:r>
              <a:rPr lang="en-US" altLang="en-US" baseline="30000"/>
              <a:t>		</a:t>
            </a:r>
            <a:r>
              <a:rPr lang="en-US" altLang="en-US"/>
              <a:t>Critique?</a:t>
            </a:r>
            <a:endParaRPr lang="en-US" altLang="en-US" baseline="-25000"/>
          </a:p>
        </p:txBody>
      </p:sp>
    </p:spTree>
    <p:extLst>
      <p:ext uri="{BB962C8B-B14F-4D97-AF65-F5344CB8AC3E}">
        <p14:creationId xmlns:p14="http://schemas.microsoft.com/office/powerpoint/2010/main" val="228206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zfxdjln3UWFEe3zzx00__PMh-vUCsbqlBy7vMTwfK6KpFmO3HX8IoqEBGCDSS-1lKLEcWdPLLtJa4B6kaOBlpmBgacDtzstjqli4fXqseI8no2hoPfMd9wnv7QFE4LGruIrwFlZ11fZQqEGOInQj-4jyUhl5IOMcL7KApVnTBhlNpuyWztnBTtet6lQK6BRO0vx1AZ8PgYk0lfoYUFF9eG1E5klQ1xvZ354AEG28iVQkyTeHrPtpR77e60teM9iST8yUurVTa_xjbX7ZF1l67JrVrZZefnbavJKb5Y8V3bZpZbWDtIp2OLm-lDUHQvk-oU01TzmCnNcgH941MlxPxo96tym4RwHspM9pEr8FImredkW1xAaB1t5lIUhTcWe7iWQcCpNwuuaZu0LngmYyZ_G8-pPSA284cbPLaZHPjfOnZlUNm3glnXJVTVxzfKzHT1B2ARWFAgBA6cPEmt-_0rXI0dMnZ51ZXAt7n-cn-HfdxnsB8ZxZsirnk-WFPK2piLqv9FiVBH1JQm9wf8IkoOy9C2Zc9A2Ge8S6wlkIjpa_1NOs3Ya_8OrJmgsNgnLzo8aBixBwJwyuKihhhf1wqOvtzQikzZEWvaDdDtpYwifmYGCz8Gfx5w=w1166-h776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1" y="1066136"/>
            <a:ext cx="7782802" cy="517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Metapopulations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3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1958</Words>
  <Application>Microsoft Macintosh PowerPoint</Application>
  <PresentationFormat>On-screen Show (4:3)</PresentationFormat>
  <Paragraphs>276</Paragraphs>
  <Slides>40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Habitat connectivity  and landscape mosaics Monday 5/15</vt:lpstr>
      <vt:lpstr>Plan for Wednesday</vt:lpstr>
      <vt:lpstr>Review</vt:lpstr>
      <vt:lpstr>The Species Loss Equation</vt:lpstr>
      <vt:lpstr>The Species Loss Equation</vt:lpstr>
      <vt:lpstr>The Species Loss Equation</vt:lpstr>
      <vt:lpstr>The Species Loss Equation</vt:lpstr>
      <vt:lpstr>PowerPoint Presentation</vt:lpstr>
      <vt:lpstr>Metapopulations</vt:lpstr>
      <vt:lpstr>Metapopulations</vt:lpstr>
      <vt:lpstr>Metapopulations</vt:lpstr>
      <vt:lpstr>Metapopulations</vt:lpstr>
      <vt:lpstr>What are Metapopulations?</vt:lpstr>
      <vt:lpstr>What are Metapopulations?</vt:lpstr>
      <vt:lpstr>PowerPoint Presentation</vt:lpstr>
      <vt:lpstr>Example: Northern Spotted Owl</vt:lpstr>
      <vt:lpstr>PowerPoint Presentation</vt:lpstr>
      <vt:lpstr>Metapopulation Terminology</vt:lpstr>
      <vt:lpstr>Factors Affecting Local Extinctions</vt:lpstr>
      <vt:lpstr>Factors Affecting Local Extinctions</vt:lpstr>
      <vt:lpstr>Factors Affecting Local Re-colonization</vt:lpstr>
      <vt:lpstr>Metapopulations</vt:lpstr>
      <vt:lpstr>PowerPoint Presentation</vt:lpstr>
      <vt:lpstr>Island Biogeography vs. Metapopulation</vt:lpstr>
      <vt:lpstr>Island Biogeography vs. Metapopulation</vt:lpstr>
      <vt:lpstr>Actions to save biodiversity</vt:lpstr>
      <vt:lpstr>Nature Reserves</vt:lpstr>
      <vt:lpstr>Nature Reserves with Buffer Zones</vt:lpstr>
      <vt:lpstr>Biosphere reserves have zones that vary in permissible human impact (564 worldwide) </vt:lpstr>
      <vt:lpstr>Designing Nature Reserves</vt:lpstr>
      <vt:lpstr>PowerPoint Presentation</vt:lpstr>
      <vt:lpstr>Designing Nature Reserves</vt:lpstr>
      <vt:lpstr>Maintain Landscape Permeability</vt:lpstr>
      <vt:lpstr>Island Biogeography vs. Landscape Mosaic</vt:lpstr>
      <vt:lpstr>Metapopulation Solutions</vt:lpstr>
      <vt:lpstr>Metapopulation Solutions</vt:lpstr>
      <vt:lpstr>Corridor Effectiveness</vt:lpstr>
      <vt:lpstr>Corridor Effectiveness</vt:lpstr>
      <vt:lpstr>PowerPoint Presentation</vt:lpstr>
      <vt:lpstr>Plan for Wednesday</vt:lpstr>
    </vt:vector>
  </TitlesOfParts>
  <Company>Portland State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5/15</dc:title>
  <dc:creator>John Rueter</dc:creator>
  <cp:lastModifiedBy>John Rueter</cp:lastModifiedBy>
  <cp:revision>15</cp:revision>
  <dcterms:created xsi:type="dcterms:W3CDTF">2017-05-10T15:08:17Z</dcterms:created>
  <dcterms:modified xsi:type="dcterms:W3CDTF">2017-05-15T14:55:43Z</dcterms:modified>
</cp:coreProperties>
</file>