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gif" ContentType="image/gif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tags/tag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1"/>
  </p:notesMasterIdLst>
  <p:sldIdLst>
    <p:sldId id="418" r:id="rId2"/>
    <p:sldId id="299" r:id="rId3"/>
    <p:sldId id="419" r:id="rId4"/>
    <p:sldId id="338" r:id="rId5"/>
    <p:sldId id="302" r:id="rId6"/>
    <p:sldId id="339" r:id="rId7"/>
    <p:sldId id="340" r:id="rId8"/>
    <p:sldId id="341" r:id="rId9"/>
    <p:sldId id="342" r:id="rId10"/>
    <p:sldId id="343" r:id="rId11"/>
    <p:sldId id="345" r:id="rId12"/>
    <p:sldId id="344" r:id="rId13"/>
    <p:sldId id="346" r:id="rId14"/>
    <p:sldId id="347" r:id="rId15"/>
    <p:sldId id="348" r:id="rId16"/>
    <p:sldId id="420" r:id="rId17"/>
    <p:sldId id="349" r:id="rId18"/>
    <p:sldId id="350" r:id="rId19"/>
    <p:sldId id="351" r:id="rId20"/>
    <p:sldId id="352" r:id="rId21"/>
    <p:sldId id="353" r:id="rId22"/>
    <p:sldId id="354" r:id="rId23"/>
    <p:sldId id="315" r:id="rId24"/>
    <p:sldId id="316" r:id="rId25"/>
    <p:sldId id="422" r:id="rId26"/>
    <p:sldId id="423" r:id="rId27"/>
    <p:sldId id="317" r:id="rId28"/>
    <p:sldId id="318" r:id="rId29"/>
    <p:sldId id="421" r:id="rId3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0480" autoAdjust="0"/>
  </p:normalViewPr>
  <p:slideViewPr>
    <p:cSldViewPr snapToGrid="0" snapToObjects="1">
      <p:cViewPr>
        <p:scale>
          <a:sx n="91" d="100"/>
          <a:sy n="91" d="100"/>
        </p:scale>
        <p:origin x="-688" y="-12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11718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notesMaster" Target="notesMasters/notesMaster1.xml"/><Relationship Id="rId32" Type="http://schemas.openxmlformats.org/officeDocument/2006/relationships/printerSettings" Target="printerSettings/printerSettings1.bin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presProps" Target="presProps.xml"/><Relationship Id="rId34" Type="http://schemas.openxmlformats.org/officeDocument/2006/relationships/viewProps" Target="viewProps.xml"/><Relationship Id="rId35" Type="http://schemas.openxmlformats.org/officeDocument/2006/relationships/theme" Target="theme/theme1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753BE8F-D245-1F49-9CD2-20D814D4E32E}" type="datetimeFigureOut">
              <a:rPr lang="en-US" smtClean="0"/>
              <a:t>5/10/17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28A95F4-7A7A-4B4F-AC45-DFDCCB5B10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15411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notesMaster" Target="../notesMasters/notesMaster1.xml"/><Relationship Id="rId3" Type="http://schemas.openxmlformats.org/officeDocument/2006/relationships/slide" Target="../slides/slide28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88F5174-69A5-9C43-B7A3-FF87988CDBBB}" type="slidenum">
              <a:rPr lang="en-US"/>
              <a:pPr/>
              <a:t>24</a:t>
            </a:fld>
            <a:endParaRPr lang="en-US"/>
          </a:p>
        </p:txBody>
      </p:sp>
      <p:sp>
        <p:nvSpPr>
          <p:cNvPr id="532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defTabSz="483263">
              <a:defRPr/>
            </a:pPr>
            <a:r>
              <a:rPr lang="en-US" dirty="0" smtClean="0"/>
              <a:t>In 1986, a massive hydroelectric project in the Caroni River valley of Venezuela created islands of tropical forest surrounded by water - </a:t>
            </a:r>
            <a:r>
              <a:rPr lang="en-US" dirty="0" err="1" smtClean="0"/>
              <a:t>Lago</a:t>
            </a:r>
            <a:r>
              <a:rPr lang="en-US" dirty="0" smtClean="0"/>
              <a:t> </a:t>
            </a:r>
            <a:r>
              <a:rPr lang="en-US" dirty="0" err="1" smtClean="0"/>
              <a:t>Guri</a:t>
            </a:r>
            <a:r>
              <a:rPr lang="en-US" dirty="0" smtClean="0"/>
              <a:t> - in what had been an intact forest.</a:t>
            </a:r>
          </a:p>
          <a:p>
            <a:pPr defTabSz="483263">
              <a:defRPr/>
            </a:pPr>
            <a:endParaRPr lang="en-US" dirty="0" smtClean="0"/>
          </a:p>
          <a:p>
            <a:pPr defTabSz="483263">
              <a:defRPr/>
            </a:pPr>
            <a:r>
              <a:rPr lang="en-US" dirty="0" smtClean="0"/>
              <a:t>Loss and fragmentation typically go hand in hand</a:t>
            </a:r>
            <a:r>
              <a:rPr lang="en-US" baseline="0" dirty="0" smtClean="0"/>
              <a:t> so it is difficult to separate out the effects of one from the other on ecological communities and ecosystem function. </a:t>
            </a: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658543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268F6BB-5D72-AE4A-AE74-B38E6D85E3F8}" type="slidenum">
              <a:rPr lang="en-US"/>
              <a:pPr/>
              <a:t>27</a:t>
            </a:fld>
            <a:endParaRPr lang="en-US"/>
          </a:p>
        </p:txBody>
      </p:sp>
      <p:sp>
        <p:nvSpPr>
          <p:cNvPr id="573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3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dirty="0"/>
              <a:t>This landscape change was studied by </a:t>
            </a:r>
            <a:r>
              <a:rPr lang="en-US" dirty="0" err="1"/>
              <a:t>Terborgh</a:t>
            </a:r>
            <a:r>
              <a:rPr lang="en-US" dirty="0"/>
              <a:t> et al. (2006).</a:t>
            </a:r>
          </a:p>
          <a:p>
            <a:r>
              <a:rPr lang="en-US" dirty="0"/>
              <a:t>Small and medium-sized islands were lacking the top predators found on the mainland—cats, raptors, large snakes.</a:t>
            </a:r>
          </a:p>
          <a:p>
            <a:r>
              <a:rPr lang="en-US" dirty="0"/>
              <a:t>Generalist herbivores, seed predators, and predators of invertebrates were 10 to 100 times more abundant on the islands.</a:t>
            </a:r>
          </a:p>
          <a:p>
            <a:r>
              <a:rPr lang="en-US" dirty="0"/>
              <a:t>This had a dramatic effect on the vegetation: Tree recruitment decreased and tree mortality increased due to high rates of </a:t>
            </a:r>
            <a:r>
              <a:rPr lang="en-US" dirty="0" err="1"/>
              <a:t>herbivory</a:t>
            </a:r>
            <a:r>
              <a:rPr lang="en-US" dirty="0"/>
              <a:t>, primarily by leaf-cutter ants.</a:t>
            </a:r>
          </a:p>
          <a:p>
            <a:r>
              <a:rPr lang="en-US" dirty="0"/>
              <a:t>This was seen as an example of top-down regulation.</a:t>
            </a:r>
          </a:p>
        </p:txBody>
      </p:sp>
    </p:spTree>
    <p:extLst>
      <p:ext uri="{BB962C8B-B14F-4D97-AF65-F5344CB8AC3E}">
        <p14:creationId xmlns:p14="http://schemas.microsoft.com/office/powerpoint/2010/main" val="278781514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0899" name="Notes Placeholder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>
          <a:noFill/>
          <a:ln/>
        </p:spPr>
        <p:txBody>
          <a:bodyPr/>
          <a:lstStyle/>
          <a:p>
            <a:r>
              <a:rPr lang="en-US" dirty="0">
                <a:latin typeface="Arial" charset="0"/>
              </a:rPr>
              <a:t>Ecology2e-Fig-23-15-0.jpg</a:t>
            </a:r>
            <a:br>
              <a:rPr lang="en-US" dirty="0">
                <a:latin typeface="Arial" charset="0"/>
              </a:rPr>
            </a:br>
            <a:endParaRPr lang="en-US" dirty="0">
              <a:latin typeface="Arial" charset="0"/>
            </a:endParaRPr>
          </a:p>
        </p:txBody>
      </p:sp>
      <p:sp>
        <p:nvSpPr>
          <p:cNvPr id="8090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5EE76F8-19BD-AA47-8AD2-1CB96B4DE441}" type="slidenum">
              <a:rPr lang="en-US"/>
              <a:pPr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1488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19744A-A39F-0049-82B5-BC0B54FED583}" type="datetimeFigureOut">
              <a:rPr lang="en-US" smtClean="0"/>
              <a:t>5/10/17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3EAA29-9534-8441-9AA9-3683F6969F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39682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19744A-A39F-0049-82B5-BC0B54FED583}" type="datetimeFigureOut">
              <a:rPr lang="en-US" smtClean="0"/>
              <a:t>5/10/17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3EAA29-9534-8441-9AA9-3683F6969F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66708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19744A-A39F-0049-82B5-BC0B54FED583}" type="datetimeFigureOut">
              <a:rPr lang="en-US" smtClean="0"/>
              <a:t>5/10/17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3EAA29-9534-8441-9AA9-3683F6969F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11658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338554"/>
          </a:xfrm>
        </p:spPr>
        <p:txBody>
          <a:bodyPr anchor="b"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2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31DB59D-FA82-AD42-A224-1AD8263B2C1D}" type="datetimeFigureOut">
              <a:rPr lang="en-US"/>
              <a:pPr/>
              <a:t>5/10/17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C38B92B-A008-914A-8B7B-70778256F30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550592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dgm">
  <p:cSld name="Title and Diagram or Organization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martArt Placeholder 2"/>
          <p:cNvSpPr>
            <a:spLocks noGrp="1"/>
          </p:cNvSpPr>
          <p:nvPr>
            <p:ph type="dgm" idx="1"/>
          </p:nvPr>
        </p:nvSpPr>
        <p:spPr>
          <a:xfrm>
            <a:off x="685800" y="1981200"/>
            <a:ext cx="7772400" cy="4114800"/>
          </a:xfrm>
        </p:spPr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1DDD798A-0218-4D4C-A8CF-75571BF7201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50894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19744A-A39F-0049-82B5-BC0B54FED583}" type="datetimeFigureOut">
              <a:rPr lang="en-US" smtClean="0"/>
              <a:t>5/10/17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3EAA29-9534-8441-9AA9-3683F6969F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73071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19744A-A39F-0049-82B5-BC0B54FED583}" type="datetimeFigureOut">
              <a:rPr lang="en-US" smtClean="0"/>
              <a:t>5/10/17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3EAA29-9534-8441-9AA9-3683F6969F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87430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19744A-A39F-0049-82B5-BC0B54FED583}" type="datetimeFigureOut">
              <a:rPr lang="en-US" smtClean="0"/>
              <a:t>5/10/17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3EAA29-9534-8441-9AA9-3683F6969F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70116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19744A-A39F-0049-82B5-BC0B54FED583}" type="datetimeFigureOut">
              <a:rPr lang="en-US" smtClean="0"/>
              <a:t>5/10/17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3EAA29-9534-8441-9AA9-3683F6969F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17668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19744A-A39F-0049-82B5-BC0B54FED583}" type="datetimeFigureOut">
              <a:rPr lang="en-US" smtClean="0"/>
              <a:t>5/10/17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3EAA29-9534-8441-9AA9-3683F6969F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99622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19744A-A39F-0049-82B5-BC0B54FED583}" type="datetimeFigureOut">
              <a:rPr lang="en-US" smtClean="0"/>
              <a:t>5/10/17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3EAA29-9534-8441-9AA9-3683F6969F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24476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19744A-A39F-0049-82B5-BC0B54FED583}" type="datetimeFigureOut">
              <a:rPr lang="en-US" smtClean="0"/>
              <a:t>5/10/17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3EAA29-9534-8441-9AA9-3683F6969F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58477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19744A-A39F-0049-82B5-BC0B54FED583}" type="datetimeFigureOut">
              <a:rPr lang="en-US" smtClean="0"/>
              <a:t>5/10/17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3EAA29-9534-8441-9AA9-3683F6969F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18504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19744A-A39F-0049-82B5-BC0B54FED583}" type="datetimeFigureOut">
              <a:rPr lang="en-US" smtClean="0"/>
              <a:t>5/10/17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3EAA29-9534-8441-9AA9-3683F6969F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34465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1" r:id="rId12"/>
    <p:sldLayoutId id="2147483662" r:id="rId13"/>
  </p:sldLayoutIdLst>
  <p:timing>
    <p:tnLst>
      <p:par>
        <p:cTn xmlns:p14="http://schemas.microsoft.com/office/powerpoint/2010/main" id="1" dur="indefinite" restart="never" nodeType="tmRoot"/>
      </p:par>
    </p:tnLst>
  </p:timing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4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4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4" Type="http://schemas.openxmlformats.org/officeDocument/2006/relationships/image" Target="../media/image18.png"/><Relationship Id="rId5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20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4" Type="http://schemas.openxmlformats.org/officeDocument/2006/relationships/image" Target="../media/image23.png"/><Relationship Id="rId5" Type="http://schemas.openxmlformats.org/officeDocument/2006/relationships/image" Target="../media/image24.png"/><Relationship Id="rId6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26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27.png"/><Relationship Id="rId3" Type="http://schemas.openxmlformats.org/officeDocument/2006/relationships/image" Target="../media/image28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29.png"/><Relationship Id="rId3" Type="http://schemas.openxmlformats.org/officeDocument/2006/relationships/image" Target="../media/image30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4" Type="http://schemas.openxmlformats.org/officeDocument/2006/relationships/image" Target="../media/image33.png"/><Relationship Id="rId5" Type="http://schemas.openxmlformats.org/officeDocument/2006/relationships/image" Target="../media/image34.png"/><Relationship Id="rId6" Type="http://schemas.openxmlformats.org/officeDocument/2006/relationships/image" Target="../media/image35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1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36.jpe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landscape-connectivity.html" TargetMode="External"/><Relationship Id="rId3" Type="http://schemas.openxmlformats.org/officeDocument/2006/relationships/image" Target="../media/image37.gif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38.jpe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39.jpe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4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en-US" dirty="0" smtClean="0"/>
              <a:t>Lecture 12: Land use and conservation areas</a:t>
            </a:r>
            <a:br>
              <a:rPr lang="en-US" dirty="0" smtClean="0"/>
            </a:br>
            <a:r>
              <a:rPr lang="en-US" dirty="0" smtClean="0"/>
              <a:t>Wed May 10, 2017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Land use </a:t>
            </a:r>
          </a:p>
          <a:p>
            <a:r>
              <a:rPr lang="en-US" dirty="0" smtClean="0"/>
              <a:t>Impact on habitat availability</a:t>
            </a:r>
          </a:p>
          <a:p>
            <a:r>
              <a:rPr lang="en-US" dirty="0" smtClean="0"/>
              <a:t>Fragmentation and edge effects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443593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00" name="Rectangle 8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Causes of Land Use Change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379490"/>
            <a:ext cx="82296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dirty="0">
                <a:latin typeface="Gill Sans MT" pitchFamily="34" charset="0"/>
                <a:cs typeface="Times New Roman" charset="0"/>
              </a:rPr>
              <a:t>Two proximate sources of global environmental change</a:t>
            </a:r>
            <a:br>
              <a:rPr lang="en-US" sz="2000" dirty="0">
                <a:latin typeface="Gill Sans MT" pitchFamily="34" charset="0"/>
                <a:cs typeface="Times New Roman" charset="0"/>
              </a:rPr>
            </a:br>
            <a:r>
              <a:rPr lang="en-US" sz="2000" dirty="0">
                <a:latin typeface="Gill Sans MT" pitchFamily="34" charset="0"/>
                <a:cs typeface="Times New Roman" charset="0"/>
              </a:rPr>
              <a:t>1.  Industrial processes</a:t>
            </a:r>
            <a:br>
              <a:rPr lang="en-US" sz="2000" dirty="0">
                <a:latin typeface="Gill Sans MT" pitchFamily="34" charset="0"/>
                <a:cs typeface="Times New Roman" charset="0"/>
              </a:rPr>
            </a:br>
            <a:r>
              <a:rPr lang="en-US" sz="2000" dirty="0">
                <a:latin typeface="Gill Sans MT" pitchFamily="34" charset="0"/>
                <a:cs typeface="Times New Roman" charset="0"/>
              </a:rPr>
              <a:t>2.  Land transformation (Agriculture)</a:t>
            </a:r>
          </a:p>
          <a:p>
            <a:endParaRPr lang="en-US" sz="2000" dirty="0">
              <a:latin typeface="Gill Sans MT" pitchFamily="34" charset="0"/>
              <a:cs typeface="Times New Roman" charset="0"/>
            </a:endParaRPr>
          </a:p>
          <a:p>
            <a:r>
              <a:rPr lang="en-US" sz="2000" dirty="0">
                <a:latin typeface="Gill Sans MT" pitchFamily="34" charset="0"/>
                <a:cs typeface="Times New Roman" charset="0"/>
              </a:rPr>
              <a:t>Industrial processes</a:t>
            </a:r>
          </a:p>
          <a:p>
            <a:r>
              <a:rPr lang="en-US" sz="2000" dirty="0">
                <a:latin typeface="Gill Sans MT" pitchFamily="34" charset="0"/>
                <a:cs typeface="Times New Roman" charset="0"/>
              </a:rPr>
              <a:t>Energy, material flows, and pollution due to production and consumption.</a:t>
            </a:r>
          </a:p>
          <a:p>
            <a:endParaRPr lang="en-US" sz="20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8343" y="3816919"/>
            <a:ext cx="4077329" cy="27132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48377" y="4341337"/>
            <a:ext cx="3795623" cy="2516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038689" y="3735088"/>
            <a:ext cx="2619375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1504300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0" name="Text Box 4"/>
          <p:cNvSpPr txBox="1">
            <a:spLocks noChangeArrowheads="1"/>
          </p:cNvSpPr>
          <p:nvPr/>
        </p:nvSpPr>
        <p:spPr bwMode="auto">
          <a:xfrm>
            <a:off x="319178" y="1348228"/>
            <a:ext cx="8001000" cy="14711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20000"/>
              </a:spcBef>
            </a:pPr>
            <a:r>
              <a:rPr lang="en-US" sz="2800" dirty="0">
                <a:latin typeface="Gill Sans MT" pitchFamily="34" charset="0"/>
                <a:cs typeface="Times New Roman" charset="0"/>
              </a:rPr>
              <a:t>Land </a:t>
            </a:r>
            <a:r>
              <a:rPr lang="en-US" sz="2800" dirty="0" smtClean="0">
                <a:latin typeface="Gill Sans MT" pitchFamily="34" charset="0"/>
                <a:cs typeface="Times New Roman" charset="0"/>
              </a:rPr>
              <a:t>transformation:  Physical </a:t>
            </a:r>
            <a:r>
              <a:rPr lang="en-US" sz="2800" dirty="0">
                <a:latin typeface="Gill Sans MT" pitchFamily="34" charset="0"/>
                <a:cs typeface="Times New Roman" charset="0"/>
              </a:rPr>
              <a:t>change, e.g., forest clearing, plowing </a:t>
            </a:r>
            <a:r>
              <a:rPr lang="en-US" sz="2800" dirty="0" smtClean="0">
                <a:latin typeface="Gill Sans MT" pitchFamily="34" charset="0"/>
                <a:cs typeface="Times New Roman" charset="0"/>
              </a:rPr>
              <a:t>grassland.</a:t>
            </a:r>
            <a:r>
              <a:rPr lang="en-US" sz="2800" dirty="0">
                <a:latin typeface="Gill Sans MT" pitchFamily="34" charset="0"/>
                <a:cs typeface="Times New Roman" charset="0"/>
              </a:rPr>
              <a:t> </a:t>
            </a:r>
            <a:endParaRPr lang="en-US" sz="2800" dirty="0" smtClean="0">
              <a:latin typeface="Gill Sans MT" pitchFamily="34" charset="0"/>
              <a:cs typeface="Times New Roman" charset="0"/>
            </a:endParaRPr>
          </a:p>
          <a:p>
            <a:pPr algn="l">
              <a:spcBef>
                <a:spcPct val="20000"/>
              </a:spcBef>
            </a:pPr>
            <a:endParaRPr lang="en-US" sz="2800" dirty="0" smtClean="0">
              <a:latin typeface="Gill Sans MT" pitchFamily="34" charset="0"/>
              <a:cs typeface="Times New Roman" charset="0"/>
            </a:endParaRPr>
          </a:p>
        </p:txBody>
      </p:sp>
      <p:sp>
        <p:nvSpPr>
          <p:cNvPr id="9221" name="Rectangle 5"/>
          <p:cNvSpPr>
            <a:spLocks noGrp="1" noChangeArrowheads="1"/>
          </p:cNvSpPr>
          <p:nvPr>
            <p:ph type="title"/>
          </p:nvPr>
        </p:nvSpPr>
        <p:spPr>
          <a:xfrm>
            <a:off x="685800" y="609600"/>
            <a:ext cx="7772400" cy="606425"/>
          </a:xfrm>
        </p:spPr>
        <p:txBody>
          <a:bodyPr/>
          <a:lstStyle/>
          <a:p>
            <a:r>
              <a:rPr lang="en-US" sz="3200" dirty="0" smtClean="0">
                <a:latin typeface="Verdana" pitchFamily="34" charset="0"/>
              </a:rPr>
              <a:t>Causes </a:t>
            </a:r>
            <a:r>
              <a:rPr lang="en-US" sz="3200" dirty="0">
                <a:latin typeface="Verdana" pitchFamily="34" charset="0"/>
              </a:rPr>
              <a:t>of Land Use Change</a:t>
            </a:r>
            <a:endParaRPr lang="en-US" sz="32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390011"/>
            <a:ext cx="3804249" cy="24679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76181" y="4558685"/>
            <a:ext cx="3467819" cy="2299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05677" y="2667000"/>
            <a:ext cx="4081595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8105007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Introduction to Land Use Change</a:t>
            </a:r>
            <a:endParaRPr lang="en-US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3438" y="1990862"/>
            <a:ext cx="7772400" cy="31638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674699" y="5572664"/>
            <a:ext cx="489796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800" dirty="0" smtClean="0">
                <a:solidFill>
                  <a:schemeClr val="bg1"/>
                </a:solidFill>
              </a:rPr>
              <a:t>Ellis, EC.  2011.  Philosophical Transactions of the Royal Society. 369:1010-1035.</a:t>
            </a:r>
          </a:p>
        </p:txBody>
      </p:sp>
    </p:spTree>
    <p:extLst>
      <p:ext uri="{BB962C8B-B14F-4D97-AF65-F5344CB8AC3E}">
        <p14:creationId xmlns:p14="http://schemas.microsoft.com/office/powerpoint/2010/main" val="32445001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4" name="Text Box 4"/>
          <p:cNvSpPr txBox="1">
            <a:spLocks noChangeArrowheads="1"/>
          </p:cNvSpPr>
          <p:nvPr/>
        </p:nvSpPr>
        <p:spPr bwMode="auto">
          <a:xfrm>
            <a:off x="304800" y="1846030"/>
            <a:ext cx="4343400" cy="33424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20000"/>
              </a:spcBef>
            </a:pPr>
            <a:r>
              <a:rPr lang="en-US" sz="2200" dirty="0">
                <a:latin typeface="Gill Sans MT" pitchFamily="34" charset="0"/>
                <a:cs typeface="Times New Roman" charset="0"/>
              </a:rPr>
              <a:t>During most of history of human land </a:t>
            </a:r>
            <a:r>
              <a:rPr lang="en-US" sz="2200" dirty="0" smtClean="0">
                <a:latin typeface="Gill Sans MT" pitchFamily="34" charset="0"/>
                <a:cs typeface="Times New Roman" charset="0"/>
              </a:rPr>
              <a:t>use history, </a:t>
            </a:r>
            <a:r>
              <a:rPr lang="en-US" sz="2200" dirty="0">
                <a:latin typeface="Gill Sans MT" pitchFamily="34" charset="0"/>
                <a:cs typeface="Times New Roman" charset="0"/>
              </a:rPr>
              <a:t>modification </a:t>
            </a:r>
            <a:r>
              <a:rPr lang="en-US" sz="2200" dirty="0" smtClean="0">
                <a:latin typeface="Gill Sans MT" pitchFamily="34" charset="0"/>
                <a:cs typeface="Times New Roman" charset="0"/>
              </a:rPr>
              <a:t>was largely impacts </a:t>
            </a:r>
            <a:r>
              <a:rPr lang="en-US" sz="2200" dirty="0">
                <a:latin typeface="Gill Sans MT" pitchFamily="34" charset="0"/>
                <a:cs typeface="Times New Roman" charset="0"/>
              </a:rPr>
              <a:t>on soils and biota due to agriculture.</a:t>
            </a:r>
          </a:p>
          <a:p>
            <a:pPr algn="l">
              <a:spcBef>
                <a:spcPct val="20000"/>
              </a:spcBef>
            </a:pPr>
            <a:r>
              <a:rPr lang="en-US" sz="2200" dirty="0">
                <a:latin typeface="Gill Sans MT" pitchFamily="34" charset="0"/>
                <a:cs typeface="Times New Roman" charset="0"/>
              </a:rPr>
              <a:t>	</a:t>
            </a:r>
            <a:endParaRPr lang="en-US" sz="2200" dirty="0" smtClean="0">
              <a:latin typeface="Gill Sans MT" pitchFamily="34" charset="0"/>
              <a:cs typeface="Times New Roman" charset="0"/>
            </a:endParaRPr>
          </a:p>
          <a:p>
            <a:pPr algn="l">
              <a:spcBef>
                <a:spcPct val="20000"/>
              </a:spcBef>
            </a:pPr>
            <a:r>
              <a:rPr lang="en-US" sz="2200" dirty="0" smtClean="0">
                <a:latin typeface="Gill Sans MT" pitchFamily="34" charset="0"/>
                <a:cs typeface="Times New Roman" charset="0"/>
              </a:rPr>
              <a:t>Land </a:t>
            </a:r>
            <a:r>
              <a:rPr lang="en-US" sz="2200" dirty="0">
                <a:latin typeface="Gill Sans MT" pitchFamily="34" charset="0"/>
                <a:cs typeface="Times New Roman" charset="0"/>
              </a:rPr>
              <a:t>transformation seen as good (“development”,  “improvement”) until very recently.</a:t>
            </a:r>
          </a:p>
          <a:p>
            <a:pPr algn="l">
              <a:spcBef>
                <a:spcPct val="20000"/>
              </a:spcBef>
            </a:pPr>
            <a:endParaRPr lang="en-US" sz="2200" dirty="0">
              <a:latin typeface="Gill Sans MT" pitchFamily="34" charset="0"/>
              <a:cs typeface="Times New Roman" charset="0"/>
            </a:endParaRPr>
          </a:p>
        </p:txBody>
      </p:sp>
      <p:sp>
        <p:nvSpPr>
          <p:cNvPr id="10245" name="Rectangle 5"/>
          <p:cNvSpPr>
            <a:spLocks noGrp="1" noChangeArrowheads="1"/>
          </p:cNvSpPr>
          <p:nvPr>
            <p:ph type="title"/>
          </p:nvPr>
        </p:nvSpPr>
        <p:spPr>
          <a:xfrm>
            <a:off x="381000" y="152400"/>
            <a:ext cx="3733800" cy="1143000"/>
          </a:xfrm>
        </p:spPr>
        <p:txBody>
          <a:bodyPr/>
          <a:lstStyle/>
          <a:p>
            <a:pPr algn="l"/>
            <a:r>
              <a:rPr lang="en-US" sz="3200">
                <a:latin typeface="Verdana" pitchFamily="34" charset="0"/>
              </a:rPr>
              <a:t>History of Land</a:t>
            </a:r>
            <a:br>
              <a:rPr lang="en-US" sz="3200">
                <a:latin typeface="Verdana" pitchFamily="34" charset="0"/>
              </a:rPr>
            </a:br>
            <a:r>
              <a:rPr lang="en-US" sz="3200">
                <a:latin typeface="Verdana" pitchFamily="34" charset="0"/>
              </a:rPr>
              <a:t>Use Change</a:t>
            </a:r>
          </a:p>
        </p:txBody>
      </p:sp>
      <p:pic>
        <p:nvPicPr>
          <p:cNvPr id="10246" name="Picture 6" descr="Whitney_fig1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08430" y="95207"/>
            <a:ext cx="4235570" cy="6762793"/>
          </a:xfrm>
          <a:prstGeom prst="rect">
            <a:avLst/>
          </a:prstGeom>
          <a:noFill/>
        </p:spPr>
      </p:pic>
      <p:sp>
        <p:nvSpPr>
          <p:cNvPr id="10247" name="Text Box 7"/>
          <p:cNvSpPr txBox="1">
            <a:spLocks noChangeArrowheads="1"/>
          </p:cNvSpPr>
          <p:nvPr/>
        </p:nvSpPr>
        <p:spPr bwMode="auto">
          <a:xfrm>
            <a:off x="2526362" y="6280839"/>
            <a:ext cx="219803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 sz="1800" dirty="0">
                <a:latin typeface="Arial" charset="0"/>
              </a:rPr>
              <a:t>From Whitney 1994</a:t>
            </a:r>
          </a:p>
        </p:txBody>
      </p:sp>
    </p:spTree>
    <p:extLst>
      <p:ext uri="{BB962C8B-B14F-4D97-AF65-F5344CB8AC3E}">
        <p14:creationId xmlns:p14="http://schemas.microsoft.com/office/powerpoint/2010/main" val="119727737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Text Box 1026"/>
          <p:cNvSpPr txBox="1">
            <a:spLocks noChangeArrowheads="1"/>
          </p:cNvSpPr>
          <p:nvPr/>
        </p:nvSpPr>
        <p:spPr bwMode="auto">
          <a:xfrm>
            <a:off x="304800" y="1160463"/>
            <a:ext cx="4157663" cy="24314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20000"/>
              </a:spcBef>
            </a:pPr>
            <a:r>
              <a:rPr lang="en-US" sz="2000" dirty="0">
                <a:latin typeface="Gill Sans MT" pitchFamily="34" charset="0"/>
                <a:cs typeface="Times New Roman" charset="0"/>
              </a:rPr>
              <a:t>Post-agricultural society </a:t>
            </a:r>
            <a:r>
              <a:rPr lang="en-US" sz="2000" dirty="0" smtClean="0">
                <a:latin typeface="Gill Sans MT" pitchFamily="34" charset="0"/>
                <a:cs typeface="Times New Roman" charset="0"/>
              </a:rPr>
              <a:t>has not reduced land transformation!</a:t>
            </a:r>
          </a:p>
          <a:p>
            <a:pPr algn="l">
              <a:spcBef>
                <a:spcPct val="20000"/>
              </a:spcBef>
            </a:pPr>
            <a:endParaRPr lang="en-US" sz="2000" dirty="0" smtClean="0">
              <a:latin typeface="Gill Sans MT" pitchFamily="34" charset="0"/>
              <a:cs typeface="Times New Roman" charset="0"/>
            </a:endParaRPr>
          </a:p>
          <a:p>
            <a:pPr algn="l">
              <a:spcBef>
                <a:spcPct val="20000"/>
              </a:spcBef>
            </a:pPr>
            <a:r>
              <a:rPr lang="en-US" sz="2000" dirty="0" smtClean="0">
                <a:latin typeface="Gill Sans MT" pitchFamily="34" charset="0"/>
                <a:cs typeface="Times New Roman" charset="0"/>
              </a:rPr>
              <a:t>It has diversified </a:t>
            </a:r>
            <a:r>
              <a:rPr lang="en-US" sz="2000" dirty="0">
                <a:latin typeface="Gill Sans MT" pitchFamily="34" charset="0"/>
                <a:cs typeface="Times New Roman" charset="0"/>
              </a:rPr>
              <a:t>and intensified due to population increase, economic globalization, technological capacity</a:t>
            </a:r>
            <a:r>
              <a:rPr lang="en-US" sz="2000" dirty="0">
                <a:latin typeface="Gill Sans MT" pitchFamily="34" charset="0"/>
              </a:rPr>
              <a:t>.</a:t>
            </a:r>
          </a:p>
          <a:p>
            <a:pPr algn="l">
              <a:spcBef>
                <a:spcPct val="20000"/>
              </a:spcBef>
            </a:pPr>
            <a:endParaRPr lang="en-US" sz="2000" dirty="0">
              <a:latin typeface="Gill Sans MT" pitchFamily="34" charset="0"/>
            </a:endParaRPr>
          </a:p>
        </p:txBody>
      </p:sp>
      <p:sp>
        <p:nvSpPr>
          <p:cNvPr id="51203" name="Rectangle 1027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1143000"/>
          </a:xfrm>
        </p:spPr>
        <p:txBody>
          <a:bodyPr/>
          <a:lstStyle/>
          <a:p>
            <a:r>
              <a:rPr lang="en-US" sz="3600">
                <a:latin typeface="Verdana" pitchFamily="34" charset="0"/>
              </a:rPr>
              <a:t>History of Land Use Change</a:t>
            </a:r>
          </a:p>
        </p:txBody>
      </p:sp>
      <p:pic>
        <p:nvPicPr>
          <p:cNvPr id="51204" name="Picture 1028" descr="J:\Pictures\FOR565\Precision_Farming_2_E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6520" y="3409867"/>
            <a:ext cx="2937295" cy="1998891"/>
          </a:xfrm>
          <a:prstGeom prst="rect">
            <a:avLst/>
          </a:prstGeom>
          <a:noFill/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30337" y="1168610"/>
            <a:ext cx="3805101" cy="25321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50449" y="3739101"/>
            <a:ext cx="2622479" cy="30240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337019" y="3810179"/>
            <a:ext cx="3685764" cy="16503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35809780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90" name="Picture 6" descr="bolivia_hi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1066800"/>
            <a:ext cx="5346700" cy="5346700"/>
          </a:xfrm>
          <a:prstGeom prst="rect">
            <a:avLst/>
          </a:prstGeom>
          <a:noFill/>
        </p:spPr>
      </p:pic>
      <p:sp>
        <p:nvSpPr>
          <p:cNvPr id="41991" name="Text Box 7"/>
          <p:cNvSpPr txBox="1">
            <a:spLocks noChangeArrowheads="1"/>
          </p:cNvSpPr>
          <p:nvPr/>
        </p:nvSpPr>
        <p:spPr bwMode="auto">
          <a:xfrm>
            <a:off x="334992" y="6477000"/>
            <a:ext cx="56642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 sz="1200">
                <a:solidFill>
                  <a:srgbClr val="FFFF00"/>
                </a:solidFill>
                <a:latin typeface="Arial" charset="0"/>
              </a:rPr>
              <a:t>US Geological Survey/NASA   http://astroboy.gsfc.nasa.gov/earthasart/index.html</a:t>
            </a:r>
          </a:p>
        </p:txBody>
      </p:sp>
      <p:sp>
        <p:nvSpPr>
          <p:cNvPr id="41992" name="Text Box 8"/>
          <p:cNvSpPr txBox="1">
            <a:spLocks noChangeArrowheads="1"/>
          </p:cNvSpPr>
          <p:nvPr/>
        </p:nvSpPr>
        <p:spPr bwMode="auto">
          <a:xfrm>
            <a:off x="5864525" y="3095445"/>
            <a:ext cx="2960298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/>
            <a:r>
              <a:rPr lang="en-US" sz="1800">
                <a:latin typeface="Gill Sans MT" pitchFamily="34" charset="0"/>
              </a:rPr>
              <a:t>Bolivian Deforestation</a:t>
            </a:r>
            <a:br>
              <a:rPr lang="en-US" sz="1800">
                <a:latin typeface="Gill Sans MT" pitchFamily="34" charset="0"/>
              </a:rPr>
            </a:br>
            <a:r>
              <a:rPr lang="en-US" sz="1800">
                <a:latin typeface="Gill Sans MT" pitchFamily="34" charset="0"/>
              </a:rPr>
              <a:t>Image taken 8/1/2000 </a:t>
            </a:r>
          </a:p>
        </p:txBody>
      </p:sp>
      <p:sp>
        <p:nvSpPr>
          <p:cNvPr id="41994" name="Text Box 10"/>
          <p:cNvSpPr txBox="1">
            <a:spLocks noChangeArrowheads="1"/>
          </p:cNvSpPr>
          <p:nvPr/>
        </p:nvSpPr>
        <p:spPr bwMode="auto">
          <a:xfrm>
            <a:off x="6232525" y="1327150"/>
            <a:ext cx="1841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41996" name="Text Box 12"/>
          <p:cNvSpPr txBox="1">
            <a:spLocks noChangeArrowheads="1"/>
          </p:cNvSpPr>
          <p:nvPr/>
        </p:nvSpPr>
        <p:spPr bwMode="auto">
          <a:xfrm>
            <a:off x="5791200" y="1295400"/>
            <a:ext cx="2971800" cy="1631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/>
            <a:r>
              <a:rPr lang="en-US" sz="2000">
                <a:solidFill>
                  <a:schemeClr val="bg1"/>
                </a:solidFill>
                <a:latin typeface="Gill Sans MT" pitchFamily="34" charset="0"/>
                <a:cs typeface="Times New Roman" charset="0"/>
              </a:rPr>
              <a:t>In much of the tropics, there is huge pressure on remaining undeveloped forest land for agricultural use.</a:t>
            </a:r>
          </a:p>
        </p:txBody>
      </p:sp>
      <p:sp>
        <p:nvSpPr>
          <p:cNvPr id="41997" name="Rectangle 13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685800"/>
          </a:xfrm>
        </p:spPr>
        <p:txBody>
          <a:bodyPr/>
          <a:lstStyle/>
          <a:p>
            <a:r>
              <a:rPr lang="en-US" sz="2800" dirty="0" smtClean="0">
                <a:latin typeface="Verdana" pitchFamily="34" charset="0"/>
              </a:rPr>
              <a:t>History of </a:t>
            </a:r>
            <a:r>
              <a:rPr lang="en-US" sz="2800" dirty="0">
                <a:latin typeface="Verdana" pitchFamily="34" charset="0"/>
              </a:rPr>
              <a:t>Land Use </a:t>
            </a:r>
            <a:r>
              <a:rPr lang="en-US" sz="2800" dirty="0" smtClean="0">
                <a:latin typeface="Verdana" pitchFamily="34" charset="0"/>
              </a:rPr>
              <a:t>Change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90001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You can view these effects yourself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Google maps</a:t>
            </a:r>
          </a:p>
          <a:p>
            <a:r>
              <a:rPr lang="en-US" dirty="0" smtClean="0"/>
              <a:t>Cancun, Mexico</a:t>
            </a:r>
          </a:p>
          <a:p>
            <a:r>
              <a:rPr lang="en-US" dirty="0" err="1" smtClean="0"/>
              <a:t>Rondonia</a:t>
            </a:r>
            <a:r>
              <a:rPr lang="en-US" dirty="0" smtClean="0"/>
              <a:t>, Brazil</a:t>
            </a:r>
          </a:p>
          <a:p>
            <a:r>
              <a:rPr lang="en-US" dirty="0" smtClean="0"/>
              <a:t>Oakridge, OR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337915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Text Box 1026"/>
          <p:cNvSpPr txBox="1">
            <a:spLocks noChangeArrowheads="1"/>
          </p:cNvSpPr>
          <p:nvPr/>
        </p:nvSpPr>
        <p:spPr bwMode="auto">
          <a:xfrm>
            <a:off x="304800" y="1160463"/>
            <a:ext cx="5612921" cy="1815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>
              <a:spcBef>
                <a:spcPct val="20000"/>
              </a:spcBef>
            </a:pPr>
            <a:r>
              <a:rPr lang="en-US" sz="2000" dirty="0" smtClean="0">
                <a:latin typeface="Gill Sans MT" pitchFamily="34" charset="0"/>
                <a:cs typeface="Times New Roman" charset="0"/>
              </a:rPr>
              <a:t>Agricultural </a:t>
            </a:r>
            <a:r>
              <a:rPr lang="en-US" sz="2000" dirty="0">
                <a:latin typeface="Gill Sans MT" pitchFamily="34" charset="0"/>
                <a:cs typeface="Times New Roman" charset="0"/>
              </a:rPr>
              <a:t>abandonment is becoming important – in developed and developing countries</a:t>
            </a:r>
            <a:r>
              <a:rPr lang="en-US" sz="2000" dirty="0" smtClean="0">
                <a:latin typeface="Gill Sans MT" pitchFamily="34" charset="0"/>
                <a:cs typeface="Times New Roman" charset="0"/>
              </a:rPr>
              <a:t>.</a:t>
            </a:r>
          </a:p>
          <a:p>
            <a:pPr algn="l">
              <a:spcBef>
                <a:spcPct val="20000"/>
              </a:spcBef>
            </a:pPr>
            <a:endParaRPr lang="en-US" sz="2000" dirty="0" smtClean="0">
              <a:latin typeface="Gill Sans MT" pitchFamily="34" charset="0"/>
              <a:cs typeface="Times New Roman" charset="0"/>
            </a:endParaRPr>
          </a:p>
          <a:p>
            <a:pPr algn="l">
              <a:spcBef>
                <a:spcPct val="20000"/>
              </a:spcBef>
            </a:pPr>
            <a:r>
              <a:rPr lang="en-US" sz="2000" dirty="0" smtClean="0">
                <a:latin typeface="Gill Sans MT" pitchFamily="34" charset="0"/>
                <a:cs typeface="Times New Roman" charset="0"/>
              </a:rPr>
              <a:t>Particularly:  US, Central America, Europe.</a:t>
            </a:r>
          </a:p>
          <a:p>
            <a:pPr algn="l">
              <a:spcBef>
                <a:spcPct val="20000"/>
              </a:spcBef>
            </a:pPr>
            <a:r>
              <a:rPr lang="en-US" sz="2000" dirty="0" smtClean="0">
                <a:latin typeface="Gill Sans MT" pitchFamily="34" charset="0"/>
                <a:cs typeface="Times New Roman" charset="0"/>
              </a:rPr>
              <a:t>Why?</a:t>
            </a:r>
            <a:endParaRPr lang="en-US" sz="2000" dirty="0">
              <a:latin typeface="Gill Sans MT" pitchFamily="34" charset="0"/>
            </a:endParaRPr>
          </a:p>
        </p:txBody>
      </p:sp>
      <p:sp>
        <p:nvSpPr>
          <p:cNvPr id="51203" name="Rectangle 1027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1143000"/>
          </a:xfrm>
        </p:spPr>
        <p:txBody>
          <a:bodyPr/>
          <a:lstStyle/>
          <a:p>
            <a:r>
              <a:rPr lang="en-US" sz="3600">
                <a:latin typeface="Verdana" pitchFamily="34" charset="0"/>
              </a:rPr>
              <a:t>History of Land Use Change</a:t>
            </a:r>
          </a:p>
        </p:txBody>
      </p:sp>
      <p:pic>
        <p:nvPicPr>
          <p:cNvPr id="51206" name="Picture 1030" descr="J:\Pictures\FOR565\FarmAbandonmen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48709" y="3093996"/>
            <a:ext cx="3295291" cy="3764004"/>
          </a:xfrm>
          <a:prstGeom prst="rect">
            <a:avLst/>
          </a:prstGeom>
          <a:noFill/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9276" y="3290392"/>
            <a:ext cx="2520154" cy="17129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25090" y="5030612"/>
            <a:ext cx="228600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55743" y="1114014"/>
            <a:ext cx="3088257" cy="18400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Box 9"/>
          <p:cNvSpPr txBox="1"/>
          <p:nvPr/>
        </p:nvSpPr>
        <p:spPr>
          <a:xfrm>
            <a:off x="7154190" y="3165894"/>
            <a:ext cx="9380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>
                <a:solidFill>
                  <a:schemeClr val="tx1"/>
                </a:solidFill>
              </a:rPr>
              <a:t>Before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7144449" y="5089584"/>
            <a:ext cx="7505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>
                <a:solidFill>
                  <a:schemeClr val="tx1"/>
                </a:solidFill>
              </a:rPr>
              <a:t>After</a:t>
            </a:r>
          </a:p>
        </p:txBody>
      </p:sp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6" cstate="print"/>
          <a:srcRect t="4803"/>
          <a:stretch>
            <a:fillRect/>
          </a:stretch>
        </p:blipFill>
        <p:spPr bwMode="auto">
          <a:xfrm>
            <a:off x="1143000" y="3124200"/>
            <a:ext cx="5715000" cy="30044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TextBox 12"/>
          <p:cNvSpPr txBox="1"/>
          <p:nvPr/>
        </p:nvSpPr>
        <p:spPr>
          <a:xfrm>
            <a:off x="2362200" y="6172200"/>
            <a:ext cx="3323346" cy="338554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chemeClr val="tx1"/>
                </a:solidFill>
              </a:rPr>
              <a:t>Brown et al. 2005. Ecol. Apps.</a:t>
            </a:r>
          </a:p>
        </p:txBody>
      </p:sp>
    </p:spTree>
    <p:extLst>
      <p:ext uri="{BB962C8B-B14F-4D97-AF65-F5344CB8AC3E}">
        <p14:creationId xmlns:p14="http://schemas.microsoft.com/office/powerpoint/2010/main" val="1909772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1026"/>
          <p:cNvSpPr>
            <a:spLocks noGrp="1" noChangeArrowheads="1"/>
          </p:cNvSpPr>
          <p:nvPr>
            <p:ph type="title"/>
          </p:nvPr>
        </p:nvSpPr>
        <p:spPr>
          <a:xfrm>
            <a:off x="685800" y="1031875"/>
            <a:ext cx="7772400" cy="1143000"/>
          </a:xfrm>
        </p:spPr>
        <p:txBody>
          <a:bodyPr>
            <a:normAutofit fontScale="90000"/>
          </a:bodyPr>
          <a:lstStyle/>
          <a:p>
            <a:r>
              <a:rPr lang="en-US" sz="3600">
                <a:latin typeface="Verdana" pitchFamily="34" charset="0"/>
              </a:rPr>
              <a:t>The World’s Briefest History</a:t>
            </a:r>
            <a:br>
              <a:rPr lang="en-US" sz="3600">
                <a:latin typeface="Verdana" pitchFamily="34" charset="0"/>
              </a:rPr>
            </a:br>
            <a:r>
              <a:rPr lang="en-US" sz="3600">
                <a:latin typeface="Verdana" pitchFamily="34" charset="0"/>
              </a:rPr>
              <a:t>of Land Use Change </a:t>
            </a:r>
            <a:br>
              <a:rPr lang="en-US" sz="3600">
                <a:latin typeface="Verdana" pitchFamily="34" charset="0"/>
              </a:rPr>
            </a:br>
            <a:r>
              <a:rPr lang="en-US" sz="3600">
                <a:latin typeface="Verdana" pitchFamily="34" charset="0"/>
              </a:rPr>
              <a:t>in the US</a:t>
            </a:r>
          </a:p>
        </p:txBody>
      </p:sp>
    </p:spTree>
    <p:extLst>
      <p:ext uri="{BB962C8B-B14F-4D97-AF65-F5344CB8AC3E}">
        <p14:creationId xmlns:p14="http://schemas.microsoft.com/office/powerpoint/2010/main" val="25230895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85725"/>
            <a:ext cx="7772400" cy="1447800"/>
          </a:xfrm>
        </p:spPr>
        <p:txBody>
          <a:bodyPr/>
          <a:lstStyle/>
          <a:p>
            <a:r>
              <a:rPr lang="en-US" sz="2400" dirty="0">
                <a:latin typeface="Gill Sans MT" pitchFamily="34" charset="0"/>
                <a:cs typeface="Times New Roman" charset="0"/>
              </a:rPr>
              <a:t>In </a:t>
            </a:r>
            <a:r>
              <a:rPr lang="en-US" sz="2400" dirty="0" smtClean="0">
                <a:latin typeface="Gill Sans MT" pitchFamily="34" charset="0"/>
                <a:cs typeface="Times New Roman" charset="0"/>
              </a:rPr>
              <a:t>North America, </a:t>
            </a:r>
            <a:r>
              <a:rPr lang="en-US" sz="2400" dirty="0">
                <a:latin typeface="Gill Sans MT" pitchFamily="34" charset="0"/>
                <a:cs typeface="Times New Roman" charset="0"/>
              </a:rPr>
              <a:t>some areas had fairly high populations around agricultural development in Pre-European settlement times</a:t>
            </a:r>
          </a:p>
        </p:txBody>
      </p:sp>
      <p:pic>
        <p:nvPicPr>
          <p:cNvPr id="17414" name="Picture 6" descr="MacLean_plt100_b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62075" y="1600200"/>
            <a:ext cx="6638925" cy="5021263"/>
          </a:xfrm>
          <a:prstGeom prst="rect">
            <a:avLst/>
          </a:prstGeom>
          <a:noFill/>
        </p:spPr>
      </p:pic>
      <p:sp>
        <p:nvSpPr>
          <p:cNvPr id="17415" name="Text Box 7"/>
          <p:cNvSpPr txBox="1">
            <a:spLocks noChangeArrowheads="1"/>
          </p:cNvSpPr>
          <p:nvPr/>
        </p:nvSpPr>
        <p:spPr bwMode="auto">
          <a:xfrm>
            <a:off x="4800600" y="6583363"/>
            <a:ext cx="4297363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 sz="1200">
                <a:solidFill>
                  <a:schemeClr val="tx1"/>
                </a:solidFill>
                <a:latin typeface="Arial" charset="0"/>
              </a:rPr>
              <a:t>From Corner and MacLean 1996; photograph by A. MacLean</a:t>
            </a:r>
          </a:p>
        </p:txBody>
      </p:sp>
    </p:spTree>
    <p:extLst>
      <p:ext uri="{BB962C8B-B14F-4D97-AF65-F5344CB8AC3E}">
        <p14:creationId xmlns:p14="http://schemas.microsoft.com/office/powerpoint/2010/main" val="4636204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/>
          <a:lstStyle/>
          <a:p>
            <a:r>
              <a:rPr lang="en-US" dirty="0" smtClean="0"/>
              <a:t>Module 2 Story Arc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Why biodiversity?</a:t>
            </a:r>
          </a:p>
          <a:p>
            <a:r>
              <a:rPr lang="en-US" dirty="0" smtClean="0"/>
              <a:t>How do we measure it?</a:t>
            </a:r>
          </a:p>
          <a:p>
            <a:pPr lvl="1"/>
            <a:r>
              <a:rPr lang="en-US" dirty="0" smtClean="0"/>
              <a:t>Skills = diversity indices</a:t>
            </a:r>
          </a:p>
          <a:p>
            <a:r>
              <a:rPr lang="en-US" dirty="0" smtClean="0"/>
              <a:t>What processes influence species richness?</a:t>
            </a:r>
          </a:p>
          <a:p>
            <a:pPr lvl="1"/>
            <a:r>
              <a:rPr lang="en-US" dirty="0" smtClean="0"/>
              <a:t>Skills = species area curves</a:t>
            </a:r>
          </a:p>
          <a:p>
            <a:pPr lvl="1"/>
            <a:r>
              <a:rPr lang="en-US" dirty="0" smtClean="0"/>
              <a:t>Skills = island biogeography</a:t>
            </a:r>
          </a:p>
          <a:p>
            <a:r>
              <a:rPr lang="en-US" dirty="0" smtClean="0"/>
              <a:t>Challenges</a:t>
            </a:r>
          </a:p>
          <a:p>
            <a:pPr lvl="1"/>
            <a:r>
              <a:rPr lang="en-US" dirty="0" smtClean="0"/>
              <a:t>Land use - today</a:t>
            </a:r>
          </a:p>
          <a:p>
            <a:pPr lvl="1"/>
            <a:r>
              <a:rPr lang="en-US" dirty="0" smtClean="0"/>
              <a:t>Fragmentation </a:t>
            </a:r>
            <a:r>
              <a:rPr lang="en-US" dirty="0" smtClean="0"/>
              <a:t>thresholds</a:t>
            </a:r>
          </a:p>
          <a:p>
            <a:r>
              <a:rPr lang="en-US" dirty="0" err="1" smtClean="0"/>
              <a:t>Metapopulations</a:t>
            </a:r>
            <a:r>
              <a:rPr lang="en-US" dirty="0" smtClean="0"/>
              <a:t> on a landscape mosaic</a:t>
            </a:r>
            <a:endParaRPr lang="en-US" dirty="0" smtClean="0"/>
          </a:p>
          <a:p>
            <a:r>
              <a:rPr lang="en-US" dirty="0" smtClean="0"/>
              <a:t>Solutions and case study</a:t>
            </a:r>
          </a:p>
          <a:p>
            <a:endParaRPr lang="en-US" dirty="0" smtClean="0"/>
          </a:p>
          <a:p>
            <a:pPr lvl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3068554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2" name="Picture 4" descr="luhna_fig2-3"/>
          <p:cNvPicPr>
            <a:picLocks noGrp="1" noChangeAspect="1" noChangeArrowheads="1"/>
          </p:cNvPicPr>
          <p:nvPr>
            <p:ph type="dgm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685800" y="304800"/>
            <a:ext cx="7772400" cy="3111500"/>
          </a:xfrm>
          <a:noFill/>
          <a:ln/>
        </p:spPr>
      </p:pic>
      <p:pic>
        <p:nvPicPr>
          <p:cNvPr id="32774" name="Picture 6" descr="luhna_fig2-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5800" y="3365500"/>
            <a:ext cx="7772400" cy="311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773" name="Text Box 5"/>
          <p:cNvSpPr txBox="1">
            <a:spLocks noChangeArrowheads="1"/>
          </p:cNvSpPr>
          <p:nvPr/>
        </p:nvSpPr>
        <p:spPr bwMode="auto">
          <a:xfrm>
            <a:off x="729651" y="6134790"/>
            <a:ext cx="18669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 sz="1200">
                <a:solidFill>
                  <a:schemeClr val="tx1"/>
                </a:solidFill>
                <a:latin typeface="Arial" charset="0"/>
              </a:rPr>
              <a:t>From Sisk 1998, Chap. 2</a:t>
            </a:r>
          </a:p>
        </p:txBody>
      </p:sp>
    </p:spTree>
    <p:extLst>
      <p:ext uri="{BB962C8B-B14F-4D97-AF65-F5344CB8AC3E}">
        <p14:creationId xmlns:p14="http://schemas.microsoft.com/office/powerpoint/2010/main" val="252821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4" name="Picture 4" descr="luhna_fig2-9"/>
          <p:cNvPicPr>
            <a:picLocks noGrp="1" noChangeAspect="1" noChangeArrowheads="1"/>
          </p:cNvPicPr>
          <p:nvPr>
            <p:ph type="dgm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685800" y="152400"/>
            <a:ext cx="7772400" cy="3111500"/>
          </a:xfrm>
          <a:noFill/>
          <a:ln/>
        </p:spPr>
      </p:pic>
      <p:pic>
        <p:nvPicPr>
          <p:cNvPr id="35846" name="Picture 6" descr="pasm1992c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5800" y="3213100"/>
            <a:ext cx="7772400" cy="311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5845" name="Text Box 5"/>
          <p:cNvSpPr txBox="1">
            <a:spLocks noChangeArrowheads="1"/>
          </p:cNvSpPr>
          <p:nvPr/>
        </p:nvSpPr>
        <p:spPr bwMode="auto">
          <a:xfrm>
            <a:off x="773502" y="5993920"/>
            <a:ext cx="18669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 sz="1200">
                <a:solidFill>
                  <a:schemeClr val="tx1"/>
                </a:solidFill>
                <a:latin typeface="Arial" charset="0"/>
              </a:rPr>
              <a:t>From Sisk 1998, Chap. 2</a:t>
            </a:r>
          </a:p>
        </p:txBody>
      </p:sp>
    </p:spTree>
    <p:extLst>
      <p:ext uri="{BB962C8B-B14F-4D97-AF65-F5344CB8AC3E}">
        <p14:creationId xmlns:p14="http://schemas.microsoft.com/office/powerpoint/2010/main" val="22082805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44592" y="672500"/>
            <a:ext cx="3661913" cy="25023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52783" y="3232389"/>
            <a:ext cx="3385326" cy="23747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96363" y="759125"/>
            <a:ext cx="3910389" cy="24020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541806" y="3234546"/>
            <a:ext cx="3547876" cy="24243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6" name="Picture 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241430" y="1435131"/>
            <a:ext cx="5423768" cy="36889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1611054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" dur="5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5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Habitat Loss and Biodiversity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G</a:t>
            </a:r>
            <a:r>
              <a:rPr lang="en-US" dirty="0" smtClean="0"/>
              <a:t>reatest cause of </a:t>
            </a:r>
            <a:r>
              <a:rPr lang="en-US" dirty="0"/>
              <a:t>decline </a:t>
            </a:r>
            <a:r>
              <a:rPr lang="en-US" dirty="0" smtClean="0"/>
              <a:t>for </a:t>
            </a:r>
            <a:r>
              <a:rPr lang="en-US" dirty="0"/>
              <a:t>most species</a:t>
            </a:r>
            <a:endParaRPr lang="en-US" dirty="0" smtClean="0"/>
          </a:p>
          <a:p>
            <a:r>
              <a:rPr lang="en-US" dirty="0" smtClean="0"/>
              <a:t>Most species can only thrive within a narrow range of abiotic and biotic conditions (specialized habitat)</a:t>
            </a:r>
          </a:p>
          <a:p>
            <a:r>
              <a:rPr lang="en-US" dirty="0" smtClean="0"/>
              <a:t>Examples for habitat loss</a:t>
            </a:r>
          </a:p>
          <a:p>
            <a:pPr lvl="1"/>
            <a:r>
              <a:rPr lang="en-US" dirty="0" smtClean="0"/>
              <a:t>Clearing/changing forests (US, South America, sub-Saharan Africa, Southeast Asia</a:t>
            </a:r>
          </a:p>
          <a:p>
            <a:pPr lvl="1"/>
            <a:r>
              <a:rPr lang="en-US" dirty="0" smtClean="0"/>
              <a:t>Changing coral reefs</a:t>
            </a:r>
          </a:p>
          <a:p>
            <a:pPr lvl="1"/>
            <a:r>
              <a:rPr lang="en-US" dirty="0" smtClean="0"/>
              <a:t>Habitat reduction: Florida Panther, Brown-headed cowbird</a:t>
            </a:r>
          </a:p>
        </p:txBody>
      </p:sp>
    </p:spTree>
    <p:extLst>
      <p:ext uri="{BB962C8B-B14F-4D97-AF65-F5344CB8AC3E}">
        <p14:creationId xmlns:p14="http://schemas.microsoft.com/office/powerpoint/2010/main" val="42319542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Habitat Loss</a:t>
            </a:r>
            <a:endParaRPr lang="en-US" dirty="0"/>
          </a:p>
        </p:txBody>
      </p:sp>
      <p:sp>
        <p:nvSpPr>
          <p:cNvPr id="52227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600200"/>
            <a:ext cx="4598276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>
                <a:solidFill>
                  <a:srgbClr val="000000"/>
                </a:solidFill>
                <a:latin typeface="Gill Sans MT" panose="020B0502020104020203" pitchFamily="34" charset="0"/>
              </a:rPr>
              <a:t>Habitat loss </a:t>
            </a:r>
            <a:r>
              <a:rPr lang="en-US" sz="2400" dirty="0" smtClean="0">
                <a:solidFill>
                  <a:srgbClr val="000000"/>
                </a:solidFill>
                <a:latin typeface="Gill Sans MT" panose="020B0502020104020203" pitchFamily="34" charset="0"/>
              </a:rPr>
              <a:t>reduces habitat area.</a:t>
            </a:r>
          </a:p>
          <a:p>
            <a:pPr marL="0" indent="0">
              <a:buNone/>
            </a:pPr>
            <a:r>
              <a:rPr lang="en-US" sz="2400" dirty="0" smtClean="0">
                <a:solidFill>
                  <a:srgbClr val="000000"/>
                </a:solidFill>
                <a:latin typeface="Gill Sans MT" panose="020B0502020104020203" pitchFamily="34" charset="0"/>
              </a:rPr>
              <a:t>Habitat </a:t>
            </a:r>
            <a:r>
              <a:rPr lang="en-US" sz="2400" dirty="0">
                <a:solidFill>
                  <a:srgbClr val="000000"/>
                </a:solidFill>
                <a:latin typeface="Gill Sans MT" panose="020B0502020104020203" pitchFamily="34" charset="0"/>
              </a:rPr>
              <a:t>fragmentation isolates populations and alters conditions at habitat edges.</a:t>
            </a:r>
          </a:p>
          <a:p>
            <a:pPr marL="0" indent="0">
              <a:buNone/>
            </a:pPr>
            <a:r>
              <a:rPr lang="en-US" sz="2400" dirty="0" smtClean="0">
                <a:solidFill>
                  <a:srgbClr val="000000"/>
                </a:solidFill>
                <a:latin typeface="Gill Sans MT" panose="020B0502020104020203" pitchFamily="34" charset="0"/>
              </a:rPr>
              <a:t>The </a:t>
            </a:r>
            <a:r>
              <a:rPr lang="en-US" sz="2400" dirty="0">
                <a:solidFill>
                  <a:srgbClr val="000000"/>
                </a:solidFill>
                <a:latin typeface="Gill Sans MT" panose="020B0502020104020203" pitchFamily="34" charset="0"/>
              </a:rPr>
              <a:t>islands of Lago </a:t>
            </a:r>
            <a:r>
              <a:rPr lang="en-US" sz="2400" dirty="0" err="1">
                <a:solidFill>
                  <a:srgbClr val="000000"/>
                </a:solidFill>
                <a:latin typeface="Gill Sans MT" panose="020B0502020104020203" pitchFamily="34" charset="0"/>
              </a:rPr>
              <a:t>Guri</a:t>
            </a:r>
            <a:r>
              <a:rPr lang="en-US" sz="2400" dirty="0">
                <a:solidFill>
                  <a:srgbClr val="000000"/>
                </a:solidFill>
                <a:latin typeface="Gill Sans MT" panose="020B0502020104020203" pitchFamily="34" charset="0"/>
              </a:rPr>
              <a:t> after the 1986 flooding of forest by a Venezuelan hydroelectric </a:t>
            </a:r>
            <a:r>
              <a:rPr lang="en-US" sz="2400" dirty="0" smtClean="0">
                <a:solidFill>
                  <a:srgbClr val="000000"/>
                </a:solidFill>
                <a:latin typeface="Gill Sans MT" panose="020B0502020104020203" pitchFamily="34" charset="0"/>
              </a:rPr>
              <a:t>project.</a:t>
            </a:r>
          </a:p>
        </p:txBody>
      </p:sp>
      <p:pic>
        <p:nvPicPr>
          <p:cNvPr id="5" name="Picture 4" descr="Ecology-Fig-23-10-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44007" y="1729210"/>
            <a:ext cx="3794768" cy="38022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73156462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Habitat loss leads to fragmentation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545514" cy="4525963"/>
          </a:xfrm>
        </p:spPr>
        <p:txBody>
          <a:bodyPr/>
          <a:lstStyle/>
          <a:p>
            <a:r>
              <a:rPr lang="en-US" dirty="0" smtClean="0"/>
              <a:t>Maximum patch area</a:t>
            </a:r>
          </a:p>
          <a:p>
            <a:pPr lvl="1"/>
            <a:r>
              <a:rPr lang="en-US" dirty="0" smtClean="0"/>
              <a:t>Connected parcels</a:t>
            </a:r>
          </a:p>
          <a:p>
            <a:pPr lvl="1"/>
            <a:r>
              <a:rPr lang="en-US" dirty="0" smtClean="0"/>
              <a:t>Decreases with % development/degradation</a:t>
            </a:r>
          </a:p>
          <a:p>
            <a:pPr lvl="1"/>
            <a:r>
              <a:rPr lang="en-US" dirty="0" smtClean="0"/>
              <a:t>Threshold effect</a:t>
            </a:r>
          </a:p>
          <a:p>
            <a:pPr marL="0" indent="0">
              <a:buNone/>
            </a:pPr>
            <a:r>
              <a:rPr lang="en-US" sz="1200" dirty="0" smtClean="0">
                <a:hlinkClick r:id="rId2" action="ppaction://hlinkfile"/>
              </a:rPr>
              <a:t>http://</a:t>
            </a:r>
            <a:r>
              <a:rPr lang="en-US" sz="1200" dirty="0" err="1" smtClean="0">
                <a:hlinkClick r:id="rId2" action="ppaction://hlinkfile"/>
              </a:rPr>
              <a:t>web.pdx.edu</a:t>
            </a:r>
            <a:r>
              <a:rPr lang="en-US" sz="1200" dirty="0" smtClean="0">
                <a:hlinkClick r:id="rId2" action="ppaction://hlinkfile"/>
              </a:rPr>
              <a:t>/~</a:t>
            </a:r>
            <a:r>
              <a:rPr lang="en-US" sz="1200" dirty="0" err="1" smtClean="0">
                <a:hlinkClick r:id="rId2" action="ppaction://hlinkfile"/>
              </a:rPr>
              <a:t>rueterj</a:t>
            </a:r>
            <a:r>
              <a:rPr lang="en-US" sz="1200" dirty="0" smtClean="0">
                <a:hlinkClick r:id="rId2" action="ppaction://hlinkfile"/>
              </a:rPr>
              <a:t>/courses/objects/landscape-</a:t>
            </a:r>
            <a:r>
              <a:rPr lang="en-US" sz="1200" dirty="0" err="1" smtClean="0">
                <a:hlinkClick r:id="rId2" action="ppaction://hlinkfile"/>
              </a:rPr>
              <a:t>connectivity.html</a:t>
            </a:r>
            <a:endParaRPr lang="en-US" sz="1200" dirty="0"/>
          </a:p>
          <a:p>
            <a:pPr marL="0" indent="0">
              <a:buNone/>
            </a:pPr>
            <a:endParaRPr lang="en-US" dirty="0" smtClean="0"/>
          </a:p>
        </p:txBody>
      </p:sp>
      <p:pic>
        <p:nvPicPr>
          <p:cNvPr id="4" name="Picture 3" descr="connections-fig2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2714" y="1600200"/>
            <a:ext cx="3810000" cy="381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1727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Simulation of threshold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err="1" smtClean="0"/>
              <a:t>Fire.nlogo</a:t>
            </a:r>
            <a:endParaRPr lang="en-US" dirty="0" smtClean="0"/>
          </a:p>
          <a:p>
            <a:r>
              <a:rPr lang="en-US" dirty="0" smtClean="0"/>
              <a:t>Forest fires move through adjacent areas that are connected</a:t>
            </a:r>
          </a:p>
          <a:p>
            <a:r>
              <a:rPr lang="en-US" dirty="0" smtClean="0"/>
              <a:t>% of forest that is connected leads to different forest fire patterns</a:t>
            </a:r>
          </a:p>
          <a:p>
            <a:r>
              <a:rPr lang="en-US" dirty="0" smtClean="0"/>
              <a:t>Threshold effect </a:t>
            </a:r>
          </a:p>
          <a:p>
            <a:pPr lvl="1"/>
            <a:r>
              <a:rPr lang="en-US" dirty="0" smtClean="0"/>
              <a:t>Good for habitat connectivity</a:t>
            </a:r>
          </a:p>
          <a:p>
            <a:pPr lvl="1"/>
            <a:r>
              <a:rPr lang="en-US" dirty="0" smtClean="0"/>
              <a:t>Bad for forests (but we’ll see later that we want a mosaic – not just trees of same age)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892206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324" name="Picture 4" descr="Ecology-Fig-23-11-0R"/>
          <p:cNvPicPr>
            <a:picLocks noChangeAspect="1" noChangeArrowheads="1"/>
          </p:cNvPicPr>
          <p:nvPr/>
        </p:nvPicPr>
        <p:blipFill rotWithShape="1">
          <a:blip r:embed="rId3"/>
          <a:srcRect t="8513" b="28885"/>
          <a:stretch/>
        </p:blipFill>
        <p:spPr bwMode="auto">
          <a:xfrm>
            <a:off x="2416852" y="3270561"/>
            <a:ext cx="6685108" cy="34245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Habitat Loss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9100" y="1409755"/>
            <a:ext cx="8229600" cy="4525963"/>
          </a:xfrm>
        </p:spPr>
        <p:txBody>
          <a:bodyPr>
            <a:normAutofit/>
          </a:bodyPr>
          <a:lstStyle/>
          <a:p>
            <a:r>
              <a:rPr lang="en-US" sz="2000" dirty="0">
                <a:solidFill>
                  <a:srgbClr val="000000"/>
                </a:solidFill>
                <a:latin typeface="Gill Sans MT" panose="020B0502020104020203" pitchFamily="34" charset="0"/>
              </a:rPr>
              <a:t>Effects of habitat fragmentation in Lago </a:t>
            </a:r>
            <a:r>
              <a:rPr lang="en-US" sz="2000" dirty="0" err="1">
                <a:solidFill>
                  <a:srgbClr val="000000"/>
                </a:solidFill>
                <a:latin typeface="Gill Sans MT" panose="020B0502020104020203" pitchFamily="34" charset="0"/>
              </a:rPr>
              <a:t>Guri</a:t>
            </a:r>
            <a:r>
              <a:rPr lang="en-US" sz="2000" dirty="0">
                <a:solidFill>
                  <a:srgbClr val="000000"/>
                </a:solidFill>
                <a:latin typeface="Gill Sans MT" panose="020B0502020104020203" pitchFamily="34" charset="0"/>
              </a:rPr>
              <a:t> </a:t>
            </a:r>
            <a:r>
              <a:rPr lang="en-US" sz="2000" dirty="0" smtClean="0">
                <a:solidFill>
                  <a:srgbClr val="000000"/>
                </a:solidFill>
                <a:latin typeface="Gill Sans MT" panose="020B0502020104020203" pitchFamily="34" charset="0"/>
              </a:rPr>
              <a:t> (</a:t>
            </a:r>
            <a:r>
              <a:rPr lang="en-US" sz="2000" dirty="0" err="1">
                <a:solidFill>
                  <a:srgbClr val="000000"/>
                </a:solidFill>
                <a:latin typeface="Gill Sans MT" panose="020B0502020104020203" pitchFamily="34" charset="0"/>
              </a:rPr>
              <a:t>Terborgh</a:t>
            </a:r>
            <a:r>
              <a:rPr lang="en-US" sz="2000" dirty="0">
                <a:solidFill>
                  <a:srgbClr val="000000"/>
                </a:solidFill>
                <a:latin typeface="Gill Sans MT" panose="020B0502020104020203" pitchFamily="34" charset="0"/>
              </a:rPr>
              <a:t> et al. 2006</a:t>
            </a:r>
            <a:r>
              <a:rPr lang="en-US" sz="2000" dirty="0" smtClean="0">
                <a:solidFill>
                  <a:srgbClr val="000000"/>
                </a:solidFill>
                <a:latin typeface="Gill Sans MT" panose="020B0502020104020203" pitchFamily="34" charset="0"/>
              </a:rPr>
              <a:t>).</a:t>
            </a:r>
          </a:p>
          <a:p>
            <a:r>
              <a:rPr lang="en-US" sz="2000" dirty="0">
                <a:latin typeface="Gill Sans MT" panose="020B0502020104020203" pitchFamily="34" charset="0"/>
                <a:ea typeface="Arial" charset="0"/>
                <a:cs typeface="Arial" charset="0"/>
              </a:rPr>
              <a:t>Top predators were rare on the smaller islands, reducing top-down regulation; predators of plants, seeds, &amp; inverts, were 10-100x more abundant on the islands than the mainland</a:t>
            </a:r>
            <a:r>
              <a:rPr lang="en-US" sz="2000" dirty="0" smtClean="0">
                <a:latin typeface="Gill Sans MT" panose="020B0502020104020203" pitchFamily="34" charset="0"/>
                <a:ea typeface="Arial" charset="0"/>
                <a:cs typeface="Arial" charset="0"/>
              </a:rPr>
              <a:t>.</a:t>
            </a:r>
            <a:endParaRPr lang="en-US" sz="2000" dirty="0">
              <a:solidFill>
                <a:srgbClr val="000000"/>
              </a:solidFill>
              <a:latin typeface="Gill Sans MT" panose="020B0502020104020203" pitchFamily="34" charset="0"/>
            </a:endParaRPr>
          </a:p>
          <a:p>
            <a:endParaRPr lang="en-US" sz="2400" dirty="0">
              <a:latin typeface="Gill Sans MT" panose="020B0502020104020203" pitchFamily="34" charset="0"/>
            </a:endParaRPr>
          </a:p>
        </p:txBody>
      </p:sp>
      <p:pic>
        <p:nvPicPr>
          <p:cNvPr id="7" name="Picture 4" descr="Ecology-Fig-23-11-0R"/>
          <p:cNvPicPr>
            <a:picLocks noChangeAspect="1" noChangeArrowheads="1"/>
          </p:cNvPicPr>
          <p:nvPr/>
        </p:nvPicPr>
        <p:blipFill rotWithShape="1">
          <a:blip r:embed="rId3"/>
          <a:srcRect l="34360" t="69098" r="32034" b="10693"/>
          <a:stretch/>
        </p:blipFill>
        <p:spPr bwMode="auto">
          <a:xfrm>
            <a:off x="96696" y="4414380"/>
            <a:ext cx="2246586" cy="1105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29549896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700" name="Picture 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95600" y="152400"/>
            <a:ext cx="6172200" cy="65152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4072759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Fragmentation and Edge Effects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3925614" cy="4525963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 (</a:t>
            </a:r>
            <a:r>
              <a:rPr lang="en-US" dirty="0" err="1" smtClean="0"/>
              <a:t>Laurance</a:t>
            </a:r>
            <a:r>
              <a:rPr lang="en-US" dirty="0" smtClean="0"/>
              <a:t> et al. 2002)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53859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End on Wed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812550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/>
          <a:lstStyle/>
          <a:p>
            <a:r>
              <a:rPr lang="en-US" dirty="0" smtClean="0"/>
              <a:t>Comment on graphing	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1046886"/>
          </a:xfrm>
        </p:spPr>
        <p:txBody>
          <a:bodyPr>
            <a:normAutofit/>
          </a:bodyPr>
          <a:lstStyle/>
          <a:p>
            <a:r>
              <a:rPr lang="en-US" dirty="0" smtClean="0"/>
              <a:t>Sometimes we are following a </a:t>
            </a:r>
            <a:r>
              <a:rPr lang="en-US" dirty="0" err="1" smtClean="0"/>
              <a:t>continous</a:t>
            </a:r>
            <a:r>
              <a:rPr lang="en-US" dirty="0" smtClean="0"/>
              <a:t> process or function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457200" y="2847177"/>
            <a:ext cx="4040188" cy="3278985"/>
          </a:xfrm>
        </p:spPr>
        <p:txBody>
          <a:bodyPr/>
          <a:lstStyle/>
          <a:p>
            <a:r>
              <a:rPr lang="en-US" dirty="0" smtClean="0"/>
              <a:t>Population with time</a:t>
            </a:r>
          </a:p>
          <a:p>
            <a:r>
              <a:rPr lang="en-US" dirty="0" smtClean="0"/>
              <a:t>Species with time on a new island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1214368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Sometimes we are collection points from different observations and fitting them to a line</a:t>
            </a:r>
            <a:endParaRPr lang="en-US" dirty="0"/>
          </a:p>
        </p:txBody>
      </p:sp>
      <p:pic>
        <p:nvPicPr>
          <p:cNvPr id="8" name="Content Placeholder 7" descr="Lect12-immig-v-area.png"/>
          <p:cNvPicPr>
            <a:picLocks noGrp="1" noChangeAspect="1"/>
          </p:cNvPicPr>
          <p:nvPr>
            <p:ph sz="quarter" idx="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5695" b="-5695"/>
          <a:stretch>
            <a:fillRect/>
          </a:stretch>
        </p:blipFill>
        <p:spPr>
          <a:xfrm>
            <a:off x="4770620" y="3279906"/>
            <a:ext cx="4041775" cy="3376613"/>
          </a:xfrm>
        </p:spPr>
      </p:pic>
      <p:pic>
        <p:nvPicPr>
          <p:cNvPr id="7" name="Picture 6" descr="Lect12-pop-v-time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2102" y="4184085"/>
            <a:ext cx="3050886" cy="22881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218398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lh3.googleusercontent.com/Imi2nxqr5gYZKChB8a4Om8r069e3AYDBmUA5DD6VWAxDzSVQkMwtXqSfiP3tPVbi8cSjAPC5IYJyrpyCSiB0yeV0CfArtYjT6ynDVPXyPxDK_SWqjtx_yHHtgyxNqRUaz0u-4HDoQD5iVKFjrdULtVG5KT9wSYFOoqhf99vGWM1g5yj3Ah11QSK6ZwAwX9yK1PaEqPOISXgWn5khiPDSB4PJalP9Zqw35C6LUw79_Xzx_79UjnoHc5oodEOdlML7Jjjpav2pHw0hlMWIUlHJ8PAnM3y4ZjQ3Wynkvq2HB_ZAPjH1MZ_6PjLGXdBjP_iB7rt3GGgHIRyF2-LD8zwp-toIJ9pEIV9BktJCmeRoFV1JngNzMxWVI8jiEdZ2FTq-4t_RNnt90Ksxus15U8iISiMsx7yBnRE0lUZ8yUkzNonV2dpGP8kHq-AYRG4rCqkIpX2uPZdTAioB0O2H62hX9v7h0TWOZxEUXFjkh3oh-ZjMcu4-zicwEOc0RPTu42-_JOiN5Hrjx8UltJzgKAP-Cf6g-BK7pLdJzj-JULUcJX6a64FCpw8rOKId_s5FOwO0OyXq2MI_6m0KEiqNJIi8PY15ZFw_g7KCJUgk7JlO-pOpl-Pr25ROmA=w1166-h776-n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163" y="1502979"/>
            <a:ext cx="7882485" cy="52459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524107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03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en-US" sz="4000" dirty="0" smtClean="0"/>
              <a:t>Is All the World Becoming Islands?</a:t>
            </a:r>
            <a:endParaRPr lang="en-US" altLang="en-US" sz="4000" dirty="0"/>
          </a:p>
        </p:txBody>
      </p:sp>
      <p:sp>
        <p:nvSpPr>
          <p:cNvPr id="1720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dirty="0"/>
              <a:t>Area </a:t>
            </a:r>
            <a:r>
              <a:rPr lang="en-US" altLang="en-US" dirty="0" smtClean="0"/>
              <a:t>of habitat declining.</a:t>
            </a:r>
            <a:endParaRPr lang="en-US" altLang="en-US" dirty="0"/>
          </a:p>
          <a:p>
            <a:r>
              <a:rPr lang="en-US" altLang="en-US" dirty="0"/>
              <a:t>Isolation </a:t>
            </a:r>
            <a:r>
              <a:rPr lang="en-US" altLang="en-US" dirty="0" smtClean="0"/>
              <a:t>increasing.</a:t>
            </a:r>
            <a:endParaRPr lang="en-US" altLang="en-US" dirty="0"/>
          </a:p>
          <a:p>
            <a:r>
              <a:rPr lang="en-US" altLang="en-US" dirty="0"/>
              <a:t>Fewer species </a:t>
            </a:r>
            <a:r>
              <a:rPr lang="en-US" altLang="en-US" dirty="0" smtClean="0"/>
              <a:t>expected?</a:t>
            </a:r>
          </a:p>
          <a:p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96483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4" name="Picture 6" descr="garden_hi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9088" y="319088"/>
            <a:ext cx="6170612" cy="6170612"/>
          </a:xfrm>
          <a:prstGeom prst="rect">
            <a:avLst/>
          </a:prstGeom>
          <a:noFill/>
        </p:spPr>
      </p:pic>
      <p:sp>
        <p:nvSpPr>
          <p:cNvPr id="37895" name="Text Box 7"/>
          <p:cNvSpPr txBox="1">
            <a:spLocks noChangeArrowheads="1"/>
          </p:cNvSpPr>
          <p:nvPr/>
        </p:nvSpPr>
        <p:spPr bwMode="auto">
          <a:xfrm>
            <a:off x="155755" y="6515787"/>
            <a:ext cx="56642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 sz="1200">
                <a:latin typeface="Arial" charset="0"/>
              </a:rPr>
              <a:t>US Geological Survey/NASA   http://astroboy.gsfc.nasa.gov/earthasart/index.html</a:t>
            </a:r>
          </a:p>
        </p:txBody>
      </p:sp>
      <p:sp>
        <p:nvSpPr>
          <p:cNvPr id="37896" name="Text Box 8"/>
          <p:cNvSpPr txBox="1">
            <a:spLocks noChangeArrowheads="1"/>
          </p:cNvSpPr>
          <p:nvPr/>
        </p:nvSpPr>
        <p:spPr bwMode="auto">
          <a:xfrm>
            <a:off x="6764338" y="365125"/>
            <a:ext cx="2073275" cy="5078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/>
            <a:r>
              <a:rPr lang="en-US" sz="1800" b="1" dirty="0">
                <a:latin typeface="Gill Sans MT" pitchFamily="34" charset="0"/>
              </a:rPr>
              <a:t>Garden City, Kansas</a:t>
            </a:r>
            <a:r>
              <a:rPr lang="en-US" sz="1800" dirty="0">
                <a:latin typeface="Gill Sans MT" pitchFamily="34" charset="0"/>
              </a:rPr>
              <a:t/>
            </a:r>
            <a:br>
              <a:rPr lang="en-US" sz="1800" dirty="0">
                <a:latin typeface="Gill Sans MT" pitchFamily="34" charset="0"/>
              </a:rPr>
            </a:br>
            <a:r>
              <a:rPr lang="en-US" sz="1800" dirty="0">
                <a:latin typeface="Gill Sans MT" pitchFamily="34" charset="0"/>
              </a:rPr>
              <a:t>Image taken 9/25/2000</a:t>
            </a:r>
          </a:p>
          <a:p>
            <a:pPr algn="l"/>
            <a:endParaRPr lang="en-US" sz="1800" dirty="0">
              <a:latin typeface="Gill Sans MT" pitchFamily="34" charset="0"/>
            </a:endParaRPr>
          </a:p>
          <a:p>
            <a:pPr algn="l"/>
            <a:r>
              <a:rPr lang="en-US" sz="1800" dirty="0">
                <a:latin typeface="Gill Sans MT" pitchFamily="34" charset="0"/>
              </a:rPr>
              <a:t>Center pivot irrigation systems create red circles of healthy vegetation in this image of croplands near Garden City, Kansas. </a:t>
            </a:r>
          </a:p>
          <a:p>
            <a:pPr algn="l"/>
            <a:r>
              <a:rPr lang="en-US" sz="1800" dirty="0">
                <a:latin typeface="Gill Sans MT" pitchFamily="34" charset="0"/>
              </a:rPr>
              <a:t>  </a:t>
            </a:r>
          </a:p>
          <a:p>
            <a:pPr algn="l"/>
            <a:r>
              <a:rPr lang="en-US" sz="1800" dirty="0">
                <a:latin typeface="Gill Sans MT" pitchFamily="34" charset="0"/>
              </a:rPr>
              <a:t>Garden City can be found on Landsat 7 WRS Path 30 Row 34, center: 37.48, -100.51. </a:t>
            </a:r>
          </a:p>
        </p:txBody>
      </p:sp>
    </p:spTree>
    <p:extLst>
      <p:ext uri="{BB962C8B-B14F-4D97-AF65-F5344CB8AC3E}">
        <p14:creationId xmlns:p14="http://schemas.microsoft.com/office/powerpoint/2010/main" val="16332032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Introduction to Land Use Change</a:t>
            </a:r>
            <a:endParaRPr lang="en-US" dirty="0"/>
          </a:p>
        </p:txBody>
      </p:sp>
      <p:sp>
        <p:nvSpPr>
          <p:cNvPr id="56323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148270"/>
            <a:ext cx="8229600" cy="4525963"/>
          </a:xfrm>
        </p:spPr>
        <p:txBody>
          <a:bodyPr>
            <a:normAutofit/>
          </a:bodyPr>
          <a:lstStyle/>
          <a:p>
            <a:r>
              <a:rPr lang="en-US" sz="2800" dirty="0" smtClean="0"/>
              <a:t>Human actions now major source of changes in the biosphere</a:t>
            </a:r>
          </a:p>
          <a:p>
            <a:endParaRPr lang="en-US" sz="2800" dirty="0"/>
          </a:p>
        </p:txBody>
      </p:sp>
      <p:pic>
        <p:nvPicPr>
          <p:cNvPr id="56325" name="Picture 5" descr="MacLean_plt3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03487" y="2132013"/>
            <a:ext cx="6640513" cy="4725987"/>
          </a:xfrm>
          <a:prstGeom prst="rect">
            <a:avLst/>
          </a:prstGeom>
          <a:noFill/>
        </p:spPr>
      </p:pic>
      <p:sp>
        <p:nvSpPr>
          <p:cNvPr id="56324" name="Text Box 4"/>
          <p:cNvSpPr txBox="1">
            <a:spLocks noChangeArrowheads="1"/>
          </p:cNvSpPr>
          <p:nvPr/>
        </p:nvSpPr>
        <p:spPr bwMode="auto">
          <a:xfrm>
            <a:off x="4846637" y="2110103"/>
            <a:ext cx="4297363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 sz="1200" dirty="0">
                <a:solidFill>
                  <a:schemeClr val="tx1"/>
                </a:solidFill>
                <a:latin typeface="Arial" charset="0"/>
              </a:rPr>
              <a:t>From Corner and MacLean 1996; photograph by A. MacLean</a:t>
            </a:r>
          </a:p>
        </p:txBody>
      </p:sp>
    </p:spTree>
    <p:extLst>
      <p:ext uri="{BB962C8B-B14F-4D97-AF65-F5344CB8AC3E}">
        <p14:creationId xmlns:p14="http://schemas.microsoft.com/office/powerpoint/2010/main" val="30422069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Introduction to Land Use Change</a:t>
            </a:r>
            <a:endParaRPr lang="en-US" dirty="0"/>
          </a:p>
        </p:txBody>
      </p:sp>
      <p:sp>
        <p:nvSpPr>
          <p:cNvPr id="57347" name="Rectangle 1027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smtClean="0"/>
              <a:t>Land use change is the principle cause of landscape change across the globe.</a:t>
            </a:r>
          </a:p>
          <a:p>
            <a:endParaRPr lang="en-US" sz="2800" dirty="0"/>
          </a:p>
        </p:txBody>
      </p:sp>
      <p:pic>
        <p:nvPicPr>
          <p:cNvPr id="57350" name="Picture 1030" descr="MacLean_plt7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16469" y="2462532"/>
            <a:ext cx="6127530" cy="4395467"/>
          </a:xfrm>
          <a:prstGeom prst="rect">
            <a:avLst/>
          </a:prstGeom>
          <a:noFill/>
        </p:spPr>
      </p:pic>
      <p:sp>
        <p:nvSpPr>
          <p:cNvPr id="57349" name="Text Box 1029"/>
          <p:cNvSpPr txBox="1">
            <a:spLocks noChangeArrowheads="1"/>
          </p:cNvSpPr>
          <p:nvPr/>
        </p:nvSpPr>
        <p:spPr bwMode="auto">
          <a:xfrm>
            <a:off x="4671203" y="2325213"/>
            <a:ext cx="4297363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 sz="1200" dirty="0">
                <a:solidFill>
                  <a:schemeClr val="tx1"/>
                </a:solidFill>
                <a:latin typeface="Arial" charset="0"/>
              </a:rPr>
              <a:t>From Corner and MacLean 1996; photograph by A. MacLean</a:t>
            </a:r>
          </a:p>
        </p:txBody>
      </p:sp>
    </p:spTree>
    <p:extLst>
      <p:ext uri="{BB962C8B-B14F-4D97-AF65-F5344CB8AC3E}">
        <p14:creationId xmlns:p14="http://schemas.microsoft.com/office/powerpoint/2010/main" val="270948449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Introduction to Land Use Change</a:t>
            </a:r>
            <a:endParaRPr lang="en-US" dirty="0"/>
          </a:p>
        </p:txBody>
      </p:sp>
      <p:sp>
        <p:nvSpPr>
          <p:cNvPr id="58371" name="Rectangle 1027"/>
          <p:cNvSpPr>
            <a:spLocks noGrp="1" noChangeArrowheads="1"/>
          </p:cNvSpPr>
          <p:nvPr>
            <p:ph idx="1"/>
          </p:nvPr>
        </p:nvSpPr>
        <p:spPr>
          <a:xfrm>
            <a:off x="457200" y="1505610"/>
            <a:ext cx="8229600" cy="4525963"/>
          </a:xfrm>
        </p:spPr>
        <p:txBody>
          <a:bodyPr>
            <a:normAutofit/>
          </a:bodyPr>
          <a:lstStyle/>
          <a:p>
            <a:r>
              <a:rPr lang="en-US" sz="2800" dirty="0" smtClean="0"/>
              <a:t>Land use change has very long-term consequences</a:t>
            </a:r>
          </a:p>
          <a:p>
            <a:endParaRPr lang="en-US" sz="2800" dirty="0"/>
          </a:p>
        </p:txBody>
      </p:sp>
      <p:pic>
        <p:nvPicPr>
          <p:cNvPr id="58372" name="Picture 1028" descr="MacLean_plt8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56487" y="2065947"/>
            <a:ext cx="6887513" cy="4801161"/>
          </a:xfrm>
          <a:prstGeom prst="rect">
            <a:avLst/>
          </a:prstGeom>
          <a:noFill/>
        </p:spPr>
      </p:pic>
      <p:sp>
        <p:nvSpPr>
          <p:cNvPr id="58373" name="Text Box 1029"/>
          <p:cNvSpPr txBox="1">
            <a:spLocks noChangeArrowheads="1"/>
          </p:cNvSpPr>
          <p:nvPr/>
        </p:nvSpPr>
        <p:spPr bwMode="auto">
          <a:xfrm>
            <a:off x="4679820" y="6535454"/>
            <a:ext cx="4297363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 sz="1200" dirty="0">
                <a:solidFill>
                  <a:schemeClr val="tx1"/>
                </a:solidFill>
                <a:latin typeface="Arial" charset="0"/>
              </a:rPr>
              <a:t>From Corner and MacLean 1996; photograph by A. MacLean</a:t>
            </a:r>
          </a:p>
        </p:txBody>
      </p:sp>
    </p:spTree>
    <p:extLst>
      <p:ext uri="{BB962C8B-B14F-4D97-AF65-F5344CB8AC3E}">
        <p14:creationId xmlns:p14="http://schemas.microsoft.com/office/powerpoint/2010/main" val="408499677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IW_NOTES_FOOTER" val="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 w="38100">
          <a:solidFill>
            <a:srgbClr val="00B0F0"/>
          </a:solidFill>
          <a:tailEnd type="arrow"/>
        </a:ln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634</TotalTime>
  <Words>911</Words>
  <Application>Microsoft Macintosh PowerPoint</Application>
  <PresentationFormat>On-screen Show (4:3)</PresentationFormat>
  <Paragraphs>122</Paragraphs>
  <Slides>29</Slides>
  <Notes>3</Notes>
  <HiddenSlides>1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0" baseType="lpstr">
      <vt:lpstr>Office Theme</vt:lpstr>
      <vt:lpstr>Lecture 12: Land use and conservation areas Wed May 10, 2017</vt:lpstr>
      <vt:lpstr>Module 2 Story Arc</vt:lpstr>
      <vt:lpstr>Comment on graphing </vt:lpstr>
      <vt:lpstr>PowerPoint Presentation</vt:lpstr>
      <vt:lpstr>Is All the World Becoming Islands?</vt:lpstr>
      <vt:lpstr>PowerPoint Presentation</vt:lpstr>
      <vt:lpstr>Introduction to Land Use Change</vt:lpstr>
      <vt:lpstr>Introduction to Land Use Change</vt:lpstr>
      <vt:lpstr>Introduction to Land Use Change</vt:lpstr>
      <vt:lpstr>Causes of Land Use Change</vt:lpstr>
      <vt:lpstr>Causes of Land Use Change</vt:lpstr>
      <vt:lpstr>Introduction to Land Use Change</vt:lpstr>
      <vt:lpstr>History of Land Use Change</vt:lpstr>
      <vt:lpstr>History of Land Use Change</vt:lpstr>
      <vt:lpstr>History of Land Use Change</vt:lpstr>
      <vt:lpstr>You can view these effects yourself</vt:lpstr>
      <vt:lpstr>History of Land Use Change</vt:lpstr>
      <vt:lpstr>The World’s Briefest History of Land Use Change  in the US</vt:lpstr>
      <vt:lpstr>In North America, some areas had fairly high populations around agricultural development in Pre-European settlement times</vt:lpstr>
      <vt:lpstr>PowerPoint Presentation</vt:lpstr>
      <vt:lpstr>PowerPoint Presentation</vt:lpstr>
      <vt:lpstr>PowerPoint Presentation</vt:lpstr>
      <vt:lpstr>Habitat Loss and Biodiversity</vt:lpstr>
      <vt:lpstr>Habitat Loss</vt:lpstr>
      <vt:lpstr>Habitat loss leads to fragmentation</vt:lpstr>
      <vt:lpstr>Simulation of threshold</vt:lpstr>
      <vt:lpstr>Habitat Loss</vt:lpstr>
      <vt:lpstr>Fragmentation and Edge Effects</vt:lpstr>
      <vt:lpstr>End on Wed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Catherine de Rivera</dc:creator>
  <cp:lastModifiedBy>John Rueter</cp:lastModifiedBy>
  <cp:revision>80</cp:revision>
  <dcterms:created xsi:type="dcterms:W3CDTF">2015-02-18T04:42:53Z</dcterms:created>
  <dcterms:modified xsi:type="dcterms:W3CDTF">2017-05-10T15:32:08Z</dcterms:modified>
</cp:coreProperties>
</file>