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256" r:id="rId2"/>
    <p:sldId id="281" r:id="rId3"/>
    <p:sldId id="282" r:id="rId4"/>
    <p:sldId id="257" r:id="rId5"/>
    <p:sldId id="258" r:id="rId6"/>
    <p:sldId id="279" r:id="rId7"/>
    <p:sldId id="28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2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scatterChart>
        <c:scatterStyle val="smoothMarker"/>
        <c:varyColors val="0"/>
        <c:ser>
          <c:idx val="1"/>
          <c:order val="0"/>
          <c:xVal>
            <c:numRef>
              <c:f>Sheet1!$A$4:$A$10</c:f>
              <c:numCache>
                <c:formatCode>General</c:formatCode>
                <c:ptCount val="7"/>
                <c:pt idx="0">
                  <c:v>10.0</c:v>
                </c:pt>
                <c:pt idx="1">
                  <c:v>30.0</c:v>
                </c:pt>
                <c:pt idx="2">
                  <c:v>50.0</c:v>
                </c:pt>
                <c:pt idx="3">
                  <c:v>100.0</c:v>
                </c:pt>
                <c:pt idx="4">
                  <c:v>300.0</c:v>
                </c:pt>
                <c:pt idx="5">
                  <c:v>500.0</c:v>
                </c:pt>
                <c:pt idx="6">
                  <c:v>1000.0</c:v>
                </c:pt>
              </c:numCache>
            </c:numRef>
          </c:xVal>
          <c:yVal>
            <c:numRef>
              <c:f>Sheet1!$C$4:$C$10</c:f>
              <c:numCache>
                <c:formatCode>General</c:formatCode>
                <c:ptCount val="7"/>
                <c:pt idx="0">
                  <c:v>15.84893192461114</c:v>
                </c:pt>
                <c:pt idx="1">
                  <c:v>19.7435048583482</c:v>
                </c:pt>
                <c:pt idx="2">
                  <c:v>21.86724147886556</c:v>
                </c:pt>
                <c:pt idx="3">
                  <c:v>25.1188643150958</c:v>
                </c:pt>
                <c:pt idx="4">
                  <c:v>31.29134644531898</c:v>
                </c:pt>
                <c:pt idx="5">
                  <c:v>34.6572421577573</c:v>
                </c:pt>
                <c:pt idx="6">
                  <c:v>39.81071705534971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02158104"/>
        <c:axId val="-2102161176"/>
      </c:scatterChart>
      <c:valAx>
        <c:axId val="-2102158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2102161176"/>
        <c:crosses val="autoZero"/>
        <c:crossBetween val="midCat"/>
      </c:valAx>
      <c:valAx>
        <c:axId val="-21021611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02158104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4CE25D-F032-EA45-8C39-6E0EFE924AF1}" type="datetimeFigureOut">
              <a:rPr lang="en-US" smtClean="0"/>
              <a:t>5/8/17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F146B3-CF47-4943-95E5-301F0B89D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276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err="1" smtClean="0">
                <a:ea typeface="ＭＳ Ｐゴシック" charset="0"/>
                <a:cs typeface="ＭＳ Ｐゴシック" charset="0"/>
              </a:rPr>
              <a:t>mainlands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 less isolation so rescue effect/colonization more frequent (hence small areas have more species)</a:t>
            </a:r>
          </a:p>
          <a:p>
            <a:pPr eaLnBrk="1" hangingPunct="1"/>
            <a:r>
              <a:rPr lang="en-US" dirty="0" smtClean="0">
                <a:ea typeface="ＭＳ Ｐゴシック" charset="0"/>
                <a:cs typeface="ＭＳ Ｐゴシック" charset="0"/>
              </a:rPr>
              <a:t>Species–area curves were plotted for plants on the Channel Islands and the French mainland. Curves for islands tend to have steeper slopes than those for </a:t>
            </a:r>
            <a:r>
              <a:rPr lang="en-US" dirty="0" err="1" smtClean="0">
                <a:ea typeface="ＭＳ Ｐゴシック" charset="0"/>
                <a:cs typeface="ＭＳ Ｐゴシック" charset="0"/>
              </a:rPr>
              <a:t>mainlands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. Islands include all kinds of isolated areas surrounded by dissimilar habitat (</a:t>
            </a:r>
            <a:r>
              <a:rPr lang="en-US" i="1" dirty="0" smtClean="0">
                <a:ea typeface="ＭＳ Ｐゴシック" charset="0"/>
                <a:cs typeface="ＭＳ Ｐゴシック" charset="0"/>
              </a:rPr>
              <a:t>matrix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habitat).</a:t>
            </a:r>
          </a:p>
          <a:p>
            <a:pPr eaLnBrk="1" hangingPunct="1"/>
            <a:r>
              <a:rPr lang="en-US" dirty="0" smtClean="0">
                <a:ea typeface="ＭＳ Ｐゴシック" charset="0"/>
                <a:cs typeface="ＭＳ Ｐゴシック" charset="0"/>
              </a:rPr>
              <a:t>Habitat fragments, such as in the Amazon forest, can be considered as islands.</a:t>
            </a:r>
          </a:p>
          <a:p>
            <a:pPr eaLnBrk="1" hangingPunct="1"/>
            <a:r>
              <a:rPr lang="en-US" dirty="0" smtClean="0">
                <a:ea typeface="ＭＳ Ｐゴシック" charset="0"/>
                <a:cs typeface="ＭＳ Ｐゴシック" charset="0"/>
              </a:rPr>
              <a:t>All display the same basic pattern: Large islands have more species than small islands.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F5987-7554-9641-9DA8-B156D33B4261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9620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err="1" smtClean="0">
                <a:ea typeface="ＭＳ Ｐゴシック" charset="0"/>
                <a:cs typeface="ＭＳ Ｐゴシック" charset="0"/>
              </a:rPr>
              <a:t>mainlands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 less isolation so rescue effect/colonization more frequent (hence small areas have more species)</a:t>
            </a:r>
          </a:p>
          <a:p>
            <a:pPr eaLnBrk="1" hangingPunct="1"/>
            <a:r>
              <a:rPr lang="en-US" dirty="0" smtClean="0">
                <a:ea typeface="ＭＳ Ｐゴシック" charset="0"/>
                <a:cs typeface="ＭＳ Ｐゴシック" charset="0"/>
              </a:rPr>
              <a:t>Species–area curves were plotted for plants on the Channel Islands and the French mainland. Curves for islands tend to have steeper slopes than those for </a:t>
            </a:r>
            <a:r>
              <a:rPr lang="en-US" dirty="0" err="1" smtClean="0">
                <a:ea typeface="ＭＳ Ｐゴシック" charset="0"/>
                <a:cs typeface="ＭＳ Ｐゴシック" charset="0"/>
              </a:rPr>
              <a:t>mainlands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. Islands include all kinds of isolated areas surrounded by dissimilar habitat (</a:t>
            </a:r>
            <a:r>
              <a:rPr lang="en-US" i="1" dirty="0" smtClean="0">
                <a:ea typeface="ＭＳ Ｐゴシック" charset="0"/>
                <a:cs typeface="ＭＳ Ｐゴシック" charset="0"/>
              </a:rPr>
              <a:t>matrix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habitat).</a:t>
            </a:r>
          </a:p>
          <a:p>
            <a:pPr eaLnBrk="1" hangingPunct="1"/>
            <a:r>
              <a:rPr lang="en-US" dirty="0" smtClean="0">
                <a:ea typeface="ＭＳ Ｐゴシック" charset="0"/>
                <a:cs typeface="ＭＳ Ｐゴシック" charset="0"/>
              </a:rPr>
              <a:t>Habitat fragments, such as in the Amazon forest, can be considered as islands.</a:t>
            </a:r>
          </a:p>
          <a:p>
            <a:pPr eaLnBrk="1" hangingPunct="1"/>
            <a:r>
              <a:rPr lang="en-US" dirty="0" smtClean="0">
                <a:ea typeface="ＭＳ Ｐゴシック" charset="0"/>
                <a:cs typeface="ＭＳ Ｐゴシック" charset="0"/>
              </a:rPr>
              <a:t>All display the same basic pattern: Large islands have more species than small islands.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F5987-7554-9641-9DA8-B156D33B4261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962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2A8D-814B-5F48-BC46-4AC7F1F7ED7B}" type="datetimeFigureOut">
              <a:rPr lang="en-US" smtClean="0"/>
              <a:t>5/8/17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A3E87-E90F-ED4B-BFC7-09FA6AE1C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064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2A8D-814B-5F48-BC46-4AC7F1F7ED7B}" type="datetimeFigureOut">
              <a:rPr lang="en-US" smtClean="0"/>
              <a:t>5/8/17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A3E87-E90F-ED4B-BFC7-09FA6AE1C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072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2A8D-814B-5F48-BC46-4AC7F1F7ED7B}" type="datetimeFigureOut">
              <a:rPr lang="en-US" smtClean="0"/>
              <a:t>5/8/17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A3E87-E90F-ED4B-BFC7-09FA6AE1C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1490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C2323AC-76F7-4F3F-A67B-87AC300CF7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617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2A8D-814B-5F48-BC46-4AC7F1F7ED7B}" type="datetimeFigureOut">
              <a:rPr lang="en-US" smtClean="0"/>
              <a:t>5/8/17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A3E87-E90F-ED4B-BFC7-09FA6AE1C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480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2A8D-814B-5F48-BC46-4AC7F1F7ED7B}" type="datetimeFigureOut">
              <a:rPr lang="en-US" smtClean="0"/>
              <a:t>5/8/17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A3E87-E90F-ED4B-BFC7-09FA6AE1C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614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2A8D-814B-5F48-BC46-4AC7F1F7ED7B}" type="datetimeFigureOut">
              <a:rPr lang="en-US" smtClean="0"/>
              <a:t>5/8/17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A3E87-E90F-ED4B-BFC7-09FA6AE1C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94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2A8D-814B-5F48-BC46-4AC7F1F7ED7B}" type="datetimeFigureOut">
              <a:rPr lang="en-US" smtClean="0"/>
              <a:t>5/8/17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A3E87-E90F-ED4B-BFC7-09FA6AE1C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526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2A8D-814B-5F48-BC46-4AC7F1F7ED7B}" type="datetimeFigureOut">
              <a:rPr lang="en-US" smtClean="0"/>
              <a:t>5/8/17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A3E87-E90F-ED4B-BFC7-09FA6AE1C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68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2A8D-814B-5F48-BC46-4AC7F1F7ED7B}" type="datetimeFigureOut">
              <a:rPr lang="en-US" smtClean="0"/>
              <a:t>5/8/17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A3E87-E90F-ED4B-BFC7-09FA6AE1C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46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2A8D-814B-5F48-BC46-4AC7F1F7ED7B}" type="datetimeFigureOut">
              <a:rPr lang="en-US" smtClean="0"/>
              <a:t>5/8/17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A3E87-E90F-ED4B-BFC7-09FA6AE1C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439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2A8D-814B-5F48-BC46-4AC7F1F7ED7B}" type="datetimeFigureOut">
              <a:rPr lang="en-US" smtClean="0"/>
              <a:t>5/8/17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A3E87-E90F-ED4B-BFC7-09FA6AE1C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446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F2A8D-814B-5F48-BC46-4AC7F1F7ED7B}" type="datetimeFigureOut">
              <a:rPr lang="en-US" smtClean="0"/>
              <a:t>5/8/17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A3E87-E90F-ED4B-BFC7-09FA6AE1C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40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62024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Lecture 11: island biogeography hypothesis</a:t>
            </a:r>
            <a:br>
              <a:rPr lang="en-US" dirty="0" smtClean="0"/>
            </a:br>
            <a:r>
              <a:rPr lang="en-US" dirty="0" smtClean="0"/>
              <a:t>May </a:t>
            </a:r>
            <a:r>
              <a:rPr lang="en-US" dirty="0"/>
              <a:t>8</a:t>
            </a:r>
            <a:r>
              <a:rPr lang="en-US" dirty="0" smtClean="0"/>
              <a:t>, </a:t>
            </a:r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3283831"/>
            <a:ext cx="8229600" cy="2842332"/>
          </a:xfrm>
        </p:spPr>
        <p:txBody>
          <a:bodyPr/>
          <a:lstStyle/>
          <a:p>
            <a:r>
              <a:rPr lang="en-US" dirty="0" smtClean="0"/>
              <a:t>Shannon calculation using Ln (log</a:t>
            </a:r>
            <a:r>
              <a:rPr lang="en-US" baseline="-25000" dirty="0" smtClean="0"/>
              <a:t>e</a:t>
            </a:r>
            <a:r>
              <a:rPr lang="en-US" dirty="0" smtClean="0"/>
              <a:t>)</a:t>
            </a:r>
          </a:p>
          <a:p>
            <a:r>
              <a:rPr lang="en-US" dirty="0" smtClean="0"/>
              <a:t>Species area curve – observed relationship</a:t>
            </a:r>
          </a:p>
          <a:p>
            <a:r>
              <a:rPr lang="en-US" dirty="0" smtClean="0"/>
              <a:t>Hypothesized mechanism, i.e. IBH</a:t>
            </a:r>
          </a:p>
          <a:p>
            <a:r>
              <a:rPr lang="en-US" dirty="0" smtClean="0"/>
              <a:t>Preview of application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8093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27" name="Oval 11"/>
          <p:cNvSpPr>
            <a:spLocks noChangeArrowheads="1"/>
          </p:cNvSpPr>
          <p:nvPr/>
        </p:nvSpPr>
        <p:spPr bwMode="auto">
          <a:xfrm>
            <a:off x="4833938" y="2686050"/>
            <a:ext cx="1122362" cy="10810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8" name="Oval 12"/>
          <p:cNvSpPr>
            <a:spLocks noChangeArrowheads="1"/>
          </p:cNvSpPr>
          <p:nvPr/>
        </p:nvSpPr>
        <p:spPr bwMode="auto">
          <a:xfrm>
            <a:off x="4321175" y="4875213"/>
            <a:ext cx="415925" cy="430212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9" name="Oval 13"/>
          <p:cNvSpPr>
            <a:spLocks noChangeArrowheads="1"/>
          </p:cNvSpPr>
          <p:nvPr/>
        </p:nvSpPr>
        <p:spPr bwMode="auto">
          <a:xfrm>
            <a:off x="7078663" y="5583238"/>
            <a:ext cx="1039812" cy="92868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0" name="Oval 14"/>
          <p:cNvSpPr>
            <a:spLocks noChangeArrowheads="1"/>
          </p:cNvSpPr>
          <p:nvPr/>
        </p:nvSpPr>
        <p:spPr bwMode="auto">
          <a:xfrm>
            <a:off x="7315200" y="1746250"/>
            <a:ext cx="303213" cy="3460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1" name="Oval 15"/>
          <p:cNvSpPr>
            <a:spLocks noChangeArrowheads="1"/>
          </p:cNvSpPr>
          <p:nvPr/>
        </p:nvSpPr>
        <p:spPr bwMode="auto">
          <a:xfrm>
            <a:off x="2312988" y="5680075"/>
            <a:ext cx="942975" cy="914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buSzTx/>
              <a:buFontTx/>
              <a:buNone/>
            </a:pPr>
            <a:r>
              <a:rPr lang="en-US" sz="1800" i="1" dirty="0">
                <a:solidFill>
                  <a:schemeClr val="bg1"/>
                </a:solidFill>
              </a:rPr>
              <a:t>S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</a:p>
          <a:p>
            <a:pPr algn="ctr">
              <a:buSzTx/>
              <a:buFontTx/>
              <a:buNone/>
            </a:pPr>
            <a:r>
              <a:rPr lang="en-US" sz="1800" dirty="0">
                <a:solidFill>
                  <a:schemeClr val="bg1"/>
                </a:solidFill>
              </a:rPr>
              <a:t>Highest</a:t>
            </a:r>
          </a:p>
        </p:txBody>
      </p:sp>
      <p:sp>
        <p:nvSpPr>
          <p:cNvPr id="444432" name="Oval 16"/>
          <p:cNvSpPr>
            <a:spLocks noChangeArrowheads="1"/>
          </p:cNvSpPr>
          <p:nvPr/>
        </p:nvSpPr>
        <p:spPr bwMode="auto">
          <a:xfrm>
            <a:off x="2673350" y="1911350"/>
            <a:ext cx="581025" cy="5556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3" name="Freeform 17"/>
          <p:cNvSpPr>
            <a:spLocks/>
          </p:cNvSpPr>
          <p:nvPr/>
        </p:nvSpPr>
        <p:spPr bwMode="auto">
          <a:xfrm>
            <a:off x="-69850" y="1538288"/>
            <a:ext cx="1566863" cy="5167312"/>
          </a:xfrm>
          <a:custGeom>
            <a:avLst/>
            <a:gdLst/>
            <a:ahLst/>
            <a:cxnLst>
              <a:cxn ang="0">
                <a:pos x="35" y="0"/>
              </a:cxn>
              <a:cxn ang="0">
                <a:pos x="192" y="61"/>
              </a:cxn>
              <a:cxn ang="0">
                <a:pos x="218" y="78"/>
              </a:cxn>
              <a:cxn ang="0">
                <a:pos x="245" y="87"/>
              </a:cxn>
              <a:cxn ang="0">
                <a:pos x="323" y="139"/>
              </a:cxn>
              <a:cxn ang="0">
                <a:pos x="384" y="157"/>
              </a:cxn>
              <a:cxn ang="0">
                <a:pos x="541" y="253"/>
              </a:cxn>
              <a:cxn ang="0">
                <a:pos x="602" y="296"/>
              </a:cxn>
              <a:cxn ang="0">
                <a:pos x="716" y="375"/>
              </a:cxn>
              <a:cxn ang="0">
                <a:pos x="760" y="419"/>
              </a:cxn>
              <a:cxn ang="0">
                <a:pos x="838" y="680"/>
              </a:cxn>
              <a:cxn ang="0">
                <a:pos x="864" y="846"/>
              </a:cxn>
              <a:cxn ang="0">
                <a:pos x="890" y="899"/>
              </a:cxn>
              <a:cxn ang="0">
                <a:pos x="917" y="986"/>
              </a:cxn>
              <a:cxn ang="0">
                <a:pos x="908" y="1527"/>
              </a:cxn>
              <a:cxn ang="0">
                <a:pos x="952" y="1710"/>
              </a:cxn>
              <a:cxn ang="0">
                <a:pos x="943" y="2042"/>
              </a:cxn>
              <a:cxn ang="0">
                <a:pos x="952" y="2312"/>
              </a:cxn>
              <a:cxn ang="0">
                <a:pos x="925" y="2513"/>
              </a:cxn>
              <a:cxn ang="0">
                <a:pos x="777" y="2906"/>
              </a:cxn>
              <a:cxn ang="0">
                <a:pos x="637" y="3011"/>
              </a:cxn>
              <a:cxn ang="0">
                <a:pos x="550" y="3072"/>
              </a:cxn>
              <a:cxn ang="0">
                <a:pos x="463" y="3142"/>
              </a:cxn>
              <a:cxn ang="0">
                <a:pos x="332" y="3168"/>
              </a:cxn>
              <a:cxn ang="0">
                <a:pos x="140" y="3194"/>
              </a:cxn>
              <a:cxn ang="0">
                <a:pos x="61" y="3238"/>
              </a:cxn>
              <a:cxn ang="0">
                <a:pos x="0" y="3255"/>
              </a:cxn>
            </a:cxnLst>
            <a:rect l="0" t="0" r="r" b="b"/>
            <a:pathLst>
              <a:path w="952" h="3255">
                <a:moveTo>
                  <a:pt x="35" y="0"/>
                </a:moveTo>
                <a:cubicBezTo>
                  <a:pt x="89" y="17"/>
                  <a:pt x="136" y="47"/>
                  <a:pt x="192" y="61"/>
                </a:cubicBezTo>
                <a:cubicBezTo>
                  <a:pt x="201" y="67"/>
                  <a:pt x="209" y="73"/>
                  <a:pt x="218" y="78"/>
                </a:cubicBezTo>
                <a:cubicBezTo>
                  <a:pt x="227" y="82"/>
                  <a:pt x="237" y="82"/>
                  <a:pt x="245" y="87"/>
                </a:cubicBezTo>
                <a:cubicBezTo>
                  <a:pt x="272" y="102"/>
                  <a:pt x="293" y="131"/>
                  <a:pt x="323" y="139"/>
                </a:cubicBezTo>
                <a:cubicBezTo>
                  <a:pt x="367" y="150"/>
                  <a:pt x="347" y="144"/>
                  <a:pt x="384" y="157"/>
                </a:cubicBezTo>
                <a:cubicBezTo>
                  <a:pt x="429" y="202"/>
                  <a:pt x="485" y="224"/>
                  <a:pt x="541" y="253"/>
                </a:cubicBezTo>
                <a:cubicBezTo>
                  <a:pt x="570" y="268"/>
                  <a:pt x="564" y="284"/>
                  <a:pt x="602" y="296"/>
                </a:cubicBezTo>
                <a:cubicBezTo>
                  <a:pt x="633" y="327"/>
                  <a:pt x="676" y="356"/>
                  <a:pt x="716" y="375"/>
                </a:cubicBezTo>
                <a:cubicBezTo>
                  <a:pt x="731" y="390"/>
                  <a:pt x="754" y="399"/>
                  <a:pt x="760" y="419"/>
                </a:cubicBezTo>
                <a:cubicBezTo>
                  <a:pt x="787" y="506"/>
                  <a:pt x="787" y="602"/>
                  <a:pt x="838" y="680"/>
                </a:cubicBezTo>
                <a:cubicBezTo>
                  <a:pt x="847" y="735"/>
                  <a:pt x="851" y="792"/>
                  <a:pt x="864" y="846"/>
                </a:cubicBezTo>
                <a:cubicBezTo>
                  <a:pt x="875" y="892"/>
                  <a:pt x="869" y="852"/>
                  <a:pt x="890" y="899"/>
                </a:cubicBezTo>
                <a:cubicBezTo>
                  <a:pt x="903" y="929"/>
                  <a:pt x="909" y="955"/>
                  <a:pt x="917" y="986"/>
                </a:cubicBezTo>
                <a:cubicBezTo>
                  <a:pt x="911" y="1171"/>
                  <a:pt x="893" y="1343"/>
                  <a:pt x="908" y="1527"/>
                </a:cubicBezTo>
                <a:cubicBezTo>
                  <a:pt x="913" y="1584"/>
                  <a:pt x="938" y="1654"/>
                  <a:pt x="952" y="1710"/>
                </a:cubicBezTo>
                <a:cubicBezTo>
                  <a:pt x="949" y="1821"/>
                  <a:pt x="943" y="1931"/>
                  <a:pt x="943" y="2042"/>
                </a:cubicBezTo>
                <a:cubicBezTo>
                  <a:pt x="943" y="2132"/>
                  <a:pt x="952" y="2222"/>
                  <a:pt x="952" y="2312"/>
                </a:cubicBezTo>
                <a:cubicBezTo>
                  <a:pt x="952" y="2387"/>
                  <a:pt x="935" y="2438"/>
                  <a:pt x="925" y="2513"/>
                </a:cubicBezTo>
                <a:cubicBezTo>
                  <a:pt x="910" y="2631"/>
                  <a:pt x="920" y="2856"/>
                  <a:pt x="777" y="2906"/>
                </a:cubicBezTo>
                <a:cubicBezTo>
                  <a:pt x="738" y="2945"/>
                  <a:pt x="689" y="2994"/>
                  <a:pt x="637" y="3011"/>
                </a:cubicBezTo>
                <a:cubicBezTo>
                  <a:pt x="615" y="3045"/>
                  <a:pt x="584" y="3053"/>
                  <a:pt x="550" y="3072"/>
                </a:cubicBezTo>
                <a:cubicBezTo>
                  <a:pt x="513" y="3093"/>
                  <a:pt x="496" y="3122"/>
                  <a:pt x="463" y="3142"/>
                </a:cubicBezTo>
                <a:cubicBezTo>
                  <a:pt x="429" y="3162"/>
                  <a:pt x="366" y="3163"/>
                  <a:pt x="332" y="3168"/>
                </a:cubicBezTo>
                <a:cubicBezTo>
                  <a:pt x="163" y="3194"/>
                  <a:pt x="309" y="3178"/>
                  <a:pt x="140" y="3194"/>
                </a:cubicBezTo>
                <a:cubicBezTo>
                  <a:pt x="90" y="3207"/>
                  <a:pt x="98" y="3216"/>
                  <a:pt x="61" y="3238"/>
                </a:cubicBezTo>
                <a:cubicBezTo>
                  <a:pt x="43" y="3249"/>
                  <a:pt x="0" y="3255"/>
                  <a:pt x="0" y="3255"/>
                </a:cubicBezTo>
              </a:path>
            </a:pathLst>
          </a:cu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4434" name="Text Box 18"/>
          <p:cNvSpPr txBox="1">
            <a:spLocks noChangeArrowheads="1"/>
          </p:cNvSpPr>
          <p:nvPr/>
        </p:nvSpPr>
        <p:spPr bwMode="auto">
          <a:xfrm>
            <a:off x="128588" y="3773488"/>
            <a:ext cx="107433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SzTx/>
              <a:buFontTx/>
              <a:buNone/>
            </a:pPr>
            <a:r>
              <a:rPr lang="en-US" sz="1800">
                <a:solidFill>
                  <a:schemeClr val="bg1"/>
                </a:solidFill>
              </a:rPr>
              <a:t>Mainland</a:t>
            </a:r>
          </a:p>
        </p:txBody>
      </p:sp>
      <p:sp>
        <p:nvSpPr>
          <p:cNvPr id="444435" name="Line 19"/>
          <p:cNvSpPr>
            <a:spLocks noChangeShapeType="1"/>
          </p:cNvSpPr>
          <p:nvPr/>
        </p:nvSpPr>
        <p:spPr bwMode="auto">
          <a:xfrm flipV="1">
            <a:off x="1552575" y="2424113"/>
            <a:ext cx="955675" cy="512762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4436" name="Line 20"/>
          <p:cNvSpPr>
            <a:spLocks noChangeShapeType="1"/>
          </p:cNvSpPr>
          <p:nvPr/>
        </p:nvSpPr>
        <p:spPr bwMode="auto">
          <a:xfrm>
            <a:off x="1511300" y="5459413"/>
            <a:ext cx="733425" cy="373062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4437" name="Line 21"/>
          <p:cNvSpPr>
            <a:spLocks noChangeShapeType="1"/>
          </p:cNvSpPr>
          <p:nvPr/>
        </p:nvSpPr>
        <p:spPr bwMode="auto">
          <a:xfrm flipV="1">
            <a:off x="1566863" y="3225800"/>
            <a:ext cx="3074987" cy="334963"/>
          </a:xfrm>
          <a:prstGeom prst="line">
            <a:avLst/>
          </a:prstGeom>
          <a:noFill/>
          <a:ln w="38100">
            <a:solidFill>
              <a:srgbClr val="FF3300"/>
            </a:solidFill>
            <a:prstDash val="lg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4438" name="Line 22"/>
          <p:cNvSpPr>
            <a:spLocks noChangeShapeType="1"/>
          </p:cNvSpPr>
          <p:nvPr/>
        </p:nvSpPr>
        <p:spPr bwMode="auto">
          <a:xfrm>
            <a:off x="1622425" y="4557713"/>
            <a:ext cx="2506663" cy="495300"/>
          </a:xfrm>
          <a:prstGeom prst="line">
            <a:avLst/>
          </a:prstGeom>
          <a:noFill/>
          <a:ln w="38100">
            <a:solidFill>
              <a:srgbClr val="FF3300"/>
            </a:solidFill>
            <a:prstDash val="lg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4439" name="Line 23"/>
          <p:cNvSpPr>
            <a:spLocks noChangeShapeType="1"/>
          </p:cNvSpPr>
          <p:nvPr/>
        </p:nvSpPr>
        <p:spPr bwMode="auto">
          <a:xfrm>
            <a:off x="1597025" y="5113338"/>
            <a:ext cx="5389563" cy="925512"/>
          </a:xfrm>
          <a:prstGeom prst="line">
            <a:avLst/>
          </a:prstGeom>
          <a:noFill/>
          <a:ln w="38100">
            <a:solidFill>
              <a:srgbClr val="FF3300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4440" name="Line 24"/>
          <p:cNvSpPr>
            <a:spLocks noChangeShapeType="1"/>
          </p:cNvSpPr>
          <p:nvPr/>
        </p:nvSpPr>
        <p:spPr bwMode="auto">
          <a:xfrm flipV="1">
            <a:off x="1538288" y="1939925"/>
            <a:ext cx="5624512" cy="1262063"/>
          </a:xfrm>
          <a:prstGeom prst="line">
            <a:avLst/>
          </a:prstGeom>
          <a:noFill/>
          <a:ln w="38100">
            <a:solidFill>
              <a:srgbClr val="FF3300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4442" name="Text Box 26"/>
          <p:cNvSpPr txBox="1">
            <a:spLocks noChangeArrowheads="1"/>
          </p:cNvSpPr>
          <p:nvPr/>
        </p:nvSpPr>
        <p:spPr bwMode="auto">
          <a:xfrm>
            <a:off x="8077268" y="1570038"/>
            <a:ext cx="84600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buSzTx/>
              <a:buFontTx/>
              <a:buNone/>
            </a:pPr>
            <a:r>
              <a:rPr lang="en-US" sz="1800" i="1"/>
              <a:t>S</a:t>
            </a:r>
          </a:p>
          <a:p>
            <a:pPr algn="ctr">
              <a:buSzTx/>
              <a:buFontTx/>
              <a:buNone/>
            </a:pPr>
            <a:r>
              <a:rPr lang="en-US" sz="1800"/>
              <a:t>Lowest</a:t>
            </a:r>
          </a:p>
        </p:txBody>
      </p:sp>
      <p:sp>
        <p:nvSpPr>
          <p:cNvPr id="444443" name="Freeform 27"/>
          <p:cNvSpPr>
            <a:spLocks/>
          </p:cNvSpPr>
          <p:nvPr/>
        </p:nvSpPr>
        <p:spPr bwMode="auto">
          <a:xfrm>
            <a:off x="7620000" y="2057400"/>
            <a:ext cx="873125" cy="296863"/>
          </a:xfrm>
          <a:custGeom>
            <a:avLst/>
            <a:gdLst/>
            <a:ahLst/>
            <a:cxnLst>
              <a:cxn ang="0">
                <a:pos x="550" y="70"/>
              </a:cxn>
              <a:cxn ang="0">
                <a:pos x="288" y="175"/>
              </a:cxn>
              <a:cxn ang="0">
                <a:pos x="0" y="0"/>
              </a:cxn>
            </a:cxnLst>
            <a:rect l="0" t="0" r="r" b="b"/>
            <a:pathLst>
              <a:path w="550" h="187">
                <a:moveTo>
                  <a:pt x="550" y="70"/>
                </a:moveTo>
                <a:cubicBezTo>
                  <a:pt x="465" y="128"/>
                  <a:pt x="380" y="187"/>
                  <a:pt x="288" y="175"/>
                </a:cubicBezTo>
                <a:cubicBezTo>
                  <a:pt x="196" y="163"/>
                  <a:pt x="98" y="81"/>
                  <a:pt x="0" y="0"/>
                </a:cubicBezTo>
              </a:path>
            </a:pathLst>
          </a:custGeom>
          <a:noFill/>
          <a:ln w="38100" cmpd="sng">
            <a:solidFill>
              <a:srgbClr val="FFCC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4444" name="Text Box 28"/>
          <p:cNvSpPr txBox="1">
            <a:spLocks noChangeArrowheads="1"/>
          </p:cNvSpPr>
          <p:nvPr/>
        </p:nvSpPr>
        <p:spPr bwMode="auto">
          <a:xfrm>
            <a:off x="6248400" y="2590800"/>
            <a:ext cx="28956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SzTx/>
              <a:buFontTx/>
              <a:buNone/>
            </a:pPr>
            <a:r>
              <a:rPr lang="en-US" sz="2800" dirty="0">
                <a:latin typeface="Gill Sans MT" panose="020B0502020104020203" pitchFamily="34" charset="0"/>
              </a:rPr>
              <a:t>As distance increases,</a:t>
            </a:r>
          </a:p>
          <a:p>
            <a:pPr>
              <a:buSzTx/>
              <a:buFontTx/>
              <a:buNone/>
            </a:pPr>
            <a:r>
              <a:rPr lang="en-US" sz="2800" i="1" dirty="0">
                <a:latin typeface="Gill Sans MT" panose="020B0502020104020203" pitchFamily="34" charset="0"/>
              </a:rPr>
              <a:t>S</a:t>
            </a:r>
            <a:r>
              <a:rPr lang="en-US" sz="2800" dirty="0">
                <a:latin typeface="Gill Sans MT" panose="020B0502020104020203" pitchFamily="34" charset="0"/>
              </a:rPr>
              <a:t> </a:t>
            </a:r>
            <a:r>
              <a:rPr lang="en-US" sz="2800" dirty="0" smtClean="0">
                <a:latin typeface="Gill Sans MT" panose="020B0502020104020203" pitchFamily="34" charset="0"/>
              </a:rPr>
              <a:t>decreases.</a:t>
            </a:r>
            <a:endParaRPr lang="en-US" sz="2800" dirty="0">
              <a:latin typeface="Gill Sans MT" panose="020B0502020104020203" pitchFamily="34" charset="0"/>
            </a:endParaRPr>
          </a:p>
          <a:p>
            <a:pPr>
              <a:buSzTx/>
              <a:buFontTx/>
              <a:buNone/>
            </a:pPr>
            <a:endParaRPr lang="en-US" sz="2800" dirty="0">
              <a:latin typeface="Gill Sans MT" panose="020B0502020104020203" pitchFamily="34" charset="0"/>
            </a:endParaRPr>
          </a:p>
          <a:p>
            <a:pPr>
              <a:buSzTx/>
              <a:buFontTx/>
              <a:buNone/>
            </a:pPr>
            <a:r>
              <a:rPr lang="en-US" sz="2800" dirty="0">
                <a:latin typeface="Gill Sans MT" panose="020B0502020104020203" pitchFamily="34" charset="0"/>
              </a:rPr>
              <a:t>As </a:t>
            </a:r>
            <a:r>
              <a:rPr lang="en-US" sz="2800" dirty="0" smtClean="0">
                <a:latin typeface="Gill Sans MT" panose="020B0502020104020203" pitchFamily="34" charset="0"/>
              </a:rPr>
              <a:t>area </a:t>
            </a:r>
            <a:r>
              <a:rPr lang="en-US" sz="2800" dirty="0">
                <a:latin typeface="Gill Sans MT" panose="020B0502020104020203" pitchFamily="34" charset="0"/>
              </a:rPr>
              <a:t>increases,</a:t>
            </a:r>
          </a:p>
          <a:p>
            <a:pPr>
              <a:buSzTx/>
              <a:buFontTx/>
              <a:buNone/>
            </a:pPr>
            <a:r>
              <a:rPr lang="en-US" sz="2800" i="1" dirty="0">
                <a:latin typeface="Gill Sans MT" panose="020B0502020104020203" pitchFamily="34" charset="0"/>
              </a:rPr>
              <a:t>S</a:t>
            </a:r>
            <a:r>
              <a:rPr lang="en-US" sz="2800" dirty="0">
                <a:latin typeface="Gill Sans MT" panose="020B0502020104020203" pitchFamily="34" charset="0"/>
              </a:rPr>
              <a:t> increases.</a:t>
            </a:r>
          </a:p>
        </p:txBody>
      </p:sp>
      <p:sp>
        <p:nvSpPr>
          <p:cNvPr id="444445" name="Rectangle 29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76200"/>
            <a:ext cx="8229600" cy="1143000"/>
          </a:xfrm>
        </p:spPr>
        <p:txBody>
          <a:bodyPr/>
          <a:lstStyle/>
          <a:p>
            <a:r>
              <a:rPr lang="en-US" sz="3200" dirty="0" smtClean="0">
                <a:latin typeface="Verdana" pitchFamily="34" charset="0"/>
              </a:rPr>
              <a:t>Island </a:t>
            </a:r>
            <a:r>
              <a:rPr lang="en-US" sz="3200" dirty="0">
                <a:latin typeface="Verdana" pitchFamily="34" charset="0"/>
              </a:rPr>
              <a:t>Biogeography Theory</a:t>
            </a:r>
          </a:p>
        </p:txBody>
      </p:sp>
    </p:spTree>
    <p:extLst>
      <p:ext uri="{BB962C8B-B14F-4D97-AF65-F5344CB8AC3E}">
        <p14:creationId xmlns:p14="http://schemas.microsoft.com/office/powerpoint/2010/main" val="259396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76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Island Biogeography Theory</a:t>
            </a:r>
            <a:endParaRPr lang="en-US" dirty="0"/>
          </a:p>
        </p:txBody>
      </p:sp>
      <p:pic>
        <p:nvPicPr>
          <p:cNvPr id="446469" name="Picture 5" descr="sld003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 l="4916" t="55275" r="52730" b="7646"/>
          <a:stretch>
            <a:fillRect/>
          </a:stretch>
        </p:blipFill>
        <p:spPr>
          <a:xfrm>
            <a:off x="668337" y="2303463"/>
            <a:ext cx="3751263" cy="2192337"/>
          </a:xfrm>
          <a:noFill/>
          <a:ln/>
        </p:spPr>
      </p:pic>
      <p:pic>
        <p:nvPicPr>
          <p:cNvPr id="446471" name="Picture 7" descr="sld003"/>
          <p:cNvPicPr>
            <a:picLocks noChangeAspect="1" noChangeArrowheads="1"/>
          </p:cNvPicPr>
          <p:nvPr/>
        </p:nvPicPr>
        <p:blipFill>
          <a:blip r:embed="rId2" cstate="print"/>
          <a:srcRect l="53271" t="55275" r="3999" b="7646"/>
          <a:stretch>
            <a:fillRect/>
          </a:stretch>
        </p:blipFill>
        <p:spPr bwMode="auto">
          <a:xfrm>
            <a:off x="644525" y="4581525"/>
            <a:ext cx="3798888" cy="2200275"/>
          </a:xfrm>
          <a:prstGeom prst="rect">
            <a:avLst/>
          </a:prstGeom>
          <a:noFill/>
        </p:spPr>
      </p:pic>
      <p:sp>
        <p:nvSpPr>
          <p:cNvPr id="446474" name="Text Box 10"/>
          <p:cNvSpPr txBox="1">
            <a:spLocks noChangeArrowheads="1"/>
          </p:cNvSpPr>
          <p:nvPr/>
        </p:nvSpPr>
        <p:spPr bwMode="auto">
          <a:xfrm>
            <a:off x="4649788" y="2516707"/>
            <a:ext cx="409575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SzTx/>
              <a:buFontTx/>
              <a:buNone/>
            </a:pPr>
            <a:r>
              <a:rPr lang="en-US">
                <a:latin typeface="Gill Sans MT" pitchFamily="34" charset="0"/>
              </a:rPr>
              <a:t>Area effect:  Larger islands support higher </a:t>
            </a:r>
            <a:r>
              <a:rPr lang="en-US" i="1">
                <a:latin typeface="Gill Sans MT" pitchFamily="34" charset="0"/>
              </a:rPr>
              <a:t>S</a:t>
            </a:r>
            <a:r>
              <a:rPr lang="en-US">
                <a:latin typeface="Gill Sans MT" pitchFamily="34" charset="0"/>
              </a:rPr>
              <a:t> due to more complex habitat and lower extinction rates due to larger populations.</a:t>
            </a:r>
          </a:p>
        </p:txBody>
      </p:sp>
      <p:sp>
        <p:nvSpPr>
          <p:cNvPr id="446475" name="Text Box 11"/>
          <p:cNvSpPr txBox="1">
            <a:spLocks noChangeArrowheads="1"/>
          </p:cNvSpPr>
          <p:nvPr/>
        </p:nvSpPr>
        <p:spPr bwMode="auto">
          <a:xfrm>
            <a:off x="4649788" y="4832662"/>
            <a:ext cx="315682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SzTx/>
              <a:buFontTx/>
              <a:buNone/>
            </a:pPr>
            <a:r>
              <a:rPr lang="en-US">
                <a:latin typeface="Gill Sans MT" pitchFamily="34" charset="0"/>
              </a:rPr>
              <a:t>Isolation effect:  Nearer islands </a:t>
            </a:r>
          </a:p>
          <a:p>
            <a:pPr>
              <a:buSzTx/>
              <a:buFontTx/>
              <a:buNone/>
            </a:pPr>
            <a:r>
              <a:rPr lang="en-US">
                <a:latin typeface="Gill Sans MT" pitchFamily="34" charset="0"/>
              </a:rPr>
              <a:t>support higher </a:t>
            </a:r>
            <a:r>
              <a:rPr lang="en-US" i="1">
                <a:latin typeface="Gill Sans MT" pitchFamily="34" charset="0"/>
              </a:rPr>
              <a:t>S</a:t>
            </a:r>
            <a:r>
              <a:rPr lang="en-US">
                <a:latin typeface="Gill Sans MT" pitchFamily="34" charset="0"/>
              </a:rPr>
              <a:t> due to greater</a:t>
            </a:r>
          </a:p>
          <a:p>
            <a:pPr>
              <a:buSzTx/>
              <a:buFontTx/>
              <a:buNone/>
            </a:pPr>
            <a:r>
              <a:rPr lang="en-US">
                <a:latin typeface="Gill Sans MT" pitchFamily="34" charset="0"/>
              </a:rPr>
              <a:t>immigration and recolonization </a:t>
            </a:r>
          </a:p>
          <a:p>
            <a:pPr>
              <a:buSzTx/>
              <a:buFontTx/>
              <a:buNone/>
            </a:pPr>
            <a:r>
              <a:rPr lang="en-US">
                <a:latin typeface="Gill Sans MT" pitchFamily="34" charset="0"/>
              </a:rPr>
              <a:t>rates.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9008" y="1213973"/>
            <a:ext cx="7150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Gill Sans MT" panose="020B0502020104020203" pitchFamily="34" charset="0"/>
              </a:rPr>
              <a:t>Examine equilibrium number of species</a:t>
            </a:r>
          </a:p>
        </p:txBody>
      </p:sp>
    </p:spTree>
    <p:extLst>
      <p:ext uri="{BB962C8B-B14F-4D97-AF65-F5344CB8AC3E}">
        <p14:creationId xmlns:p14="http://schemas.microsoft.com/office/powerpoint/2010/main" val="28392814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62" name="Rectangle 2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846137"/>
          </a:xfrm>
        </p:spPr>
        <p:txBody>
          <a:bodyPr/>
          <a:lstStyle/>
          <a:p>
            <a:r>
              <a:rPr lang="en-US" sz="3200">
                <a:latin typeface="Verdana" pitchFamily="34" charset="0"/>
              </a:rPr>
              <a:t>Island Biogeography Theory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914401" y="1088572"/>
            <a:ext cx="7315200" cy="513805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33363" marR="0" indent="-2333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5000"/>
              <a:buFont typeface="Wingdings" pitchFamily="2" charset="2"/>
              <a:buChar char="§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Verdana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942011" y="1541417"/>
            <a:ext cx="5277395" cy="35356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33363" marR="0" indent="-2333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5000"/>
              <a:buFont typeface="Wingdings" pitchFamily="2" charset="2"/>
              <a:buChar char="§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33800" y="5116224"/>
            <a:ext cx="10358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3200" dirty="0" smtClean="0">
                <a:solidFill>
                  <a:schemeClr val="tx1"/>
                </a:solidFill>
                <a:latin typeface="Gill Sans MT" pitchFamily="34" charset="0"/>
              </a:rPr>
              <a:t>Time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4769661" y="5422563"/>
            <a:ext cx="1062445" cy="1588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 rot="16200000">
            <a:off x="304804" y="3643332"/>
            <a:ext cx="25667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008000"/>
                </a:solidFill>
                <a:latin typeface="Gill Sans MT" pitchFamily="34" charset="0"/>
              </a:rPr>
              <a:t>Number of Species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rot="16200000">
            <a:off x="1097280" y="2046514"/>
            <a:ext cx="1062445" cy="1588"/>
          </a:xfrm>
          <a:prstGeom prst="straightConnector1">
            <a:avLst/>
          </a:prstGeom>
          <a:noFill/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116910" y="990061"/>
            <a:ext cx="3728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Gill Sans MT" pitchFamily="34" charset="0"/>
              </a:rPr>
              <a:t>MacArthur and Wilson 1967</a:t>
            </a:r>
          </a:p>
        </p:txBody>
      </p:sp>
      <p:sp>
        <p:nvSpPr>
          <p:cNvPr id="15" name="Freeform 14"/>
          <p:cNvSpPr/>
          <p:nvPr/>
        </p:nvSpPr>
        <p:spPr bwMode="auto">
          <a:xfrm flipV="1">
            <a:off x="1939833" y="2560751"/>
            <a:ext cx="5121009" cy="2140222"/>
          </a:xfrm>
          <a:custGeom>
            <a:avLst/>
            <a:gdLst>
              <a:gd name="connsiteX0" fmla="*/ 0 w 5146766"/>
              <a:gd name="connsiteY0" fmla="*/ 0 h 3152502"/>
              <a:gd name="connsiteX1" fmla="*/ 714103 w 5146766"/>
              <a:gd name="connsiteY1" fmla="*/ 1149531 h 3152502"/>
              <a:gd name="connsiteX2" fmla="*/ 2360023 w 5146766"/>
              <a:gd name="connsiteY2" fmla="*/ 2316480 h 3152502"/>
              <a:gd name="connsiteX3" fmla="*/ 3892732 w 5146766"/>
              <a:gd name="connsiteY3" fmla="*/ 2995748 h 3152502"/>
              <a:gd name="connsiteX4" fmla="*/ 5146766 w 5146766"/>
              <a:gd name="connsiteY4" fmla="*/ 3152502 h 3152502"/>
              <a:gd name="connsiteX0" fmla="*/ 0 w 5146766"/>
              <a:gd name="connsiteY0" fmla="*/ 0 h 3152657"/>
              <a:gd name="connsiteX1" fmla="*/ 714103 w 5146766"/>
              <a:gd name="connsiteY1" fmla="*/ 1149531 h 3152657"/>
              <a:gd name="connsiteX2" fmla="*/ 1942012 w 5146766"/>
              <a:gd name="connsiteY2" fmla="*/ 2211046 h 3152657"/>
              <a:gd name="connsiteX3" fmla="*/ 3892732 w 5146766"/>
              <a:gd name="connsiteY3" fmla="*/ 2995748 h 3152657"/>
              <a:gd name="connsiteX4" fmla="*/ 5146766 w 5146766"/>
              <a:gd name="connsiteY4" fmla="*/ 3152502 h 3152657"/>
              <a:gd name="connsiteX0" fmla="*/ 0 w 5121009"/>
              <a:gd name="connsiteY0" fmla="*/ 0 h 3292835"/>
              <a:gd name="connsiteX1" fmla="*/ 714103 w 5121009"/>
              <a:gd name="connsiteY1" fmla="*/ 1149531 h 3292835"/>
              <a:gd name="connsiteX2" fmla="*/ 1942012 w 5121009"/>
              <a:gd name="connsiteY2" fmla="*/ 2211046 h 3292835"/>
              <a:gd name="connsiteX3" fmla="*/ 3892732 w 5121009"/>
              <a:gd name="connsiteY3" fmla="*/ 2995748 h 3292835"/>
              <a:gd name="connsiteX4" fmla="*/ 5121009 w 5121009"/>
              <a:gd name="connsiteY4" fmla="*/ 3292835 h 3292835"/>
              <a:gd name="connsiteX0" fmla="*/ 0 w 5121009"/>
              <a:gd name="connsiteY0" fmla="*/ 0 h 3292835"/>
              <a:gd name="connsiteX1" fmla="*/ 714103 w 5121009"/>
              <a:gd name="connsiteY1" fmla="*/ 1149531 h 3292835"/>
              <a:gd name="connsiteX2" fmla="*/ 1942012 w 5121009"/>
              <a:gd name="connsiteY2" fmla="*/ 2211046 h 3292835"/>
              <a:gd name="connsiteX3" fmla="*/ 3467729 w 5121009"/>
              <a:gd name="connsiteY3" fmla="*/ 2964563 h 3292835"/>
              <a:gd name="connsiteX4" fmla="*/ 5121009 w 5121009"/>
              <a:gd name="connsiteY4" fmla="*/ 3292835 h 3292835"/>
              <a:gd name="connsiteX0" fmla="*/ 0 w 5121009"/>
              <a:gd name="connsiteY0" fmla="*/ 0 h 3292835"/>
              <a:gd name="connsiteX1" fmla="*/ 714103 w 5121009"/>
              <a:gd name="connsiteY1" fmla="*/ 1305456 h 3292835"/>
              <a:gd name="connsiteX2" fmla="*/ 1942012 w 5121009"/>
              <a:gd name="connsiteY2" fmla="*/ 2211046 h 3292835"/>
              <a:gd name="connsiteX3" fmla="*/ 3467729 w 5121009"/>
              <a:gd name="connsiteY3" fmla="*/ 2964563 h 3292835"/>
              <a:gd name="connsiteX4" fmla="*/ 5121009 w 5121009"/>
              <a:gd name="connsiteY4" fmla="*/ 3292835 h 3292835"/>
              <a:gd name="connsiteX0" fmla="*/ 0 w 5146767"/>
              <a:gd name="connsiteY0" fmla="*/ 0 h 3105725"/>
              <a:gd name="connsiteX1" fmla="*/ 739861 w 5146767"/>
              <a:gd name="connsiteY1" fmla="*/ 1118346 h 3105725"/>
              <a:gd name="connsiteX2" fmla="*/ 1967770 w 5146767"/>
              <a:gd name="connsiteY2" fmla="*/ 2023936 h 3105725"/>
              <a:gd name="connsiteX3" fmla="*/ 3493487 w 5146767"/>
              <a:gd name="connsiteY3" fmla="*/ 2777453 h 3105725"/>
              <a:gd name="connsiteX4" fmla="*/ 5146767 w 5146767"/>
              <a:gd name="connsiteY4" fmla="*/ 3105725 h 3105725"/>
              <a:gd name="connsiteX0" fmla="*/ 0 w 5121009"/>
              <a:gd name="connsiteY0" fmla="*/ 0 h 2591173"/>
              <a:gd name="connsiteX1" fmla="*/ 714103 w 5121009"/>
              <a:gd name="connsiteY1" fmla="*/ 603794 h 2591173"/>
              <a:gd name="connsiteX2" fmla="*/ 1942012 w 5121009"/>
              <a:gd name="connsiteY2" fmla="*/ 1509384 h 2591173"/>
              <a:gd name="connsiteX3" fmla="*/ 3467729 w 5121009"/>
              <a:gd name="connsiteY3" fmla="*/ 2262901 h 2591173"/>
              <a:gd name="connsiteX4" fmla="*/ 5121009 w 5121009"/>
              <a:gd name="connsiteY4" fmla="*/ 2591173 h 2591173"/>
              <a:gd name="connsiteX0" fmla="*/ 0 w 5121009"/>
              <a:gd name="connsiteY0" fmla="*/ 0 h 2591173"/>
              <a:gd name="connsiteX1" fmla="*/ 1126227 w 5121009"/>
              <a:gd name="connsiteY1" fmla="*/ 1118347 h 2591173"/>
              <a:gd name="connsiteX2" fmla="*/ 1942012 w 5121009"/>
              <a:gd name="connsiteY2" fmla="*/ 1509384 h 2591173"/>
              <a:gd name="connsiteX3" fmla="*/ 3467729 w 5121009"/>
              <a:gd name="connsiteY3" fmla="*/ 2262901 h 2591173"/>
              <a:gd name="connsiteX4" fmla="*/ 5121009 w 5121009"/>
              <a:gd name="connsiteY4" fmla="*/ 2591173 h 2591173"/>
              <a:gd name="connsiteX0" fmla="*/ 0 w 5121009"/>
              <a:gd name="connsiteY0" fmla="*/ 0 h 2591173"/>
              <a:gd name="connsiteX1" fmla="*/ 1126227 w 5121009"/>
              <a:gd name="connsiteY1" fmla="*/ 1118347 h 2591173"/>
              <a:gd name="connsiteX2" fmla="*/ 2160953 w 5121009"/>
              <a:gd name="connsiteY2" fmla="*/ 1727680 h 2591173"/>
              <a:gd name="connsiteX3" fmla="*/ 3467729 w 5121009"/>
              <a:gd name="connsiteY3" fmla="*/ 2262901 h 2591173"/>
              <a:gd name="connsiteX4" fmla="*/ 5121009 w 5121009"/>
              <a:gd name="connsiteY4" fmla="*/ 2591173 h 2591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21009" h="2591173">
                <a:moveTo>
                  <a:pt x="0" y="0"/>
                </a:moveTo>
                <a:cubicBezTo>
                  <a:pt x="160383" y="381725"/>
                  <a:pt x="766068" y="830400"/>
                  <a:pt x="1126227" y="1118347"/>
                </a:cubicBezTo>
                <a:cubicBezTo>
                  <a:pt x="1486386" y="1406294"/>
                  <a:pt x="1770703" y="1536921"/>
                  <a:pt x="2160953" y="1727680"/>
                </a:cubicBezTo>
                <a:cubicBezTo>
                  <a:pt x="2551203" y="1918439"/>
                  <a:pt x="2933603" y="2105992"/>
                  <a:pt x="3467729" y="2262901"/>
                </a:cubicBezTo>
                <a:cubicBezTo>
                  <a:pt x="4001855" y="2419810"/>
                  <a:pt x="4726220" y="2582464"/>
                  <a:pt x="5121009" y="2591173"/>
                </a:cubicBezTo>
              </a:path>
            </a:pathLst>
          </a:custGeom>
          <a:noFill/>
          <a:ln w="508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233363" marR="0" indent="-2333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5000"/>
              <a:buFont typeface="Wingdings" pitchFamily="2" charset="2"/>
              <a:buChar char="§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Verdana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10903" y="6112337"/>
            <a:ext cx="64424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3200" dirty="0" smtClean="0">
                <a:solidFill>
                  <a:schemeClr val="tx1"/>
                </a:solidFill>
                <a:latin typeface="Gill Sans MT" pitchFamily="34" charset="0"/>
              </a:rPr>
              <a:t>Why time? </a:t>
            </a:r>
            <a:r>
              <a:rPr lang="en-US" sz="3200" dirty="0" smtClean="0">
                <a:latin typeface="Gill Sans MT" pitchFamily="34" charset="0"/>
              </a:rPr>
              <a:t>What does this represent?</a:t>
            </a:r>
            <a:endParaRPr lang="en-US" sz="3200" dirty="0" smtClean="0">
              <a:solidFill>
                <a:schemeClr val="tx1"/>
              </a:solidFill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156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62" name="Rectangle 2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846137"/>
          </a:xfrm>
        </p:spPr>
        <p:txBody>
          <a:bodyPr/>
          <a:lstStyle/>
          <a:p>
            <a:r>
              <a:rPr lang="en-US" sz="3200">
                <a:latin typeface="Verdana" pitchFamily="34" charset="0"/>
              </a:rPr>
              <a:t>Island Biogeography Theory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914401" y="1088572"/>
            <a:ext cx="7315200" cy="513805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33363" marR="0" indent="-2333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5000"/>
              <a:buFont typeface="Wingdings" pitchFamily="2" charset="2"/>
              <a:buChar char="§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Verdana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942011" y="1541417"/>
            <a:ext cx="5277395" cy="35356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33363" marR="0" indent="-2333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5000"/>
              <a:buFont typeface="Wingdings" pitchFamily="2" charset="2"/>
              <a:buChar char="§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29382" y="5130225"/>
            <a:ext cx="33618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3200" dirty="0" smtClean="0">
                <a:solidFill>
                  <a:schemeClr val="tx1"/>
                </a:solidFill>
                <a:latin typeface="Gill Sans MT" pitchFamily="34" charset="0"/>
              </a:rPr>
              <a:t>Number of Species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5871755" y="5408612"/>
            <a:ext cx="1062445" cy="1588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 rot="16200000">
            <a:off x="255109" y="3770110"/>
            <a:ext cx="26661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008000"/>
                </a:solidFill>
                <a:latin typeface="Gill Sans MT" pitchFamily="34" charset="0"/>
              </a:rPr>
              <a:t>Rate of Immigration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rot="16200000">
            <a:off x="1097280" y="2046514"/>
            <a:ext cx="1062445" cy="1588"/>
          </a:xfrm>
          <a:prstGeom prst="straightConnector1">
            <a:avLst/>
          </a:prstGeom>
          <a:noFill/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888274" y="5773782"/>
            <a:ext cx="3728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Gill Sans MT" pitchFamily="34" charset="0"/>
              </a:rPr>
              <a:t>MacArthur and Wilson 1967</a:t>
            </a:r>
          </a:p>
        </p:txBody>
      </p:sp>
      <p:sp>
        <p:nvSpPr>
          <p:cNvPr id="18" name="Freeform 17"/>
          <p:cNvSpPr/>
          <p:nvPr/>
        </p:nvSpPr>
        <p:spPr bwMode="auto">
          <a:xfrm>
            <a:off x="1985553" y="1593669"/>
            <a:ext cx="5095251" cy="2964470"/>
          </a:xfrm>
          <a:custGeom>
            <a:avLst/>
            <a:gdLst>
              <a:gd name="connsiteX0" fmla="*/ 0 w 5146766"/>
              <a:gd name="connsiteY0" fmla="*/ 0 h 3152502"/>
              <a:gd name="connsiteX1" fmla="*/ 714103 w 5146766"/>
              <a:gd name="connsiteY1" fmla="*/ 1149531 h 3152502"/>
              <a:gd name="connsiteX2" fmla="*/ 2360023 w 5146766"/>
              <a:gd name="connsiteY2" fmla="*/ 2316480 h 3152502"/>
              <a:gd name="connsiteX3" fmla="*/ 3892732 w 5146766"/>
              <a:gd name="connsiteY3" fmla="*/ 2995748 h 3152502"/>
              <a:gd name="connsiteX4" fmla="*/ 5146766 w 5146766"/>
              <a:gd name="connsiteY4" fmla="*/ 3152502 h 3152502"/>
              <a:gd name="connsiteX0" fmla="*/ 0 w 5146766"/>
              <a:gd name="connsiteY0" fmla="*/ 0 h 3152657"/>
              <a:gd name="connsiteX1" fmla="*/ 714103 w 5146766"/>
              <a:gd name="connsiteY1" fmla="*/ 1149531 h 3152657"/>
              <a:gd name="connsiteX2" fmla="*/ 1942012 w 5146766"/>
              <a:gd name="connsiteY2" fmla="*/ 2211046 h 3152657"/>
              <a:gd name="connsiteX3" fmla="*/ 3892732 w 5146766"/>
              <a:gd name="connsiteY3" fmla="*/ 2995748 h 3152657"/>
              <a:gd name="connsiteX4" fmla="*/ 5146766 w 5146766"/>
              <a:gd name="connsiteY4" fmla="*/ 3152502 h 3152657"/>
              <a:gd name="connsiteX0" fmla="*/ 0 w 5095251"/>
              <a:gd name="connsiteY0" fmla="*/ 0 h 3589091"/>
              <a:gd name="connsiteX1" fmla="*/ 714103 w 5095251"/>
              <a:gd name="connsiteY1" fmla="*/ 1149531 h 3589091"/>
              <a:gd name="connsiteX2" fmla="*/ 1942012 w 5095251"/>
              <a:gd name="connsiteY2" fmla="*/ 2211046 h 3589091"/>
              <a:gd name="connsiteX3" fmla="*/ 3892732 w 5095251"/>
              <a:gd name="connsiteY3" fmla="*/ 2995748 h 3589091"/>
              <a:gd name="connsiteX4" fmla="*/ 5095251 w 5095251"/>
              <a:gd name="connsiteY4" fmla="*/ 3589091 h 3589091"/>
              <a:gd name="connsiteX0" fmla="*/ 0 w 5095251"/>
              <a:gd name="connsiteY0" fmla="*/ 0 h 3589091"/>
              <a:gd name="connsiteX1" fmla="*/ 714103 w 5095251"/>
              <a:gd name="connsiteY1" fmla="*/ 1149531 h 3589091"/>
              <a:gd name="connsiteX2" fmla="*/ 1942012 w 5095251"/>
              <a:gd name="connsiteY2" fmla="*/ 2211046 h 3589091"/>
              <a:gd name="connsiteX3" fmla="*/ 3210152 w 5095251"/>
              <a:gd name="connsiteY3" fmla="*/ 3042524 h 3589091"/>
              <a:gd name="connsiteX4" fmla="*/ 5095251 w 5095251"/>
              <a:gd name="connsiteY4" fmla="*/ 3589091 h 3589091"/>
              <a:gd name="connsiteX0" fmla="*/ 0 w 5095251"/>
              <a:gd name="connsiteY0" fmla="*/ 0 h 3589091"/>
              <a:gd name="connsiteX1" fmla="*/ 714103 w 5095251"/>
              <a:gd name="connsiteY1" fmla="*/ 1149531 h 3589091"/>
              <a:gd name="connsiteX2" fmla="*/ 1542767 w 5095251"/>
              <a:gd name="connsiteY2" fmla="*/ 2117492 h 3589091"/>
              <a:gd name="connsiteX3" fmla="*/ 3210152 w 5095251"/>
              <a:gd name="connsiteY3" fmla="*/ 3042524 h 3589091"/>
              <a:gd name="connsiteX4" fmla="*/ 5095251 w 5095251"/>
              <a:gd name="connsiteY4" fmla="*/ 3589091 h 3589091"/>
              <a:gd name="connsiteX0" fmla="*/ 0 w 5095251"/>
              <a:gd name="connsiteY0" fmla="*/ 0 h 3589091"/>
              <a:gd name="connsiteX1" fmla="*/ 559557 w 5095251"/>
              <a:gd name="connsiteY1" fmla="*/ 1133938 h 3589091"/>
              <a:gd name="connsiteX2" fmla="*/ 1542767 w 5095251"/>
              <a:gd name="connsiteY2" fmla="*/ 2117492 h 3589091"/>
              <a:gd name="connsiteX3" fmla="*/ 3210152 w 5095251"/>
              <a:gd name="connsiteY3" fmla="*/ 3042524 h 3589091"/>
              <a:gd name="connsiteX4" fmla="*/ 5095251 w 5095251"/>
              <a:gd name="connsiteY4" fmla="*/ 3589091 h 358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95251" h="3589091">
                <a:moveTo>
                  <a:pt x="0" y="0"/>
                </a:moveTo>
                <a:cubicBezTo>
                  <a:pt x="160383" y="381725"/>
                  <a:pt x="302429" y="781023"/>
                  <a:pt x="559557" y="1133938"/>
                </a:cubicBezTo>
                <a:cubicBezTo>
                  <a:pt x="816685" y="1486853"/>
                  <a:pt x="1101001" y="1799394"/>
                  <a:pt x="1542767" y="2117492"/>
                </a:cubicBezTo>
                <a:cubicBezTo>
                  <a:pt x="1984533" y="2435590"/>
                  <a:pt x="2676026" y="2885615"/>
                  <a:pt x="3210152" y="3042524"/>
                </a:cubicBezTo>
                <a:cubicBezTo>
                  <a:pt x="3744278" y="3199433"/>
                  <a:pt x="4700462" y="3580382"/>
                  <a:pt x="5095251" y="3589091"/>
                </a:cubicBezTo>
              </a:path>
            </a:pathLst>
          </a:custGeom>
          <a:noFill/>
          <a:ln w="508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233363" marR="0" indent="-2333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5000"/>
              <a:buFont typeface="Wingdings" pitchFamily="2" charset="2"/>
              <a:buChar char="§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Verdana" pitchFamily="34" charset="0"/>
            </a:endParaRPr>
          </a:p>
        </p:txBody>
      </p:sp>
      <p:sp>
        <p:nvSpPr>
          <p:cNvPr id="15" name="Freeform 14"/>
          <p:cNvSpPr/>
          <p:nvPr/>
        </p:nvSpPr>
        <p:spPr bwMode="auto">
          <a:xfrm>
            <a:off x="1939833" y="2560751"/>
            <a:ext cx="5121009" cy="2140222"/>
          </a:xfrm>
          <a:custGeom>
            <a:avLst/>
            <a:gdLst>
              <a:gd name="connsiteX0" fmla="*/ 0 w 5146766"/>
              <a:gd name="connsiteY0" fmla="*/ 0 h 3152502"/>
              <a:gd name="connsiteX1" fmla="*/ 714103 w 5146766"/>
              <a:gd name="connsiteY1" fmla="*/ 1149531 h 3152502"/>
              <a:gd name="connsiteX2" fmla="*/ 2360023 w 5146766"/>
              <a:gd name="connsiteY2" fmla="*/ 2316480 h 3152502"/>
              <a:gd name="connsiteX3" fmla="*/ 3892732 w 5146766"/>
              <a:gd name="connsiteY3" fmla="*/ 2995748 h 3152502"/>
              <a:gd name="connsiteX4" fmla="*/ 5146766 w 5146766"/>
              <a:gd name="connsiteY4" fmla="*/ 3152502 h 3152502"/>
              <a:gd name="connsiteX0" fmla="*/ 0 w 5146766"/>
              <a:gd name="connsiteY0" fmla="*/ 0 h 3152657"/>
              <a:gd name="connsiteX1" fmla="*/ 714103 w 5146766"/>
              <a:gd name="connsiteY1" fmla="*/ 1149531 h 3152657"/>
              <a:gd name="connsiteX2" fmla="*/ 1942012 w 5146766"/>
              <a:gd name="connsiteY2" fmla="*/ 2211046 h 3152657"/>
              <a:gd name="connsiteX3" fmla="*/ 3892732 w 5146766"/>
              <a:gd name="connsiteY3" fmla="*/ 2995748 h 3152657"/>
              <a:gd name="connsiteX4" fmla="*/ 5146766 w 5146766"/>
              <a:gd name="connsiteY4" fmla="*/ 3152502 h 3152657"/>
              <a:gd name="connsiteX0" fmla="*/ 0 w 5121009"/>
              <a:gd name="connsiteY0" fmla="*/ 0 h 3292835"/>
              <a:gd name="connsiteX1" fmla="*/ 714103 w 5121009"/>
              <a:gd name="connsiteY1" fmla="*/ 1149531 h 3292835"/>
              <a:gd name="connsiteX2" fmla="*/ 1942012 w 5121009"/>
              <a:gd name="connsiteY2" fmla="*/ 2211046 h 3292835"/>
              <a:gd name="connsiteX3" fmla="*/ 3892732 w 5121009"/>
              <a:gd name="connsiteY3" fmla="*/ 2995748 h 3292835"/>
              <a:gd name="connsiteX4" fmla="*/ 5121009 w 5121009"/>
              <a:gd name="connsiteY4" fmla="*/ 3292835 h 3292835"/>
              <a:gd name="connsiteX0" fmla="*/ 0 w 5121009"/>
              <a:gd name="connsiteY0" fmla="*/ 0 h 3292835"/>
              <a:gd name="connsiteX1" fmla="*/ 714103 w 5121009"/>
              <a:gd name="connsiteY1" fmla="*/ 1149531 h 3292835"/>
              <a:gd name="connsiteX2" fmla="*/ 1942012 w 5121009"/>
              <a:gd name="connsiteY2" fmla="*/ 2211046 h 3292835"/>
              <a:gd name="connsiteX3" fmla="*/ 3467729 w 5121009"/>
              <a:gd name="connsiteY3" fmla="*/ 2964563 h 3292835"/>
              <a:gd name="connsiteX4" fmla="*/ 5121009 w 5121009"/>
              <a:gd name="connsiteY4" fmla="*/ 3292835 h 3292835"/>
              <a:gd name="connsiteX0" fmla="*/ 0 w 5121009"/>
              <a:gd name="connsiteY0" fmla="*/ 0 h 3292835"/>
              <a:gd name="connsiteX1" fmla="*/ 714103 w 5121009"/>
              <a:gd name="connsiteY1" fmla="*/ 1305456 h 3292835"/>
              <a:gd name="connsiteX2" fmla="*/ 1942012 w 5121009"/>
              <a:gd name="connsiteY2" fmla="*/ 2211046 h 3292835"/>
              <a:gd name="connsiteX3" fmla="*/ 3467729 w 5121009"/>
              <a:gd name="connsiteY3" fmla="*/ 2964563 h 3292835"/>
              <a:gd name="connsiteX4" fmla="*/ 5121009 w 5121009"/>
              <a:gd name="connsiteY4" fmla="*/ 3292835 h 3292835"/>
              <a:gd name="connsiteX0" fmla="*/ 0 w 5146767"/>
              <a:gd name="connsiteY0" fmla="*/ 0 h 3105725"/>
              <a:gd name="connsiteX1" fmla="*/ 739861 w 5146767"/>
              <a:gd name="connsiteY1" fmla="*/ 1118346 h 3105725"/>
              <a:gd name="connsiteX2" fmla="*/ 1967770 w 5146767"/>
              <a:gd name="connsiteY2" fmla="*/ 2023936 h 3105725"/>
              <a:gd name="connsiteX3" fmla="*/ 3493487 w 5146767"/>
              <a:gd name="connsiteY3" fmla="*/ 2777453 h 3105725"/>
              <a:gd name="connsiteX4" fmla="*/ 5146767 w 5146767"/>
              <a:gd name="connsiteY4" fmla="*/ 3105725 h 3105725"/>
              <a:gd name="connsiteX0" fmla="*/ 0 w 5121009"/>
              <a:gd name="connsiteY0" fmla="*/ 0 h 2591173"/>
              <a:gd name="connsiteX1" fmla="*/ 714103 w 5121009"/>
              <a:gd name="connsiteY1" fmla="*/ 603794 h 2591173"/>
              <a:gd name="connsiteX2" fmla="*/ 1942012 w 5121009"/>
              <a:gd name="connsiteY2" fmla="*/ 1509384 h 2591173"/>
              <a:gd name="connsiteX3" fmla="*/ 3467729 w 5121009"/>
              <a:gd name="connsiteY3" fmla="*/ 2262901 h 2591173"/>
              <a:gd name="connsiteX4" fmla="*/ 5121009 w 5121009"/>
              <a:gd name="connsiteY4" fmla="*/ 2591173 h 2591173"/>
              <a:gd name="connsiteX0" fmla="*/ 0 w 5121009"/>
              <a:gd name="connsiteY0" fmla="*/ 0 h 2591173"/>
              <a:gd name="connsiteX1" fmla="*/ 1126227 w 5121009"/>
              <a:gd name="connsiteY1" fmla="*/ 1118347 h 2591173"/>
              <a:gd name="connsiteX2" fmla="*/ 1942012 w 5121009"/>
              <a:gd name="connsiteY2" fmla="*/ 1509384 h 2591173"/>
              <a:gd name="connsiteX3" fmla="*/ 3467729 w 5121009"/>
              <a:gd name="connsiteY3" fmla="*/ 2262901 h 2591173"/>
              <a:gd name="connsiteX4" fmla="*/ 5121009 w 5121009"/>
              <a:gd name="connsiteY4" fmla="*/ 2591173 h 2591173"/>
              <a:gd name="connsiteX0" fmla="*/ 0 w 5121009"/>
              <a:gd name="connsiteY0" fmla="*/ 0 h 2591173"/>
              <a:gd name="connsiteX1" fmla="*/ 1126227 w 5121009"/>
              <a:gd name="connsiteY1" fmla="*/ 1118347 h 2591173"/>
              <a:gd name="connsiteX2" fmla="*/ 2160953 w 5121009"/>
              <a:gd name="connsiteY2" fmla="*/ 1727680 h 2591173"/>
              <a:gd name="connsiteX3" fmla="*/ 3467729 w 5121009"/>
              <a:gd name="connsiteY3" fmla="*/ 2262901 h 2591173"/>
              <a:gd name="connsiteX4" fmla="*/ 5121009 w 5121009"/>
              <a:gd name="connsiteY4" fmla="*/ 2591173 h 2591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21009" h="2591173">
                <a:moveTo>
                  <a:pt x="0" y="0"/>
                </a:moveTo>
                <a:cubicBezTo>
                  <a:pt x="160383" y="381725"/>
                  <a:pt x="766068" y="830400"/>
                  <a:pt x="1126227" y="1118347"/>
                </a:cubicBezTo>
                <a:cubicBezTo>
                  <a:pt x="1486386" y="1406294"/>
                  <a:pt x="1770703" y="1536921"/>
                  <a:pt x="2160953" y="1727680"/>
                </a:cubicBezTo>
                <a:cubicBezTo>
                  <a:pt x="2551203" y="1918439"/>
                  <a:pt x="2933603" y="2105992"/>
                  <a:pt x="3467729" y="2262901"/>
                </a:cubicBezTo>
                <a:cubicBezTo>
                  <a:pt x="4001855" y="2419810"/>
                  <a:pt x="4726220" y="2582464"/>
                  <a:pt x="5121009" y="2591173"/>
                </a:cubicBezTo>
              </a:path>
            </a:pathLst>
          </a:custGeom>
          <a:noFill/>
          <a:ln w="508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233363" marR="0" indent="-2333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5000"/>
              <a:buFont typeface="Wingdings" pitchFamily="2" charset="2"/>
              <a:buChar char="§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Verdana" pitchFamily="34" charset="0"/>
            </a:endParaRPr>
          </a:p>
        </p:txBody>
      </p:sp>
      <p:sp>
        <p:nvSpPr>
          <p:cNvPr id="16" name="Freeform 15"/>
          <p:cNvSpPr/>
          <p:nvPr/>
        </p:nvSpPr>
        <p:spPr bwMode="auto">
          <a:xfrm>
            <a:off x="1939834" y="3144281"/>
            <a:ext cx="5146766" cy="1660175"/>
          </a:xfrm>
          <a:custGeom>
            <a:avLst/>
            <a:gdLst>
              <a:gd name="connsiteX0" fmla="*/ 0 w 5146766"/>
              <a:gd name="connsiteY0" fmla="*/ 0 h 3152502"/>
              <a:gd name="connsiteX1" fmla="*/ 714103 w 5146766"/>
              <a:gd name="connsiteY1" fmla="*/ 1149531 h 3152502"/>
              <a:gd name="connsiteX2" fmla="*/ 2360023 w 5146766"/>
              <a:gd name="connsiteY2" fmla="*/ 2316480 h 3152502"/>
              <a:gd name="connsiteX3" fmla="*/ 3892732 w 5146766"/>
              <a:gd name="connsiteY3" fmla="*/ 2995748 h 3152502"/>
              <a:gd name="connsiteX4" fmla="*/ 5146766 w 5146766"/>
              <a:gd name="connsiteY4" fmla="*/ 3152502 h 3152502"/>
              <a:gd name="connsiteX0" fmla="*/ 0 w 5146766"/>
              <a:gd name="connsiteY0" fmla="*/ 0 h 3152657"/>
              <a:gd name="connsiteX1" fmla="*/ 714103 w 5146766"/>
              <a:gd name="connsiteY1" fmla="*/ 1149531 h 3152657"/>
              <a:gd name="connsiteX2" fmla="*/ 1942012 w 5146766"/>
              <a:gd name="connsiteY2" fmla="*/ 2211046 h 3152657"/>
              <a:gd name="connsiteX3" fmla="*/ 3892732 w 5146766"/>
              <a:gd name="connsiteY3" fmla="*/ 2995748 h 3152657"/>
              <a:gd name="connsiteX4" fmla="*/ 5146766 w 5146766"/>
              <a:gd name="connsiteY4" fmla="*/ 3152502 h 3152657"/>
              <a:gd name="connsiteX0" fmla="*/ 0 w 5159645"/>
              <a:gd name="connsiteY0" fmla="*/ 0 h 2257522"/>
              <a:gd name="connsiteX1" fmla="*/ 726982 w 5159645"/>
              <a:gd name="connsiteY1" fmla="*/ 254551 h 2257522"/>
              <a:gd name="connsiteX2" fmla="*/ 1954891 w 5159645"/>
              <a:gd name="connsiteY2" fmla="*/ 1316066 h 2257522"/>
              <a:gd name="connsiteX3" fmla="*/ 3905611 w 5159645"/>
              <a:gd name="connsiteY3" fmla="*/ 2100768 h 2257522"/>
              <a:gd name="connsiteX4" fmla="*/ 5159645 w 5159645"/>
              <a:gd name="connsiteY4" fmla="*/ 2257522 h 2257522"/>
              <a:gd name="connsiteX0" fmla="*/ 0 w 5159645"/>
              <a:gd name="connsiteY0" fmla="*/ 0 h 2257522"/>
              <a:gd name="connsiteX1" fmla="*/ 1061833 w 5159645"/>
              <a:gd name="connsiteY1" fmla="*/ 930351 h 2257522"/>
              <a:gd name="connsiteX2" fmla="*/ 1954891 w 5159645"/>
              <a:gd name="connsiteY2" fmla="*/ 1316066 h 2257522"/>
              <a:gd name="connsiteX3" fmla="*/ 3905611 w 5159645"/>
              <a:gd name="connsiteY3" fmla="*/ 2100768 h 2257522"/>
              <a:gd name="connsiteX4" fmla="*/ 5159645 w 5159645"/>
              <a:gd name="connsiteY4" fmla="*/ 2257522 h 2257522"/>
              <a:gd name="connsiteX0" fmla="*/ 0 w 5159645"/>
              <a:gd name="connsiteY0" fmla="*/ 0 h 2257522"/>
              <a:gd name="connsiteX1" fmla="*/ 1061833 w 5159645"/>
              <a:gd name="connsiteY1" fmla="*/ 930351 h 2257522"/>
              <a:gd name="connsiteX2" fmla="*/ 2521562 w 5159645"/>
              <a:gd name="connsiteY2" fmla="*/ 1754424 h 2257522"/>
              <a:gd name="connsiteX3" fmla="*/ 3905611 w 5159645"/>
              <a:gd name="connsiteY3" fmla="*/ 2100768 h 2257522"/>
              <a:gd name="connsiteX4" fmla="*/ 5159645 w 5159645"/>
              <a:gd name="connsiteY4" fmla="*/ 2257522 h 2257522"/>
              <a:gd name="connsiteX0" fmla="*/ 0 w 5159645"/>
              <a:gd name="connsiteY0" fmla="*/ 0 h 2263145"/>
              <a:gd name="connsiteX1" fmla="*/ 1061833 w 5159645"/>
              <a:gd name="connsiteY1" fmla="*/ 930351 h 2263145"/>
              <a:gd name="connsiteX2" fmla="*/ 2521562 w 5159645"/>
              <a:gd name="connsiteY2" fmla="*/ 1754424 h 2263145"/>
              <a:gd name="connsiteX3" fmla="*/ 3738186 w 5159645"/>
              <a:gd name="connsiteY3" fmla="*/ 2155563 h 2263145"/>
              <a:gd name="connsiteX4" fmla="*/ 5159645 w 5159645"/>
              <a:gd name="connsiteY4" fmla="*/ 2257522 h 2263145"/>
              <a:gd name="connsiteX0" fmla="*/ 0 w 5146766"/>
              <a:gd name="connsiteY0" fmla="*/ 0 h 2354469"/>
              <a:gd name="connsiteX1" fmla="*/ 1048954 w 5146766"/>
              <a:gd name="connsiteY1" fmla="*/ 1021675 h 2354469"/>
              <a:gd name="connsiteX2" fmla="*/ 2508683 w 5146766"/>
              <a:gd name="connsiteY2" fmla="*/ 1845748 h 2354469"/>
              <a:gd name="connsiteX3" fmla="*/ 3725307 w 5146766"/>
              <a:gd name="connsiteY3" fmla="*/ 2246887 h 2354469"/>
              <a:gd name="connsiteX4" fmla="*/ 5146766 w 5146766"/>
              <a:gd name="connsiteY4" fmla="*/ 2348846 h 2354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46766" h="2354469">
                <a:moveTo>
                  <a:pt x="0" y="0"/>
                </a:moveTo>
                <a:cubicBezTo>
                  <a:pt x="160383" y="381725"/>
                  <a:pt x="630840" y="714050"/>
                  <a:pt x="1048954" y="1021675"/>
                </a:cubicBezTo>
                <a:cubicBezTo>
                  <a:pt x="1467068" y="1329300"/>
                  <a:pt x="2062624" y="1641546"/>
                  <a:pt x="2508683" y="1845748"/>
                </a:cubicBezTo>
                <a:cubicBezTo>
                  <a:pt x="2954742" y="2049950"/>
                  <a:pt x="3191181" y="2089978"/>
                  <a:pt x="3725307" y="2246887"/>
                </a:cubicBezTo>
                <a:cubicBezTo>
                  <a:pt x="4259433" y="2403796"/>
                  <a:pt x="4751977" y="2340137"/>
                  <a:pt x="5146766" y="2348846"/>
                </a:cubicBezTo>
              </a:path>
            </a:pathLst>
          </a:custGeom>
          <a:noFill/>
          <a:ln w="508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233363" marR="0" indent="-2333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5000"/>
              <a:buFont typeface="Wingdings" pitchFamily="2" charset="2"/>
              <a:buChar char="§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Verdana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32206" y="1593669"/>
            <a:ext cx="10390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latin typeface="Gill Sans MT" panose="020B0502020104020203" pitchFamily="34" charset="0"/>
              </a:rPr>
              <a:t>Near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148258" y="3749094"/>
            <a:ext cx="7136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latin typeface="Gill Sans MT" panose="020B0502020104020203" pitchFamily="34" charset="0"/>
              </a:rPr>
              <a:t>Far</a:t>
            </a:r>
          </a:p>
        </p:txBody>
      </p:sp>
    </p:spTree>
    <p:extLst>
      <p:ext uri="{BB962C8B-B14F-4D97-AF65-F5344CB8AC3E}">
        <p14:creationId xmlns:p14="http://schemas.microsoft.com/office/powerpoint/2010/main" val="3969468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5" grpId="0" animBg="1"/>
      <p:bldP spid="16" grpId="0" animBg="1"/>
      <p:bldP spid="2" grpId="0"/>
      <p:bldP spid="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62" name="Rectangle 2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846137"/>
          </a:xfrm>
        </p:spPr>
        <p:txBody>
          <a:bodyPr/>
          <a:lstStyle/>
          <a:p>
            <a:r>
              <a:rPr lang="en-US" sz="3200">
                <a:latin typeface="Verdana" pitchFamily="34" charset="0"/>
              </a:rPr>
              <a:t>Island Biogeography Theory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914401" y="1088572"/>
            <a:ext cx="7315200" cy="513805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33363" marR="0" indent="-2333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5000"/>
              <a:buFont typeface="Wingdings" pitchFamily="2" charset="2"/>
              <a:buChar char="§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Verdana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942011" y="1541417"/>
            <a:ext cx="5277395" cy="35356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33363" marR="0" indent="-2333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5000"/>
              <a:buFont typeface="Wingdings" pitchFamily="2" charset="2"/>
              <a:buChar char="§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Verdan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rot="16200000">
            <a:off x="6089791" y="3487485"/>
            <a:ext cx="28055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C00000"/>
                </a:solidFill>
                <a:latin typeface="Gill Sans MT" pitchFamily="34" charset="0"/>
              </a:rPr>
              <a:t>Rate of Extinction</a:t>
            </a:r>
          </a:p>
        </p:txBody>
      </p:sp>
      <p:cxnSp>
        <p:nvCxnSpPr>
          <p:cNvPr id="14" name="Straight Arrow Connector 13"/>
          <p:cNvCxnSpPr/>
          <p:nvPr/>
        </p:nvCxnSpPr>
        <p:spPr bwMode="auto">
          <a:xfrm rot="16200000">
            <a:off x="7001692" y="1985554"/>
            <a:ext cx="1062445" cy="1588"/>
          </a:xfrm>
          <a:prstGeom prst="straightConnector1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888274" y="5773782"/>
            <a:ext cx="3728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Gill Sans MT" pitchFamily="34" charset="0"/>
              </a:rPr>
              <a:t>MacArthur and Wilson 1967</a:t>
            </a:r>
          </a:p>
        </p:txBody>
      </p:sp>
      <p:sp>
        <p:nvSpPr>
          <p:cNvPr id="19" name="Freeform 18"/>
          <p:cNvSpPr/>
          <p:nvPr/>
        </p:nvSpPr>
        <p:spPr bwMode="auto">
          <a:xfrm flipH="1">
            <a:off x="1985553" y="1593669"/>
            <a:ext cx="5095251" cy="2964470"/>
          </a:xfrm>
          <a:custGeom>
            <a:avLst/>
            <a:gdLst>
              <a:gd name="connsiteX0" fmla="*/ 0 w 5146766"/>
              <a:gd name="connsiteY0" fmla="*/ 0 h 3152502"/>
              <a:gd name="connsiteX1" fmla="*/ 714103 w 5146766"/>
              <a:gd name="connsiteY1" fmla="*/ 1149531 h 3152502"/>
              <a:gd name="connsiteX2" fmla="*/ 2360023 w 5146766"/>
              <a:gd name="connsiteY2" fmla="*/ 2316480 h 3152502"/>
              <a:gd name="connsiteX3" fmla="*/ 3892732 w 5146766"/>
              <a:gd name="connsiteY3" fmla="*/ 2995748 h 3152502"/>
              <a:gd name="connsiteX4" fmla="*/ 5146766 w 5146766"/>
              <a:gd name="connsiteY4" fmla="*/ 3152502 h 3152502"/>
              <a:gd name="connsiteX0" fmla="*/ 0 w 5146766"/>
              <a:gd name="connsiteY0" fmla="*/ 0 h 3152657"/>
              <a:gd name="connsiteX1" fmla="*/ 714103 w 5146766"/>
              <a:gd name="connsiteY1" fmla="*/ 1149531 h 3152657"/>
              <a:gd name="connsiteX2" fmla="*/ 1942012 w 5146766"/>
              <a:gd name="connsiteY2" fmla="*/ 2211046 h 3152657"/>
              <a:gd name="connsiteX3" fmla="*/ 3892732 w 5146766"/>
              <a:gd name="connsiteY3" fmla="*/ 2995748 h 3152657"/>
              <a:gd name="connsiteX4" fmla="*/ 5146766 w 5146766"/>
              <a:gd name="connsiteY4" fmla="*/ 3152502 h 3152657"/>
              <a:gd name="connsiteX0" fmla="*/ 0 w 5095251"/>
              <a:gd name="connsiteY0" fmla="*/ 0 h 3589091"/>
              <a:gd name="connsiteX1" fmla="*/ 714103 w 5095251"/>
              <a:gd name="connsiteY1" fmla="*/ 1149531 h 3589091"/>
              <a:gd name="connsiteX2" fmla="*/ 1942012 w 5095251"/>
              <a:gd name="connsiteY2" fmla="*/ 2211046 h 3589091"/>
              <a:gd name="connsiteX3" fmla="*/ 3892732 w 5095251"/>
              <a:gd name="connsiteY3" fmla="*/ 2995748 h 3589091"/>
              <a:gd name="connsiteX4" fmla="*/ 5095251 w 5095251"/>
              <a:gd name="connsiteY4" fmla="*/ 3589091 h 3589091"/>
              <a:gd name="connsiteX0" fmla="*/ 0 w 5095251"/>
              <a:gd name="connsiteY0" fmla="*/ 0 h 3589091"/>
              <a:gd name="connsiteX1" fmla="*/ 714103 w 5095251"/>
              <a:gd name="connsiteY1" fmla="*/ 1149531 h 3589091"/>
              <a:gd name="connsiteX2" fmla="*/ 1942012 w 5095251"/>
              <a:gd name="connsiteY2" fmla="*/ 2211046 h 3589091"/>
              <a:gd name="connsiteX3" fmla="*/ 3210152 w 5095251"/>
              <a:gd name="connsiteY3" fmla="*/ 3042524 h 3589091"/>
              <a:gd name="connsiteX4" fmla="*/ 5095251 w 5095251"/>
              <a:gd name="connsiteY4" fmla="*/ 3589091 h 3589091"/>
              <a:gd name="connsiteX0" fmla="*/ 0 w 5095251"/>
              <a:gd name="connsiteY0" fmla="*/ 0 h 3589091"/>
              <a:gd name="connsiteX1" fmla="*/ 714103 w 5095251"/>
              <a:gd name="connsiteY1" fmla="*/ 1149531 h 3589091"/>
              <a:gd name="connsiteX2" fmla="*/ 1542767 w 5095251"/>
              <a:gd name="connsiteY2" fmla="*/ 2117492 h 3589091"/>
              <a:gd name="connsiteX3" fmla="*/ 3210152 w 5095251"/>
              <a:gd name="connsiteY3" fmla="*/ 3042524 h 3589091"/>
              <a:gd name="connsiteX4" fmla="*/ 5095251 w 5095251"/>
              <a:gd name="connsiteY4" fmla="*/ 3589091 h 3589091"/>
              <a:gd name="connsiteX0" fmla="*/ 0 w 5095251"/>
              <a:gd name="connsiteY0" fmla="*/ 0 h 3589091"/>
              <a:gd name="connsiteX1" fmla="*/ 559557 w 5095251"/>
              <a:gd name="connsiteY1" fmla="*/ 1133938 h 3589091"/>
              <a:gd name="connsiteX2" fmla="*/ 1542767 w 5095251"/>
              <a:gd name="connsiteY2" fmla="*/ 2117492 h 3589091"/>
              <a:gd name="connsiteX3" fmla="*/ 3210152 w 5095251"/>
              <a:gd name="connsiteY3" fmla="*/ 3042524 h 3589091"/>
              <a:gd name="connsiteX4" fmla="*/ 5095251 w 5095251"/>
              <a:gd name="connsiteY4" fmla="*/ 3589091 h 358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95251" h="3589091">
                <a:moveTo>
                  <a:pt x="0" y="0"/>
                </a:moveTo>
                <a:cubicBezTo>
                  <a:pt x="160383" y="381725"/>
                  <a:pt x="302429" y="781023"/>
                  <a:pt x="559557" y="1133938"/>
                </a:cubicBezTo>
                <a:cubicBezTo>
                  <a:pt x="816685" y="1486853"/>
                  <a:pt x="1101001" y="1799394"/>
                  <a:pt x="1542767" y="2117492"/>
                </a:cubicBezTo>
                <a:cubicBezTo>
                  <a:pt x="1984533" y="2435590"/>
                  <a:pt x="2676026" y="2885615"/>
                  <a:pt x="3210152" y="3042524"/>
                </a:cubicBezTo>
                <a:cubicBezTo>
                  <a:pt x="3744278" y="3199433"/>
                  <a:pt x="4700462" y="3580382"/>
                  <a:pt x="5095251" y="3589091"/>
                </a:cubicBezTo>
              </a:path>
            </a:pathLst>
          </a:cu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233363" marR="0" indent="-2333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5000"/>
              <a:buFont typeface="Wingdings" pitchFamily="2" charset="2"/>
              <a:buChar char="§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Verdana" pitchFamily="34" charset="0"/>
            </a:endParaRPr>
          </a:p>
        </p:txBody>
      </p:sp>
      <p:sp>
        <p:nvSpPr>
          <p:cNvPr id="20" name="Freeform 19"/>
          <p:cNvSpPr/>
          <p:nvPr/>
        </p:nvSpPr>
        <p:spPr bwMode="auto">
          <a:xfrm flipH="1">
            <a:off x="1939833" y="2560751"/>
            <a:ext cx="5121009" cy="2140222"/>
          </a:xfrm>
          <a:custGeom>
            <a:avLst/>
            <a:gdLst>
              <a:gd name="connsiteX0" fmla="*/ 0 w 5146766"/>
              <a:gd name="connsiteY0" fmla="*/ 0 h 3152502"/>
              <a:gd name="connsiteX1" fmla="*/ 714103 w 5146766"/>
              <a:gd name="connsiteY1" fmla="*/ 1149531 h 3152502"/>
              <a:gd name="connsiteX2" fmla="*/ 2360023 w 5146766"/>
              <a:gd name="connsiteY2" fmla="*/ 2316480 h 3152502"/>
              <a:gd name="connsiteX3" fmla="*/ 3892732 w 5146766"/>
              <a:gd name="connsiteY3" fmla="*/ 2995748 h 3152502"/>
              <a:gd name="connsiteX4" fmla="*/ 5146766 w 5146766"/>
              <a:gd name="connsiteY4" fmla="*/ 3152502 h 3152502"/>
              <a:gd name="connsiteX0" fmla="*/ 0 w 5146766"/>
              <a:gd name="connsiteY0" fmla="*/ 0 h 3152657"/>
              <a:gd name="connsiteX1" fmla="*/ 714103 w 5146766"/>
              <a:gd name="connsiteY1" fmla="*/ 1149531 h 3152657"/>
              <a:gd name="connsiteX2" fmla="*/ 1942012 w 5146766"/>
              <a:gd name="connsiteY2" fmla="*/ 2211046 h 3152657"/>
              <a:gd name="connsiteX3" fmla="*/ 3892732 w 5146766"/>
              <a:gd name="connsiteY3" fmla="*/ 2995748 h 3152657"/>
              <a:gd name="connsiteX4" fmla="*/ 5146766 w 5146766"/>
              <a:gd name="connsiteY4" fmla="*/ 3152502 h 3152657"/>
              <a:gd name="connsiteX0" fmla="*/ 0 w 5121009"/>
              <a:gd name="connsiteY0" fmla="*/ 0 h 3292835"/>
              <a:gd name="connsiteX1" fmla="*/ 714103 w 5121009"/>
              <a:gd name="connsiteY1" fmla="*/ 1149531 h 3292835"/>
              <a:gd name="connsiteX2" fmla="*/ 1942012 w 5121009"/>
              <a:gd name="connsiteY2" fmla="*/ 2211046 h 3292835"/>
              <a:gd name="connsiteX3" fmla="*/ 3892732 w 5121009"/>
              <a:gd name="connsiteY3" fmla="*/ 2995748 h 3292835"/>
              <a:gd name="connsiteX4" fmla="*/ 5121009 w 5121009"/>
              <a:gd name="connsiteY4" fmla="*/ 3292835 h 3292835"/>
              <a:gd name="connsiteX0" fmla="*/ 0 w 5121009"/>
              <a:gd name="connsiteY0" fmla="*/ 0 h 3292835"/>
              <a:gd name="connsiteX1" fmla="*/ 714103 w 5121009"/>
              <a:gd name="connsiteY1" fmla="*/ 1149531 h 3292835"/>
              <a:gd name="connsiteX2" fmla="*/ 1942012 w 5121009"/>
              <a:gd name="connsiteY2" fmla="*/ 2211046 h 3292835"/>
              <a:gd name="connsiteX3" fmla="*/ 3467729 w 5121009"/>
              <a:gd name="connsiteY3" fmla="*/ 2964563 h 3292835"/>
              <a:gd name="connsiteX4" fmla="*/ 5121009 w 5121009"/>
              <a:gd name="connsiteY4" fmla="*/ 3292835 h 3292835"/>
              <a:gd name="connsiteX0" fmla="*/ 0 w 5121009"/>
              <a:gd name="connsiteY0" fmla="*/ 0 h 3292835"/>
              <a:gd name="connsiteX1" fmla="*/ 714103 w 5121009"/>
              <a:gd name="connsiteY1" fmla="*/ 1305456 h 3292835"/>
              <a:gd name="connsiteX2" fmla="*/ 1942012 w 5121009"/>
              <a:gd name="connsiteY2" fmla="*/ 2211046 h 3292835"/>
              <a:gd name="connsiteX3" fmla="*/ 3467729 w 5121009"/>
              <a:gd name="connsiteY3" fmla="*/ 2964563 h 3292835"/>
              <a:gd name="connsiteX4" fmla="*/ 5121009 w 5121009"/>
              <a:gd name="connsiteY4" fmla="*/ 3292835 h 3292835"/>
              <a:gd name="connsiteX0" fmla="*/ 0 w 5146767"/>
              <a:gd name="connsiteY0" fmla="*/ 0 h 3105725"/>
              <a:gd name="connsiteX1" fmla="*/ 739861 w 5146767"/>
              <a:gd name="connsiteY1" fmla="*/ 1118346 h 3105725"/>
              <a:gd name="connsiteX2" fmla="*/ 1967770 w 5146767"/>
              <a:gd name="connsiteY2" fmla="*/ 2023936 h 3105725"/>
              <a:gd name="connsiteX3" fmla="*/ 3493487 w 5146767"/>
              <a:gd name="connsiteY3" fmla="*/ 2777453 h 3105725"/>
              <a:gd name="connsiteX4" fmla="*/ 5146767 w 5146767"/>
              <a:gd name="connsiteY4" fmla="*/ 3105725 h 3105725"/>
              <a:gd name="connsiteX0" fmla="*/ 0 w 5121009"/>
              <a:gd name="connsiteY0" fmla="*/ 0 h 2591173"/>
              <a:gd name="connsiteX1" fmla="*/ 714103 w 5121009"/>
              <a:gd name="connsiteY1" fmla="*/ 603794 h 2591173"/>
              <a:gd name="connsiteX2" fmla="*/ 1942012 w 5121009"/>
              <a:gd name="connsiteY2" fmla="*/ 1509384 h 2591173"/>
              <a:gd name="connsiteX3" fmla="*/ 3467729 w 5121009"/>
              <a:gd name="connsiteY3" fmla="*/ 2262901 h 2591173"/>
              <a:gd name="connsiteX4" fmla="*/ 5121009 w 5121009"/>
              <a:gd name="connsiteY4" fmla="*/ 2591173 h 2591173"/>
              <a:gd name="connsiteX0" fmla="*/ 0 w 5121009"/>
              <a:gd name="connsiteY0" fmla="*/ 0 h 2591173"/>
              <a:gd name="connsiteX1" fmla="*/ 1126227 w 5121009"/>
              <a:gd name="connsiteY1" fmla="*/ 1118347 h 2591173"/>
              <a:gd name="connsiteX2" fmla="*/ 1942012 w 5121009"/>
              <a:gd name="connsiteY2" fmla="*/ 1509384 h 2591173"/>
              <a:gd name="connsiteX3" fmla="*/ 3467729 w 5121009"/>
              <a:gd name="connsiteY3" fmla="*/ 2262901 h 2591173"/>
              <a:gd name="connsiteX4" fmla="*/ 5121009 w 5121009"/>
              <a:gd name="connsiteY4" fmla="*/ 2591173 h 2591173"/>
              <a:gd name="connsiteX0" fmla="*/ 0 w 5121009"/>
              <a:gd name="connsiteY0" fmla="*/ 0 h 2591173"/>
              <a:gd name="connsiteX1" fmla="*/ 1126227 w 5121009"/>
              <a:gd name="connsiteY1" fmla="*/ 1118347 h 2591173"/>
              <a:gd name="connsiteX2" fmla="*/ 2160953 w 5121009"/>
              <a:gd name="connsiteY2" fmla="*/ 1727680 h 2591173"/>
              <a:gd name="connsiteX3" fmla="*/ 3467729 w 5121009"/>
              <a:gd name="connsiteY3" fmla="*/ 2262901 h 2591173"/>
              <a:gd name="connsiteX4" fmla="*/ 5121009 w 5121009"/>
              <a:gd name="connsiteY4" fmla="*/ 2591173 h 2591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21009" h="2591173">
                <a:moveTo>
                  <a:pt x="0" y="0"/>
                </a:moveTo>
                <a:cubicBezTo>
                  <a:pt x="160383" y="381725"/>
                  <a:pt x="766068" y="830400"/>
                  <a:pt x="1126227" y="1118347"/>
                </a:cubicBezTo>
                <a:cubicBezTo>
                  <a:pt x="1486386" y="1406294"/>
                  <a:pt x="1770703" y="1536921"/>
                  <a:pt x="2160953" y="1727680"/>
                </a:cubicBezTo>
                <a:cubicBezTo>
                  <a:pt x="2551203" y="1918439"/>
                  <a:pt x="2933603" y="2105992"/>
                  <a:pt x="3467729" y="2262901"/>
                </a:cubicBezTo>
                <a:cubicBezTo>
                  <a:pt x="4001855" y="2419810"/>
                  <a:pt x="4726220" y="2582464"/>
                  <a:pt x="5121009" y="2591173"/>
                </a:cubicBezTo>
              </a:path>
            </a:pathLst>
          </a:cu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233363" marR="0" indent="-2333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5000"/>
              <a:buFont typeface="Wingdings" pitchFamily="2" charset="2"/>
              <a:buChar char="§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Verdana" pitchFamily="34" charset="0"/>
            </a:endParaRPr>
          </a:p>
        </p:txBody>
      </p:sp>
      <p:sp>
        <p:nvSpPr>
          <p:cNvPr id="21" name="Freeform 20"/>
          <p:cNvSpPr/>
          <p:nvPr/>
        </p:nvSpPr>
        <p:spPr bwMode="auto">
          <a:xfrm flipH="1">
            <a:off x="1939834" y="3144281"/>
            <a:ext cx="5146766" cy="1660175"/>
          </a:xfrm>
          <a:custGeom>
            <a:avLst/>
            <a:gdLst>
              <a:gd name="connsiteX0" fmla="*/ 0 w 5146766"/>
              <a:gd name="connsiteY0" fmla="*/ 0 h 3152502"/>
              <a:gd name="connsiteX1" fmla="*/ 714103 w 5146766"/>
              <a:gd name="connsiteY1" fmla="*/ 1149531 h 3152502"/>
              <a:gd name="connsiteX2" fmla="*/ 2360023 w 5146766"/>
              <a:gd name="connsiteY2" fmla="*/ 2316480 h 3152502"/>
              <a:gd name="connsiteX3" fmla="*/ 3892732 w 5146766"/>
              <a:gd name="connsiteY3" fmla="*/ 2995748 h 3152502"/>
              <a:gd name="connsiteX4" fmla="*/ 5146766 w 5146766"/>
              <a:gd name="connsiteY4" fmla="*/ 3152502 h 3152502"/>
              <a:gd name="connsiteX0" fmla="*/ 0 w 5146766"/>
              <a:gd name="connsiteY0" fmla="*/ 0 h 3152657"/>
              <a:gd name="connsiteX1" fmla="*/ 714103 w 5146766"/>
              <a:gd name="connsiteY1" fmla="*/ 1149531 h 3152657"/>
              <a:gd name="connsiteX2" fmla="*/ 1942012 w 5146766"/>
              <a:gd name="connsiteY2" fmla="*/ 2211046 h 3152657"/>
              <a:gd name="connsiteX3" fmla="*/ 3892732 w 5146766"/>
              <a:gd name="connsiteY3" fmla="*/ 2995748 h 3152657"/>
              <a:gd name="connsiteX4" fmla="*/ 5146766 w 5146766"/>
              <a:gd name="connsiteY4" fmla="*/ 3152502 h 3152657"/>
              <a:gd name="connsiteX0" fmla="*/ 0 w 5159645"/>
              <a:gd name="connsiteY0" fmla="*/ 0 h 2257522"/>
              <a:gd name="connsiteX1" fmla="*/ 726982 w 5159645"/>
              <a:gd name="connsiteY1" fmla="*/ 254551 h 2257522"/>
              <a:gd name="connsiteX2" fmla="*/ 1954891 w 5159645"/>
              <a:gd name="connsiteY2" fmla="*/ 1316066 h 2257522"/>
              <a:gd name="connsiteX3" fmla="*/ 3905611 w 5159645"/>
              <a:gd name="connsiteY3" fmla="*/ 2100768 h 2257522"/>
              <a:gd name="connsiteX4" fmla="*/ 5159645 w 5159645"/>
              <a:gd name="connsiteY4" fmla="*/ 2257522 h 2257522"/>
              <a:gd name="connsiteX0" fmla="*/ 0 w 5159645"/>
              <a:gd name="connsiteY0" fmla="*/ 0 h 2257522"/>
              <a:gd name="connsiteX1" fmla="*/ 1061833 w 5159645"/>
              <a:gd name="connsiteY1" fmla="*/ 930351 h 2257522"/>
              <a:gd name="connsiteX2" fmla="*/ 1954891 w 5159645"/>
              <a:gd name="connsiteY2" fmla="*/ 1316066 h 2257522"/>
              <a:gd name="connsiteX3" fmla="*/ 3905611 w 5159645"/>
              <a:gd name="connsiteY3" fmla="*/ 2100768 h 2257522"/>
              <a:gd name="connsiteX4" fmla="*/ 5159645 w 5159645"/>
              <a:gd name="connsiteY4" fmla="*/ 2257522 h 2257522"/>
              <a:gd name="connsiteX0" fmla="*/ 0 w 5159645"/>
              <a:gd name="connsiteY0" fmla="*/ 0 h 2257522"/>
              <a:gd name="connsiteX1" fmla="*/ 1061833 w 5159645"/>
              <a:gd name="connsiteY1" fmla="*/ 930351 h 2257522"/>
              <a:gd name="connsiteX2" fmla="*/ 2521562 w 5159645"/>
              <a:gd name="connsiteY2" fmla="*/ 1754424 h 2257522"/>
              <a:gd name="connsiteX3" fmla="*/ 3905611 w 5159645"/>
              <a:gd name="connsiteY3" fmla="*/ 2100768 h 2257522"/>
              <a:gd name="connsiteX4" fmla="*/ 5159645 w 5159645"/>
              <a:gd name="connsiteY4" fmla="*/ 2257522 h 2257522"/>
              <a:gd name="connsiteX0" fmla="*/ 0 w 5159645"/>
              <a:gd name="connsiteY0" fmla="*/ 0 h 2263145"/>
              <a:gd name="connsiteX1" fmla="*/ 1061833 w 5159645"/>
              <a:gd name="connsiteY1" fmla="*/ 930351 h 2263145"/>
              <a:gd name="connsiteX2" fmla="*/ 2521562 w 5159645"/>
              <a:gd name="connsiteY2" fmla="*/ 1754424 h 2263145"/>
              <a:gd name="connsiteX3" fmla="*/ 3738186 w 5159645"/>
              <a:gd name="connsiteY3" fmla="*/ 2155563 h 2263145"/>
              <a:gd name="connsiteX4" fmla="*/ 5159645 w 5159645"/>
              <a:gd name="connsiteY4" fmla="*/ 2257522 h 2263145"/>
              <a:gd name="connsiteX0" fmla="*/ 0 w 5146766"/>
              <a:gd name="connsiteY0" fmla="*/ 0 h 2354469"/>
              <a:gd name="connsiteX1" fmla="*/ 1048954 w 5146766"/>
              <a:gd name="connsiteY1" fmla="*/ 1021675 h 2354469"/>
              <a:gd name="connsiteX2" fmla="*/ 2508683 w 5146766"/>
              <a:gd name="connsiteY2" fmla="*/ 1845748 h 2354469"/>
              <a:gd name="connsiteX3" fmla="*/ 3725307 w 5146766"/>
              <a:gd name="connsiteY3" fmla="*/ 2246887 h 2354469"/>
              <a:gd name="connsiteX4" fmla="*/ 5146766 w 5146766"/>
              <a:gd name="connsiteY4" fmla="*/ 2348846 h 2354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46766" h="2354469">
                <a:moveTo>
                  <a:pt x="0" y="0"/>
                </a:moveTo>
                <a:cubicBezTo>
                  <a:pt x="160383" y="381725"/>
                  <a:pt x="630840" y="714050"/>
                  <a:pt x="1048954" y="1021675"/>
                </a:cubicBezTo>
                <a:cubicBezTo>
                  <a:pt x="1467068" y="1329300"/>
                  <a:pt x="2062624" y="1641546"/>
                  <a:pt x="2508683" y="1845748"/>
                </a:cubicBezTo>
                <a:cubicBezTo>
                  <a:pt x="2954742" y="2049950"/>
                  <a:pt x="3191181" y="2089978"/>
                  <a:pt x="3725307" y="2246887"/>
                </a:cubicBezTo>
                <a:cubicBezTo>
                  <a:pt x="4259433" y="2403796"/>
                  <a:pt x="4751977" y="2340137"/>
                  <a:pt x="5146766" y="2348846"/>
                </a:cubicBezTo>
              </a:path>
            </a:pathLst>
          </a:cu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233363" marR="0" indent="-2333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5000"/>
              <a:buFont typeface="Wingdings" pitchFamily="2" charset="2"/>
              <a:buChar char="§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Verdana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276982" y="5105400"/>
            <a:ext cx="33618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3200" dirty="0" smtClean="0">
                <a:solidFill>
                  <a:schemeClr val="tx1"/>
                </a:solidFill>
                <a:latin typeface="Gill Sans MT" pitchFamily="34" charset="0"/>
              </a:rPr>
              <a:t>Number of Species</a:t>
            </a:r>
          </a:p>
        </p:txBody>
      </p:sp>
      <p:cxnSp>
        <p:nvCxnSpPr>
          <p:cNvPr id="23" name="Straight Arrow Connector 22"/>
          <p:cNvCxnSpPr/>
          <p:nvPr/>
        </p:nvCxnSpPr>
        <p:spPr bwMode="auto">
          <a:xfrm>
            <a:off x="5719355" y="5408612"/>
            <a:ext cx="1062445" cy="1588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5408598" y="1693960"/>
            <a:ext cx="10422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latin typeface="Gill Sans MT" panose="020B0502020104020203" pitchFamily="34" charset="0"/>
              </a:rPr>
              <a:t>Small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903285" y="3973364"/>
            <a:ext cx="10951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latin typeface="Gill Sans MT" panose="020B0502020104020203" pitchFamily="34" charset="0"/>
              </a:rPr>
              <a:t>Large</a:t>
            </a:r>
          </a:p>
        </p:txBody>
      </p:sp>
    </p:spTree>
    <p:extLst>
      <p:ext uri="{BB962C8B-B14F-4D97-AF65-F5344CB8AC3E}">
        <p14:creationId xmlns:p14="http://schemas.microsoft.com/office/powerpoint/2010/main" val="3611243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24" grpId="0"/>
      <p:bldP spid="2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62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latin typeface="Verdana" pitchFamily="34" charset="0"/>
              </a:rPr>
              <a:t>Island Biogeography Theory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we have species immigration rate and species extinction rate, we can calculate S.</a:t>
            </a:r>
          </a:p>
          <a:p>
            <a:r>
              <a:rPr lang="en-US" dirty="0" smtClean="0"/>
              <a:t>S = Immigration – Extinction</a:t>
            </a:r>
          </a:p>
          <a:p>
            <a:r>
              <a:rPr lang="en-US" dirty="0" smtClean="0"/>
              <a:t>Equilibrium S occurs when Immigration = Extinction</a:t>
            </a:r>
          </a:p>
          <a:p>
            <a:r>
              <a:rPr lang="en-US" dirty="0" smtClean="0"/>
              <a:t>(Note the similarity to population growth = b – d + </a:t>
            </a:r>
            <a:r>
              <a:rPr lang="en-US" dirty="0" err="1" smtClean="0"/>
              <a:t>i</a:t>
            </a:r>
            <a:r>
              <a:rPr lang="en-US" dirty="0" smtClean="0"/>
              <a:t> – 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874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62" name="Rectangle 2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846137"/>
          </a:xfrm>
        </p:spPr>
        <p:txBody>
          <a:bodyPr/>
          <a:lstStyle/>
          <a:p>
            <a:r>
              <a:rPr lang="en-US" sz="3200">
                <a:latin typeface="Verdana" pitchFamily="34" charset="0"/>
              </a:rPr>
              <a:t>Island Biogeography Theory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914401" y="1088572"/>
            <a:ext cx="7315200" cy="513805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33363" marR="0" indent="-2333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5000"/>
              <a:buFont typeface="Wingdings" pitchFamily="2" charset="2"/>
              <a:buChar char="§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Verdana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942011" y="1541417"/>
            <a:ext cx="5277395" cy="35356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33363" marR="0" indent="-2333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5000"/>
              <a:buFont typeface="Wingdings" pitchFamily="2" charset="2"/>
              <a:buChar char="§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0" y="5191780"/>
            <a:ext cx="51908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800" dirty="0" smtClean="0">
                <a:solidFill>
                  <a:schemeClr val="tx1"/>
                </a:solidFill>
                <a:latin typeface="Gill Sans MT" pitchFamily="34" charset="0"/>
              </a:rPr>
              <a:t>Equilibrium Number of Species (</a:t>
            </a:r>
            <a:r>
              <a:rPr lang="en-US" sz="2800" i="1" dirty="0" smtClean="0">
                <a:solidFill>
                  <a:schemeClr val="tx1"/>
                </a:solidFill>
                <a:latin typeface="Gill Sans MT" pitchFamily="34" charset="0"/>
              </a:rPr>
              <a:t>S</a:t>
            </a:r>
            <a:r>
              <a:rPr lang="en-US" sz="2800" dirty="0" smtClean="0">
                <a:solidFill>
                  <a:schemeClr val="tx1"/>
                </a:solidFill>
                <a:latin typeface="Gill Sans MT" pitchFamily="34" charset="0"/>
              </a:rPr>
              <a:t>)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6693572" y="5415143"/>
            <a:ext cx="1062445" cy="1588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 rot="16200000">
            <a:off x="255109" y="3579222"/>
            <a:ext cx="26661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rgbClr val="008000"/>
                </a:solidFill>
                <a:latin typeface="Gill Sans MT" pitchFamily="34" charset="0"/>
              </a:rPr>
              <a:t>Rate of Immigration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rot="16200000">
            <a:off x="1097280" y="2046514"/>
            <a:ext cx="1062445" cy="1588"/>
          </a:xfrm>
          <a:prstGeom prst="straightConnector1">
            <a:avLst/>
          </a:prstGeom>
          <a:noFill/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 rot="16200000">
            <a:off x="6278144" y="3518262"/>
            <a:ext cx="2428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  <a:latin typeface="Gill Sans MT" pitchFamily="34" charset="0"/>
              </a:rPr>
              <a:t>Rate of Extinction</a:t>
            </a:r>
          </a:p>
        </p:txBody>
      </p:sp>
      <p:cxnSp>
        <p:nvCxnSpPr>
          <p:cNvPr id="14" name="Straight Arrow Connector 13"/>
          <p:cNvCxnSpPr/>
          <p:nvPr/>
        </p:nvCxnSpPr>
        <p:spPr bwMode="auto">
          <a:xfrm rot="16200000">
            <a:off x="7001692" y="1985554"/>
            <a:ext cx="1062445" cy="1588"/>
          </a:xfrm>
          <a:prstGeom prst="straightConnector1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Freeform 17"/>
          <p:cNvSpPr/>
          <p:nvPr/>
        </p:nvSpPr>
        <p:spPr bwMode="auto">
          <a:xfrm>
            <a:off x="1985554" y="1593669"/>
            <a:ext cx="5146766" cy="2603990"/>
          </a:xfrm>
          <a:custGeom>
            <a:avLst/>
            <a:gdLst>
              <a:gd name="connsiteX0" fmla="*/ 0 w 5146766"/>
              <a:gd name="connsiteY0" fmla="*/ 0 h 3152502"/>
              <a:gd name="connsiteX1" fmla="*/ 714103 w 5146766"/>
              <a:gd name="connsiteY1" fmla="*/ 1149531 h 3152502"/>
              <a:gd name="connsiteX2" fmla="*/ 2360023 w 5146766"/>
              <a:gd name="connsiteY2" fmla="*/ 2316480 h 3152502"/>
              <a:gd name="connsiteX3" fmla="*/ 3892732 w 5146766"/>
              <a:gd name="connsiteY3" fmla="*/ 2995748 h 3152502"/>
              <a:gd name="connsiteX4" fmla="*/ 5146766 w 5146766"/>
              <a:gd name="connsiteY4" fmla="*/ 3152502 h 3152502"/>
              <a:gd name="connsiteX0" fmla="*/ 0 w 5146766"/>
              <a:gd name="connsiteY0" fmla="*/ 0 h 3152657"/>
              <a:gd name="connsiteX1" fmla="*/ 714103 w 5146766"/>
              <a:gd name="connsiteY1" fmla="*/ 1149531 h 3152657"/>
              <a:gd name="connsiteX2" fmla="*/ 1942012 w 5146766"/>
              <a:gd name="connsiteY2" fmla="*/ 2211046 h 3152657"/>
              <a:gd name="connsiteX3" fmla="*/ 3892732 w 5146766"/>
              <a:gd name="connsiteY3" fmla="*/ 2995748 h 3152657"/>
              <a:gd name="connsiteX4" fmla="*/ 5146766 w 5146766"/>
              <a:gd name="connsiteY4" fmla="*/ 3152502 h 3152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46766" h="3152657">
                <a:moveTo>
                  <a:pt x="0" y="0"/>
                </a:moveTo>
                <a:cubicBezTo>
                  <a:pt x="160383" y="381725"/>
                  <a:pt x="390434" y="781023"/>
                  <a:pt x="714103" y="1149531"/>
                </a:cubicBezTo>
                <a:cubicBezTo>
                  <a:pt x="1037772" y="1518039"/>
                  <a:pt x="1412241" y="1903343"/>
                  <a:pt x="1942012" y="2211046"/>
                </a:cubicBezTo>
                <a:cubicBezTo>
                  <a:pt x="2471783" y="2518749"/>
                  <a:pt x="3358606" y="2838839"/>
                  <a:pt x="3892732" y="2995748"/>
                </a:cubicBezTo>
                <a:cubicBezTo>
                  <a:pt x="4426858" y="3152657"/>
                  <a:pt x="4751977" y="3143793"/>
                  <a:pt x="5146766" y="3152502"/>
                </a:cubicBezTo>
              </a:path>
            </a:pathLst>
          </a:custGeom>
          <a:noFill/>
          <a:ln w="508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233363" marR="0" indent="-2333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5000"/>
              <a:buFont typeface="Wingdings" pitchFamily="2" charset="2"/>
              <a:buChar char="§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Verdana" pitchFamily="34" charset="0"/>
            </a:endParaRPr>
          </a:p>
        </p:txBody>
      </p:sp>
      <p:sp>
        <p:nvSpPr>
          <p:cNvPr id="19" name="Freeform 18"/>
          <p:cNvSpPr/>
          <p:nvPr/>
        </p:nvSpPr>
        <p:spPr bwMode="auto">
          <a:xfrm>
            <a:off x="1946356" y="2512461"/>
            <a:ext cx="5146766" cy="1946328"/>
          </a:xfrm>
          <a:custGeom>
            <a:avLst/>
            <a:gdLst>
              <a:gd name="connsiteX0" fmla="*/ 0 w 5146766"/>
              <a:gd name="connsiteY0" fmla="*/ 0 h 3152502"/>
              <a:gd name="connsiteX1" fmla="*/ 714103 w 5146766"/>
              <a:gd name="connsiteY1" fmla="*/ 1149531 h 3152502"/>
              <a:gd name="connsiteX2" fmla="*/ 2360023 w 5146766"/>
              <a:gd name="connsiteY2" fmla="*/ 2316480 h 3152502"/>
              <a:gd name="connsiteX3" fmla="*/ 3892732 w 5146766"/>
              <a:gd name="connsiteY3" fmla="*/ 2995748 h 3152502"/>
              <a:gd name="connsiteX4" fmla="*/ 5146766 w 5146766"/>
              <a:gd name="connsiteY4" fmla="*/ 3152502 h 3152502"/>
              <a:gd name="connsiteX0" fmla="*/ 0 w 5146766"/>
              <a:gd name="connsiteY0" fmla="*/ 0 h 3152657"/>
              <a:gd name="connsiteX1" fmla="*/ 714103 w 5146766"/>
              <a:gd name="connsiteY1" fmla="*/ 1149531 h 3152657"/>
              <a:gd name="connsiteX2" fmla="*/ 1942012 w 5146766"/>
              <a:gd name="connsiteY2" fmla="*/ 2211046 h 3152657"/>
              <a:gd name="connsiteX3" fmla="*/ 3892732 w 5146766"/>
              <a:gd name="connsiteY3" fmla="*/ 2995748 h 3152657"/>
              <a:gd name="connsiteX4" fmla="*/ 5146766 w 5146766"/>
              <a:gd name="connsiteY4" fmla="*/ 3152502 h 3152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46766" h="3152657">
                <a:moveTo>
                  <a:pt x="0" y="0"/>
                </a:moveTo>
                <a:cubicBezTo>
                  <a:pt x="160383" y="381725"/>
                  <a:pt x="390434" y="781023"/>
                  <a:pt x="714103" y="1149531"/>
                </a:cubicBezTo>
                <a:cubicBezTo>
                  <a:pt x="1037772" y="1518039"/>
                  <a:pt x="1412241" y="1903343"/>
                  <a:pt x="1942012" y="2211046"/>
                </a:cubicBezTo>
                <a:cubicBezTo>
                  <a:pt x="2471783" y="2518749"/>
                  <a:pt x="3358606" y="2838839"/>
                  <a:pt x="3892732" y="2995748"/>
                </a:cubicBezTo>
                <a:cubicBezTo>
                  <a:pt x="4426858" y="3152657"/>
                  <a:pt x="4751977" y="3143793"/>
                  <a:pt x="5146766" y="3152502"/>
                </a:cubicBezTo>
              </a:path>
            </a:pathLst>
          </a:custGeom>
          <a:noFill/>
          <a:ln w="50800" cap="flat" cmpd="sng" algn="ctr">
            <a:solidFill>
              <a:srgbClr val="008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233363" marR="0" indent="-2333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5000"/>
              <a:buFont typeface="Wingdings" pitchFamily="2" charset="2"/>
              <a:buChar char="§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Verdana" pitchFamily="34" charset="0"/>
            </a:endParaRPr>
          </a:p>
        </p:txBody>
      </p:sp>
      <p:sp>
        <p:nvSpPr>
          <p:cNvPr id="20" name="Freeform 19"/>
          <p:cNvSpPr/>
          <p:nvPr/>
        </p:nvSpPr>
        <p:spPr bwMode="auto">
          <a:xfrm flipH="1">
            <a:off x="2024737" y="1563180"/>
            <a:ext cx="5146766" cy="2603990"/>
          </a:xfrm>
          <a:custGeom>
            <a:avLst/>
            <a:gdLst>
              <a:gd name="connsiteX0" fmla="*/ 0 w 5146766"/>
              <a:gd name="connsiteY0" fmla="*/ 0 h 3152502"/>
              <a:gd name="connsiteX1" fmla="*/ 714103 w 5146766"/>
              <a:gd name="connsiteY1" fmla="*/ 1149531 h 3152502"/>
              <a:gd name="connsiteX2" fmla="*/ 2360023 w 5146766"/>
              <a:gd name="connsiteY2" fmla="*/ 2316480 h 3152502"/>
              <a:gd name="connsiteX3" fmla="*/ 3892732 w 5146766"/>
              <a:gd name="connsiteY3" fmla="*/ 2995748 h 3152502"/>
              <a:gd name="connsiteX4" fmla="*/ 5146766 w 5146766"/>
              <a:gd name="connsiteY4" fmla="*/ 3152502 h 3152502"/>
              <a:gd name="connsiteX0" fmla="*/ 0 w 5146766"/>
              <a:gd name="connsiteY0" fmla="*/ 0 h 3152657"/>
              <a:gd name="connsiteX1" fmla="*/ 714103 w 5146766"/>
              <a:gd name="connsiteY1" fmla="*/ 1149531 h 3152657"/>
              <a:gd name="connsiteX2" fmla="*/ 1942012 w 5146766"/>
              <a:gd name="connsiteY2" fmla="*/ 2211046 h 3152657"/>
              <a:gd name="connsiteX3" fmla="*/ 3892732 w 5146766"/>
              <a:gd name="connsiteY3" fmla="*/ 2995748 h 3152657"/>
              <a:gd name="connsiteX4" fmla="*/ 5146766 w 5146766"/>
              <a:gd name="connsiteY4" fmla="*/ 3152502 h 3152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46766" h="3152657">
                <a:moveTo>
                  <a:pt x="0" y="0"/>
                </a:moveTo>
                <a:cubicBezTo>
                  <a:pt x="160383" y="381725"/>
                  <a:pt x="390434" y="781023"/>
                  <a:pt x="714103" y="1149531"/>
                </a:cubicBezTo>
                <a:cubicBezTo>
                  <a:pt x="1037772" y="1518039"/>
                  <a:pt x="1412241" y="1903343"/>
                  <a:pt x="1942012" y="2211046"/>
                </a:cubicBezTo>
                <a:cubicBezTo>
                  <a:pt x="2471783" y="2518749"/>
                  <a:pt x="3358606" y="2838839"/>
                  <a:pt x="3892732" y="2995748"/>
                </a:cubicBezTo>
                <a:cubicBezTo>
                  <a:pt x="4426858" y="3152657"/>
                  <a:pt x="4751977" y="3143793"/>
                  <a:pt x="5146766" y="3152502"/>
                </a:cubicBezTo>
              </a:path>
            </a:pathLst>
          </a:custGeom>
          <a:noFill/>
          <a:ln w="508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233363" marR="0" indent="-2333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5000"/>
              <a:buFont typeface="Wingdings" pitchFamily="2" charset="2"/>
              <a:buChar char="§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Verdana" pitchFamily="34" charset="0"/>
            </a:endParaRPr>
          </a:p>
        </p:txBody>
      </p:sp>
      <p:sp>
        <p:nvSpPr>
          <p:cNvPr id="21" name="Freeform 20"/>
          <p:cNvSpPr/>
          <p:nvPr/>
        </p:nvSpPr>
        <p:spPr bwMode="auto">
          <a:xfrm flipH="1">
            <a:off x="1985539" y="2481972"/>
            <a:ext cx="5146766" cy="1946328"/>
          </a:xfrm>
          <a:custGeom>
            <a:avLst/>
            <a:gdLst>
              <a:gd name="connsiteX0" fmla="*/ 0 w 5146766"/>
              <a:gd name="connsiteY0" fmla="*/ 0 h 3152502"/>
              <a:gd name="connsiteX1" fmla="*/ 714103 w 5146766"/>
              <a:gd name="connsiteY1" fmla="*/ 1149531 h 3152502"/>
              <a:gd name="connsiteX2" fmla="*/ 2360023 w 5146766"/>
              <a:gd name="connsiteY2" fmla="*/ 2316480 h 3152502"/>
              <a:gd name="connsiteX3" fmla="*/ 3892732 w 5146766"/>
              <a:gd name="connsiteY3" fmla="*/ 2995748 h 3152502"/>
              <a:gd name="connsiteX4" fmla="*/ 5146766 w 5146766"/>
              <a:gd name="connsiteY4" fmla="*/ 3152502 h 3152502"/>
              <a:gd name="connsiteX0" fmla="*/ 0 w 5146766"/>
              <a:gd name="connsiteY0" fmla="*/ 0 h 3152657"/>
              <a:gd name="connsiteX1" fmla="*/ 714103 w 5146766"/>
              <a:gd name="connsiteY1" fmla="*/ 1149531 h 3152657"/>
              <a:gd name="connsiteX2" fmla="*/ 1942012 w 5146766"/>
              <a:gd name="connsiteY2" fmla="*/ 2211046 h 3152657"/>
              <a:gd name="connsiteX3" fmla="*/ 3892732 w 5146766"/>
              <a:gd name="connsiteY3" fmla="*/ 2995748 h 3152657"/>
              <a:gd name="connsiteX4" fmla="*/ 5146766 w 5146766"/>
              <a:gd name="connsiteY4" fmla="*/ 3152502 h 3152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46766" h="3152657">
                <a:moveTo>
                  <a:pt x="0" y="0"/>
                </a:moveTo>
                <a:cubicBezTo>
                  <a:pt x="160383" y="381725"/>
                  <a:pt x="390434" y="781023"/>
                  <a:pt x="714103" y="1149531"/>
                </a:cubicBezTo>
                <a:cubicBezTo>
                  <a:pt x="1037772" y="1518039"/>
                  <a:pt x="1412241" y="1903343"/>
                  <a:pt x="1942012" y="2211046"/>
                </a:cubicBezTo>
                <a:cubicBezTo>
                  <a:pt x="2471783" y="2518749"/>
                  <a:pt x="3358606" y="2838839"/>
                  <a:pt x="3892732" y="2995748"/>
                </a:cubicBezTo>
                <a:cubicBezTo>
                  <a:pt x="4426858" y="3152657"/>
                  <a:pt x="4751977" y="3143793"/>
                  <a:pt x="5146766" y="3152502"/>
                </a:cubicBezTo>
              </a:path>
            </a:pathLst>
          </a:custGeom>
          <a:noFill/>
          <a:ln w="50800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233363" marR="0" indent="-2333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5000"/>
              <a:buFont typeface="Wingdings" pitchFamily="2" charset="2"/>
              <a:buChar char="§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Verdana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107473" y="1715588"/>
            <a:ext cx="20136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rgbClr val="008000"/>
                </a:solidFill>
                <a:latin typeface="Gill Sans MT" pitchFamily="34" charset="0"/>
              </a:rPr>
              <a:t>Near Mainland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898462" y="2908673"/>
            <a:ext cx="582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rgbClr val="008000"/>
                </a:solidFill>
                <a:latin typeface="Gill Sans MT" pitchFamily="34" charset="0"/>
              </a:rPr>
              <a:t>Far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416730" y="1602377"/>
            <a:ext cx="1619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  <a:latin typeface="Gill Sans MT" pitchFamily="34" charset="0"/>
              </a:rPr>
              <a:t>Small Island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357250" y="2978341"/>
            <a:ext cx="867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  <a:latin typeface="Gill Sans MT" pitchFamily="34" charset="0"/>
              </a:rPr>
              <a:t>Large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60412" y="6235447"/>
            <a:ext cx="3728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Gill Sans MT" pitchFamily="34" charset="0"/>
              </a:rPr>
              <a:t>MacArthur and Wilson 1967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267200" y="6173892"/>
            <a:ext cx="46249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800" dirty="0" smtClean="0">
                <a:solidFill>
                  <a:schemeClr val="tx1"/>
                </a:solidFill>
                <a:latin typeface="Gill Sans MT" pitchFamily="34" charset="0"/>
              </a:rPr>
              <a:t>What Does Equilibrium Mean?</a:t>
            </a:r>
          </a:p>
        </p:txBody>
      </p:sp>
    </p:spTree>
    <p:extLst>
      <p:ext uri="{BB962C8B-B14F-4D97-AF65-F5344CB8AC3E}">
        <p14:creationId xmlns:p14="http://schemas.microsoft.com/office/powerpoint/2010/main" val="2969977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62" name="Rectangle 2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846137"/>
          </a:xfrm>
        </p:spPr>
        <p:txBody>
          <a:bodyPr/>
          <a:lstStyle/>
          <a:p>
            <a:r>
              <a:rPr lang="en-US" sz="3200">
                <a:latin typeface="Verdana" pitchFamily="34" charset="0"/>
              </a:rPr>
              <a:t>Island Biogeography Theory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88274" y="5773782"/>
            <a:ext cx="3728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Gill Sans MT" pitchFamily="34" charset="0"/>
              </a:rPr>
              <a:t>MacArthur and Wilson 1967</a:t>
            </a:r>
          </a:p>
        </p:txBody>
      </p:sp>
      <p:pic>
        <p:nvPicPr>
          <p:cNvPr id="27" name="Picture 2" descr="Image result for island biogeograph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1200"/>
            <a:ext cx="9144000" cy="3086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25262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62" name="Rectangle 2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846137"/>
          </a:xfrm>
        </p:spPr>
        <p:txBody>
          <a:bodyPr/>
          <a:lstStyle/>
          <a:p>
            <a:r>
              <a:rPr lang="en-US" sz="3200">
                <a:latin typeface="Verdana" pitchFamily="34" charset="0"/>
              </a:rPr>
              <a:t>Island Biogeography Theory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914401" y="1088572"/>
            <a:ext cx="7315200" cy="513805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33363" marR="0" indent="-2333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5000"/>
              <a:buFont typeface="Wingdings" pitchFamily="2" charset="2"/>
              <a:buChar char="§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Verdana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942011" y="1541417"/>
            <a:ext cx="5277395" cy="35356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33363" marR="0" indent="-2333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5000"/>
              <a:buFont typeface="Wingdings" pitchFamily="2" charset="2"/>
              <a:buChar char="§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90335" y="5172891"/>
            <a:ext cx="29915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Gill Sans MT" pitchFamily="34" charset="0"/>
              </a:rPr>
              <a:t>Number of Species (</a:t>
            </a:r>
            <a:r>
              <a:rPr lang="en-US" i="1" dirty="0" smtClean="0">
                <a:solidFill>
                  <a:schemeClr val="tx1"/>
                </a:solidFill>
                <a:latin typeface="Gill Sans MT" pitchFamily="34" charset="0"/>
              </a:rPr>
              <a:t>S</a:t>
            </a:r>
            <a:r>
              <a:rPr lang="en-US" dirty="0" smtClean="0">
                <a:solidFill>
                  <a:schemeClr val="tx1"/>
                </a:solidFill>
                <a:latin typeface="Gill Sans MT" pitchFamily="34" charset="0"/>
              </a:rPr>
              <a:t>)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5190309" y="5416731"/>
            <a:ext cx="1062445" cy="1588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 rot="16200000">
            <a:off x="255109" y="3579222"/>
            <a:ext cx="26661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rgbClr val="008000"/>
                </a:solidFill>
                <a:latin typeface="Gill Sans MT" pitchFamily="34" charset="0"/>
              </a:rPr>
              <a:t>Rate of Immigration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rot="16200000">
            <a:off x="1097280" y="2046514"/>
            <a:ext cx="1062445" cy="1588"/>
          </a:xfrm>
          <a:prstGeom prst="straightConnector1">
            <a:avLst/>
          </a:prstGeom>
          <a:noFill/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 rot="16200000">
            <a:off x="6278144" y="3518262"/>
            <a:ext cx="2428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  <a:latin typeface="Gill Sans MT" pitchFamily="34" charset="0"/>
              </a:rPr>
              <a:t>Rate of Extinction</a:t>
            </a:r>
          </a:p>
        </p:txBody>
      </p:sp>
      <p:cxnSp>
        <p:nvCxnSpPr>
          <p:cNvPr id="14" name="Straight Arrow Connector 13"/>
          <p:cNvCxnSpPr/>
          <p:nvPr/>
        </p:nvCxnSpPr>
        <p:spPr bwMode="auto">
          <a:xfrm rot="16200000">
            <a:off x="7001692" y="1985554"/>
            <a:ext cx="1062445" cy="1588"/>
          </a:xfrm>
          <a:prstGeom prst="straightConnector1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Freeform 18"/>
          <p:cNvSpPr/>
          <p:nvPr/>
        </p:nvSpPr>
        <p:spPr bwMode="auto">
          <a:xfrm>
            <a:off x="1946356" y="2512461"/>
            <a:ext cx="5146766" cy="1946328"/>
          </a:xfrm>
          <a:custGeom>
            <a:avLst/>
            <a:gdLst>
              <a:gd name="connsiteX0" fmla="*/ 0 w 5146766"/>
              <a:gd name="connsiteY0" fmla="*/ 0 h 3152502"/>
              <a:gd name="connsiteX1" fmla="*/ 714103 w 5146766"/>
              <a:gd name="connsiteY1" fmla="*/ 1149531 h 3152502"/>
              <a:gd name="connsiteX2" fmla="*/ 2360023 w 5146766"/>
              <a:gd name="connsiteY2" fmla="*/ 2316480 h 3152502"/>
              <a:gd name="connsiteX3" fmla="*/ 3892732 w 5146766"/>
              <a:gd name="connsiteY3" fmla="*/ 2995748 h 3152502"/>
              <a:gd name="connsiteX4" fmla="*/ 5146766 w 5146766"/>
              <a:gd name="connsiteY4" fmla="*/ 3152502 h 3152502"/>
              <a:gd name="connsiteX0" fmla="*/ 0 w 5146766"/>
              <a:gd name="connsiteY0" fmla="*/ 0 h 3152657"/>
              <a:gd name="connsiteX1" fmla="*/ 714103 w 5146766"/>
              <a:gd name="connsiteY1" fmla="*/ 1149531 h 3152657"/>
              <a:gd name="connsiteX2" fmla="*/ 1942012 w 5146766"/>
              <a:gd name="connsiteY2" fmla="*/ 2211046 h 3152657"/>
              <a:gd name="connsiteX3" fmla="*/ 3892732 w 5146766"/>
              <a:gd name="connsiteY3" fmla="*/ 2995748 h 3152657"/>
              <a:gd name="connsiteX4" fmla="*/ 5146766 w 5146766"/>
              <a:gd name="connsiteY4" fmla="*/ 3152502 h 3152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46766" h="3152657">
                <a:moveTo>
                  <a:pt x="0" y="0"/>
                </a:moveTo>
                <a:cubicBezTo>
                  <a:pt x="160383" y="381725"/>
                  <a:pt x="390434" y="781023"/>
                  <a:pt x="714103" y="1149531"/>
                </a:cubicBezTo>
                <a:cubicBezTo>
                  <a:pt x="1037772" y="1518039"/>
                  <a:pt x="1412241" y="1903343"/>
                  <a:pt x="1942012" y="2211046"/>
                </a:cubicBezTo>
                <a:cubicBezTo>
                  <a:pt x="2471783" y="2518749"/>
                  <a:pt x="3358606" y="2838839"/>
                  <a:pt x="3892732" y="2995748"/>
                </a:cubicBezTo>
                <a:cubicBezTo>
                  <a:pt x="4426858" y="3152657"/>
                  <a:pt x="4751977" y="3143793"/>
                  <a:pt x="5146766" y="3152502"/>
                </a:cubicBezTo>
              </a:path>
            </a:pathLst>
          </a:custGeom>
          <a:noFill/>
          <a:ln w="50800" cap="flat" cmpd="sng" algn="ctr">
            <a:solidFill>
              <a:srgbClr val="008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233363" marR="0" indent="-2333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5000"/>
              <a:buFont typeface="Wingdings" pitchFamily="2" charset="2"/>
              <a:buChar char="§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Verdana" pitchFamily="34" charset="0"/>
            </a:endParaRPr>
          </a:p>
        </p:txBody>
      </p:sp>
      <p:sp>
        <p:nvSpPr>
          <p:cNvPr id="20" name="Freeform 19"/>
          <p:cNvSpPr/>
          <p:nvPr/>
        </p:nvSpPr>
        <p:spPr bwMode="auto">
          <a:xfrm flipH="1">
            <a:off x="2024737" y="1563180"/>
            <a:ext cx="5146766" cy="2603990"/>
          </a:xfrm>
          <a:custGeom>
            <a:avLst/>
            <a:gdLst>
              <a:gd name="connsiteX0" fmla="*/ 0 w 5146766"/>
              <a:gd name="connsiteY0" fmla="*/ 0 h 3152502"/>
              <a:gd name="connsiteX1" fmla="*/ 714103 w 5146766"/>
              <a:gd name="connsiteY1" fmla="*/ 1149531 h 3152502"/>
              <a:gd name="connsiteX2" fmla="*/ 2360023 w 5146766"/>
              <a:gd name="connsiteY2" fmla="*/ 2316480 h 3152502"/>
              <a:gd name="connsiteX3" fmla="*/ 3892732 w 5146766"/>
              <a:gd name="connsiteY3" fmla="*/ 2995748 h 3152502"/>
              <a:gd name="connsiteX4" fmla="*/ 5146766 w 5146766"/>
              <a:gd name="connsiteY4" fmla="*/ 3152502 h 3152502"/>
              <a:gd name="connsiteX0" fmla="*/ 0 w 5146766"/>
              <a:gd name="connsiteY0" fmla="*/ 0 h 3152657"/>
              <a:gd name="connsiteX1" fmla="*/ 714103 w 5146766"/>
              <a:gd name="connsiteY1" fmla="*/ 1149531 h 3152657"/>
              <a:gd name="connsiteX2" fmla="*/ 1942012 w 5146766"/>
              <a:gd name="connsiteY2" fmla="*/ 2211046 h 3152657"/>
              <a:gd name="connsiteX3" fmla="*/ 3892732 w 5146766"/>
              <a:gd name="connsiteY3" fmla="*/ 2995748 h 3152657"/>
              <a:gd name="connsiteX4" fmla="*/ 5146766 w 5146766"/>
              <a:gd name="connsiteY4" fmla="*/ 3152502 h 3152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46766" h="3152657">
                <a:moveTo>
                  <a:pt x="0" y="0"/>
                </a:moveTo>
                <a:cubicBezTo>
                  <a:pt x="160383" y="381725"/>
                  <a:pt x="390434" y="781023"/>
                  <a:pt x="714103" y="1149531"/>
                </a:cubicBezTo>
                <a:cubicBezTo>
                  <a:pt x="1037772" y="1518039"/>
                  <a:pt x="1412241" y="1903343"/>
                  <a:pt x="1942012" y="2211046"/>
                </a:cubicBezTo>
                <a:cubicBezTo>
                  <a:pt x="2471783" y="2518749"/>
                  <a:pt x="3358606" y="2838839"/>
                  <a:pt x="3892732" y="2995748"/>
                </a:cubicBezTo>
                <a:cubicBezTo>
                  <a:pt x="4426858" y="3152657"/>
                  <a:pt x="4751977" y="3143793"/>
                  <a:pt x="5146766" y="3152502"/>
                </a:cubicBezTo>
              </a:path>
            </a:pathLst>
          </a:custGeom>
          <a:noFill/>
          <a:ln w="508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233363" marR="0" indent="-2333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5000"/>
              <a:buFont typeface="Wingdings" pitchFamily="2" charset="2"/>
              <a:buChar char="§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Verdana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976839" y="2124902"/>
            <a:ext cx="2453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rgbClr val="008000"/>
                </a:solidFill>
                <a:latin typeface="Gill Sans MT" pitchFamily="34" charset="0"/>
              </a:rPr>
              <a:t>Far from Mainland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416730" y="1602377"/>
            <a:ext cx="1619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  <a:latin typeface="Gill Sans MT" pitchFamily="34" charset="0"/>
              </a:rPr>
              <a:t>Small Island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88274" y="5773782"/>
            <a:ext cx="3728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Gill Sans MT" pitchFamily="34" charset="0"/>
              </a:rPr>
              <a:t>MacArthur and Wilson 1967</a:t>
            </a:r>
          </a:p>
        </p:txBody>
      </p:sp>
      <p:cxnSp>
        <p:nvCxnSpPr>
          <p:cNvPr id="28" name="Straight Connector 27"/>
          <p:cNvCxnSpPr/>
          <p:nvPr/>
        </p:nvCxnSpPr>
        <p:spPr bwMode="auto">
          <a:xfrm rot="16200000" flipH="1">
            <a:off x="3309257" y="4484913"/>
            <a:ext cx="1175657" cy="8709"/>
          </a:xfrm>
          <a:prstGeom prst="line">
            <a:avLst/>
          </a:prstGeom>
          <a:noFill/>
          <a:ln w="508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129877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62" name="Rectangle 2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274638"/>
            <a:ext cx="8229600" cy="846137"/>
          </a:xfrm>
        </p:spPr>
        <p:txBody>
          <a:bodyPr/>
          <a:lstStyle/>
          <a:p>
            <a:r>
              <a:rPr lang="en-US" sz="3200" dirty="0">
                <a:latin typeface="Verdana" pitchFamily="34" charset="0"/>
              </a:rPr>
              <a:t>Island Biogeography Theory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914401" y="1088572"/>
            <a:ext cx="7315200" cy="513805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33363" marR="0" indent="-2333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5000"/>
              <a:buFont typeface="Wingdings" pitchFamily="2" charset="2"/>
              <a:buChar char="§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Verdana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942011" y="1541417"/>
            <a:ext cx="5277395" cy="35356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33363" marR="0" indent="-2333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5000"/>
              <a:buFont typeface="Wingdings" pitchFamily="2" charset="2"/>
              <a:buChar char="§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90335" y="5172891"/>
            <a:ext cx="29915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Gill Sans MT" pitchFamily="34" charset="0"/>
              </a:rPr>
              <a:t>Number of Species (</a:t>
            </a:r>
            <a:r>
              <a:rPr lang="en-US" i="1" dirty="0" smtClean="0">
                <a:solidFill>
                  <a:schemeClr val="tx1"/>
                </a:solidFill>
                <a:latin typeface="Gill Sans MT" pitchFamily="34" charset="0"/>
              </a:rPr>
              <a:t>S</a:t>
            </a:r>
            <a:r>
              <a:rPr lang="en-US" dirty="0" smtClean="0">
                <a:solidFill>
                  <a:schemeClr val="tx1"/>
                </a:solidFill>
                <a:latin typeface="Gill Sans MT" pitchFamily="34" charset="0"/>
              </a:rPr>
              <a:t>)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5190309" y="5416731"/>
            <a:ext cx="1062445" cy="1588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 rot="16200000">
            <a:off x="255109" y="3579222"/>
            <a:ext cx="26661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rgbClr val="008000"/>
                </a:solidFill>
                <a:latin typeface="Gill Sans MT" pitchFamily="34" charset="0"/>
              </a:rPr>
              <a:t>Rate of Immigration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rot="16200000">
            <a:off x="1097280" y="2046514"/>
            <a:ext cx="1062445" cy="1588"/>
          </a:xfrm>
          <a:prstGeom prst="straightConnector1">
            <a:avLst/>
          </a:prstGeom>
          <a:noFill/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 rot="16200000">
            <a:off x="6278144" y="3518262"/>
            <a:ext cx="2428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  <a:latin typeface="Gill Sans MT" pitchFamily="34" charset="0"/>
              </a:rPr>
              <a:t>Rate of Extinction</a:t>
            </a:r>
          </a:p>
        </p:txBody>
      </p:sp>
      <p:cxnSp>
        <p:nvCxnSpPr>
          <p:cNvPr id="14" name="Straight Arrow Connector 13"/>
          <p:cNvCxnSpPr/>
          <p:nvPr/>
        </p:nvCxnSpPr>
        <p:spPr bwMode="auto">
          <a:xfrm rot="16200000">
            <a:off x="7001692" y="1985554"/>
            <a:ext cx="1062445" cy="1588"/>
          </a:xfrm>
          <a:prstGeom prst="straightConnector1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Freeform 17"/>
          <p:cNvSpPr/>
          <p:nvPr/>
        </p:nvSpPr>
        <p:spPr bwMode="auto">
          <a:xfrm>
            <a:off x="1985554" y="1593669"/>
            <a:ext cx="5146766" cy="2603990"/>
          </a:xfrm>
          <a:custGeom>
            <a:avLst/>
            <a:gdLst>
              <a:gd name="connsiteX0" fmla="*/ 0 w 5146766"/>
              <a:gd name="connsiteY0" fmla="*/ 0 h 3152502"/>
              <a:gd name="connsiteX1" fmla="*/ 714103 w 5146766"/>
              <a:gd name="connsiteY1" fmla="*/ 1149531 h 3152502"/>
              <a:gd name="connsiteX2" fmla="*/ 2360023 w 5146766"/>
              <a:gd name="connsiteY2" fmla="*/ 2316480 h 3152502"/>
              <a:gd name="connsiteX3" fmla="*/ 3892732 w 5146766"/>
              <a:gd name="connsiteY3" fmla="*/ 2995748 h 3152502"/>
              <a:gd name="connsiteX4" fmla="*/ 5146766 w 5146766"/>
              <a:gd name="connsiteY4" fmla="*/ 3152502 h 3152502"/>
              <a:gd name="connsiteX0" fmla="*/ 0 w 5146766"/>
              <a:gd name="connsiteY0" fmla="*/ 0 h 3152657"/>
              <a:gd name="connsiteX1" fmla="*/ 714103 w 5146766"/>
              <a:gd name="connsiteY1" fmla="*/ 1149531 h 3152657"/>
              <a:gd name="connsiteX2" fmla="*/ 1942012 w 5146766"/>
              <a:gd name="connsiteY2" fmla="*/ 2211046 h 3152657"/>
              <a:gd name="connsiteX3" fmla="*/ 3892732 w 5146766"/>
              <a:gd name="connsiteY3" fmla="*/ 2995748 h 3152657"/>
              <a:gd name="connsiteX4" fmla="*/ 5146766 w 5146766"/>
              <a:gd name="connsiteY4" fmla="*/ 3152502 h 3152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46766" h="3152657">
                <a:moveTo>
                  <a:pt x="0" y="0"/>
                </a:moveTo>
                <a:cubicBezTo>
                  <a:pt x="160383" y="381725"/>
                  <a:pt x="390434" y="781023"/>
                  <a:pt x="714103" y="1149531"/>
                </a:cubicBezTo>
                <a:cubicBezTo>
                  <a:pt x="1037772" y="1518039"/>
                  <a:pt x="1412241" y="1903343"/>
                  <a:pt x="1942012" y="2211046"/>
                </a:cubicBezTo>
                <a:cubicBezTo>
                  <a:pt x="2471783" y="2518749"/>
                  <a:pt x="3358606" y="2838839"/>
                  <a:pt x="3892732" y="2995748"/>
                </a:cubicBezTo>
                <a:cubicBezTo>
                  <a:pt x="4426858" y="3152657"/>
                  <a:pt x="4751977" y="3143793"/>
                  <a:pt x="5146766" y="3152502"/>
                </a:cubicBezTo>
              </a:path>
            </a:pathLst>
          </a:custGeom>
          <a:noFill/>
          <a:ln w="508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233363" marR="0" indent="-2333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5000"/>
              <a:buFont typeface="Wingdings" pitchFamily="2" charset="2"/>
              <a:buChar char="§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Verdana" pitchFamily="34" charset="0"/>
            </a:endParaRPr>
          </a:p>
        </p:txBody>
      </p:sp>
      <p:sp>
        <p:nvSpPr>
          <p:cNvPr id="21" name="Freeform 20"/>
          <p:cNvSpPr/>
          <p:nvPr/>
        </p:nvSpPr>
        <p:spPr bwMode="auto">
          <a:xfrm flipH="1">
            <a:off x="1985539" y="2481972"/>
            <a:ext cx="5146766" cy="1946328"/>
          </a:xfrm>
          <a:custGeom>
            <a:avLst/>
            <a:gdLst>
              <a:gd name="connsiteX0" fmla="*/ 0 w 5146766"/>
              <a:gd name="connsiteY0" fmla="*/ 0 h 3152502"/>
              <a:gd name="connsiteX1" fmla="*/ 714103 w 5146766"/>
              <a:gd name="connsiteY1" fmla="*/ 1149531 h 3152502"/>
              <a:gd name="connsiteX2" fmla="*/ 2360023 w 5146766"/>
              <a:gd name="connsiteY2" fmla="*/ 2316480 h 3152502"/>
              <a:gd name="connsiteX3" fmla="*/ 3892732 w 5146766"/>
              <a:gd name="connsiteY3" fmla="*/ 2995748 h 3152502"/>
              <a:gd name="connsiteX4" fmla="*/ 5146766 w 5146766"/>
              <a:gd name="connsiteY4" fmla="*/ 3152502 h 3152502"/>
              <a:gd name="connsiteX0" fmla="*/ 0 w 5146766"/>
              <a:gd name="connsiteY0" fmla="*/ 0 h 3152657"/>
              <a:gd name="connsiteX1" fmla="*/ 714103 w 5146766"/>
              <a:gd name="connsiteY1" fmla="*/ 1149531 h 3152657"/>
              <a:gd name="connsiteX2" fmla="*/ 1942012 w 5146766"/>
              <a:gd name="connsiteY2" fmla="*/ 2211046 h 3152657"/>
              <a:gd name="connsiteX3" fmla="*/ 3892732 w 5146766"/>
              <a:gd name="connsiteY3" fmla="*/ 2995748 h 3152657"/>
              <a:gd name="connsiteX4" fmla="*/ 5146766 w 5146766"/>
              <a:gd name="connsiteY4" fmla="*/ 3152502 h 3152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46766" h="3152657">
                <a:moveTo>
                  <a:pt x="0" y="0"/>
                </a:moveTo>
                <a:cubicBezTo>
                  <a:pt x="160383" y="381725"/>
                  <a:pt x="390434" y="781023"/>
                  <a:pt x="714103" y="1149531"/>
                </a:cubicBezTo>
                <a:cubicBezTo>
                  <a:pt x="1037772" y="1518039"/>
                  <a:pt x="1412241" y="1903343"/>
                  <a:pt x="1942012" y="2211046"/>
                </a:cubicBezTo>
                <a:cubicBezTo>
                  <a:pt x="2471783" y="2518749"/>
                  <a:pt x="3358606" y="2838839"/>
                  <a:pt x="3892732" y="2995748"/>
                </a:cubicBezTo>
                <a:cubicBezTo>
                  <a:pt x="4426858" y="3152657"/>
                  <a:pt x="4751977" y="3143793"/>
                  <a:pt x="5146766" y="3152502"/>
                </a:cubicBezTo>
              </a:path>
            </a:pathLst>
          </a:custGeom>
          <a:noFill/>
          <a:ln w="50800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233363" marR="0" indent="-2333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5000"/>
              <a:buFont typeface="Wingdings" pitchFamily="2" charset="2"/>
              <a:buChar char="§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Verdana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107473" y="1715588"/>
            <a:ext cx="20136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rgbClr val="008000"/>
                </a:solidFill>
                <a:latin typeface="Gill Sans MT" pitchFamily="34" charset="0"/>
              </a:rPr>
              <a:t>Near Mainland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512520" y="2055233"/>
            <a:ext cx="16578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  <a:latin typeface="Gill Sans MT" pitchFamily="34" charset="0"/>
              </a:rPr>
              <a:t>Large Island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88274" y="5773782"/>
            <a:ext cx="3728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Gill Sans MT" pitchFamily="34" charset="0"/>
              </a:rPr>
              <a:t>MacArthur and Wilson 1967</a:t>
            </a:r>
          </a:p>
        </p:txBody>
      </p:sp>
      <p:cxnSp>
        <p:nvCxnSpPr>
          <p:cNvPr id="27" name="Straight Connector 26"/>
          <p:cNvCxnSpPr/>
          <p:nvPr/>
        </p:nvCxnSpPr>
        <p:spPr bwMode="auto">
          <a:xfrm rot="16200000" flipH="1">
            <a:off x="3731623" y="4907278"/>
            <a:ext cx="330925" cy="8709"/>
          </a:xfrm>
          <a:prstGeom prst="line">
            <a:avLst/>
          </a:prstGeom>
          <a:noFill/>
          <a:ln w="508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 rot="16200000" flipH="1">
            <a:off x="4511040" y="4484913"/>
            <a:ext cx="1175657" cy="8709"/>
          </a:xfrm>
          <a:prstGeom prst="line">
            <a:avLst/>
          </a:prstGeom>
          <a:noFill/>
          <a:ln w="508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065490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Reading </a:t>
            </a:r>
          </a:p>
          <a:p>
            <a:pPr lvl="1"/>
            <a:r>
              <a:rPr lang="en-US" dirty="0" smtClean="0"/>
              <a:t>Chap 14 agriculture</a:t>
            </a:r>
          </a:p>
          <a:p>
            <a:pPr lvl="1"/>
            <a:r>
              <a:rPr lang="en-US" dirty="0" smtClean="0"/>
              <a:t>Chap 11 pollution, that follows from </a:t>
            </a:r>
            <a:r>
              <a:rPr lang="en-US" dirty="0" err="1" smtClean="0"/>
              <a:t>ag</a:t>
            </a:r>
            <a:endParaRPr lang="en-US" dirty="0" smtClean="0"/>
          </a:p>
          <a:p>
            <a:r>
              <a:rPr lang="en-US" dirty="0" err="1" smtClean="0"/>
              <a:t>Homeworks</a:t>
            </a:r>
            <a:endParaRPr lang="en-US" dirty="0" smtClean="0"/>
          </a:p>
          <a:p>
            <a:pPr lvl="1"/>
            <a:r>
              <a:rPr lang="en-US" dirty="0" smtClean="0"/>
              <a:t>#3: stream biodiversity in context (due Wed)</a:t>
            </a:r>
          </a:p>
          <a:p>
            <a:pPr lvl="1"/>
            <a:r>
              <a:rPr lang="en-US" dirty="0" smtClean="0"/>
              <a:t>#4: Island biodiversity (</a:t>
            </a:r>
            <a:r>
              <a:rPr lang="en-US" dirty="0" smtClean="0"/>
              <a:t>due Wed May 17)</a:t>
            </a:r>
            <a:endParaRPr lang="en-US" dirty="0" smtClean="0"/>
          </a:p>
          <a:p>
            <a:r>
              <a:rPr lang="en-US" dirty="0" smtClean="0"/>
              <a:t>Quiz </a:t>
            </a:r>
            <a:r>
              <a:rPr lang="en-US" dirty="0" smtClean="0"/>
              <a:t>2 – Mon May 22</a:t>
            </a:r>
            <a:endParaRPr lang="en-US" dirty="0" smtClean="0"/>
          </a:p>
          <a:p>
            <a:pPr lvl="1"/>
            <a:r>
              <a:rPr lang="en-US" dirty="0" smtClean="0"/>
              <a:t>Species area curves</a:t>
            </a:r>
          </a:p>
          <a:p>
            <a:pPr lvl="1"/>
            <a:r>
              <a:rPr lang="en-US" dirty="0" smtClean="0"/>
              <a:t>Mechanisms of island biodiversity</a:t>
            </a:r>
          </a:p>
          <a:p>
            <a:pPr marL="457200" lvl="1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8971357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62" name="Rectangle 2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274638"/>
            <a:ext cx="8229600" cy="846137"/>
          </a:xfrm>
        </p:spPr>
        <p:txBody>
          <a:bodyPr/>
          <a:lstStyle/>
          <a:p>
            <a:r>
              <a:rPr lang="en-US" sz="3200" dirty="0">
                <a:latin typeface="Verdana" pitchFamily="34" charset="0"/>
              </a:rPr>
              <a:t>Island Biogeography Theory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914401" y="1088572"/>
            <a:ext cx="7315200" cy="513805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33363" marR="0" indent="-2333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5000"/>
              <a:buFont typeface="Wingdings" pitchFamily="2" charset="2"/>
              <a:buChar char="§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Verdana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942011" y="1541417"/>
            <a:ext cx="5277395" cy="35356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33363" marR="0" indent="-2333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5000"/>
              <a:buFont typeface="Wingdings" pitchFamily="2" charset="2"/>
              <a:buChar char="§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90335" y="5172891"/>
            <a:ext cx="29915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Gill Sans MT" pitchFamily="34" charset="0"/>
              </a:rPr>
              <a:t>Number of Species (</a:t>
            </a:r>
            <a:r>
              <a:rPr lang="en-US" i="1" dirty="0" smtClean="0">
                <a:solidFill>
                  <a:schemeClr val="tx1"/>
                </a:solidFill>
                <a:latin typeface="Gill Sans MT" pitchFamily="34" charset="0"/>
              </a:rPr>
              <a:t>S</a:t>
            </a:r>
            <a:r>
              <a:rPr lang="en-US" dirty="0" smtClean="0">
                <a:solidFill>
                  <a:schemeClr val="tx1"/>
                </a:solidFill>
                <a:latin typeface="Gill Sans MT" pitchFamily="34" charset="0"/>
              </a:rPr>
              <a:t>)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5190309" y="5416731"/>
            <a:ext cx="1062445" cy="1588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 rot="16200000">
            <a:off x="255109" y="3579222"/>
            <a:ext cx="26661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rgbClr val="008000"/>
                </a:solidFill>
                <a:latin typeface="Gill Sans MT" pitchFamily="34" charset="0"/>
              </a:rPr>
              <a:t>Rate of Immigration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rot="16200000">
            <a:off x="1097280" y="2046514"/>
            <a:ext cx="1062445" cy="1588"/>
          </a:xfrm>
          <a:prstGeom prst="straightConnector1">
            <a:avLst/>
          </a:prstGeom>
          <a:noFill/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 rot="16200000">
            <a:off x="6278144" y="3518262"/>
            <a:ext cx="2428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  <a:latin typeface="Gill Sans MT" pitchFamily="34" charset="0"/>
              </a:rPr>
              <a:t>Rate of Extinction</a:t>
            </a:r>
          </a:p>
        </p:txBody>
      </p:sp>
      <p:cxnSp>
        <p:nvCxnSpPr>
          <p:cNvPr id="14" name="Straight Arrow Connector 13"/>
          <p:cNvCxnSpPr/>
          <p:nvPr/>
        </p:nvCxnSpPr>
        <p:spPr bwMode="auto">
          <a:xfrm rot="16200000">
            <a:off x="7001692" y="1985554"/>
            <a:ext cx="1062445" cy="1588"/>
          </a:xfrm>
          <a:prstGeom prst="straightConnector1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533400" y="5562600"/>
            <a:ext cx="77223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400" dirty="0" smtClean="0">
                <a:latin typeface="Gill Sans MT" pitchFamily="34" charset="0"/>
              </a:rPr>
              <a:t>10-3</a:t>
            </a:r>
            <a:r>
              <a:rPr lang="en-US" sz="2400" dirty="0" smtClean="0">
                <a:solidFill>
                  <a:schemeClr val="tx1"/>
                </a:solidFill>
                <a:latin typeface="Gill Sans MT" pitchFamily="34" charset="0"/>
              </a:rPr>
              <a:t>.  Fill in the graph for near the mainland, small island.  Relatively how many species (high, medium-high, medium, medium-low, low)? </a:t>
            </a:r>
          </a:p>
        </p:txBody>
      </p:sp>
    </p:spTree>
    <p:extLst>
      <p:ext uri="{BB962C8B-B14F-4D97-AF65-F5344CB8AC3E}">
        <p14:creationId xmlns:p14="http://schemas.microsoft.com/office/powerpoint/2010/main" val="3388656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906" name="Picture 2" descr="Untitled-4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371600"/>
            <a:ext cx="8686800" cy="4173537"/>
          </a:xfrm>
          <a:prstGeom prst="rect">
            <a:avLst/>
          </a:prstGeom>
          <a:noFill/>
          <a:ln w="76200">
            <a:solidFill>
              <a:srgbClr val="FF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39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Simberloff: Experimental Test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536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Ecology-Box-17-01-2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1371600"/>
            <a:ext cx="5374136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Island Biogeography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2942823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Does island biogeography apply to habitat ‘islands’ on continents? </a:t>
            </a:r>
          </a:p>
          <a:p>
            <a:r>
              <a:rPr lang="en-US" dirty="0" smtClean="0"/>
              <a:t>Why do islands start with fewer-than predicted species at small areas compared with continents?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552423" y="4856201"/>
            <a:ext cx="24861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Cain et al. Ecology.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7476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Island Biogeography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77724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Can theory can be applied to habitat ‘islands’ on larger land masses?</a:t>
            </a:r>
          </a:p>
          <a:p>
            <a:r>
              <a:rPr lang="en-US" dirty="0" smtClean="0"/>
              <a:t>Examples?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7109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57" name="Rectangle 2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Verdana" pitchFamily="34" charset="0"/>
              </a:rPr>
              <a:t>Species and Area</a:t>
            </a:r>
            <a:endParaRPr lang="en-US" sz="3200" dirty="0">
              <a:latin typeface="Verdan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56068" y="1300224"/>
            <a:ext cx="3587931" cy="555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866775"/>
            <a:ext cx="4428309" cy="487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9560" name="Text Box 24"/>
          <p:cNvSpPr txBox="1">
            <a:spLocks noChangeArrowheads="1"/>
          </p:cNvSpPr>
          <p:nvPr/>
        </p:nvSpPr>
        <p:spPr bwMode="auto">
          <a:xfrm>
            <a:off x="1393979" y="1371600"/>
            <a:ext cx="442845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SzTx/>
              <a:buFontTx/>
              <a:buNone/>
            </a:pPr>
            <a:r>
              <a:rPr lang="en-US" dirty="0" err="1" smtClean="0">
                <a:latin typeface="Gill Sans MT" pitchFamily="34" charset="0"/>
              </a:rPr>
              <a:t>W.D.Newmark</a:t>
            </a:r>
            <a:r>
              <a:rPr lang="en-US" dirty="0" smtClean="0">
                <a:latin typeface="Gill Sans MT" pitchFamily="34" charset="0"/>
              </a:rPr>
              <a:t> Conservation Biology 1995:  Rate of mammal extinction in western parks.</a:t>
            </a:r>
            <a:endParaRPr lang="en-US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396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Comments on </a:t>
            </a:r>
            <a:r>
              <a:rPr lang="en-US" dirty="0" smtClean="0"/>
              <a:t>next quiz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5871553"/>
              </p:ext>
            </p:extLst>
          </p:nvPr>
        </p:nvGraphicFramePr>
        <p:xfrm>
          <a:off x="457200" y="2217450"/>
          <a:ext cx="8229600" cy="17526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 class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Homework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quiz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Simpson and Shannon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Species</a:t>
                      </a:r>
                      <a:r>
                        <a:rPr lang="en-US" baseline="0" dirty="0" smtClean="0"/>
                        <a:t> area curve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Island biodiversity equilibrium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05347" y="4534411"/>
            <a:ext cx="64702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Applied to the questions of habitat area, connectivity and land use. </a:t>
            </a:r>
          </a:p>
          <a:p>
            <a:r>
              <a:rPr lang="en-US" dirty="0" smtClean="0"/>
              <a:t>Impact of agriculture and pollution (from the reading).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780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212291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Species-Area Curves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4212291" cy="4525963"/>
          </a:xfrm>
        </p:spPr>
        <p:txBody>
          <a:bodyPr/>
          <a:lstStyle/>
          <a:p>
            <a:r>
              <a:rPr lang="en-US" dirty="0" smtClean="0"/>
              <a:t>Log area is common.</a:t>
            </a:r>
          </a:p>
          <a:p>
            <a:r>
              <a:rPr lang="en-US" dirty="0" smtClean="0"/>
              <a:t>For example, as area gets 10 times bigger, increase in species by roughly 50</a:t>
            </a:r>
            <a:r>
              <a:rPr lang="en-US" dirty="0" smtClean="0"/>
              <a:t>% to 100% (doubles) </a:t>
            </a:r>
            <a:endParaRPr lang="en-US" dirty="0" smtClean="0"/>
          </a:p>
          <a:p>
            <a:r>
              <a:rPr lang="en-US" dirty="0" smtClean="0"/>
              <a:t>No matter where you start </a:t>
            </a:r>
            <a:endParaRPr lang="en-US" dirty="0"/>
          </a:p>
        </p:txBody>
      </p:sp>
      <p:pic>
        <p:nvPicPr>
          <p:cNvPr id="11266" name="Picture 2" descr="https://upload.wikimedia.org/wikipedia/commons/7/7c/SAR%28Species-area_curve%29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9491" y="685800"/>
            <a:ext cx="4398309" cy="598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3223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Species-Area Curves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idea has been generalized: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S = C * A</a:t>
            </a:r>
            <a:r>
              <a:rPr lang="en-US" baseline="30000" dirty="0" smtClean="0"/>
              <a:t>Z</a:t>
            </a:r>
          </a:p>
          <a:p>
            <a:pPr marL="0" indent="0">
              <a:buNone/>
            </a:pPr>
            <a:endParaRPr lang="en-US" baseline="30000" dirty="0"/>
          </a:p>
          <a:p>
            <a:pPr marL="0" indent="0">
              <a:buNone/>
            </a:pPr>
            <a:r>
              <a:rPr lang="en-US" dirty="0" smtClean="0"/>
              <a:t>S = species richness</a:t>
            </a:r>
          </a:p>
          <a:p>
            <a:pPr marL="0" indent="0">
              <a:buNone/>
            </a:pPr>
            <a:r>
              <a:rPr lang="en-US" dirty="0" smtClean="0"/>
              <a:t>C = a taxonomic specific constant (species/area)</a:t>
            </a:r>
          </a:p>
          <a:p>
            <a:pPr marL="0" indent="0">
              <a:buNone/>
            </a:pPr>
            <a:r>
              <a:rPr lang="en-US" dirty="0" smtClean="0"/>
              <a:t>A = Area</a:t>
            </a:r>
          </a:p>
          <a:p>
            <a:pPr marL="0" indent="0">
              <a:buNone/>
            </a:pPr>
            <a:r>
              <a:rPr lang="en-US" dirty="0" smtClean="0"/>
              <a:t>Z = similar for many islands, typically &lt; 0.1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567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Species area curve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 = C*</a:t>
            </a:r>
            <a:r>
              <a:rPr lang="en-US" dirty="0" err="1" smtClean="0"/>
              <a:t>A</a:t>
            </a:r>
            <a:r>
              <a:rPr lang="en-US" baseline="30000" dirty="0" err="1" smtClean="0"/>
              <a:t>z</a:t>
            </a:r>
            <a:endParaRPr lang="en-US" baseline="300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 = .2 species/km^2</a:t>
            </a:r>
          </a:p>
          <a:p>
            <a:r>
              <a:rPr lang="en-US" dirty="0" smtClean="0"/>
              <a:t>z = .3</a:t>
            </a:r>
          </a:p>
          <a:p>
            <a:r>
              <a:rPr lang="en-US" dirty="0" smtClean="0"/>
              <a:t>11-1 Plot from 10 km^2 to 1000km^2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539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Species area curve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 = C*</a:t>
            </a:r>
            <a:r>
              <a:rPr lang="en-US" dirty="0" err="1" smtClean="0"/>
              <a:t>A</a:t>
            </a:r>
            <a:r>
              <a:rPr lang="en-US" baseline="30000" dirty="0" err="1" smtClean="0"/>
              <a:t>z</a:t>
            </a:r>
            <a:endParaRPr lang="en-US" baseline="300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 = .2 species/km^2</a:t>
            </a:r>
          </a:p>
          <a:p>
            <a:r>
              <a:rPr lang="en-US" dirty="0" smtClean="0"/>
              <a:t>z = .3</a:t>
            </a:r>
          </a:p>
          <a:p>
            <a:r>
              <a:rPr lang="en-US" dirty="0" smtClean="0"/>
              <a:t>Plot from 10 km^2 to 1000km^2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Curve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3862872"/>
            <a:ext cx="3146629" cy="286232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/>
              <a:t>C	5	</a:t>
            </a:r>
          </a:p>
          <a:p>
            <a:r>
              <a:rPr lang="en-US" dirty="0"/>
              <a:t>z	0.3	</a:t>
            </a:r>
          </a:p>
          <a:p>
            <a:r>
              <a:rPr lang="en-US" dirty="0"/>
              <a:t>		</a:t>
            </a:r>
          </a:p>
          <a:p>
            <a:r>
              <a:rPr lang="en-US" dirty="0"/>
              <a:t>10	</a:t>
            </a:r>
            <a:r>
              <a:rPr lang="en-US" dirty="0" smtClean="0"/>
              <a:t>10.0</a:t>
            </a:r>
            <a:r>
              <a:rPr lang="en-US" dirty="0"/>
              <a:t>	</a:t>
            </a:r>
          </a:p>
          <a:p>
            <a:r>
              <a:rPr lang="en-US" dirty="0"/>
              <a:t>30	</a:t>
            </a:r>
            <a:r>
              <a:rPr lang="en-US" dirty="0" smtClean="0"/>
              <a:t>13.9</a:t>
            </a:r>
            <a:r>
              <a:rPr lang="en-US" dirty="0"/>
              <a:t>	</a:t>
            </a:r>
          </a:p>
          <a:p>
            <a:r>
              <a:rPr lang="en-US" dirty="0"/>
              <a:t>50	</a:t>
            </a:r>
            <a:r>
              <a:rPr lang="en-US" dirty="0" smtClean="0"/>
              <a:t>16.2</a:t>
            </a:r>
            <a:r>
              <a:rPr lang="en-US" dirty="0"/>
              <a:t>	</a:t>
            </a:r>
          </a:p>
          <a:p>
            <a:r>
              <a:rPr lang="en-US" dirty="0"/>
              <a:t>100	</a:t>
            </a:r>
            <a:r>
              <a:rPr lang="en-US" dirty="0" smtClean="0"/>
              <a:t>19.9</a:t>
            </a:r>
            <a:r>
              <a:rPr lang="en-US" dirty="0"/>
              <a:t>	</a:t>
            </a:r>
          </a:p>
          <a:p>
            <a:r>
              <a:rPr lang="en-US" dirty="0"/>
              <a:t>300	</a:t>
            </a:r>
            <a:r>
              <a:rPr lang="en-US" dirty="0" smtClean="0"/>
              <a:t>27.7</a:t>
            </a:r>
            <a:r>
              <a:rPr lang="en-US" dirty="0"/>
              <a:t>	</a:t>
            </a:r>
          </a:p>
          <a:p>
            <a:r>
              <a:rPr lang="en-US" dirty="0"/>
              <a:t>500	</a:t>
            </a:r>
            <a:r>
              <a:rPr lang="en-US" dirty="0" smtClean="0"/>
              <a:t>32.3</a:t>
            </a:r>
            <a:r>
              <a:rPr lang="en-US" dirty="0"/>
              <a:t>	</a:t>
            </a:r>
          </a:p>
          <a:p>
            <a:r>
              <a:rPr lang="en-US" dirty="0"/>
              <a:t>1000</a:t>
            </a:r>
            <a:r>
              <a:rPr lang="en-US"/>
              <a:t>	</a:t>
            </a:r>
            <a:r>
              <a:rPr lang="en-US" smtClean="0"/>
              <a:t>39.7</a:t>
            </a:r>
            <a:r>
              <a:rPr lang="en-US" dirty="0"/>
              <a:t>	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206112890"/>
              </p:ext>
            </p:extLst>
          </p:nvPr>
        </p:nvGraphicFramePr>
        <p:xfrm>
          <a:off x="4175865" y="2174875"/>
          <a:ext cx="451093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192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Island Biogeography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EO Wilson’s studies on ants led to the theory of island biogeography.</a:t>
            </a:r>
          </a:p>
          <a:p>
            <a:r>
              <a:rPr lang="en-US" dirty="0" smtClean="0"/>
              <a:t>Every 10x increase in island area led to a 2x increase in the number of ant species (ant S).</a:t>
            </a:r>
          </a:p>
          <a:p>
            <a:r>
              <a:rPr lang="en-US" dirty="0" smtClean="0"/>
              <a:t>An equilibrium ant S on an each island: ant S depends on island size &amp; distance from source</a:t>
            </a:r>
          </a:p>
          <a:p>
            <a:r>
              <a:rPr lang="en-US" dirty="0" smtClean="0"/>
              <a:t>Teamed w/ MacArthur to make theory: 1963</a:t>
            </a:r>
          </a:p>
        </p:txBody>
      </p:sp>
    </p:spTree>
    <p:extLst>
      <p:ext uri="{BB962C8B-B14F-4D97-AF65-F5344CB8AC3E}">
        <p14:creationId xmlns:p14="http://schemas.microsoft.com/office/powerpoint/2010/main" val="18970460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Island Biogeography  – MacArthur &amp; Wilson 1963</a:t>
            </a:r>
            <a:endParaRPr lang="en-US" dirty="0"/>
          </a:p>
        </p:txBody>
      </p:sp>
      <p:pic>
        <p:nvPicPr>
          <p:cNvPr id="4" name="Picture 2" descr="Ecology-Fig-17-20-0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02" t="1630" r="9092" b="5434"/>
          <a:stretch/>
        </p:blipFill>
        <p:spPr bwMode="auto">
          <a:xfrm>
            <a:off x="457200" y="1417638"/>
            <a:ext cx="6190802" cy="5278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7132" y="6442922"/>
            <a:ext cx="24861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Cain et al. Ecology. </a:t>
            </a:r>
            <a:endParaRPr lang="en-US" dirty="0"/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4796469" y="2686073"/>
            <a:ext cx="304800" cy="1524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4039749" y="3033741"/>
            <a:ext cx="228600" cy="9906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201227" y="4933156"/>
            <a:ext cx="314831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000" dirty="0"/>
              <a:t>MacArthur &amp; Wilson (1963) islands off New Guinea</a:t>
            </a:r>
          </a:p>
        </p:txBody>
      </p:sp>
    </p:spTree>
    <p:extLst>
      <p:ext uri="{BB962C8B-B14F-4D97-AF65-F5344CB8AC3E}">
        <p14:creationId xmlns:p14="http://schemas.microsoft.com/office/powerpoint/2010/main" val="18964181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</TotalTime>
  <Words>931</Words>
  <Application>Microsoft Macintosh PowerPoint</Application>
  <PresentationFormat>On-screen Show (4:3)</PresentationFormat>
  <Paragraphs>161</Paragraphs>
  <Slides>24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Lecture 11: island biogeography hypothesis May 8, 2017</vt:lpstr>
      <vt:lpstr>announcements</vt:lpstr>
      <vt:lpstr>Comments on next quiz</vt:lpstr>
      <vt:lpstr>Species-Area Curves</vt:lpstr>
      <vt:lpstr>Species-Area Curves</vt:lpstr>
      <vt:lpstr>Species area curve</vt:lpstr>
      <vt:lpstr>Species area curve</vt:lpstr>
      <vt:lpstr>Island Biogeography</vt:lpstr>
      <vt:lpstr>Island Biogeography  – MacArthur &amp; Wilson 1963</vt:lpstr>
      <vt:lpstr>Island Biogeography Theory</vt:lpstr>
      <vt:lpstr>Island Biogeography Theory</vt:lpstr>
      <vt:lpstr>Island Biogeography Theory</vt:lpstr>
      <vt:lpstr>Island Biogeography Theory</vt:lpstr>
      <vt:lpstr>Island Biogeography Theory</vt:lpstr>
      <vt:lpstr>Island Biogeography Theory</vt:lpstr>
      <vt:lpstr>Island Biogeography Theory</vt:lpstr>
      <vt:lpstr>Island Biogeography Theory</vt:lpstr>
      <vt:lpstr>Island Biogeography Theory</vt:lpstr>
      <vt:lpstr>Island Biogeography Theory</vt:lpstr>
      <vt:lpstr>Island Biogeography Theory</vt:lpstr>
      <vt:lpstr>Simberloff: Experimental Test</vt:lpstr>
      <vt:lpstr>Island Biogeography</vt:lpstr>
      <vt:lpstr>Island Biogeography</vt:lpstr>
      <vt:lpstr>Species and Area</vt:lpstr>
    </vt:vector>
  </TitlesOfParts>
  <Company>Portland State Oregon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11: island biogeography hypothesis May 11, 2017</dc:title>
  <dc:creator>John Rueter</dc:creator>
  <cp:lastModifiedBy>John Rueter</cp:lastModifiedBy>
  <cp:revision>14</cp:revision>
  <dcterms:created xsi:type="dcterms:W3CDTF">2017-05-05T18:15:20Z</dcterms:created>
  <dcterms:modified xsi:type="dcterms:W3CDTF">2017-05-08T15:59:32Z</dcterms:modified>
</cp:coreProperties>
</file>