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6" r:id="rId4"/>
    <p:sldId id="288" r:id="rId5"/>
    <p:sldId id="28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D6D6C-0B45-FE4B-8F46-1ED4337F0C55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3A6B8-95CD-4048-8EC9-7128FEB6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area on likelihood of occupation by a species translates up to whole communities.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area on likelihood of occupation by a species translates up to whole communities.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area on likelihood of occupation by a species translates up to whole communities.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area on likelihood of occupation by a species translates up to whole communities.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area on likelihood of occupation by a species translates up to whole communities.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16988-3FAB-0042-A71F-A09B3A5D42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0"/>
                <a:cs typeface="ＭＳ Ｐゴシック" charset="0"/>
              </a:rPr>
              <a:t>mainlands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less isolation so rescue effect/colonization more frequent (hence small areas have more species)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Species–area curves were plotted for plants on the Channel Islands and the French mainland. Curves for islands tend to have steeper slopes than those for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mainlands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 Islands include all kinds of isolated areas surrounded by dissimilar habitat (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matrix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habitat).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Habitat fragments, such as in the Amazon forest, can be considered as islands.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All display the same basic pattern: Large islands have more species than small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F5987-7554-9641-9DA8-B156D33B42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0"/>
                <a:cs typeface="ＭＳ Ｐゴシック" charset="0"/>
              </a:rPr>
              <a:t>mainlands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less isolation so rescue effect/colonization more frequent (hence small areas have more species)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Species–area curves were plotted for plants on the Channel Islands and the French mainland. Curves for islands tend to have steeper slopes than those for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mainlands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 Islands include all kinds of isolated areas surrounded by dissimilar habitat (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matrix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habitat).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Habitat fragments, such as in the Amazon forest, can be considered as islands.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All display the same basic pattern: Large islands have more species than small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F5987-7554-9641-9DA8-B156D33B42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2323AC-76F7-4F3F-A67B-87AC300CF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0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C703C-EBE8-D34F-99A8-9D8E59C2A6AE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4523-85F3-3D44-AE91-A4971800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10: Island Biogeography</a:t>
            </a:r>
            <a:br>
              <a:rPr lang="en-US" dirty="0" smtClean="0"/>
            </a:br>
            <a:r>
              <a:rPr lang="en-US" dirty="0" smtClean="0"/>
              <a:t>Wed May 3, 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Conditions for high biodiversity</a:t>
            </a:r>
          </a:p>
          <a:p>
            <a:r>
              <a:rPr lang="en-US" dirty="0" smtClean="0"/>
              <a:t>Species vs. area curves</a:t>
            </a:r>
          </a:p>
          <a:p>
            <a:r>
              <a:rPr lang="en-US" dirty="0" smtClean="0"/>
              <a:t>Island biogeography hypothesis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3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and Area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098861"/>
              </p:ext>
            </p:extLst>
          </p:nvPr>
        </p:nvGraphicFramePr>
        <p:xfrm>
          <a:off x="4648200" y="685800"/>
          <a:ext cx="3962400" cy="547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2209800"/>
                <a:gridCol w="838200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Reach#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SpeciesFoundInSample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#Individuals/sp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Common carp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Mimic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Shorthead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Bluntnose minnow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Spotfin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Quillback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Mimic </a:t>
                      </a:r>
                      <a:r>
                        <a:rPr lang="en-US" sz="1600" dirty="0">
                          <a:effectLst/>
                        </a:rPr>
                        <a:t>shiner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Shorthead</a:t>
                      </a:r>
                      <a:r>
                        <a:rPr lang="en-US" sz="1600" dirty="0" smtClean="0">
                          <a:effectLst/>
                        </a:rPr>
                        <a:t> redhorse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1295400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Q5.  Graph the species-area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 curve.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6215"/>
            <a:ext cx="45815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5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and Area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374402"/>
              </p:ext>
            </p:extLst>
          </p:nvPr>
        </p:nvGraphicFramePr>
        <p:xfrm>
          <a:off x="4648200" y="685800"/>
          <a:ext cx="3962400" cy="547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2209800"/>
                <a:gridCol w="838200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Reach#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SpeciesFoundInSample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#Individuals/sp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Common carp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Mimic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Shorthead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Bluntnose minnow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Spotfin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Quillback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Mimic </a:t>
                      </a:r>
                      <a:r>
                        <a:rPr lang="en-US" sz="1600" dirty="0">
                          <a:effectLst/>
                        </a:rPr>
                        <a:t>shiner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Shorthead</a:t>
                      </a:r>
                      <a:r>
                        <a:rPr lang="en-US" sz="1600" dirty="0" smtClean="0">
                          <a:effectLst/>
                        </a:rPr>
                        <a:t> redhorse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1325940"/>
            <a:ext cx="327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10-2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.  Group: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How is this useful?  For sampling?  For conservation?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3640"/>
            <a:ext cx="45815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8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122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Species-Area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212291" cy="4525963"/>
          </a:xfrm>
        </p:spPr>
        <p:txBody>
          <a:bodyPr/>
          <a:lstStyle/>
          <a:p>
            <a:r>
              <a:rPr lang="en-US" dirty="0" smtClean="0"/>
              <a:t>Log area is common.</a:t>
            </a:r>
          </a:p>
          <a:p>
            <a:r>
              <a:rPr lang="en-US" dirty="0" smtClean="0"/>
              <a:t>For example, as area gets 10 times bigger, increase in species by roughly 50% </a:t>
            </a:r>
          </a:p>
          <a:p>
            <a:r>
              <a:rPr lang="en-US" dirty="0" smtClean="0"/>
              <a:t>No matter where you start </a:t>
            </a:r>
            <a:endParaRPr lang="en-US" dirty="0"/>
          </a:p>
        </p:txBody>
      </p:sp>
      <p:pic>
        <p:nvPicPr>
          <p:cNvPr id="11266" name="Picture 2" descr="https://upload.wikimedia.org/wikipedia/commons/7/7c/SAR%28Species-area_curve%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91" y="685800"/>
            <a:ext cx="4398309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5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Species-Area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idea has been generalized: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 = C * A</a:t>
            </a:r>
            <a:r>
              <a:rPr lang="en-US" baseline="30000" dirty="0" smtClean="0"/>
              <a:t>Z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S = species richness</a:t>
            </a:r>
          </a:p>
          <a:p>
            <a:pPr marL="0" indent="0">
              <a:buNone/>
            </a:pPr>
            <a:r>
              <a:rPr lang="en-US" dirty="0" smtClean="0"/>
              <a:t>C = a taxonomic specific constant (species/area)</a:t>
            </a:r>
          </a:p>
          <a:p>
            <a:pPr marL="0" indent="0">
              <a:buNone/>
            </a:pPr>
            <a:r>
              <a:rPr lang="en-US" dirty="0" smtClean="0"/>
              <a:t>A = Area</a:t>
            </a:r>
          </a:p>
          <a:p>
            <a:pPr marL="0" indent="0">
              <a:buNone/>
            </a:pPr>
            <a:r>
              <a:rPr lang="en-US" dirty="0" smtClean="0"/>
              <a:t>Z = similar for many islands, typically &lt; 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0788"/>
            <a:ext cx="8077200" cy="54006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Species Richness </a:t>
            </a:r>
            <a:r>
              <a:rPr lang="en-US" altLang="en-US" sz="4000" dirty="0"/>
              <a:t>as a f(area, distance)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H="1">
            <a:off x="5791200" y="45720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H="1">
            <a:off x="5867400" y="4800600"/>
            <a:ext cx="1371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6553200" y="4648200"/>
            <a:ext cx="0" cy="457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5867400" y="4800600"/>
            <a:ext cx="0" cy="7620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  <p:bldP spid="112646" grpId="0" animBg="1"/>
      <p:bldP spid="11264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Species Richness </a:t>
            </a:r>
            <a:r>
              <a:rPr lang="en-US" altLang="en-US" dirty="0"/>
              <a:t>as a </a:t>
            </a:r>
            <a:r>
              <a:rPr lang="en-US" altLang="en-US" dirty="0" smtClean="0"/>
              <a:t>Function of Distance</a:t>
            </a:r>
            <a:endParaRPr lang="en-US" altLang="en-US" dirty="0"/>
          </a:p>
        </p:txBody>
      </p:sp>
      <p:pic>
        <p:nvPicPr>
          <p:cNvPr id="114691" name="Picture 3" descr="birds_sppIsolat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8458200" cy="427990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LnceGHp7IzM-mXGJeoibzMQUG_SKjjJWPnvdlrTanohIPvS1bm-RfEOi8HcrCAVo93SWzCsgcqCFlCrhumwXzH8vi4im09RFXwCkrHQFC9vI73UF4X1-_IQSLx4i2Cx5Mt-MJDg2xDs5nPZ00LUmBopaxw7WgTvT3bl3SSE0CzDh7bI7jJ0xK2Muu0EicFoppsD285rgv8cIYV2IgvzkTR-gjxOsxD85Yg6sKGX3H0wAKhFft7z2kl5aYg98-gmJqx6AxhB1_8Cnxt3_DEUbxBnuuKBUzhHe2TVjIS5HSlBKdIfH7Ae7GaQGW-3rYzOmwtS2DEF58cAIzwNgwMZYbKNO5YFyNrneBK1mvlDG2XWUXlLke8HF0yTfSevOOfPEyTotoNAfa2wCYtaVvGqJZZpwRplln4k8ugJnPT4UHRwbzEKo98hajskPMz0qdHzQhROT-au_xVlmrOP2c8p-Zkk08uRao6xusZRYT6uERHdXn91Fu_Q4YKq4Z78fmC7S4jwi8BRvFntOlF5PLH0tb1EUdku-YWq29ng1K1Xap8-S_7OrMSeSOC06-DfNCRCVfDzE7Mi_m_4A8Jgfc35gYDSyN3H4fJXpuMdU__NaEFJEavYq5zRK=w1166-h77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1474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0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 Wilson’s studies on ants led to the theory of island biogeography.</a:t>
            </a:r>
          </a:p>
          <a:p>
            <a:r>
              <a:rPr lang="en-US" dirty="0" smtClean="0"/>
              <a:t>Every 10x increase in island area led to a 2x increase in the number of ant species (ant S).</a:t>
            </a:r>
          </a:p>
          <a:p>
            <a:r>
              <a:rPr lang="en-US" dirty="0" smtClean="0"/>
              <a:t>An equilibrium ant S on an each island: ant S depends on island size &amp; distance from source</a:t>
            </a:r>
          </a:p>
          <a:p>
            <a:r>
              <a:rPr lang="en-US" dirty="0" smtClean="0"/>
              <a:t>Teamed w/ MacArthur to make theory: 1963</a:t>
            </a:r>
          </a:p>
        </p:txBody>
      </p:sp>
    </p:spTree>
    <p:extLst>
      <p:ext uri="{BB962C8B-B14F-4D97-AF65-F5344CB8AC3E}">
        <p14:creationId xmlns:p14="http://schemas.microsoft.com/office/powerpoint/2010/main" val="35715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Island Biogeography  – MacArthur &amp; Wilson 1963</a:t>
            </a:r>
            <a:endParaRPr lang="en-US" dirty="0"/>
          </a:p>
        </p:txBody>
      </p:sp>
      <p:pic>
        <p:nvPicPr>
          <p:cNvPr id="4" name="Picture 2" descr="Ecology-Fig-17-20-0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1630" r="9092" b="5434"/>
          <a:stretch/>
        </p:blipFill>
        <p:spPr bwMode="auto">
          <a:xfrm>
            <a:off x="457200" y="1417638"/>
            <a:ext cx="6190802" cy="52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32" y="6442922"/>
            <a:ext cx="248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Cain et al. Ecology. 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796469" y="2686073"/>
            <a:ext cx="304800" cy="1524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039749" y="3033741"/>
            <a:ext cx="2286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01227" y="4933156"/>
            <a:ext cx="3148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MacArthur &amp; Wilson (1963) islands off New Guinea</a:t>
            </a:r>
          </a:p>
        </p:txBody>
      </p:sp>
    </p:spTree>
    <p:extLst>
      <p:ext uri="{BB962C8B-B14F-4D97-AF65-F5344CB8AC3E}">
        <p14:creationId xmlns:p14="http://schemas.microsoft.com/office/powerpoint/2010/main" val="270819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4833938" y="2686050"/>
            <a:ext cx="1122362" cy="10810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>
            <a:off x="4321175" y="4875213"/>
            <a:ext cx="415925" cy="4302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>
            <a:off x="7078663" y="5583238"/>
            <a:ext cx="1039812" cy="92868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0" name="Oval 14"/>
          <p:cNvSpPr>
            <a:spLocks noChangeArrowheads="1"/>
          </p:cNvSpPr>
          <p:nvPr/>
        </p:nvSpPr>
        <p:spPr bwMode="auto">
          <a:xfrm>
            <a:off x="7315200" y="1746250"/>
            <a:ext cx="303213" cy="3460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1" name="Oval 15"/>
          <p:cNvSpPr>
            <a:spLocks noChangeArrowheads="1"/>
          </p:cNvSpPr>
          <p:nvPr/>
        </p:nvSpPr>
        <p:spPr bwMode="auto">
          <a:xfrm>
            <a:off x="2312988" y="5680075"/>
            <a:ext cx="942975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SzTx/>
              <a:buFontTx/>
              <a:buNone/>
            </a:pPr>
            <a:r>
              <a:rPr lang="en-US" sz="1800" i="1" dirty="0">
                <a:solidFill>
                  <a:schemeClr val="bg1"/>
                </a:solidFill>
              </a:rPr>
              <a:t>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algn="ctr">
              <a:buSz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Highest</a:t>
            </a:r>
          </a:p>
        </p:txBody>
      </p:sp>
      <p:sp>
        <p:nvSpPr>
          <p:cNvPr id="444432" name="Oval 16"/>
          <p:cNvSpPr>
            <a:spLocks noChangeArrowheads="1"/>
          </p:cNvSpPr>
          <p:nvPr/>
        </p:nvSpPr>
        <p:spPr bwMode="auto">
          <a:xfrm>
            <a:off x="2673350" y="1911350"/>
            <a:ext cx="581025" cy="555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3" name="Freeform 17"/>
          <p:cNvSpPr>
            <a:spLocks/>
          </p:cNvSpPr>
          <p:nvPr/>
        </p:nvSpPr>
        <p:spPr bwMode="auto">
          <a:xfrm>
            <a:off x="-69850" y="1538288"/>
            <a:ext cx="1566863" cy="516731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192" y="61"/>
              </a:cxn>
              <a:cxn ang="0">
                <a:pos x="218" y="78"/>
              </a:cxn>
              <a:cxn ang="0">
                <a:pos x="245" y="87"/>
              </a:cxn>
              <a:cxn ang="0">
                <a:pos x="323" y="139"/>
              </a:cxn>
              <a:cxn ang="0">
                <a:pos x="384" y="157"/>
              </a:cxn>
              <a:cxn ang="0">
                <a:pos x="541" y="253"/>
              </a:cxn>
              <a:cxn ang="0">
                <a:pos x="602" y="296"/>
              </a:cxn>
              <a:cxn ang="0">
                <a:pos x="716" y="375"/>
              </a:cxn>
              <a:cxn ang="0">
                <a:pos x="760" y="419"/>
              </a:cxn>
              <a:cxn ang="0">
                <a:pos x="838" y="680"/>
              </a:cxn>
              <a:cxn ang="0">
                <a:pos x="864" y="846"/>
              </a:cxn>
              <a:cxn ang="0">
                <a:pos x="890" y="899"/>
              </a:cxn>
              <a:cxn ang="0">
                <a:pos x="917" y="986"/>
              </a:cxn>
              <a:cxn ang="0">
                <a:pos x="908" y="1527"/>
              </a:cxn>
              <a:cxn ang="0">
                <a:pos x="952" y="1710"/>
              </a:cxn>
              <a:cxn ang="0">
                <a:pos x="943" y="2042"/>
              </a:cxn>
              <a:cxn ang="0">
                <a:pos x="952" y="2312"/>
              </a:cxn>
              <a:cxn ang="0">
                <a:pos x="925" y="2513"/>
              </a:cxn>
              <a:cxn ang="0">
                <a:pos x="777" y="2906"/>
              </a:cxn>
              <a:cxn ang="0">
                <a:pos x="637" y="3011"/>
              </a:cxn>
              <a:cxn ang="0">
                <a:pos x="550" y="3072"/>
              </a:cxn>
              <a:cxn ang="0">
                <a:pos x="463" y="3142"/>
              </a:cxn>
              <a:cxn ang="0">
                <a:pos x="332" y="3168"/>
              </a:cxn>
              <a:cxn ang="0">
                <a:pos x="140" y="3194"/>
              </a:cxn>
              <a:cxn ang="0">
                <a:pos x="61" y="3238"/>
              </a:cxn>
              <a:cxn ang="0">
                <a:pos x="0" y="3255"/>
              </a:cxn>
            </a:cxnLst>
            <a:rect l="0" t="0" r="r" b="b"/>
            <a:pathLst>
              <a:path w="952" h="3255">
                <a:moveTo>
                  <a:pt x="35" y="0"/>
                </a:moveTo>
                <a:cubicBezTo>
                  <a:pt x="89" y="17"/>
                  <a:pt x="136" y="47"/>
                  <a:pt x="192" y="61"/>
                </a:cubicBezTo>
                <a:cubicBezTo>
                  <a:pt x="201" y="67"/>
                  <a:pt x="209" y="73"/>
                  <a:pt x="218" y="78"/>
                </a:cubicBezTo>
                <a:cubicBezTo>
                  <a:pt x="227" y="82"/>
                  <a:pt x="237" y="82"/>
                  <a:pt x="245" y="87"/>
                </a:cubicBezTo>
                <a:cubicBezTo>
                  <a:pt x="272" y="102"/>
                  <a:pt x="293" y="131"/>
                  <a:pt x="323" y="139"/>
                </a:cubicBezTo>
                <a:cubicBezTo>
                  <a:pt x="367" y="150"/>
                  <a:pt x="347" y="144"/>
                  <a:pt x="384" y="157"/>
                </a:cubicBezTo>
                <a:cubicBezTo>
                  <a:pt x="429" y="202"/>
                  <a:pt x="485" y="224"/>
                  <a:pt x="541" y="253"/>
                </a:cubicBezTo>
                <a:cubicBezTo>
                  <a:pt x="570" y="268"/>
                  <a:pt x="564" y="284"/>
                  <a:pt x="602" y="296"/>
                </a:cubicBezTo>
                <a:cubicBezTo>
                  <a:pt x="633" y="327"/>
                  <a:pt x="676" y="356"/>
                  <a:pt x="716" y="375"/>
                </a:cubicBezTo>
                <a:cubicBezTo>
                  <a:pt x="731" y="390"/>
                  <a:pt x="754" y="399"/>
                  <a:pt x="760" y="419"/>
                </a:cubicBezTo>
                <a:cubicBezTo>
                  <a:pt x="787" y="506"/>
                  <a:pt x="787" y="602"/>
                  <a:pt x="838" y="680"/>
                </a:cubicBezTo>
                <a:cubicBezTo>
                  <a:pt x="847" y="735"/>
                  <a:pt x="851" y="792"/>
                  <a:pt x="864" y="846"/>
                </a:cubicBezTo>
                <a:cubicBezTo>
                  <a:pt x="875" y="892"/>
                  <a:pt x="869" y="852"/>
                  <a:pt x="890" y="899"/>
                </a:cubicBezTo>
                <a:cubicBezTo>
                  <a:pt x="903" y="929"/>
                  <a:pt x="909" y="955"/>
                  <a:pt x="917" y="986"/>
                </a:cubicBezTo>
                <a:cubicBezTo>
                  <a:pt x="911" y="1171"/>
                  <a:pt x="893" y="1343"/>
                  <a:pt x="908" y="1527"/>
                </a:cubicBezTo>
                <a:cubicBezTo>
                  <a:pt x="913" y="1584"/>
                  <a:pt x="938" y="1654"/>
                  <a:pt x="952" y="1710"/>
                </a:cubicBezTo>
                <a:cubicBezTo>
                  <a:pt x="949" y="1821"/>
                  <a:pt x="943" y="1931"/>
                  <a:pt x="943" y="2042"/>
                </a:cubicBezTo>
                <a:cubicBezTo>
                  <a:pt x="943" y="2132"/>
                  <a:pt x="952" y="2222"/>
                  <a:pt x="952" y="2312"/>
                </a:cubicBezTo>
                <a:cubicBezTo>
                  <a:pt x="952" y="2387"/>
                  <a:pt x="935" y="2438"/>
                  <a:pt x="925" y="2513"/>
                </a:cubicBezTo>
                <a:cubicBezTo>
                  <a:pt x="910" y="2631"/>
                  <a:pt x="920" y="2856"/>
                  <a:pt x="777" y="2906"/>
                </a:cubicBezTo>
                <a:cubicBezTo>
                  <a:pt x="738" y="2945"/>
                  <a:pt x="689" y="2994"/>
                  <a:pt x="637" y="3011"/>
                </a:cubicBezTo>
                <a:cubicBezTo>
                  <a:pt x="615" y="3045"/>
                  <a:pt x="584" y="3053"/>
                  <a:pt x="550" y="3072"/>
                </a:cubicBezTo>
                <a:cubicBezTo>
                  <a:pt x="513" y="3093"/>
                  <a:pt x="496" y="3122"/>
                  <a:pt x="463" y="3142"/>
                </a:cubicBezTo>
                <a:cubicBezTo>
                  <a:pt x="429" y="3162"/>
                  <a:pt x="366" y="3163"/>
                  <a:pt x="332" y="3168"/>
                </a:cubicBezTo>
                <a:cubicBezTo>
                  <a:pt x="163" y="3194"/>
                  <a:pt x="309" y="3178"/>
                  <a:pt x="140" y="3194"/>
                </a:cubicBezTo>
                <a:cubicBezTo>
                  <a:pt x="90" y="3207"/>
                  <a:pt x="98" y="3216"/>
                  <a:pt x="61" y="3238"/>
                </a:cubicBezTo>
                <a:cubicBezTo>
                  <a:pt x="43" y="3249"/>
                  <a:pt x="0" y="3255"/>
                  <a:pt x="0" y="3255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4" name="Text Box 18"/>
          <p:cNvSpPr txBox="1">
            <a:spLocks noChangeArrowheads="1"/>
          </p:cNvSpPr>
          <p:nvPr/>
        </p:nvSpPr>
        <p:spPr bwMode="auto">
          <a:xfrm>
            <a:off x="128588" y="3773488"/>
            <a:ext cx="1074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Mainland</a:t>
            </a:r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V="1">
            <a:off x="1552575" y="2424113"/>
            <a:ext cx="955675" cy="512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6" name="Line 20"/>
          <p:cNvSpPr>
            <a:spLocks noChangeShapeType="1"/>
          </p:cNvSpPr>
          <p:nvPr/>
        </p:nvSpPr>
        <p:spPr bwMode="auto">
          <a:xfrm>
            <a:off x="1511300" y="5459413"/>
            <a:ext cx="733425" cy="3730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7" name="Line 21"/>
          <p:cNvSpPr>
            <a:spLocks noChangeShapeType="1"/>
          </p:cNvSpPr>
          <p:nvPr/>
        </p:nvSpPr>
        <p:spPr bwMode="auto">
          <a:xfrm flipV="1">
            <a:off x="1566863" y="3225800"/>
            <a:ext cx="3074987" cy="334963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8" name="Line 22"/>
          <p:cNvSpPr>
            <a:spLocks noChangeShapeType="1"/>
          </p:cNvSpPr>
          <p:nvPr/>
        </p:nvSpPr>
        <p:spPr bwMode="auto">
          <a:xfrm>
            <a:off x="1622425" y="4557713"/>
            <a:ext cx="2506663" cy="49530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9" name="Line 23"/>
          <p:cNvSpPr>
            <a:spLocks noChangeShapeType="1"/>
          </p:cNvSpPr>
          <p:nvPr/>
        </p:nvSpPr>
        <p:spPr bwMode="auto">
          <a:xfrm>
            <a:off x="1597025" y="5113338"/>
            <a:ext cx="5389563" cy="925512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 flipV="1">
            <a:off x="1538288" y="1939925"/>
            <a:ext cx="5624512" cy="1262063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8077268" y="1570038"/>
            <a:ext cx="846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r>
              <a:rPr lang="en-US" sz="1800" i="1"/>
              <a:t>S</a:t>
            </a:r>
          </a:p>
          <a:p>
            <a:pPr algn="ctr">
              <a:buSzTx/>
              <a:buFontTx/>
              <a:buNone/>
            </a:pPr>
            <a:r>
              <a:rPr lang="en-US" sz="1800"/>
              <a:t>Lowest</a:t>
            </a:r>
          </a:p>
        </p:txBody>
      </p:sp>
      <p:sp>
        <p:nvSpPr>
          <p:cNvPr id="444443" name="Freeform 27"/>
          <p:cNvSpPr>
            <a:spLocks/>
          </p:cNvSpPr>
          <p:nvPr/>
        </p:nvSpPr>
        <p:spPr bwMode="auto">
          <a:xfrm>
            <a:off x="7620000" y="2057400"/>
            <a:ext cx="873125" cy="296863"/>
          </a:xfrm>
          <a:custGeom>
            <a:avLst/>
            <a:gdLst/>
            <a:ahLst/>
            <a:cxnLst>
              <a:cxn ang="0">
                <a:pos x="550" y="70"/>
              </a:cxn>
              <a:cxn ang="0">
                <a:pos x="288" y="175"/>
              </a:cxn>
              <a:cxn ang="0">
                <a:pos x="0" y="0"/>
              </a:cxn>
            </a:cxnLst>
            <a:rect l="0" t="0" r="r" b="b"/>
            <a:pathLst>
              <a:path w="550" h="187">
                <a:moveTo>
                  <a:pt x="550" y="70"/>
                </a:moveTo>
                <a:cubicBezTo>
                  <a:pt x="465" y="128"/>
                  <a:pt x="380" y="187"/>
                  <a:pt x="288" y="175"/>
                </a:cubicBezTo>
                <a:cubicBezTo>
                  <a:pt x="196" y="163"/>
                  <a:pt x="98" y="81"/>
                  <a:pt x="0" y="0"/>
                </a:cubicBezTo>
              </a:path>
            </a:pathLst>
          </a:custGeom>
          <a:noFill/>
          <a:ln w="38100" cmpd="sng">
            <a:solidFill>
              <a:srgbClr val="FFCC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6248400" y="2590800"/>
            <a:ext cx="2895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800" dirty="0">
                <a:latin typeface="Gill Sans MT" panose="020B0502020104020203" pitchFamily="34" charset="0"/>
              </a:rPr>
              <a:t>As distance increases,</a:t>
            </a:r>
          </a:p>
          <a:p>
            <a:pPr>
              <a:buSzTx/>
              <a:buFontTx/>
              <a:buNone/>
            </a:pPr>
            <a:r>
              <a:rPr lang="en-US" sz="2800" i="1" dirty="0">
                <a:latin typeface="Gill Sans MT" panose="020B0502020104020203" pitchFamily="34" charset="0"/>
              </a:rPr>
              <a:t>S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decreases.</a:t>
            </a:r>
            <a:endParaRPr lang="en-US" sz="2800" dirty="0">
              <a:latin typeface="Gill Sans MT" panose="020B0502020104020203" pitchFamily="34" charset="0"/>
            </a:endParaRPr>
          </a:p>
          <a:p>
            <a:pPr>
              <a:buSzTx/>
              <a:buFontTx/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buSzTx/>
              <a:buFontTx/>
              <a:buNone/>
            </a:pPr>
            <a:r>
              <a:rPr lang="en-US" sz="2800" dirty="0">
                <a:latin typeface="Gill Sans MT" panose="020B0502020104020203" pitchFamily="34" charset="0"/>
              </a:rPr>
              <a:t>As </a:t>
            </a:r>
            <a:r>
              <a:rPr lang="en-US" sz="2800" dirty="0" smtClean="0">
                <a:latin typeface="Gill Sans MT" panose="020B0502020104020203" pitchFamily="34" charset="0"/>
              </a:rPr>
              <a:t>area </a:t>
            </a:r>
            <a:r>
              <a:rPr lang="en-US" sz="2800" dirty="0">
                <a:latin typeface="Gill Sans MT" panose="020B0502020104020203" pitchFamily="34" charset="0"/>
              </a:rPr>
              <a:t>increases,</a:t>
            </a:r>
          </a:p>
          <a:p>
            <a:pPr>
              <a:buSzTx/>
              <a:buFontTx/>
              <a:buNone/>
            </a:pPr>
            <a:r>
              <a:rPr lang="en-US" sz="2800" i="1" dirty="0">
                <a:latin typeface="Gill Sans MT" panose="020B0502020104020203" pitchFamily="34" charset="0"/>
              </a:rPr>
              <a:t>S</a:t>
            </a:r>
            <a:r>
              <a:rPr lang="en-US" sz="2800" dirty="0">
                <a:latin typeface="Gill Sans MT" panose="020B0502020104020203" pitchFamily="34" charset="0"/>
              </a:rPr>
              <a:t> increases.</a:t>
            </a:r>
          </a:p>
        </p:txBody>
      </p:sp>
      <p:sp>
        <p:nvSpPr>
          <p:cNvPr id="44444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Verdana" pitchFamily="34" charset="0"/>
              </a:rPr>
              <a:t>Island </a:t>
            </a:r>
            <a:r>
              <a:rPr lang="en-US" sz="3200" dirty="0">
                <a:latin typeface="Verdana" pitchFamily="34" charset="0"/>
              </a:rPr>
              <a:t>Biogeography Theory</a:t>
            </a:r>
          </a:p>
        </p:txBody>
      </p:sp>
    </p:spTree>
    <p:extLst>
      <p:ext uri="{BB962C8B-B14F-4D97-AF65-F5344CB8AC3E}">
        <p14:creationId xmlns:p14="http://schemas.microsoft.com/office/powerpoint/2010/main" val="27341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factors are related to  </a:t>
            </a:r>
            <a:r>
              <a:rPr lang="en-US" dirty="0"/>
              <a:t>s</a:t>
            </a:r>
            <a:r>
              <a:rPr lang="en-US" dirty="0" smtClean="0"/>
              <a:t>pecies </a:t>
            </a:r>
            <a:r>
              <a:rPr lang="en-US" dirty="0"/>
              <a:t>r</a:t>
            </a:r>
            <a:r>
              <a:rPr lang="en-US" dirty="0" smtClean="0"/>
              <a:t>ichness?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lh3.googleusercontent.com/2fTkjizodiKaOTjZ9-N7zHrDOPfOAznX8hAXHYaYVVJBvfuLZNHECWI6vB4LTRyzzl5K2rY3HKEZFbG-jKZmF_jzAm0Y0n5LivTqc6pAZLWIDdJ6WrsFqmg-yAVbbgZOLy0cyZo_geCCFX29lbuXYvF-XurpyzKL23bygod-f-9yVAHGxXseMbP9hB6pMRaeEHugxReeSZXJjrrClBg30HRiv3I9ou8LeNHIkl6XuX01S4XC3dlVcnH-Hm7rcH2ve4puDpOqk4cGqOA9RsyIlCojFWjDb_XqHpqms6FlOanhtbN2kXhwoCNpraciNFynVRTio8uK9nZn9ZublxNJkkPkapUiVWpl7MvGPn-M0xB-npnkrtI3y0d6cX7m0LUV7EKOoziHzqN1CVrZbWKlyKqNB1y-Oy9YCuCoPHukpJr3RWAGIuvoYFoZXTiJ5aDEzACc-NWnw5AIKNd2Af-PfWzS6AdGzIindxvA9trbdzdrTJ4lk38etSLVqSvPqBdWzIkVMjdPmFNG9KV1jnXiXt37lFxVDnl-GcaVYHhWKmJsSm0EIkl0eQK4RMRNABjd4guil03eYl7G-Q3NJRyz2FQZQEI1mguZ8f5raV062Sl66xf1VJM0Xg=w1166-h77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219950" cy="48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Biogeography Theory</a:t>
            </a:r>
            <a:endParaRPr lang="en-US" dirty="0"/>
          </a:p>
        </p:txBody>
      </p:sp>
      <p:pic>
        <p:nvPicPr>
          <p:cNvPr id="446469" name="Picture 5" descr="sld0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4916" t="55275" r="52730" b="7646"/>
          <a:stretch>
            <a:fillRect/>
          </a:stretch>
        </p:blipFill>
        <p:spPr>
          <a:xfrm>
            <a:off x="668337" y="2303463"/>
            <a:ext cx="3751263" cy="2192337"/>
          </a:xfrm>
          <a:noFill/>
          <a:ln/>
        </p:spPr>
      </p:pic>
      <p:pic>
        <p:nvPicPr>
          <p:cNvPr id="446471" name="Picture 7" descr="sld003"/>
          <p:cNvPicPr>
            <a:picLocks noChangeAspect="1" noChangeArrowheads="1"/>
          </p:cNvPicPr>
          <p:nvPr/>
        </p:nvPicPr>
        <p:blipFill>
          <a:blip r:embed="rId2" cstate="print"/>
          <a:srcRect l="53271" t="55275" r="3999" b="7646"/>
          <a:stretch>
            <a:fillRect/>
          </a:stretch>
        </p:blipFill>
        <p:spPr bwMode="auto">
          <a:xfrm>
            <a:off x="644525" y="4581525"/>
            <a:ext cx="3798888" cy="2200275"/>
          </a:xfrm>
          <a:prstGeom prst="rect">
            <a:avLst/>
          </a:prstGeom>
          <a:noFill/>
        </p:spPr>
      </p:pic>
      <p:sp>
        <p:nvSpPr>
          <p:cNvPr id="446474" name="Text Box 10"/>
          <p:cNvSpPr txBox="1">
            <a:spLocks noChangeArrowheads="1"/>
          </p:cNvSpPr>
          <p:nvPr/>
        </p:nvSpPr>
        <p:spPr bwMode="auto">
          <a:xfrm>
            <a:off x="4649788" y="2516707"/>
            <a:ext cx="4095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>
                <a:latin typeface="Gill Sans MT" pitchFamily="34" charset="0"/>
              </a:rPr>
              <a:t>Area effect:  Larger islands support higher </a:t>
            </a:r>
            <a:r>
              <a:rPr lang="en-US" i="1">
                <a:latin typeface="Gill Sans MT" pitchFamily="34" charset="0"/>
              </a:rPr>
              <a:t>S</a:t>
            </a:r>
            <a:r>
              <a:rPr lang="en-US">
                <a:latin typeface="Gill Sans MT" pitchFamily="34" charset="0"/>
              </a:rPr>
              <a:t> due to more complex habitat and lower extinction rates due to larger populations.</a:t>
            </a:r>
          </a:p>
        </p:txBody>
      </p:sp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649788" y="4832662"/>
            <a:ext cx="3156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>
                <a:latin typeface="Gill Sans MT" pitchFamily="34" charset="0"/>
              </a:rPr>
              <a:t>Isolation effect:  Nearer islands </a:t>
            </a:r>
          </a:p>
          <a:p>
            <a:pPr>
              <a:buSzTx/>
              <a:buFontTx/>
              <a:buNone/>
            </a:pPr>
            <a:r>
              <a:rPr lang="en-US">
                <a:latin typeface="Gill Sans MT" pitchFamily="34" charset="0"/>
              </a:rPr>
              <a:t>support higher </a:t>
            </a:r>
            <a:r>
              <a:rPr lang="en-US" i="1">
                <a:latin typeface="Gill Sans MT" pitchFamily="34" charset="0"/>
              </a:rPr>
              <a:t>S</a:t>
            </a:r>
            <a:r>
              <a:rPr lang="en-US">
                <a:latin typeface="Gill Sans MT" pitchFamily="34" charset="0"/>
              </a:rPr>
              <a:t> due to greater</a:t>
            </a:r>
          </a:p>
          <a:p>
            <a:pPr>
              <a:buSzTx/>
              <a:buFontTx/>
              <a:buNone/>
            </a:pPr>
            <a:r>
              <a:rPr lang="en-US">
                <a:latin typeface="Gill Sans MT" pitchFamily="34" charset="0"/>
              </a:rPr>
              <a:t>immigration and recolonization </a:t>
            </a:r>
          </a:p>
          <a:p>
            <a:pPr>
              <a:buSzTx/>
              <a:buFontTx/>
              <a:buNone/>
            </a:pPr>
            <a:r>
              <a:rPr lang="en-US">
                <a:latin typeface="Gill Sans MT" pitchFamily="34" charset="0"/>
              </a:rPr>
              <a:t>rates.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008" y="1213973"/>
            <a:ext cx="7150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Examine equilibrium number of species</a:t>
            </a:r>
          </a:p>
        </p:txBody>
      </p:sp>
    </p:spTree>
    <p:extLst>
      <p:ext uri="{BB962C8B-B14F-4D97-AF65-F5344CB8AC3E}">
        <p14:creationId xmlns:p14="http://schemas.microsoft.com/office/powerpoint/2010/main" val="20024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46137"/>
          </a:xfrm>
        </p:spPr>
        <p:txBody>
          <a:bodyPr/>
          <a:lstStyle/>
          <a:p>
            <a:r>
              <a:rPr lang="en-US" sz="3200">
                <a:latin typeface="Verdana" pitchFamily="34" charset="0"/>
              </a:rPr>
              <a:t>Island Biogeography Theory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1" y="1088572"/>
            <a:ext cx="7315200" cy="5138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2011" y="1541417"/>
            <a:ext cx="5277395" cy="3535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116224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Time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769661" y="5422563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304804" y="3643332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  <a:latin typeface="Gill Sans MT" pitchFamily="34" charset="0"/>
              </a:rPr>
              <a:t>Number of Species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>
            <a:off x="1097280" y="204651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6910" y="990061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MacArthur and Wilson 1967</a:t>
            </a:r>
          </a:p>
        </p:txBody>
      </p:sp>
      <p:sp>
        <p:nvSpPr>
          <p:cNvPr id="15" name="Freeform 14"/>
          <p:cNvSpPr/>
          <p:nvPr/>
        </p:nvSpPr>
        <p:spPr bwMode="auto">
          <a:xfrm flipV="1">
            <a:off x="1939833" y="2560751"/>
            <a:ext cx="5121009" cy="2140222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  <a:gd name="connsiteX0" fmla="*/ 0 w 5121009"/>
              <a:gd name="connsiteY0" fmla="*/ 0 h 3292835"/>
              <a:gd name="connsiteX1" fmla="*/ 714103 w 5121009"/>
              <a:gd name="connsiteY1" fmla="*/ 1149531 h 3292835"/>
              <a:gd name="connsiteX2" fmla="*/ 1942012 w 5121009"/>
              <a:gd name="connsiteY2" fmla="*/ 2211046 h 3292835"/>
              <a:gd name="connsiteX3" fmla="*/ 3892732 w 5121009"/>
              <a:gd name="connsiteY3" fmla="*/ 2995748 h 3292835"/>
              <a:gd name="connsiteX4" fmla="*/ 5121009 w 5121009"/>
              <a:gd name="connsiteY4" fmla="*/ 3292835 h 3292835"/>
              <a:gd name="connsiteX0" fmla="*/ 0 w 5121009"/>
              <a:gd name="connsiteY0" fmla="*/ 0 h 3292835"/>
              <a:gd name="connsiteX1" fmla="*/ 714103 w 5121009"/>
              <a:gd name="connsiteY1" fmla="*/ 1149531 h 3292835"/>
              <a:gd name="connsiteX2" fmla="*/ 1942012 w 5121009"/>
              <a:gd name="connsiteY2" fmla="*/ 2211046 h 3292835"/>
              <a:gd name="connsiteX3" fmla="*/ 3467729 w 5121009"/>
              <a:gd name="connsiteY3" fmla="*/ 2964563 h 3292835"/>
              <a:gd name="connsiteX4" fmla="*/ 5121009 w 5121009"/>
              <a:gd name="connsiteY4" fmla="*/ 3292835 h 3292835"/>
              <a:gd name="connsiteX0" fmla="*/ 0 w 5121009"/>
              <a:gd name="connsiteY0" fmla="*/ 0 h 3292835"/>
              <a:gd name="connsiteX1" fmla="*/ 714103 w 5121009"/>
              <a:gd name="connsiteY1" fmla="*/ 1305456 h 3292835"/>
              <a:gd name="connsiteX2" fmla="*/ 1942012 w 5121009"/>
              <a:gd name="connsiteY2" fmla="*/ 2211046 h 3292835"/>
              <a:gd name="connsiteX3" fmla="*/ 3467729 w 5121009"/>
              <a:gd name="connsiteY3" fmla="*/ 2964563 h 3292835"/>
              <a:gd name="connsiteX4" fmla="*/ 5121009 w 5121009"/>
              <a:gd name="connsiteY4" fmla="*/ 3292835 h 3292835"/>
              <a:gd name="connsiteX0" fmla="*/ 0 w 5146767"/>
              <a:gd name="connsiteY0" fmla="*/ 0 h 3105725"/>
              <a:gd name="connsiteX1" fmla="*/ 739861 w 5146767"/>
              <a:gd name="connsiteY1" fmla="*/ 1118346 h 3105725"/>
              <a:gd name="connsiteX2" fmla="*/ 1967770 w 5146767"/>
              <a:gd name="connsiteY2" fmla="*/ 2023936 h 3105725"/>
              <a:gd name="connsiteX3" fmla="*/ 3493487 w 5146767"/>
              <a:gd name="connsiteY3" fmla="*/ 2777453 h 3105725"/>
              <a:gd name="connsiteX4" fmla="*/ 5146767 w 5146767"/>
              <a:gd name="connsiteY4" fmla="*/ 3105725 h 3105725"/>
              <a:gd name="connsiteX0" fmla="*/ 0 w 5121009"/>
              <a:gd name="connsiteY0" fmla="*/ 0 h 2591173"/>
              <a:gd name="connsiteX1" fmla="*/ 714103 w 5121009"/>
              <a:gd name="connsiteY1" fmla="*/ 603794 h 2591173"/>
              <a:gd name="connsiteX2" fmla="*/ 1942012 w 5121009"/>
              <a:gd name="connsiteY2" fmla="*/ 1509384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  <a:gd name="connsiteX0" fmla="*/ 0 w 5121009"/>
              <a:gd name="connsiteY0" fmla="*/ 0 h 2591173"/>
              <a:gd name="connsiteX1" fmla="*/ 1126227 w 5121009"/>
              <a:gd name="connsiteY1" fmla="*/ 1118347 h 2591173"/>
              <a:gd name="connsiteX2" fmla="*/ 1942012 w 5121009"/>
              <a:gd name="connsiteY2" fmla="*/ 1509384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  <a:gd name="connsiteX0" fmla="*/ 0 w 5121009"/>
              <a:gd name="connsiteY0" fmla="*/ 0 h 2591173"/>
              <a:gd name="connsiteX1" fmla="*/ 1126227 w 5121009"/>
              <a:gd name="connsiteY1" fmla="*/ 1118347 h 2591173"/>
              <a:gd name="connsiteX2" fmla="*/ 2160953 w 5121009"/>
              <a:gd name="connsiteY2" fmla="*/ 1727680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009" h="2591173">
                <a:moveTo>
                  <a:pt x="0" y="0"/>
                </a:moveTo>
                <a:cubicBezTo>
                  <a:pt x="160383" y="381725"/>
                  <a:pt x="766068" y="830400"/>
                  <a:pt x="1126227" y="1118347"/>
                </a:cubicBezTo>
                <a:cubicBezTo>
                  <a:pt x="1486386" y="1406294"/>
                  <a:pt x="1770703" y="1536921"/>
                  <a:pt x="2160953" y="1727680"/>
                </a:cubicBezTo>
                <a:cubicBezTo>
                  <a:pt x="2551203" y="1918439"/>
                  <a:pt x="2933603" y="2105992"/>
                  <a:pt x="3467729" y="2262901"/>
                </a:cubicBezTo>
                <a:cubicBezTo>
                  <a:pt x="4001855" y="2419810"/>
                  <a:pt x="4726220" y="2582464"/>
                  <a:pt x="5121009" y="2591173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0903" y="6112337"/>
            <a:ext cx="644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Why time? </a:t>
            </a:r>
            <a:r>
              <a:rPr lang="en-US" sz="3200" dirty="0" smtClean="0">
                <a:latin typeface="Gill Sans MT" pitchFamily="34" charset="0"/>
              </a:rPr>
              <a:t>What does this represent?</a:t>
            </a:r>
            <a:endParaRPr lang="en-US" sz="32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46137"/>
          </a:xfrm>
        </p:spPr>
        <p:txBody>
          <a:bodyPr/>
          <a:lstStyle/>
          <a:p>
            <a:r>
              <a:rPr lang="en-US" sz="3200">
                <a:latin typeface="Verdana" pitchFamily="34" charset="0"/>
              </a:rPr>
              <a:t>Island Biogeography Theory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1" y="1088572"/>
            <a:ext cx="7315200" cy="5138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2011" y="1541417"/>
            <a:ext cx="5277395" cy="3535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9382" y="5130225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Number of Species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871755" y="5408612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255109" y="3770110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  <a:latin typeface="Gill Sans MT" pitchFamily="34" charset="0"/>
              </a:rPr>
              <a:t>Rate of Immigration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>
            <a:off x="1097280" y="204651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88274" y="5773782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MacArthur and Wilson 1967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1985553" y="1593669"/>
            <a:ext cx="5095251" cy="2964470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  <a:gd name="connsiteX0" fmla="*/ 0 w 5095251"/>
              <a:gd name="connsiteY0" fmla="*/ 0 h 3589091"/>
              <a:gd name="connsiteX1" fmla="*/ 714103 w 5095251"/>
              <a:gd name="connsiteY1" fmla="*/ 1149531 h 3589091"/>
              <a:gd name="connsiteX2" fmla="*/ 1942012 w 5095251"/>
              <a:gd name="connsiteY2" fmla="*/ 2211046 h 3589091"/>
              <a:gd name="connsiteX3" fmla="*/ 3892732 w 5095251"/>
              <a:gd name="connsiteY3" fmla="*/ 2995748 h 3589091"/>
              <a:gd name="connsiteX4" fmla="*/ 5095251 w 5095251"/>
              <a:gd name="connsiteY4" fmla="*/ 3589091 h 3589091"/>
              <a:gd name="connsiteX0" fmla="*/ 0 w 5095251"/>
              <a:gd name="connsiteY0" fmla="*/ 0 h 3589091"/>
              <a:gd name="connsiteX1" fmla="*/ 714103 w 5095251"/>
              <a:gd name="connsiteY1" fmla="*/ 1149531 h 3589091"/>
              <a:gd name="connsiteX2" fmla="*/ 1942012 w 5095251"/>
              <a:gd name="connsiteY2" fmla="*/ 2211046 h 3589091"/>
              <a:gd name="connsiteX3" fmla="*/ 3210152 w 5095251"/>
              <a:gd name="connsiteY3" fmla="*/ 3042524 h 3589091"/>
              <a:gd name="connsiteX4" fmla="*/ 5095251 w 5095251"/>
              <a:gd name="connsiteY4" fmla="*/ 3589091 h 3589091"/>
              <a:gd name="connsiteX0" fmla="*/ 0 w 5095251"/>
              <a:gd name="connsiteY0" fmla="*/ 0 h 3589091"/>
              <a:gd name="connsiteX1" fmla="*/ 714103 w 5095251"/>
              <a:gd name="connsiteY1" fmla="*/ 1149531 h 3589091"/>
              <a:gd name="connsiteX2" fmla="*/ 1542767 w 5095251"/>
              <a:gd name="connsiteY2" fmla="*/ 2117492 h 3589091"/>
              <a:gd name="connsiteX3" fmla="*/ 3210152 w 5095251"/>
              <a:gd name="connsiteY3" fmla="*/ 3042524 h 3589091"/>
              <a:gd name="connsiteX4" fmla="*/ 5095251 w 5095251"/>
              <a:gd name="connsiteY4" fmla="*/ 3589091 h 3589091"/>
              <a:gd name="connsiteX0" fmla="*/ 0 w 5095251"/>
              <a:gd name="connsiteY0" fmla="*/ 0 h 3589091"/>
              <a:gd name="connsiteX1" fmla="*/ 559557 w 5095251"/>
              <a:gd name="connsiteY1" fmla="*/ 1133938 h 3589091"/>
              <a:gd name="connsiteX2" fmla="*/ 1542767 w 5095251"/>
              <a:gd name="connsiteY2" fmla="*/ 2117492 h 3589091"/>
              <a:gd name="connsiteX3" fmla="*/ 3210152 w 5095251"/>
              <a:gd name="connsiteY3" fmla="*/ 3042524 h 3589091"/>
              <a:gd name="connsiteX4" fmla="*/ 5095251 w 5095251"/>
              <a:gd name="connsiteY4" fmla="*/ 3589091 h 358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251" h="3589091">
                <a:moveTo>
                  <a:pt x="0" y="0"/>
                </a:moveTo>
                <a:cubicBezTo>
                  <a:pt x="160383" y="381725"/>
                  <a:pt x="302429" y="781023"/>
                  <a:pt x="559557" y="1133938"/>
                </a:cubicBezTo>
                <a:cubicBezTo>
                  <a:pt x="816685" y="1486853"/>
                  <a:pt x="1101001" y="1799394"/>
                  <a:pt x="1542767" y="2117492"/>
                </a:cubicBezTo>
                <a:cubicBezTo>
                  <a:pt x="1984533" y="2435590"/>
                  <a:pt x="2676026" y="2885615"/>
                  <a:pt x="3210152" y="3042524"/>
                </a:cubicBezTo>
                <a:cubicBezTo>
                  <a:pt x="3744278" y="3199433"/>
                  <a:pt x="4700462" y="3580382"/>
                  <a:pt x="5095251" y="3589091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939833" y="2560751"/>
            <a:ext cx="5121009" cy="2140222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  <a:gd name="connsiteX0" fmla="*/ 0 w 5121009"/>
              <a:gd name="connsiteY0" fmla="*/ 0 h 3292835"/>
              <a:gd name="connsiteX1" fmla="*/ 714103 w 5121009"/>
              <a:gd name="connsiteY1" fmla="*/ 1149531 h 3292835"/>
              <a:gd name="connsiteX2" fmla="*/ 1942012 w 5121009"/>
              <a:gd name="connsiteY2" fmla="*/ 2211046 h 3292835"/>
              <a:gd name="connsiteX3" fmla="*/ 3892732 w 5121009"/>
              <a:gd name="connsiteY3" fmla="*/ 2995748 h 3292835"/>
              <a:gd name="connsiteX4" fmla="*/ 5121009 w 5121009"/>
              <a:gd name="connsiteY4" fmla="*/ 3292835 h 3292835"/>
              <a:gd name="connsiteX0" fmla="*/ 0 w 5121009"/>
              <a:gd name="connsiteY0" fmla="*/ 0 h 3292835"/>
              <a:gd name="connsiteX1" fmla="*/ 714103 w 5121009"/>
              <a:gd name="connsiteY1" fmla="*/ 1149531 h 3292835"/>
              <a:gd name="connsiteX2" fmla="*/ 1942012 w 5121009"/>
              <a:gd name="connsiteY2" fmla="*/ 2211046 h 3292835"/>
              <a:gd name="connsiteX3" fmla="*/ 3467729 w 5121009"/>
              <a:gd name="connsiteY3" fmla="*/ 2964563 h 3292835"/>
              <a:gd name="connsiteX4" fmla="*/ 5121009 w 5121009"/>
              <a:gd name="connsiteY4" fmla="*/ 3292835 h 3292835"/>
              <a:gd name="connsiteX0" fmla="*/ 0 w 5121009"/>
              <a:gd name="connsiteY0" fmla="*/ 0 h 3292835"/>
              <a:gd name="connsiteX1" fmla="*/ 714103 w 5121009"/>
              <a:gd name="connsiteY1" fmla="*/ 1305456 h 3292835"/>
              <a:gd name="connsiteX2" fmla="*/ 1942012 w 5121009"/>
              <a:gd name="connsiteY2" fmla="*/ 2211046 h 3292835"/>
              <a:gd name="connsiteX3" fmla="*/ 3467729 w 5121009"/>
              <a:gd name="connsiteY3" fmla="*/ 2964563 h 3292835"/>
              <a:gd name="connsiteX4" fmla="*/ 5121009 w 5121009"/>
              <a:gd name="connsiteY4" fmla="*/ 3292835 h 3292835"/>
              <a:gd name="connsiteX0" fmla="*/ 0 w 5146767"/>
              <a:gd name="connsiteY0" fmla="*/ 0 h 3105725"/>
              <a:gd name="connsiteX1" fmla="*/ 739861 w 5146767"/>
              <a:gd name="connsiteY1" fmla="*/ 1118346 h 3105725"/>
              <a:gd name="connsiteX2" fmla="*/ 1967770 w 5146767"/>
              <a:gd name="connsiteY2" fmla="*/ 2023936 h 3105725"/>
              <a:gd name="connsiteX3" fmla="*/ 3493487 w 5146767"/>
              <a:gd name="connsiteY3" fmla="*/ 2777453 h 3105725"/>
              <a:gd name="connsiteX4" fmla="*/ 5146767 w 5146767"/>
              <a:gd name="connsiteY4" fmla="*/ 3105725 h 3105725"/>
              <a:gd name="connsiteX0" fmla="*/ 0 w 5121009"/>
              <a:gd name="connsiteY0" fmla="*/ 0 h 2591173"/>
              <a:gd name="connsiteX1" fmla="*/ 714103 w 5121009"/>
              <a:gd name="connsiteY1" fmla="*/ 603794 h 2591173"/>
              <a:gd name="connsiteX2" fmla="*/ 1942012 w 5121009"/>
              <a:gd name="connsiteY2" fmla="*/ 1509384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  <a:gd name="connsiteX0" fmla="*/ 0 w 5121009"/>
              <a:gd name="connsiteY0" fmla="*/ 0 h 2591173"/>
              <a:gd name="connsiteX1" fmla="*/ 1126227 w 5121009"/>
              <a:gd name="connsiteY1" fmla="*/ 1118347 h 2591173"/>
              <a:gd name="connsiteX2" fmla="*/ 1942012 w 5121009"/>
              <a:gd name="connsiteY2" fmla="*/ 1509384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  <a:gd name="connsiteX0" fmla="*/ 0 w 5121009"/>
              <a:gd name="connsiteY0" fmla="*/ 0 h 2591173"/>
              <a:gd name="connsiteX1" fmla="*/ 1126227 w 5121009"/>
              <a:gd name="connsiteY1" fmla="*/ 1118347 h 2591173"/>
              <a:gd name="connsiteX2" fmla="*/ 2160953 w 5121009"/>
              <a:gd name="connsiteY2" fmla="*/ 1727680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009" h="2591173">
                <a:moveTo>
                  <a:pt x="0" y="0"/>
                </a:moveTo>
                <a:cubicBezTo>
                  <a:pt x="160383" y="381725"/>
                  <a:pt x="766068" y="830400"/>
                  <a:pt x="1126227" y="1118347"/>
                </a:cubicBezTo>
                <a:cubicBezTo>
                  <a:pt x="1486386" y="1406294"/>
                  <a:pt x="1770703" y="1536921"/>
                  <a:pt x="2160953" y="1727680"/>
                </a:cubicBezTo>
                <a:cubicBezTo>
                  <a:pt x="2551203" y="1918439"/>
                  <a:pt x="2933603" y="2105992"/>
                  <a:pt x="3467729" y="2262901"/>
                </a:cubicBezTo>
                <a:cubicBezTo>
                  <a:pt x="4001855" y="2419810"/>
                  <a:pt x="4726220" y="2582464"/>
                  <a:pt x="5121009" y="2591173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939834" y="3144281"/>
            <a:ext cx="5146766" cy="1660175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  <a:gd name="connsiteX0" fmla="*/ 0 w 5159645"/>
              <a:gd name="connsiteY0" fmla="*/ 0 h 2257522"/>
              <a:gd name="connsiteX1" fmla="*/ 726982 w 5159645"/>
              <a:gd name="connsiteY1" fmla="*/ 254551 h 2257522"/>
              <a:gd name="connsiteX2" fmla="*/ 1954891 w 5159645"/>
              <a:gd name="connsiteY2" fmla="*/ 1316066 h 2257522"/>
              <a:gd name="connsiteX3" fmla="*/ 3905611 w 5159645"/>
              <a:gd name="connsiteY3" fmla="*/ 2100768 h 2257522"/>
              <a:gd name="connsiteX4" fmla="*/ 5159645 w 5159645"/>
              <a:gd name="connsiteY4" fmla="*/ 2257522 h 2257522"/>
              <a:gd name="connsiteX0" fmla="*/ 0 w 5159645"/>
              <a:gd name="connsiteY0" fmla="*/ 0 h 2257522"/>
              <a:gd name="connsiteX1" fmla="*/ 1061833 w 5159645"/>
              <a:gd name="connsiteY1" fmla="*/ 930351 h 2257522"/>
              <a:gd name="connsiteX2" fmla="*/ 1954891 w 5159645"/>
              <a:gd name="connsiteY2" fmla="*/ 1316066 h 2257522"/>
              <a:gd name="connsiteX3" fmla="*/ 3905611 w 5159645"/>
              <a:gd name="connsiteY3" fmla="*/ 2100768 h 2257522"/>
              <a:gd name="connsiteX4" fmla="*/ 5159645 w 5159645"/>
              <a:gd name="connsiteY4" fmla="*/ 2257522 h 2257522"/>
              <a:gd name="connsiteX0" fmla="*/ 0 w 5159645"/>
              <a:gd name="connsiteY0" fmla="*/ 0 h 2257522"/>
              <a:gd name="connsiteX1" fmla="*/ 1061833 w 5159645"/>
              <a:gd name="connsiteY1" fmla="*/ 930351 h 2257522"/>
              <a:gd name="connsiteX2" fmla="*/ 2521562 w 5159645"/>
              <a:gd name="connsiteY2" fmla="*/ 1754424 h 2257522"/>
              <a:gd name="connsiteX3" fmla="*/ 3905611 w 5159645"/>
              <a:gd name="connsiteY3" fmla="*/ 2100768 h 2257522"/>
              <a:gd name="connsiteX4" fmla="*/ 5159645 w 5159645"/>
              <a:gd name="connsiteY4" fmla="*/ 2257522 h 2257522"/>
              <a:gd name="connsiteX0" fmla="*/ 0 w 5159645"/>
              <a:gd name="connsiteY0" fmla="*/ 0 h 2263145"/>
              <a:gd name="connsiteX1" fmla="*/ 1061833 w 5159645"/>
              <a:gd name="connsiteY1" fmla="*/ 930351 h 2263145"/>
              <a:gd name="connsiteX2" fmla="*/ 2521562 w 5159645"/>
              <a:gd name="connsiteY2" fmla="*/ 1754424 h 2263145"/>
              <a:gd name="connsiteX3" fmla="*/ 3738186 w 5159645"/>
              <a:gd name="connsiteY3" fmla="*/ 2155563 h 2263145"/>
              <a:gd name="connsiteX4" fmla="*/ 5159645 w 5159645"/>
              <a:gd name="connsiteY4" fmla="*/ 2257522 h 2263145"/>
              <a:gd name="connsiteX0" fmla="*/ 0 w 5146766"/>
              <a:gd name="connsiteY0" fmla="*/ 0 h 2354469"/>
              <a:gd name="connsiteX1" fmla="*/ 1048954 w 5146766"/>
              <a:gd name="connsiteY1" fmla="*/ 1021675 h 2354469"/>
              <a:gd name="connsiteX2" fmla="*/ 2508683 w 5146766"/>
              <a:gd name="connsiteY2" fmla="*/ 1845748 h 2354469"/>
              <a:gd name="connsiteX3" fmla="*/ 3725307 w 5146766"/>
              <a:gd name="connsiteY3" fmla="*/ 2246887 h 2354469"/>
              <a:gd name="connsiteX4" fmla="*/ 5146766 w 5146766"/>
              <a:gd name="connsiteY4" fmla="*/ 2348846 h 23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2354469">
                <a:moveTo>
                  <a:pt x="0" y="0"/>
                </a:moveTo>
                <a:cubicBezTo>
                  <a:pt x="160383" y="381725"/>
                  <a:pt x="630840" y="714050"/>
                  <a:pt x="1048954" y="1021675"/>
                </a:cubicBezTo>
                <a:cubicBezTo>
                  <a:pt x="1467068" y="1329300"/>
                  <a:pt x="2062624" y="1641546"/>
                  <a:pt x="2508683" y="1845748"/>
                </a:cubicBezTo>
                <a:cubicBezTo>
                  <a:pt x="2954742" y="2049950"/>
                  <a:pt x="3191181" y="2089978"/>
                  <a:pt x="3725307" y="2246887"/>
                </a:cubicBezTo>
                <a:cubicBezTo>
                  <a:pt x="4259433" y="2403796"/>
                  <a:pt x="4751977" y="2340137"/>
                  <a:pt x="5146766" y="2348846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2206" y="1593669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Near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8258" y="3749094"/>
            <a:ext cx="71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Far</a:t>
            </a:r>
          </a:p>
        </p:txBody>
      </p:sp>
    </p:spTree>
    <p:extLst>
      <p:ext uri="{BB962C8B-B14F-4D97-AF65-F5344CB8AC3E}">
        <p14:creationId xmlns:p14="http://schemas.microsoft.com/office/powerpoint/2010/main" val="342247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2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46137"/>
          </a:xfrm>
        </p:spPr>
        <p:txBody>
          <a:bodyPr/>
          <a:lstStyle/>
          <a:p>
            <a:r>
              <a:rPr lang="en-US" sz="3200">
                <a:latin typeface="Verdana" pitchFamily="34" charset="0"/>
              </a:rPr>
              <a:t>Island Biogeography Theory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1" y="1088572"/>
            <a:ext cx="7315200" cy="5138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2011" y="1541417"/>
            <a:ext cx="5277395" cy="3535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089791" y="3487485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Gill Sans MT" pitchFamily="34" charset="0"/>
              </a:rPr>
              <a:t>Rate of Extinction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>
            <a:off x="7001692" y="198555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88274" y="5773782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MacArthur and Wilson 1967</a:t>
            </a:r>
          </a:p>
        </p:txBody>
      </p:sp>
      <p:sp>
        <p:nvSpPr>
          <p:cNvPr id="19" name="Freeform 18"/>
          <p:cNvSpPr/>
          <p:nvPr/>
        </p:nvSpPr>
        <p:spPr bwMode="auto">
          <a:xfrm flipH="1">
            <a:off x="1985553" y="1593669"/>
            <a:ext cx="5095251" cy="2964470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  <a:gd name="connsiteX0" fmla="*/ 0 w 5095251"/>
              <a:gd name="connsiteY0" fmla="*/ 0 h 3589091"/>
              <a:gd name="connsiteX1" fmla="*/ 714103 w 5095251"/>
              <a:gd name="connsiteY1" fmla="*/ 1149531 h 3589091"/>
              <a:gd name="connsiteX2" fmla="*/ 1942012 w 5095251"/>
              <a:gd name="connsiteY2" fmla="*/ 2211046 h 3589091"/>
              <a:gd name="connsiteX3" fmla="*/ 3892732 w 5095251"/>
              <a:gd name="connsiteY3" fmla="*/ 2995748 h 3589091"/>
              <a:gd name="connsiteX4" fmla="*/ 5095251 w 5095251"/>
              <a:gd name="connsiteY4" fmla="*/ 3589091 h 3589091"/>
              <a:gd name="connsiteX0" fmla="*/ 0 w 5095251"/>
              <a:gd name="connsiteY0" fmla="*/ 0 h 3589091"/>
              <a:gd name="connsiteX1" fmla="*/ 714103 w 5095251"/>
              <a:gd name="connsiteY1" fmla="*/ 1149531 h 3589091"/>
              <a:gd name="connsiteX2" fmla="*/ 1942012 w 5095251"/>
              <a:gd name="connsiteY2" fmla="*/ 2211046 h 3589091"/>
              <a:gd name="connsiteX3" fmla="*/ 3210152 w 5095251"/>
              <a:gd name="connsiteY3" fmla="*/ 3042524 h 3589091"/>
              <a:gd name="connsiteX4" fmla="*/ 5095251 w 5095251"/>
              <a:gd name="connsiteY4" fmla="*/ 3589091 h 3589091"/>
              <a:gd name="connsiteX0" fmla="*/ 0 w 5095251"/>
              <a:gd name="connsiteY0" fmla="*/ 0 h 3589091"/>
              <a:gd name="connsiteX1" fmla="*/ 714103 w 5095251"/>
              <a:gd name="connsiteY1" fmla="*/ 1149531 h 3589091"/>
              <a:gd name="connsiteX2" fmla="*/ 1542767 w 5095251"/>
              <a:gd name="connsiteY2" fmla="*/ 2117492 h 3589091"/>
              <a:gd name="connsiteX3" fmla="*/ 3210152 w 5095251"/>
              <a:gd name="connsiteY3" fmla="*/ 3042524 h 3589091"/>
              <a:gd name="connsiteX4" fmla="*/ 5095251 w 5095251"/>
              <a:gd name="connsiteY4" fmla="*/ 3589091 h 3589091"/>
              <a:gd name="connsiteX0" fmla="*/ 0 w 5095251"/>
              <a:gd name="connsiteY0" fmla="*/ 0 h 3589091"/>
              <a:gd name="connsiteX1" fmla="*/ 559557 w 5095251"/>
              <a:gd name="connsiteY1" fmla="*/ 1133938 h 3589091"/>
              <a:gd name="connsiteX2" fmla="*/ 1542767 w 5095251"/>
              <a:gd name="connsiteY2" fmla="*/ 2117492 h 3589091"/>
              <a:gd name="connsiteX3" fmla="*/ 3210152 w 5095251"/>
              <a:gd name="connsiteY3" fmla="*/ 3042524 h 3589091"/>
              <a:gd name="connsiteX4" fmla="*/ 5095251 w 5095251"/>
              <a:gd name="connsiteY4" fmla="*/ 3589091 h 358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251" h="3589091">
                <a:moveTo>
                  <a:pt x="0" y="0"/>
                </a:moveTo>
                <a:cubicBezTo>
                  <a:pt x="160383" y="381725"/>
                  <a:pt x="302429" y="781023"/>
                  <a:pt x="559557" y="1133938"/>
                </a:cubicBezTo>
                <a:cubicBezTo>
                  <a:pt x="816685" y="1486853"/>
                  <a:pt x="1101001" y="1799394"/>
                  <a:pt x="1542767" y="2117492"/>
                </a:cubicBezTo>
                <a:cubicBezTo>
                  <a:pt x="1984533" y="2435590"/>
                  <a:pt x="2676026" y="2885615"/>
                  <a:pt x="3210152" y="3042524"/>
                </a:cubicBezTo>
                <a:cubicBezTo>
                  <a:pt x="3744278" y="3199433"/>
                  <a:pt x="4700462" y="3580382"/>
                  <a:pt x="5095251" y="3589091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flipH="1">
            <a:off x="1939833" y="2560751"/>
            <a:ext cx="5121009" cy="2140222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  <a:gd name="connsiteX0" fmla="*/ 0 w 5121009"/>
              <a:gd name="connsiteY0" fmla="*/ 0 h 3292835"/>
              <a:gd name="connsiteX1" fmla="*/ 714103 w 5121009"/>
              <a:gd name="connsiteY1" fmla="*/ 1149531 h 3292835"/>
              <a:gd name="connsiteX2" fmla="*/ 1942012 w 5121009"/>
              <a:gd name="connsiteY2" fmla="*/ 2211046 h 3292835"/>
              <a:gd name="connsiteX3" fmla="*/ 3892732 w 5121009"/>
              <a:gd name="connsiteY3" fmla="*/ 2995748 h 3292835"/>
              <a:gd name="connsiteX4" fmla="*/ 5121009 w 5121009"/>
              <a:gd name="connsiteY4" fmla="*/ 3292835 h 3292835"/>
              <a:gd name="connsiteX0" fmla="*/ 0 w 5121009"/>
              <a:gd name="connsiteY0" fmla="*/ 0 h 3292835"/>
              <a:gd name="connsiteX1" fmla="*/ 714103 w 5121009"/>
              <a:gd name="connsiteY1" fmla="*/ 1149531 h 3292835"/>
              <a:gd name="connsiteX2" fmla="*/ 1942012 w 5121009"/>
              <a:gd name="connsiteY2" fmla="*/ 2211046 h 3292835"/>
              <a:gd name="connsiteX3" fmla="*/ 3467729 w 5121009"/>
              <a:gd name="connsiteY3" fmla="*/ 2964563 h 3292835"/>
              <a:gd name="connsiteX4" fmla="*/ 5121009 w 5121009"/>
              <a:gd name="connsiteY4" fmla="*/ 3292835 h 3292835"/>
              <a:gd name="connsiteX0" fmla="*/ 0 w 5121009"/>
              <a:gd name="connsiteY0" fmla="*/ 0 h 3292835"/>
              <a:gd name="connsiteX1" fmla="*/ 714103 w 5121009"/>
              <a:gd name="connsiteY1" fmla="*/ 1305456 h 3292835"/>
              <a:gd name="connsiteX2" fmla="*/ 1942012 w 5121009"/>
              <a:gd name="connsiteY2" fmla="*/ 2211046 h 3292835"/>
              <a:gd name="connsiteX3" fmla="*/ 3467729 w 5121009"/>
              <a:gd name="connsiteY3" fmla="*/ 2964563 h 3292835"/>
              <a:gd name="connsiteX4" fmla="*/ 5121009 w 5121009"/>
              <a:gd name="connsiteY4" fmla="*/ 3292835 h 3292835"/>
              <a:gd name="connsiteX0" fmla="*/ 0 w 5146767"/>
              <a:gd name="connsiteY0" fmla="*/ 0 h 3105725"/>
              <a:gd name="connsiteX1" fmla="*/ 739861 w 5146767"/>
              <a:gd name="connsiteY1" fmla="*/ 1118346 h 3105725"/>
              <a:gd name="connsiteX2" fmla="*/ 1967770 w 5146767"/>
              <a:gd name="connsiteY2" fmla="*/ 2023936 h 3105725"/>
              <a:gd name="connsiteX3" fmla="*/ 3493487 w 5146767"/>
              <a:gd name="connsiteY3" fmla="*/ 2777453 h 3105725"/>
              <a:gd name="connsiteX4" fmla="*/ 5146767 w 5146767"/>
              <a:gd name="connsiteY4" fmla="*/ 3105725 h 3105725"/>
              <a:gd name="connsiteX0" fmla="*/ 0 w 5121009"/>
              <a:gd name="connsiteY0" fmla="*/ 0 h 2591173"/>
              <a:gd name="connsiteX1" fmla="*/ 714103 w 5121009"/>
              <a:gd name="connsiteY1" fmla="*/ 603794 h 2591173"/>
              <a:gd name="connsiteX2" fmla="*/ 1942012 w 5121009"/>
              <a:gd name="connsiteY2" fmla="*/ 1509384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  <a:gd name="connsiteX0" fmla="*/ 0 w 5121009"/>
              <a:gd name="connsiteY0" fmla="*/ 0 h 2591173"/>
              <a:gd name="connsiteX1" fmla="*/ 1126227 w 5121009"/>
              <a:gd name="connsiteY1" fmla="*/ 1118347 h 2591173"/>
              <a:gd name="connsiteX2" fmla="*/ 1942012 w 5121009"/>
              <a:gd name="connsiteY2" fmla="*/ 1509384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  <a:gd name="connsiteX0" fmla="*/ 0 w 5121009"/>
              <a:gd name="connsiteY0" fmla="*/ 0 h 2591173"/>
              <a:gd name="connsiteX1" fmla="*/ 1126227 w 5121009"/>
              <a:gd name="connsiteY1" fmla="*/ 1118347 h 2591173"/>
              <a:gd name="connsiteX2" fmla="*/ 2160953 w 5121009"/>
              <a:gd name="connsiteY2" fmla="*/ 1727680 h 2591173"/>
              <a:gd name="connsiteX3" fmla="*/ 3467729 w 5121009"/>
              <a:gd name="connsiteY3" fmla="*/ 2262901 h 2591173"/>
              <a:gd name="connsiteX4" fmla="*/ 5121009 w 5121009"/>
              <a:gd name="connsiteY4" fmla="*/ 2591173 h 25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009" h="2591173">
                <a:moveTo>
                  <a:pt x="0" y="0"/>
                </a:moveTo>
                <a:cubicBezTo>
                  <a:pt x="160383" y="381725"/>
                  <a:pt x="766068" y="830400"/>
                  <a:pt x="1126227" y="1118347"/>
                </a:cubicBezTo>
                <a:cubicBezTo>
                  <a:pt x="1486386" y="1406294"/>
                  <a:pt x="1770703" y="1536921"/>
                  <a:pt x="2160953" y="1727680"/>
                </a:cubicBezTo>
                <a:cubicBezTo>
                  <a:pt x="2551203" y="1918439"/>
                  <a:pt x="2933603" y="2105992"/>
                  <a:pt x="3467729" y="2262901"/>
                </a:cubicBezTo>
                <a:cubicBezTo>
                  <a:pt x="4001855" y="2419810"/>
                  <a:pt x="4726220" y="2582464"/>
                  <a:pt x="5121009" y="2591173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 flipH="1">
            <a:off x="1939834" y="3144281"/>
            <a:ext cx="5146766" cy="1660175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  <a:gd name="connsiteX0" fmla="*/ 0 w 5159645"/>
              <a:gd name="connsiteY0" fmla="*/ 0 h 2257522"/>
              <a:gd name="connsiteX1" fmla="*/ 726982 w 5159645"/>
              <a:gd name="connsiteY1" fmla="*/ 254551 h 2257522"/>
              <a:gd name="connsiteX2" fmla="*/ 1954891 w 5159645"/>
              <a:gd name="connsiteY2" fmla="*/ 1316066 h 2257522"/>
              <a:gd name="connsiteX3" fmla="*/ 3905611 w 5159645"/>
              <a:gd name="connsiteY3" fmla="*/ 2100768 h 2257522"/>
              <a:gd name="connsiteX4" fmla="*/ 5159645 w 5159645"/>
              <a:gd name="connsiteY4" fmla="*/ 2257522 h 2257522"/>
              <a:gd name="connsiteX0" fmla="*/ 0 w 5159645"/>
              <a:gd name="connsiteY0" fmla="*/ 0 h 2257522"/>
              <a:gd name="connsiteX1" fmla="*/ 1061833 w 5159645"/>
              <a:gd name="connsiteY1" fmla="*/ 930351 h 2257522"/>
              <a:gd name="connsiteX2" fmla="*/ 1954891 w 5159645"/>
              <a:gd name="connsiteY2" fmla="*/ 1316066 h 2257522"/>
              <a:gd name="connsiteX3" fmla="*/ 3905611 w 5159645"/>
              <a:gd name="connsiteY3" fmla="*/ 2100768 h 2257522"/>
              <a:gd name="connsiteX4" fmla="*/ 5159645 w 5159645"/>
              <a:gd name="connsiteY4" fmla="*/ 2257522 h 2257522"/>
              <a:gd name="connsiteX0" fmla="*/ 0 w 5159645"/>
              <a:gd name="connsiteY0" fmla="*/ 0 h 2257522"/>
              <a:gd name="connsiteX1" fmla="*/ 1061833 w 5159645"/>
              <a:gd name="connsiteY1" fmla="*/ 930351 h 2257522"/>
              <a:gd name="connsiteX2" fmla="*/ 2521562 w 5159645"/>
              <a:gd name="connsiteY2" fmla="*/ 1754424 h 2257522"/>
              <a:gd name="connsiteX3" fmla="*/ 3905611 w 5159645"/>
              <a:gd name="connsiteY3" fmla="*/ 2100768 h 2257522"/>
              <a:gd name="connsiteX4" fmla="*/ 5159645 w 5159645"/>
              <a:gd name="connsiteY4" fmla="*/ 2257522 h 2257522"/>
              <a:gd name="connsiteX0" fmla="*/ 0 w 5159645"/>
              <a:gd name="connsiteY0" fmla="*/ 0 h 2263145"/>
              <a:gd name="connsiteX1" fmla="*/ 1061833 w 5159645"/>
              <a:gd name="connsiteY1" fmla="*/ 930351 h 2263145"/>
              <a:gd name="connsiteX2" fmla="*/ 2521562 w 5159645"/>
              <a:gd name="connsiteY2" fmla="*/ 1754424 h 2263145"/>
              <a:gd name="connsiteX3" fmla="*/ 3738186 w 5159645"/>
              <a:gd name="connsiteY3" fmla="*/ 2155563 h 2263145"/>
              <a:gd name="connsiteX4" fmla="*/ 5159645 w 5159645"/>
              <a:gd name="connsiteY4" fmla="*/ 2257522 h 2263145"/>
              <a:gd name="connsiteX0" fmla="*/ 0 w 5146766"/>
              <a:gd name="connsiteY0" fmla="*/ 0 h 2354469"/>
              <a:gd name="connsiteX1" fmla="*/ 1048954 w 5146766"/>
              <a:gd name="connsiteY1" fmla="*/ 1021675 h 2354469"/>
              <a:gd name="connsiteX2" fmla="*/ 2508683 w 5146766"/>
              <a:gd name="connsiteY2" fmla="*/ 1845748 h 2354469"/>
              <a:gd name="connsiteX3" fmla="*/ 3725307 w 5146766"/>
              <a:gd name="connsiteY3" fmla="*/ 2246887 h 2354469"/>
              <a:gd name="connsiteX4" fmla="*/ 5146766 w 5146766"/>
              <a:gd name="connsiteY4" fmla="*/ 2348846 h 23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2354469">
                <a:moveTo>
                  <a:pt x="0" y="0"/>
                </a:moveTo>
                <a:cubicBezTo>
                  <a:pt x="160383" y="381725"/>
                  <a:pt x="630840" y="714050"/>
                  <a:pt x="1048954" y="1021675"/>
                </a:cubicBezTo>
                <a:cubicBezTo>
                  <a:pt x="1467068" y="1329300"/>
                  <a:pt x="2062624" y="1641546"/>
                  <a:pt x="2508683" y="1845748"/>
                </a:cubicBezTo>
                <a:cubicBezTo>
                  <a:pt x="2954742" y="2049950"/>
                  <a:pt x="3191181" y="2089978"/>
                  <a:pt x="3725307" y="2246887"/>
                </a:cubicBezTo>
                <a:cubicBezTo>
                  <a:pt x="4259433" y="2403796"/>
                  <a:pt x="4751977" y="2340137"/>
                  <a:pt x="5146766" y="2348846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6982" y="5105400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Number of Species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719355" y="5408612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408598" y="1693960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Small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3285" y="3973364"/>
            <a:ext cx="1095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Large</a:t>
            </a:r>
          </a:p>
        </p:txBody>
      </p:sp>
    </p:spTree>
    <p:extLst>
      <p:ext uri="{BB962C8B-B14F-4D97-AF65-F5344CB8AC3E}">
        <p14:creationId xmlns:p14="http://schemas.microsoft.com/office/powerpoint/2010/main" val="34214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Verdana" pitchFamily="34" charset="0"/>
              </a:rPr>
              <a:t>Island Biogeography Theory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species immigration rate and species extinction rate, we can calculate S.</a:t>
            </a:r>
          </a:p>
          <a:p>
            <a:r>
              <a:rPr lang="en-US" dirty="0" smtClean="0"/>
              <a:t>S = Immigration – Extinction</a:t>
            </a:r>
          </a:p>
          <a:p>
            <a:r>
              <a:rPr lang="en-US" dirty="0" smtClean="0"/>
              <a:t>Equilibrium S occurs when Immigration = Extinction</a:t>
            </a:r>
          </a:p>
          <a:p>
            <a:r>
              <a:rPr lang="en-US" dirty="0" smtClean="0"/>
              <a:t>(Note the similarity to population growth = b – d + </a:t>
            </a:r>
            <a:r>
              <a:rPr lang="en-US" dirty="0" err="1" smtClean="0"/>
              <a:t>i</a:t>
            </a:r>
            <a:r>
              <a:rPr lang="en-US" dirty="0" smtClean="0"/>
              <a:t> – 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3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46137"/>
          </a:xfrm>
        </p:spPr>
        <p:txBody>
          <a:bodyPr/>
          <a:lstStyle/>
          <a:p>
            <a:r>
              <a:rPr lang="en-US" sz="3200">
                <a:latin typeface="Verdana" pitchFamily="34" charset="0"/>
              </a:rPr>
              <a:t>Island Biogeography Theory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1" y="1088572"/>
            <a:ext cx="7315200" cy="5138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2011" y="1541417"/>
            <a:ext cx="5277395" cy="3535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191780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Gill Sans MT" pitchFamily="34" charset="0"/>
              </a:rPr>
              <a:t>Equilibrium Number of Species (</a:t>
            </a:r>
            <a:r>
              <a:rPr lang="en-US" sz="2800" i="1" dirty="0" smtClean="0">
                <a:solidFill>
                  <a:schemeClr val="tx1"/>
                </a:solidFill>
                <a:latin typeface="Gill Sans MT" pitchFamily="34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Gill Sans MT" pitchFamily="34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693572" y="5415143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255109" y="35792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Rate of Immigration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>
            <a:off x="1097280" y="204651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6278144" y="3518262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Rate of Extinction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>
            <a:off x="7001692" y="198555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985554" y="1593669"/>
            <a:ext cx="5146766" cy="2603990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946356" y="2512461"/>
            <a:ext cx="5146766" cy="1946328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flipH="1">
            <a:off x="2024737" y="1563180"/>
            <a:ext cx="5146766" cy="2603990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 flipH="1">
            <a:off x="1985539" y="2481972"/>
            <a:ext cx="5146766" cy="1946328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7473" y="1715588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Near Mainland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8462" y="2908673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Far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6730" y="160237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Small Island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57250" y="2978341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Large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412" y="6235447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MacArthur and Wilson 1967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6173892"/>
            <a:ext cx="462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Gill Sans MT" pitchFamily="34" charset="0"/>
              </a:rPr>
              <a:t>What Does Equilibrium Mean?</a:t>
            </a:r>
          </a:p>
        </p:txBody>
      </p:sp>
    </p:spTree>
    <p:extLst>
      <p:ext uri="{BB962C8B-B14F-4D97-AF65-F5344CB8AC3E}">
        <p14:creationId xmlns:p14="http://schemas.microsoft.com/office/powerpoint/2010/main" val="13376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46137"/>
          </a:xfrm>
        </p:spPr>
        <p:txBody>
          <a:bodyPr/>
          <a:lstStyle/>
          <a:p>
            <a:r>
              <a:rPr lang="en-US" sz="3200">
                <a:latin typeface="Verdana" pitchFamily="34" charset="0"/>
              </a:rPr>
              <a:t>Island Biogeography Theory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8274" y="5773782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MacArthur and Wilson 1967</a:t>
            </a:r>
          </a:p>
        </p:txBody>
      </p:sp>
      <p:pic>
        <p:nvPicPr>
          <p:cNvPr id="27" name="Picture 2" descr="Image result for island bio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0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46137"/>
          </a:xfrm>
        </p:spPr>
        <p:txBody>
          <a:bodyPr/>
          <a:lstStyle/>
          <a:p>
            <a:r>
              <a:rPr lang="en-US" sz="3200">
                <a:latin typeface="Verdana" pitchFamily="34" charset="0"/>
              </a:rPr>
              <a:t>Island Biogeography Theory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1" y="1088572"/>
            <a:ext cx="7315200" cy="5138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2011" y="1541417"/>
            <a:ext cx="5277395" cy="3535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335" y="5172891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Number of Species (</a:t>
            </a:r>
            <a:r>
              <a:rPr lang="en-US" i="1" dirty="0" smtClean="0">
                <a:solidFill>
                  <a:schemeClr val="tx1"/>
                </a:solidFill>
                <a:latin typeface="Gill Sans MT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190309" y="5416731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255109" y="35792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Rate of Immigration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>
            <a:off x="1097280" y="204651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6278144" y="3518262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Rate of Extinction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>
            <a:off x="7001692" y="198555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946356" y="2512461"/>
            <a:ext cx="5146766" cy="1946328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flipH="1">
            <a:off x="2024737" y="1563180"/>
            <a:ext cx="5146766" cy="2603990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6839" y="2124902"/>
            <a:ext cx="245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Far from Mainland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6730" y="160237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Small Island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8274" y="5773782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MacArthur and Wilson 1967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rot="16200000" flipH="1">
            <a:off x="3309257" y="4484913"/>
            <a:ext cx="1175657" cy="8709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986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229600" cy="846137"/>
          </a:xfrm>
        </p:spPr>
        <p:txBody>
          <a:bodyPr/>
          <a:lstStyle/>
          <a:p>
            <a:r>
              <a:rPr lang="en-US" sz="3200" dirty="0">
                <a:latin typeface="Verdana" pitchFamily="34" charset="0"/>
              </a:rPr>
              <a:t>Island Biogeography Theory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1" y="1088572"/>
            <a:ext cx="7315200" cy="5138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2011" y="1541417"/>
            <a:ext cx="5277395" cy="3535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335" y="5172891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Number of Species (</a:t>
            </a:r>
            <a:r>
              <a:rPr lang="en-US" i="1" dirty="0" smtClean="0">
                <a:solidFill>
                  <a:schemeClr val="tx1"/>
                </a:solidFill>
                <a:latin typeface="Gill Sans MT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190309" y="5416731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255109" y="35792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Rate of Immigration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>
            <a:off x="1097280" y="204651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6278144" y="3518262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Rate of Extinction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>
            <a:off x="7001692" y="198555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985554" y="1593669"/>
            <a:ext cx="5146766" cy="2603990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 flipH="1">
            <a:off x="1985539" y="2481972"/>
            <a:ext cx="5146766" cy="1946328"/>
          </a:xfrm>
          <a:custGeom>
            <a:avLst/>
            <a:gdLst>
              <a:gd name="connsiteX0" fmla="*/ 0 w 5146766"/>
              <a:gd name="connsiteY0" fmla="*/ 0 h 3152502"/>
              <a:gd name="connsiteX1" fmla="*/ 714103 w 5146766"/>
              <a:gd name="connsiteY1" fmla="*/ 1149531 h 3152502"/>
              <a:gd name="connsiteX2" fmla="*/ 2360023 w 5146766"/>
              <a:gd name="connsiteY2" fmla="*/ 2316480 h 3152502"/>
              <a:gd name="connsiteX3" fmla="*/ 3892732 w 5146766"/>
              <a:gd name="connsiteY3" fmla="*/ 2995748 h 3152502"/>
              <a:gd name="connsiteX4" fmla="*/ 5146766 w 5146766"/>
              <a:gd name="connsiteY4" fmla="*/ 3152502 h 3152502"/>
              <a:gd name="connsiteX0" fmla="*/ 0 w 5146766"/>
              <a:gd name="connsiteY0" fmla="*/ 0 h 3152657"/>
              <a:gd name="connsiteX1" fmla="*/ 714103 w 5146766"/>
              <a:gd name="connsiteY1" fmla="*/ 1149531 h 3152657"/>
              <a:gd name="connsiteX2" fmla="*/ 1942012 w 5146766"/>
              <a:gd name="connsiteY2" fmla="*/ 2211046 h 3152657"/>
              <a:gd name="connsiteX3" fmla="*/ 3892732 w 5146766"/>
              <a:gd name="connsiteY3" fmla="*/ 2995748 h 3152657"/>
              <a:gd name="connsiteX4" fmla="*/ 5146766 w 5146766"/>
              <a:gd name="connsiteY4" fmla="*/ 3152502 h 31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66" h="3152657">
                <a:moveTo>
                  <a:pt x="0" y="0"/>
                </a:moveTo>
                <a:cubicBezTo>
                  <a:pt x="160383" y="381725"/>
                  <a:pt x="390434" y="781023"/>
                  <a:pt x="714103" y="1149531"/>
                </a:cubicBezTo>
                <a:cubicBezTo>
                  <a:pt x="1037772" y="1518039"/>
                  <a:pt x="1412241" y="1903343"/>
                  <a:pt x="1942012" y="2211046"/>
                </a:cubicBezTo>
                <a:cubicBezTo>
                  <a:pt x="2471783" y="2518749"/>
                  <a:pt x="3358606" y="2838839"/>
                  <a:pt x="3892732" y="2995748"/>
                </a:cubicBezTo>
                <a:cubicBezTo>
                  <a:pt x="4426858" y="3152657"/>
                  <a:pt x="4751977" y="3143793"/>
                  <a:pt x="5146766" y="3152502"/>
                </a:cubicBezTo>
              </a:path>
            </a:pathLst>
          </a:custGeom>
          <a:noFill/>
          <a:ln w="508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7473" y="1715588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Near Mainland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2520" y="2055233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Large Island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8274" y="5773782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MacArthur and Wilson 1967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 flipH="1">
            <a:off x="3731623" y="4907278"/>
            <a:ext cx="330925" cy="8709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6200000" flipH="1">
            <a:off x="4511040" y="4484913"/>
            <a:ext cx="1175657" cy="8709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6224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229600" cy="846137"/>
          </a:xfrm>
        </p:spPr>
        <p:txBody>
          <a:bodyPr/>
          <a:lstStyle/>
          <a:p>
            <a:r>
              <a:rPr lang="en-US" sz="3200" dirty="0">
                <a:latin typeface="Verdana" pitchFamily="34" charset="0"/>
              </a:rPr>
              <a:t>Island Biogeography Theory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1" y="1088572"/>
            <a:ext cx="7315200" cy="5138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2011" y="1541417"/>
            <a:ext cx="5277395" cy="3535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335" y="5172891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Number of Species (</a:t>
            </a:r>
            <a:r>
              <a:rPr lang="en-US" i="1" dirty="0" smtClean="0">
                <a:solidFill>
                  <a:schemeClr val="tx1"/>
                </a:solidFill>
                <a:latin typeface="Gill Sans MT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190309" y="5416731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255109" y="35792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Gill Sans MT" pitchFamily="34" charset="0"/>
              </a:rPr>
              <a:t>Rate of Immigration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>
            <a:off x="1097280" y="204651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6278144" y="3518262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Rate of Extinction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>
            <a:off x="7001692" y="1985554"/>
            <a:ext cx="1062445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33400" y="5562600"/>
            <a:ext cx="772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Gill Sans MT" pitchFamily="34" charset="0"/>
              </a:rPr>
              <a:t>10-3</a:t>
            </a:r>
            <a:r>
              <a:rPr lang="en-US" sz="2400" dirty="0" smtClean="0">
                <a:solidFill>
                  <a:schemeClr val="tx1"/>
                </a:solidFill>
                <a:latin typeface="Gill Sans MT" pitchFamily="34" charset="0"/>
              </a:rPr>
              <a:t>.  Fill in the graph for near the mainland, small island.  Relatively how many species (high, medium-high, medium, medium-low, low)? </a:t>
            </a:r>
          </a:p>
        </p:txBody>
      </p:sp>
    </p:spTree>
    <p:extLst>
      <p:ext uri="{BB962C8B-B14F-4D97-AF65-F5344CB8AC3E}">
        <p14:creationId xmlns:p14="http://schemas.microsoft.com/office/powerpoint/2010/main" val="5561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factors that relate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text – what are 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98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Untitled-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173537"/>
          </a:xfrm>
          <a:prstGeom prst="rect">
            <a:avLst/>
          </a:prstGeom>
          <a:noFill/>
          <a:ln w="7620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Simberloff: Experimental Test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46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cology-Box-17-01-2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374136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Island Biogeography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94282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Does island biogeography apply to habitat ‘islands’ on continents? </a:t>
            </a:r>
          </a:p>
          <a:p>
            <a:r>
              <a:rPr lang="en-US" dirty="0" smtClean="0"/>
              <a:t>Why do islands start with fewer-than predicted species at small areas compared with continents?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2423" y="4856201"/>
            <a:ext cx="248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Cain et al. Ecology.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Island Biogeography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theory can be applied to habitat ‘islands’ on larger land masses?</a:t>
            </a:r>
          </a:p>
          <a:p>
            <a:r>
              <a:rPr lang="en-US" dirty="0" smtClean="0"/>
              <a:t>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0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57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Verdana" pitchFamily="34" charset="0"/>
              </a:rPr>
              <a:t>Species and Area</a:t>
            </a:r>
            <a:endParaRPr lang="en-US" sz="3200" dirty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068" y="1300224"/>
            <a:ext cx="3587931" cy="55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66775"/>
            <a:ext cx="4428309" cy="48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1393979" y="1371600"/>
            <a:ext cx="4428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dirty="0" err="1" smtClean="0">
                <a:latin typeface="Gill Sans MT" pitchFamily="34" charset="0"/>
              </a:rPr>
              <a:t>W.D.Newmark</a:t>
            </a:r>
            <a:r>
              <a:rPr lang="en-US" dirty="0" smtClean="0">
                <a:latin typeface="Gill Sans MT" pitchFamily="34" charset="0"/>
              </a:rPr>
              <a:t> Conservation Biology 1995:  Rate of mammal extinction in western parks.</a:t>
            </a:r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0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Habitat size</a:t>
            </a:r>
          </a:p>
          <a:p>
            <a:r>
              <a:rPr lang="en-US" dirty="0" smtClean="0"/>
              <a:t>Distance from other communities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0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dirty="0" smtClean="0"/>
              <a:t>size and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22500"/>
          </a:xfrm>
        </p:spPr>
        <p:txBody>
          <a:bodyPr>
            <a:normAutofit/>
          </a:bodyPr>
          <a:lstStyle/>
          <a:p>
            <a:r>
              <a:rPr lang="en-US" dirty="0" smtClean="0"/>
              <a:t>Island size affects species diversity. </a:t>
            </a:r>
            <a:endParaRPr lang="en-US" dirty="0"/>
          </a:p>
        </p:txBody>
      </p:sp>
      <p:pic>
        <p:nvPicPr>
          <p:cNvPr id="4" name="Picture 2" descr="figure_06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5" y="1600200"/>
            <a:ext cx="6121435" cy="453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1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7763"/>
          </a:xfrm>
        </p:spPr>
        <p:txBody>
          <a:bodyPr>
            <a:normAutofit/>
          </a:bodyPr>
          <a:lstStyle/>
          <a:p>
            <a:r>
              <a:rPr lang="en-US" dirty="0" smtClean="0"/>
              <a:t>Species and Area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0412"/>
            <a:ext cx="4167447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966" y="2290412"/>
            <a:ext cx="4156364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90" y="5006297"/>
            <a:ext cx="6551952" cy="1699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562170"/>
            <a:ext cx="650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Steffan-Dewenter</a:t>
            </a:r>
            <a:r>
              <a:rPr lang="en-US" sz="3200" dirty="0"/>
              <a:t> &amp; </a:t>
            </a:r>
            <a:r>
              <a:rPr lang="en-US" sz="3200" dirty="0" err="1"/>
              <a:t>Tscharntke</a:t>
            </a:r>
            <a:r>
              <a:rPr lang="en-US" sz="3200" dirty="0"/>
              <a:t> 2000: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4440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65" y="114300"/>
            <a:ext cx="47104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Species and Area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47909"/>
              </p:ext>
            </p:extLst>
          </p:nvPr>
        </p:nvGraphicFramePr>
        <p:xfrm>
          <a:off x="4648200" y="685800"/>
          <a:ext cx="3962400" cy="547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2209800"/>
                <a:gridCol w="838200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Reach#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SpeciesFoundInSample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#Individuals/sp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Common carp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Mimic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Shorthead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Spotfin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Quillback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Mimic shiner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Shorthead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redhorse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1463070"/>
            <a:ext cx="327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Example: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Fish found in Kankakee River, Illinois  (species from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Kwak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 &amp; Peterson 2007)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4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817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Species and Area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638063"/>
              </p:ext>
            </p:extLst>
          </p:nvPr>
        </p:nvGraphicFramePr>
        <p:xfrm>
          <a:off x="4648200" y="685800"/>
          <a:ext cx="3962400" cy="547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2209800"/>
                <a:gridCol w="838200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Reach#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SpeciesFoundInSample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#Individuals/sp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Bluntnose minnow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Common carp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Mimic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Shorthead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Bluntnose minnow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Golden redhorse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Longnose gar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Spotfin shiner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Gizzard shad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Quillback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Mimic </a:t>
                      </a:r>
                      <a:r>
                        <a:rPr lang="en-US" sz="1600" dirty="0">
                          <a:effectLst/>
                        </a:rPr>
                        <a:t>shiner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Shorthead</a:t>
                      </a:r>
                      <a:r>
                        <a:rPr lang="en-US" sz="1600" dirty="0" smtClean="0">
                          <a:effectLst/>
                        </a:rPr>
                        <a:t> redhorse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1295400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10-1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.  Graph the species-area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itchFamily="34" charset="0"/>
                <a:cs typeface="Times New Roman" pitchFamily="18" charset="0"/>
              </a:rPr>
              <a:t> curve.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5715000"/>
            <a:ext cx="320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90600" y="3429000"/>
            <a:ext cx="0" cy="228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9441" y="6172200"/>
            <a:ext cx="345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Number of Reaches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402" y="5663625"/>
            <a:ext cx="3457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1      2      3      4      5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09569" y="3939674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Species Richness</a:t>
            </a:r>
          </a:p>
        </p:txBody>
      </p:sp>
    </p:spTree>
    <p:extLst>
      <p:ext uri="{BB962C8B-B14F-4D97-AF65-F5344CB8AC3E}">
        <p14:creationId xmlns:p14="http://schemas.microsoft.com/office/powerpoint/2010/main" val="199588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1313</Words>
  <Application>Microsoft Macintosh PowerPoint</Application>
  <PresentationFormat>On-screen Show (4:3)</PresentationFormat>
  <Paragraphs>392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Lecture 10: Island Biogeography Wed May 3, 2017</vt:lpstr>
      <vt:lpstr>What factors are related to  species richness?</vt:lpstr>
      <vt:lpstr>Four factors that relate to biodiversity</vt:lpstr>
      <vt:lpstr>Four factors</vt:lpstr>
      <vt:lpstr>Focus on size and distance</vt:lpstr>
      <vt:lpstr>Island size affects species diversity. </vt:lpstr>
      <vt:lpstr>Species and Area</vt:lpstr>
      <vt:lpstr>Species and Area</vt:lpstr>
      <vt:lpstr>Species and Area</vt:lpstr>
      <vt:lpstr>Species and Area</vt:lpstr>
      <vt:lpstr>Species and Area</vt:lpstr>
      <vt:lpstr>Species-Area Curves</vt:lpstr>
      <vt:lpstr>Species-Area Curves</vt:lpstr>
      <vt:lpstr>Species Richness as a f(area, distance)</vt:lpstr>
      <vt:lpstr>Species Richness as a Function of Distance</vt:lpstr>
      <vt:lpstr>PowerPoint Presentation</vt:lpstr>
      <vt:lpstr>Island Biogeography</vt:lpstr>
      <vt:lpstr>Island Biogeography  – MacArthur &amp; Wilson 1963</vt:lpstr>
      <vt:lpstr>Island Biogeography Theory</vt:lpstr>
      <vt:lpstr>Island Biogeography Theory</vt:lpstr>
      <vt:lpstr>Island Biogeography Theory</vt:lpstr>
      <vt:lpstr>Island Biogeography Theory</vt:lpstr>
      <vt:lpstr>Island Biogeography Theory</vt:lpstr>
      <vt:lpstr>Island Biogeography Theory</vt:lpstr>
      <vt:lpstr>Island Biogeography Theory</vt:lpstr>
      <vt:lpstr>Island Biogeography Theory</vt:lpstr>
      <vt:lpstr>Island Biogeography Theory</vt:lpstr>
      <vt:lpstr>Island Biogeography Theory</vt:lpstr>
      <vt:lpstr>Island Biogeography Theory</vt:lpstr>
      <vt:lpstr>Simberloff: Experimental Test</vt:lpstr>
      <vt:lpstr>Island Biogeography</vt:lpstr>
      <vt:lpstr>Island Biogeography</vt:lpstr>
      <vt:lpstr>Species and Area</vt:lpstr>
    </vt:vector>
  </TitlesOfParts>
  <Company>Portland State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Rueter</dc:creator>
  <cp:lastModifiedBy>John Rueter</cp:lastModifiedBy>
  <cp:revision>10</cp:revision>
  <dcterms:created xsi:type="dcterms:W3CDTF">2017-05-02T23:12:11Z</dcterms:created>
  <dcterms:modified xsi:type="dcterms:W3CDTF">2017-05-03T14:30:23Z</dcterms:modified>
</cp:coreProperties>
</file>