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1.xml" ContentType="application/vnd.openxmlformats-officedocument.presentationml.notesSlide+xml"/>
  <Override PartName="/ppt/embeddings/oleObject3.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4.bin" ContentType="application/vnd.openxmlformats-officedocument.oleObject"/>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339" r:id="rId3"/>
    <p:sldId id="272" r:id="rId4"/>
    <p:sldId id="298" r:id="rId5"/>
    <p:sldId id="258" r:id="rId6"/>
    <p:sldId id="338" r:id="rId7"/>
    <p:sldId id="307" r:id="rId8"/>
    <p:sldId id="341" r:id="rId9"/>
    <p:sldId id="303" r:id="rId10"/>
    <p:sldId id="262" r:id="rId11"/>
    <p:sldId id="282" r:id="rId12"/>
    <p:sldId id="300" r:id="rId13"/>
    <p:sldId id="259" r:id="rId14"/>
    <p:sldId id="277" r:id="rId15"/>
    <p:sldId id="289" r:id="rId16"/>
    <p:sldId id="342" r:id="rId17"/>
    <p:sldId id="340" r:id="rId18"/>
    <p:sldId id="308" r:id="rId19"/>
    <p:sldId id="304" r:id="rId20"/>
    <p:sldId id="305" r:id="rId21"/>
    <p:sldId id="306" r:id="rId22"/>
    <p:sldId id="319" r:id="rId23"/>
    <p:sldId id="310" r:id="rId24"/>
    <p:sldId id="320" r:id="rId25"/>
    <p:sldId id="313" r:id="rId26"/>
    <p:sldId id="311" r:id="rId27"/>
    <p:sldId id="318" r:id="rId28"/>
    <p:sldId id="312" r:id="rId29"/>
    <p:sldId id="321" r:id="rId30"/>
    <p:sldId id="345" r:id="rId31"/>
    <p:sldId id="323" r:id="rId32"/>
    <p:sldId id="331" r:id="rId33"/>
    <p:sldId id="337" r:id="rId34"/>
    <p:sldId id="324" r:id="rId35"/>
    <p:sldId id="327" r:id="rId36"/>
    <p:sldId id="343" r:id="rId37"/>
    <p:sldId id="344" r:id="rId38"/>
    <p:sldId id="314" r:id="rId39"/>
    <p:sldId id="322" r:id="rId40"/>
    <p:sldId id="315" r:id="rId41"/>
    <p:sldId id="316" r:id="rId42"/>
    <p:sldId id="317" r:id="rId43"/>
    <p:sldId id="325" r:id="rId44"/>
    <p:sldId id="333" r:id="rId45"/>
    <p:sldId id="334" r:id="rId46"/>
    <p:sldId id="328" r:id="rId47"/>
    <p:sldId id="329" r:id="rId48"/>
    <p:sldId id="336" r:id="rId49"/>
    <p:sldId id="332" r:id="rId50"/>
    <p:sldId id="330" r:id="rId5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6DE"/>
    <a:srgbClr val="145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26" autoAdjust="0"/>
  </p:normalViewPr>
  <p:slideViewPr>
    <p:cSldViewPr snapToGrid="0">
      <p:cViewPr>
        <p:scale>
          <a:sx n="95" d="100"/>
          <a:sy n="95" d="100"/>
        </p:scale>
        <p:origin x="-1016" y="-784"/>
      </p:cViewPr>
      <p:guideLst>
        <p:guide orient="horz" pos="2160"/>
        <p:guide pos="2880"/>
      </p:guideLst>
    </p:cSldViewPr>
  </p:slideViewPr>
  <p:notesTextViewPr>
    <p:cViewPr>
      <p:scale>
        <a:sx n="1" d="1"/>
        <a:sy n="1" d="1"/>
      </p:scale>
      <p:origin x="0" y="0"/>
    </p:cViewPr>
  </p:notesTextViewPr>
  <p:sorterViewPr>
    <p:cViewPr>
      <p:scale>
        <a:sx n="145" d="100"/>
        <a:sy n="145" d="100"/>
      </p:scale>
      <p:origin x="0" y="323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9C67F287-78EC-8D42-82F9-291044C4E131}" type="datetimeFigureOut">
              <a:rPr lang="en-US" smtClean="0"/>
              <a:pPr/>
              <a:t>4/2/17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AA85F502-0EA4-434B-84E6-75C98158874F}" type="slidenum">
              <a:rPr lang="en-US" smtClean="0"/>
              <a:pPr/>
              <a:t>‹#›</a:t>
            </a:fld>
            <a:endParaRPr lang="en-US"/>
          </a:p>
        </p:txBody>
      </p:sp>
    </p:spTree>
    <p:extLst>
      <p:ext uri="{BB962C8B-B14F-4D97-AF65-F5344CB8AC3E}">
        <p14:creationId xmlns:p14="http://schemas.microsoft.com/office/powerpoint/2010/main" val="2399407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8913839C-408E-4938-A3E5-AF17F1F1269E}" type="datetimeFigureOut">
              <a:rPr lang="en-US" smtClean="0"/>
              <a:pPr/>
              <a:t>4/2/17</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94629A27-9055-4090-B9C7-65653F233E96}" type="slidenum">
              <a:rPr lang="en-US" smtClean="0"/>
              <a:pPr/>
              <a:t>‹#›</a:t>
            </a:fld>
            <a:endParaRPr lang="en-US"/>
          </a:p>
        </p:txBody>
      </p:sp>
    </p:spTree>
    <p:extLst>
      <p:ext uri="{BB962C8B-B14F-4D97-AF65-F5344CB8AC3E}">
        <p14:creationId xmlns:p14="http://schemas.microsoft.com/office/powerpoint/2010/main" val="139118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oregonlive.com/environment/index.ssf/2015/12/post_46.html%23incart_river_hom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0"/>
              <a:buChar char="Ø"/>
            </a:pPr>
            <a:r>
              <a:rPr lang="en-US" dirty="0" smtClean="0"/>
              <a:t>100 </a:t>
            </a:r>
            <a:r>
              <a:rPr lang="en-US" dirty="0" err="1" smtClean="0"/>
              <a:t>yr</a:t>
            </a:r>
            <a:endParaRPr lang="en-US" dirty="0" smtClean="0"/>
          </a:p>
          <a:p>
            <a:pPr marL="171450" indent="-171450">
              <a:buFont typeface="Wingdings" charset="0"/>
              <a:buChar char="Ø"/>
            </a:pPr>
            <a:r>
              <a:rPr lang="en-US" dirty="0" smtClean="0"/>
              <a:t>Common carp </a:t>
            </a:r>
          </a:p>
          <a:p>
            <a:pPr marL="171450" marR="0" indent="-171450" algn="l" defTabSz="914400" rtl="0" eaLnBrk="1" fontAlgn="auto" latinLnBrk="0" hangingPunct="1">
              <a:lnSpc>
                <a:spcPct val="100000"/>
              </a:lnSpc>
              <a:spcBef>
                <a:spcPts val="0"/>
              </a:spcBef>
              <a:spcAft>
                <a:spcPts val="0"/>
              </a:spcAft>
              <a:buClrTx/>
              <a:buSzTx/>
              <a:buFont typeface="Wingdings" charset="0"/>
              <a:buChar char="Ø"/>
              <a:tabLst/>
              <a:defRPr/>
            </a:pPr>
            <a:r>
              <a:rPr lang="en-US" sz="1200" dirty="0" smtClean="0">
                <a:hlinkClick r:id="rId3"/>
              </a:rPr>
              <a:t>http://www.oregonlive.com/environment/index.ssf/2015/12/post_46.html#incart_river_home</a:t>
            </a:r>
            <a:endParaRPr lang="en-US" sz="1200" dirty="0" smtClean="0"/>
          </a:p>
          <a:p>
            <a:pPr marL="171450" indent="-171450">
              <a:buFont typeface="Wingdings" charset="0"/>
              <a:buChar char="Ø"/>
            </a:pPr>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4</a:t>
            </a:fld>
            <a:endParaRPr lang="en-US"/>
          </a:p>
        </p:txBody>
      </p:sp>
    </p:spTree>
    <p:extLst>
      <p:ext uri="{BB962C8B-B14F-4D97-AF65-F5344CB8AC3E}">
        <p14:creationId xmlns:p14="http://schemas.microsoft.com/office/powerpoint/2010/main" val="3005356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what is a population? Morphologically, behaviorally, or biochemically distinct group of organisms</a:t>
            </a:r>
          </a:p>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17</a:t>
            </a:fld>
            <a:endParaRPr lang="en-US"/>
          </a:p>
        </p:txBody>
      </p:sp>
    </p:spTree>
    <p:extLst>
      <p:ext uri="{BB962C8B-B14F-4D97-AF65-F5344CB8AC3E}">
        <p14:creationId xmlns:p14="http://schemas.microsoft.com/office/powerpoint/2010/main" val="3262122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85372" indent="-302066">
              <a:defRPr sz="2500">
                <a:solidFill>
                  <a:schemeClr val="tx1"/>
                </a:solidFill>
                <a:latin typeface="Arial" charset="0"/>
                <a:ea typeface="ＭＳ Ｐゴシック" charset="0"/>
              </a:defRPr>
            </a:lvl2pPr>
            <a:lvl3pPr marL="1208265" indent="-241653">
              <a:defRPr sz="2500">
                <a:solidFill>
                  <a:schemeClr val="tx1"/>
                </a:solidFill>
                <a:latin typeface="Arial" charset="0"/>
                <a:ea typeface="ＭＳ Ｐゴシック" charset="0"/>
              </a:defRPr>
            </a:lvl3pPr>
            <a:lvl4pPr marL="1691571" indent="-241653">
              <a:defRPr sz="2500">
                <a:solidFill>
                  <a:schemeClr val="tx1"/>
                </a:solidFill>
                <a:latin typeface="Arial" charset="0"/>
                <a:ea typeface="ＭＳ Ｐゴシック" charset="0"/>
              </a:defRPr>
            </a:lvl4pPr>
            <a:lvl5pPr marL="2174878" indent="-241653">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FA1BC5C3-EDF2-E24F-82A6-A1276B99B1A1}" type="slidenum">
              <a:rPr lang="en-US" sz="1300">
                <a:latin typeface="Times New Roman" charset="0"/>
              </a:rPr>
              <a:pPr eaLnBrk="1" hangingPunct="1"/>
              <a:t>18</a:t>
            </a:fld>
            <a:endParaRPr lang="en-US" sz="130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How get? </a:t>
            </a:r>
          </a:p>
          <a:p>
            <a:r>
              <a:rPr lang="en-US">
                <a:ea typeface="ＭＳ Ｐゴシック" charset="0"/>
                <a:cs typeface="ＭＳ Ｐゴシック" charset="0"/>
              </a:rPr>
              <a:t>Follow a cohort over time for survival and # offspring (cohort life table). </a:t>
            </a:r>
          </a:p>
          <a:p>
            <a:r>
              <a:rPr lang="en-US">
                <a:ea typeface="ＭＳ Ｐゴシック" charset="0"/>
                <a:cs typeface="ＭＳ Ｐゴシック" charset="0"/>
              </a:rPr>
              <a:t>Snapshot in time (static lifetable) of different ages. Better if v. long lived &amp; can estimate ages (more assumptions)</a:t>
            </a:r>
          </a:p>
        </p:txBody>
      </p:sp>
    </p:spTree>
    <p:extLst>
      <p:ext uri="{BB962C8B-B14F-4D97-AF65-F5344CB8AC3E}">
        <p14:creationId xmlns:p14="http://schemas.microsoft.com/office/powerpoint/2010/main" val="3267074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 change </a:t>
            </a:r>
            <a:r>
              <a:rPr lang="en-US" smtClean="0"/>
              <a:t>over time</a:t>
            </a:r>
            <a:endParaRPr lang="en-US"/>
          </a:p>
        </p:txBody>
      </p:sp>
      <p:sp>
        <p:nvSpPr>
          <p:cNvPr id="4" name="Slide Number Placeholder 3"/>
          <p:cNvSpPr>
            <a:spLocks noGrp="1"/>
          </p:cNvSpPr>
          <p:nvPr>
            <p:ph type="sldNum" sz="quarter" idx="10"/>
          </p:nvPr>
        </p:nvSpPr>
        <p:spPr/>
        <p:txBody>
          <a:bodyPr/>
          <a:lstStyle/>
          <a:p>
            <a:fld id="{94629A27-9055-4090-B9C7-65653F233E96}" type="slidenum">
              <a:rPr lang="en-US" smtClean="0"/>
              <a:pPr/>
              <a:t>22</a:t>
            </a:fld>
            <a:endParaRPr lang="en-US"/>
          </a:p>
        </p:txBody>
      </p:sp>
    </p:spTree>
    <p:extLst>
      <p:ext uri="{BB962C8B-B14F-4D97-AF65-F5344CB8AC3E}">
        <p14:creationId xmlns:p14="http://schemas.microsoft.com/office/powerpoint/2010/main" val="3478314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Osaka" charset="-128"/>
              </a:rPr>
              <a:t>Units: individuals / individual * time</a:t>
            </a:r>
          </a:p>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29</a:t>
            </a:fld>
            <a:endParaRPr lang="en-US"/>
          </a:p>
        </p:txBody>
      </p:sp>
    </p:spTree>
    <p:extLst>
      <p:ext uri="{BB962C8B-B14F-4D97-AF65-F5344CB8AC3E}">
        <p14:creationId xmlns:p14="http://schemas.microsoft.com/office/powerpoint/2010/main" val="257540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5078" indent="-255078">
              <a:buFontTx/>
              <a:buAutoNum type="arabicPeriod"/>
            </a:pPr>
            <a:r>
              <a:rPr lang="en-US" dirty="0">
                <a:ea typeface="ＭＳ Ｐゴシック" charset="0"/>
                <a:cs typeface="ＭＳ Ｐゴシック" charset="0"/>
              </a:rPr>
              <a:t>Type in </a:t>
            </a:r>
            <a:r>
              <a:rPr lang="ja-JP" altLang="en-US" dirty="0">
                <a:ea typeface="ＭＳ Ｐゴシック" charset="0"/>
                <a:cs typeface="ＭＳ Ｐゴシック" charset="0"/>
              </a:rPr>
              <a:t>‘</a:t>
            </a:r>
            <a:r>
              <a:rPr lang="en-US" dirty="0">
                <a:ea typeface="ＭＳ Ｐゴシック" charset="0"/>
                <a:cs typeface="ＭＳ Ｐゴシック" charset="0"/>
              </a:rPr>
              <a:t>2</a:t>
            </a:r>
            <a:r>
              <a:rPr lang="ja-JP" altLang="en-US" dirty="0">
                <a:ea typeface="ＭＳ Ｐゴシック" charset="0"/>
                <a:cs typeface="ＭＳ Ｐゴシック" charset="0"/>
              </a:rPr>
              <a:t>’</a:t>
            </a:r>
            <a:r>
              <a:rPr lang="en-US" dirty="0">
                <a:ea typeface="ＭＳ Ｐゴシック" charset="0"/>
                <a:cs typeface="ＭＳ Ｐゴシック" charset="0"/>
              </a:rPr>
              <a:t> and then push the LN button = 0.69.</a:t>
            </a:r>
          </a:p>
          <a:p>
            <a:pPr marL="255078" indent="-255078">
              <a:buFontTx/>
              <a:buAutoNum type="arabicPeriod"/>
            </a:pPr>
            <a:r>
              <a:rPr lang="en-US" dirty="0">
                <a:ea typeface="ＭＳ Ｐゴシック" charset="0"/>
                <a:cs typeface="ＭＳ Ｐゴシック" charset="0"/>
              </a:rPr>
              <a:t>Type in </a:t>
            </a:r>
            <a:r>
              <a:rPr lang="en-US" dirty="0" smtClean="0">
                <a:ea typeface="ＭＳ Ｐゴシック" charset="0"/>
                <a:cs typeface="ＭＳ Ｐゴシック" charset="0"/>
              </a:rPr>
              <a:t>3.73767 </a:t>
            </a:r>
            <a:r>
              <a:rPr lang="en-US" dirty="0">
                <a:ea typeface="ＭＳ Ｐゴシック" charset="0"/>
                <a:cs typeface="ＭＳ Ｐゴシック" charset="0"/>
              </a:rPr>
              <a:t>and then e</a:t>
            </a:r>
            <a:r>
              <a:rPr lang="en-US" baseline="30000" dirty="0">
                <a:ea typeface="ＭＳ Ｐゴシック" charset="0"/>
                <a:cs typeface="ＭＳ Ｐゴシック" charset="0"/>
              </a:rPr>
              <a:t>x</a:t>
            </a:r>
            <a:r>
              <a:rPr lang="en-US" dirty="0">
                <a:ea typeface="ＭＳ Ｐゴシック" charset="0"/>
                <a:cs typeface="ＭＳ Ｐゴシック" charset="0"/>
              </a:rPr>
              <a:t> (you may need to use the 2</a:t>
            </a:r>
            <a:r>
              <a:rPr lang="en-US" baseline="30000" dirty="0">
                <a:ea typeface="ＭＳ Ｐゴシック" charset="0"/>
                <a:cs typeface="ＭＳ Ｐゴシック" charset="0"/>
              </a:rPr>
              <a:t>nd</a:t>
            </a:r>
            <a:r>
              <a:rPr lang="en-US" dirty="0">
                <a:ea typeface="ＭＳ Ｐゴシック" charset="0"/>
                <a:cs typeface="ＭＳ Ｐゴシック" charset="0"/>
              </a:rPr>
              <a:t> function button for this, I do). The answer is </a:t>
            </a:r>
            <a:r>
              <a:rPr lang="en-US" dirty="0" smtClean="0">
                <a:ea typeface="ＭＳ Ｐゴシック" charset="0"/>
                <a:cs typeface="ＭＳ Ｐゴシック" charset="0"/>
              </a:rPr>
              <a:t>42  </a:t>
            </a:r>
            <a:r>
              <a:rPr lang="en-US" dirty="0">
                <a:ea typeface="ＭＳ Ｐゴシック" charset="0"/>
                <a:cs typeface="ＭＳ Ｐゴシック" charset="0"/>
              </a:rPr>
              <a:t>(note that e = 2.718 so e</a:t>
            </a:r>
            <a:r>
              <a:rPr lang="en-US" baseline="30000" dirty="0">
                <a:ea typeface="ＭＳ Ｐゴシック" charset="0"/>
                <a:cs typeface="ＭＳ Ｐゴシック" charset="0"/>
              </a:rPr>
              <a:t>1</a:t>
            </a:r>
            <a:r>
              <a:rPr lang="en-US" dirty="0">
                <a:ea typeface="ＭＳ Ｐゴシック" charset="0"/>
                <a:cs typeface="ＭＳ Ｐゴシック" charset="0"/>
              </a:rPr>
              <a:t> = 2.718)</a:t>
            </a:r>
          </a:p>
          <a:p>
            <a:pPr marL="255078" indent="-255078">
              <a:buFontTx/>
              <a:buAutoNum type="arabicPeriod"/>
            </a:pPr>
            <a:r>
              <a:rPr lang="en-US" dirty="0">
                <a:ea typeface="ＭＳ Ｐゴシック" charset="0"/>
                <a:cs typeface="ＭＳ Ｐゴシック" charset="0"/>
              </a:rPr>
              <a:t>=1 because e is the base of the natural logarithm. For log base 10, the log(10) = 1. </a:t>
            </a:r>
            <a:r>
              <a:rPr lang="en-US" dirty="0" err="1">
                <a:ea typeface="ＭＳ Ｐゴシック" charset="0"/>
                <a:cs typeface="ＭＳ Ｐゴシック" charset="0"/>
              </a:rPr>
              <a:t>ln</a:t>
            </a:r>
            <a:r>
              <a:rPr lang="en-US" dirty="0">
                <a:ea typeface="ＭＳ Ｐゴシック" charset="0"/>
                <a:cs typeface="ＭＳ Ｐゴシック" charset="0"/>
              </a:rPr>
              <a:t> (</a:t>
            </a:r>
            <a:r>
              <a:rPr lang="en-US" dirty="0" err="1">
                <a:ea typeface="ＭＳ Ｐゴシック" charset="0"/>
                <a:cs typeface="ＭＳ Ｐゴシック" charset="0"/>
              </a:rPr>
              <a:t>e^x</a:t>
            </a:r>
            <a:r>
              <a:rPr lang="en-US" dirty="0">
                <a:ea typeface="ＭＳ Ｐゴシック" charset="0"/>
                <a:cs typeface="ＭＳ Ｐゴシック" charset="0"/>
              </a:rPr>
              <a:t>) = x</a:t>
            </a:r>
          </a:p>
          <a:p>
            <a:pPr marL="255078" indent="-255078">
              <a:buFontTx/>
              <a:buAutoNum type="arabicPeriod"/>
            </a:pPr>
            <a:r>
              <a:rPr lang="en-US" dirty="0">
                <a:ea typeface="ＭＳ Ｐゴシック" charset="0"/>
                <a:cs typeface="ＭＳ Ｐゴシック" charset="0"/>
              </a:rPr>
              <a:t>Natural log = area under the curve of y=1/x as long as x is a real, + </a:t>
            </a:r>
            <a:r>
              <a:rPr lang="en-US" dirty="0" smtClean="0">
                <a:ea typeface="ＭＳ Ｐゴシック" charset="0"/>
                <a:cs typeface="ＭＳ Ｐゴシック" charset="0"/>
              </a:rPr>
              <a:t>#. Given that integration (calculus)</a:t>
            </a:r>
            <a:r>
              <a:rPr lang="en-US" baseline="0" dirty="0" smtClean="0">
                <a:ea typeface="ＭＳ Ｐゴシック" charset="0"/>
                <a:cs typeface="ＭＳ Ｐゴシック" charset="0"/>
              </a:rPr>
              <a:t> is all about the area under the curve, e appears often in models derived from calculus. </a:t>
            </a:r>
            <a:endParaRPr lang="en-US" dirty="0">
              <a:ea typeface="ＭＳ Ｐゴシック" charset="0"/>
              <a:cs typeface="ＭＳ Ｐゴシック" charset="0"/>
            </a:endParaRP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85372" indent="-302066">
              <a:defRPr sz="2500">
                <a:solidFill>
                  <a:schemeClr val="tx1"/>
                </a:solidFill>
                <a:latin typeface="Arial" charset="0"/>
                <a:ea typeface="ＭＳ Ｐゴシック" charset="0"/>
              </a:defRPr>
            </a:lvl2pPr>
            <a:lvl3pPr marL="1208265" indent="-241653">
              <a:defRPr sz="2500">
                <a:solidFill>
                  <a:schemeClr val="tx1"/>
                </a:solidFill>
                <a:latin typeface="Arial" charset="0"/>
                <a:ea typeface="ＭＳ Ｐゴシック" charset="0"/>
              </a:defRPr>
            </a:lvl3pPr>
            <a:lvl4pPr marL="1691571" indent="-241653">
              <a:defRPr sz="2500">
                <a:solidFill>
                  <a:schemeClr val="tx1"/>
                </a:solidFill>
                <a:latin typeface="Arial" charset="0"/>
                <a:ea typeface="ＭＳ Ｐゴシック" charset="0"/>
              </a:defRPr>
            </a:lvl4pPr>
            <a:lvl5pPr marL="2174878" indent="-241653">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fld id="{716729CB-8812-594A-883C-35C9CC61FAC1}" type="slidenum">
              <a:rPr lang="en-US" sz="1300"/>
              <a:pPr/>
              <a:t>31</a:t>
            </a:fld>
            <a:endParaRPr lang="en-US" sz="1300"/>
          </a:p>
        </p:txBody>
      </p:sp>
    </p:spTree>
    <p:extLst>
      <p:ext uri="{BB962C8B-B14F-4D97-AF65-F5344CB8AC3E}">
        <p14:creationId xmlns:p14="http://schemas.microsoft.com/office/powerpoint/2010/main" val="4018051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5078" indent="-255078">
              <a:buFontTx/>
              <a:buAutoNum type="arabicPeriod"/>
            </a:pPr>
            <a:r>
              <a:rPr lang="en-US" dirty="0">
                <a:ea typeface="ＭＳ Ｐゴシック" charset="0"/>
                <a:cs typeface="ＭＳ Ｐゴシック" charset="0"/>
              </a:rPr>
              <a:t>Type in </a:t>
            </a:r>
            <a:r>
              <a:rPr lang="ja-JP" altLang="en-US" dirty="0">
                <a:ea typeface="ＭＳ Ｐゴシック" charset="0"/>
                <a:cs typeface="ＭＳ Ｐゴシック" charset="0"/>
              </a:rPr>
              <a:t>‘</a:t>
            </a:r>
            <a:r>
              <a:rPr lang="en-US" dirty="0">
                <a:ea typeface="ＭＳ Ｐゴシック" charset="0"/>
                <a:cs typeface="ＭＳ Ｐゴシック" charset="0"/>
              </a:rPr>
              <a:t>2</a:t>
            </a:r>
            <a:r>
              <a:rPr lang="ja-JP" altLang="en-US" dirty="0">
                <a:ea typeface="ＭＳ Ｐゴシック" charset="0"/>
                <a:cs typeface="ＭＳ Ｐゴシック" charset="0"/>
              </a:rPr>
              <a:t>’</a:t>
            </a:r>
            <a:r>
              <a:rPr lang="en-US" dirty="0">
                <a:ea typeface="ＭＳ Ｐゴシック" charset="0"/>
                <a:cs typeface="ＭＳ Ｐゴシック" charset="0"/>
              </a:rPr>
              <a:t> and then push the LN button = 0.69.</a:t>
            </a:r>
          </a:p>
          <a:p>
            <a:pPr marL="255078" indent="-255078">
              <a:buFontTx/>
              <a:buAutoNum type="arabicPeriod"/>
            </a:pPr>
            <a:r>
              <a:rPr lang="en-US" dirty="0">
                <a:ea typeface="ＭＳ Ｐゴシック" charset="0"/>
                <a:cs typeface="ＭＳ Ｐゴシック" charset="0"/>
              </a:rPr>
              <a:t>Type in </a:t>
            </a:r>
            <a:r>
              <a:rPr lang="en-US" dirty="0" smtClean="0">
                <a:ea typeface="ＭＳ Ｐゴシック" charset="0"/>
                <a:cs typeface="ＭＳ Ｐゴシック" charset="0"/>
              </a:rPr>
              <a:t>3.73767 </a:t>
            </a:r>
            <a:r>
              <a:rPr lang="en-US" dirty="0">
                <a:ea typeface="ＭＳ Ｐゴシック" charset="0"/>
                <a:cs typeface="ＭＳ Ｐゴシック" charset="0"/>
              </a:rPr>
              <a:t>and then e</a:t>
            </a:r>
            <a:r>
              <a:rPr lang="en-US" baseline="30000" dirty="0">
                <a:ea typeface="ＭＳ Ｐゴシック" charset="0"/>
                <a:cs typeface="ＭＳ Ｐゴシック" charset="0"/>
              </a:rPr>
              <a:t>x</a:t>
            </a:r>
            <a:r>
              <a:rPr lang="en-US" dirty="0">
                <a:ea typeface="ＭＳ Ｐゴシック" charset="0"/>
                <a:cs typeface="ＭＳ Ｐゴシック" charset="0"/>
              </a:rPr>
              <a:t> (you may need to use the 2</a:t>
            </a:r>
            <a:r>
              <a:rPr lang="en-US" baseline="30000" dirty="0">
                <a:ea typeface="ＭＳ Ｐゴシック" charset="0"/>
                <a:cs typeface="ＭＳ Ｐゴシック" charset="0"/>
              </a:rPr>
              <a:t>nd</a:t>
            </a:r>
            <a:r>
              <a:rPr lang="en-US" dirty="0">
                <a:ea typeface="ＭＳ Ｐゴシック" charset="0"/>
                <a:cs typeface="ＭＳ Ｐゴシック" charset="0"/>
              </a:rPr>
              <a:t> function button for this, I do). The answer is </a:t>
            </a:r>
            <a:r>
              <a:rPr lang="en-US" dirty="0" smtClean="0">
                <a:ea typeface="ＭＳ Ｐゴシック" charset="0"/>
                <a:cs typeface="ＭＳ Ｐゴシック" charset="0"/>
              </a:rPr>
              <a:t>42  </a:t>
            </a:r>
            <a:r>
              <a:rPr lang="en-US" dirty="0">
                <a:ea typeface="ＭＳ Ｐゴシック" charset="0"/>
                <a:cs typeface="ＭＳ Ｐゴシック" charset="0"/>
              </a:rPr>
              <a:t>(note that e = 2.718 so e</a:t>
            </a:r>
            <a:r>
              <a:rPr lang="en-US" baseline="30000" dirty="0">
                <a:ea typeface="ＭＳ Ｐゴシック" charset="0"/>
                <a:cs typeface="ＭＳ Ｐゴシック" charset="0"/>
              </a:rPr>
              <a:t>1</a:t>
            </a:r>
            <a:r>
              <a:rPr lang="en-US" dirty="0">
                <a:ea typeface="ＭＳ Ｐゴシック" charset="0"/>
                <a:cs typeface="ＭＳ Ｐゴシック" charset="0"/>
              </a:rPr>
              <a:t> = 2.718)</a:t>
            </a:r>
          </a:p>
          <a:p>
            <a:pPr marL="255078" indent="-255078">
              <a:buFontTx/>
              <a:buAutoNum type="arabicPeriod"/>
            </a:pPr>
            <a:r>
              <a:rPr lang="en-US" dirty="0">
                <a:ea typeface="ＭＳ Ｐゴシック" charset="0"/>
                <a:cs typeface="ＭＳ Ｐゴシック" charset="0"/>
              </a:rPr>
              <a:t>=1 because e is the base of the natural logarithm. For log base 10, the log(10) = 1. </a:t>
            </a:r>
            <a:r>
              <a:rPr lang="en-US" dirty="0" err="1">
                <a:ea typeface="ＭＳ Ｐゴシック" charset="0"/>
                <a:cs typeface="ＭＳ Ｐゴシック" charset="0"/>
              </a:rPr>
              <a:t>ln</a:t>
            </a:r>
            <a:r>
              <a:rPr lang="en-US" dirty="0">
                <a:ea typeface="ＭＳ Ｐゴシック" charset="0"/>
                <a:cs typeface="ＭＳ Ｐゴシック" charset="0"/>
              </a:rPr>
              <a:t> (</a:t>
            </a:r>
            <a:r>
              <a:rPr lang="en-US" dirty="0" err="1">
                <a:ea typeface="ＭＳ Ｐゴシック" charset="0"/>
                <a:cs typeface="ＭＳ Ｐゴシック" charset="0"/>
              </a:rPr>
              <a:t>e^x</a:t>
            </a:r>
            <a:r>
              <a:rPr lang="en-US" dirty="0">
                <a:ea typeface="ＭＳ Ｐゴシック" charset="0"/>
                <a:cs typeface="ＭＳ Ｐゴシック" charset="0"/>
              </a:rPr>
              <a:t>) = x</a:t>
            </a:r>
          </a:p>
          <a:p>
            <a:pPr marL="255078" indent="-255078">
              <a:buFontTx/>
              <a:buAutoNum type="arabicPeriod"/>
            </a:pPr>
            <a:r>
              <a:rPr lang="en-US" dirty="0">
                <a:ea typeface="ＭＳ Ｐゴシック" charset="0"/>
                <a:cs typeface="ＭＳ Ｐゴシック" charset="0"/>
              </a:rPr>
              <a:t>Natural log = area under the curve of y=1/x as long as x is a real, + </a:t>
            </a:r>
            <a:r>
              <a:rPr lang="en-US" dirty="0" smtClean="0">
                <a:ea typeface="ＭＳ Ｐゴシック" charset="0"/>
                <a:cs typeface="ＭＳ Ｐゴシック" charset="0"/>
              </a:rPr>
              <a:t>#. Given that integration (calculus)</a:t>
            </a:r>
            <a:r>
              <a:rPr lang="en-US" baseline="0" dirty="0" smtClean="0">
                <a:ea typeface="ＭＳ Ｐゴシック" charset="0"/>
                <a:cs typeface="ＭＳ Ｐゴシック" charset="0"/>
              </a:rPr>
              <a:t> is all about the area under the curve, e appears often in models derived from calculus. </a:t>
            </a:r>
            <a:endParaRPr lang="en-US" dirty="0">
              <a:ea typeface="ＭＳ Ｐゴシック" charset="0"/>
              <a:cs typeface="ＭＳ Ｐゴシック" charset="0"/>
            </a:endParaRP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ＭＳ Ｐゴシック" charset="0"/>
              </a:defRPr>
            </a:lvl1pPr>
            <a:lvl2pPr marL="785372" indent="-302066">
              <a:defRPr sz="2500">
                <a:solidFill>
                  <a:schemeClr val="tx1"/>
                </a:solidFill>
                <a:latin typeface="Arial" charset="0"/>
                <a:ea typeface="ＭＳ Ｐゴシック" charset="0"/>
              </a:defRPr>
            </a:lvl2pPr>
            <a:lvl3pPr marL="1208265" indent="-241653">
              <a:defRPr sz="2500">
                <a:solidFill>
                  <a:schemeClr val="tx1"/>
                </a:solidFill>
                <a:latin typeface="Arial" charset="0"/>
                <a:ea typeface="ＭＳ Ｐゴシック" charset="0"/>
              </a:defRPr>
            </a:lvl3pPr>
            <a:lvl4pPr marL="1691571" indent="-241653">
              <a:defRPr sz="2500">
                <a:solidFill>
                  <a:schemeClr val="tx1"/>
                </a:solidFill>
                <a:latin typeface="Arial" charset="0"/>
                <a:ea typeface="ＭＳ Ｐゴシック" charset="0"/>
              </a:defRPr>
            </a:lvl4pPr>
            <a:lvl5pPr marL="2174878" indent="-241653">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fld id="{716729CB-8812-594A-883C-35C9CC61FAC1}" type="slidenum">
              <a:rPr lang="en-US" sz="1300"/>
              <a:pPr/>
              <a:t>32</a:t>
            </a:fld>
            <a:endParaRPr lang="en-US" sz="1300"/>
          </a:p>
        </p:txBody>
      </p:sp>
    </p:spTree>
    <p:extLst>
      <p:ext uri="{BB962C8B-B14F-4D97-AF65-F5344CB8AC3E}">
        <p14:creationId xmlns:p14="http://schemas.microsoft.com/office/powerpoint/2010/main" val="4018051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0C92C358-799B-4A72-975C-E26D12AD18DB}" type="slidenum">
              <a:rPr lang="en-US" smtClean="0"/>
              <a:pPr/>
              <a:t>34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r>
              <a:rPr lang="en-US" smtClean="0"/>
              <a:t>example of doubling (2x is constant proportion...)</a:t>
            </a:r>
          </a:p>
        </p:txBody>
      </p:sp>
    </p:spTree>
    <p:extLst>
      <p:ext uri="{BB962C8B-B14F-4D97-AF65-F5344CB8AC3E}">
        <p14:creationId xmlns:p14="http://schemas.microsoft.com/office/powerpoint/2010/main" val="3909332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765235" algn="l"/>
                <a:tab pos="1530469" algn="l"/>
                <a:tab pos="2295704" algn="l"/>
                <a:tab pos="3060939" algn="l"/>
              </a:tabLst>
              <a:defRPr sz="4400">
                <a:solidFill>
                  <a:schemeClr val="bg1"/>
                </a:solidFill>
                <a:latin typeface="Gill Sans" charset="0"/>
                <a:ea typeface="SimSun" charset="0"/>
                <a:cs typeface="SimSun" charset="0"/>
              </a:defRPr>
            </a:lvl1pPr>
            <a:lvl2pPr eaLnBrk="0" hangingPunct="0">
              <a:tabLst>
                <a:tab pos="765235" algn="l"/>
                <a:tab pos="1530469" algn="l"/>
                <a:tab pos="2295704" algn="l"/>
                <a:tab pos="3060939" algn="l"/>
              </a:tabLst>
              <a:defRPr sz="4400">
                <a:solidFill>
                  <a:schemeClr val="bg1"/>
                </a:solidFill>
                <a:latin typeface="Gill Sans" charset="0"/>
                <a:ea typeface="SimSun" charset="0"/>
                <a:cs typeface="SimSun" charset="0"/>
              </a:defRPr>
            </a:lvl2pPr>
            <a:lvl3pPr eaLnBrk="0" hangingPunct="0">
              <a:tabLst>
                <a:tab pos="765235" algn="l"/>
                <a:tab pos="1530469" algn="l"/>
                <a:tab pos="2295704" algn="l"/>
                <a:tab pos="3060939" algn="l"/>
              </a:tabLst>
              <a:defRPr sz="4400">
                <a:solidFill>
                  <a:schemeClr val="bg1"/>
                </a:solidFill>
                <a:latin typeface="Gill Sans" charset="0"/>
                <a:ea typeface="SimSun" charset="0"/>
                <a:cs typeface="SimSun" charset="0"/>
              </a:defRPr>
            </a:lvl3pPr>
            <a:lvl4pPr eaLnBrk="0" hangingPunct="0">
              <a:tabLst>
                <a:tab pos="765235" algn="l"/>
                <a:tab pos="1530469" algn="l"/>
                <a:tab pos="2295704" algn="l"/>
                <a:tab pos="3060939" algn="l"/>
              </a:tabLst>
              <a:defRPr sz="4400">
                <a:solidFill>
                  <a:schemeClr val="bg1"/>
                </a:solidFill>
                <a:latin typeface="Gill Sans" charset="0"/>
                <a:ea typeface="SimSun" charset="0"/>
                <a:cs typeface="SimSun" charset="0"/>
              </a:defRPr>
            </a:lvl4pPr>
            <a:lvl5pPr eaLnBrk="0" hangingPunct="0">
              <a:tabLst>
                <a:tab pos="765235" algn="l"/>
                <a:tab pos="1530469" algn="l"/>
                <a:tab pos="2295704" algn="l"/>
                <a:tab pos="3060939" algn="l"/>
              </a:tabLst>
              <a:defRPr sz="4400">
                <a:solidFill>
                  <a:schemeClr val="bg1"/>
                </a:solidFill>
                <a:latin typeface="Gill Sans" charset="0"/>
                <a:ea typeface="SimSun" charset="0"/>
                <a:cs typeface="SimSun" charset="0"/>
              </a:defRPr>
            </a:lvl5pPr>
            <a:lvl6pPr marL="2658184" indent="-241653" algn="ctr" eaLnBrk="0" fontAlgn="base" hangingPunct="0">
              <a:spcBef>
                <a:spcPct val="0"/>
              </a:spcBef>
              <a:spcAft>
                <a:spcPct val="0"/>
              </a:spcAft>
              <a:buClr>
                <a:srgbClr val="000000"/>
              </a:buClr>
              <a:buSzPct val="100000"/>
              <a:buFont typeface="Times New Roman" charset="0"/>
              <a:tabLst>
                <a:tab pos="765235" algn="l"/>
                <a:tab pos="1530469" algn="l"/>
                <a:tab pos="2295704" algn="l"/>
                <a:tab pos="3060939" algn="l"/>
              </a:tabLst>
              <a:defRPr sz="4400">
                <a:solidFill>
                  <a:schemeClr val="bg1"/>
                </a:solidFill>
                <a:latin typeface="Gill Sans" charset="0"/>
                <a:ea typeface="SimSun" charset="0"/>
                <a:cs typeface="SimSun" charset="0"/>
              </a:defRPr>
            </a:lvl6pPr>
            <a:lvl7pPr marL="3141490" indent="-241653" algn="ctr" eaLnBrk="0" fontAlgn="base" hangingPunct="0">
              <a:spcBef>
                <a:spcPct val="0"/>
              </a:spcBef>
              <a:spcAft>
                <a:spcPct val="0"/>
              </a:spcAft>
              <a:buClr>
                <a:srgbClr val="000000"/>
              </a:buClr>
              <a:buSzPct val="100000"/>
              <a:buFont typeface="Times New Roman" charset="0"/>
              <a:tabLst>
                <a:tab pos="765235" algn="l"/>
                <a:tab pos="1530469" algn="l"/>
                <a:tab pos="2295704" algn="l"/>
                <a:tab pos="3060939" algn="l"/>
              </a:tabLst>
              <a:defRPr sz="4400">
                <a:solidFill>
                  <a:schemeClr val="bg1"/>
                </a:solidFill>
                <a:latin typeface="Gill Sans" charset="0"/>
                <a:ea typeface="SimSun" charset="0"/>
                <a:cs typeface="SimSun" charset="0"/>
              </a:defRPr>
            </a:lvl7pPr>
            <a:lvl8pPr marL="3624796" indent="-241653" algn="ctr" eaLnBrk="0" fontAlgn="base" hangingPunct="0">
              <a:spcBef>
                <a:spcPct val="0"/>
              </a:spcBef>
              <a:spcAft>
                <a:spcPct val="0"/>
              </a:spcAft>
              <a:buClr>
                <a:srgbClr val="000000"/>
              </a:buClr>
              <a:buSzPct val="100000"/>
              <a:buFont typeface="Times New Roman" charset="0"/>
              <a:tabLst>
                <a:tab pos="765235" algn="l"/>
                <a:tab pos="1530469" algn="l"/>
                <a:tab pos="2295704" algn="l"/>
                <a:tab pos="3060939" algn="l"/>
              </a:tabLst>
              <a:defRPr sz="4400">
                <a:solidFill>
                  <a:schemeClr val="bg1"/>
                </a:solidFill>
                <a:latin typeface="Gill Sans" charset="0"/>
                <a:ea typeface="SimSun" charset="0"/>
                <a:cs typeface="SimSun" charset="0"/>
              </a:defRPr>
            </a:lvl8pPr>
            <a:lvl9pPr marL="4108102" indent="-241653" algn="ctr" eaLnBrk="0" fontAlgn="base" hangingPunct="0">
              <a:spcBef>
                <a:spcPct val="0"/>
              </a:spcBef>
              <a:spcAft>
                <a:spcPct val="0"/>
              </a:spcAft>
              <a:buClr>
                <a:srgbClr val="000000"/>
              </a:buClr>
              <a:buSzPct val="100000"/>
              <a:buFont typeface="Times New Roman" charset="0"/>
              <a:tabLst>
                <a:tab pos="765235" algn="l"/>
                <a:tab pos="1530469" algn="l"/>
                <a:tab pos="2295704" algn="l"/>
                <a:tab pos="3060939" algn="l"/>
              </a:tabLst>
              <a:defRPr sz="4400">
                <a:solidFill>
                  <a:schemeClr val="bg1"/>
                </a:solidFill>
                <a:latin typeface="Gill Sans" charset="0"/>
                <a:ea typeface="SimSun" charset="0"/>
                <a:cs typeface="SimSun" charset="0"/>
              </a:defRPr>
            </a:lvl9pPr>
          </a:lstStyle>
          <a:p>
            <a:pPr eaLnBrk="1" hangingPunct="1">
              <a:defRPr/>
            </a:pPr>
            <a:fld id="{C80A22E8-DFF1-B541-8EC4-C82F6E74850C}" type="slidenum">
              <a:rPr lang="en-US" sz="1300">
                <a:solidFill>
                  <a:srgbClr val="000000"/>
                </a:solidFill>
                <a:latin typeface="Times New Roman" charset="0"/>
                <a:cs typeface="Lucida Sans Unicode" charset="0"/>
              </a:rPr>
              <a:pPr eaLnBrk="1" hangingPunct="1">
                <a:defRPr/>
              </a:pPr>
              <a:t>35</a:t>
            </a:fld>
            <a:endParaRPr lang="en-US" sz="1300">
              <a:solidFill>
                <a:srgbClr val="000000"/>
              </a:solidFill>
              <a:latin typeface="Times New Roman" charset="0"/>
              <a:cs typeface="Lucida Sans Unicode" charset="0"/>
            </a:endParaRPr>
          </a:p>
        </p:txBody>
      </p:sp>
      <p:sp>
        <p:nvSpPr>
          <p:cNvPr id="31747" name="Rectangle 1"/>
          <p:cNvSpPr>
            <a:spLocks noGrp="1" noRot="1" noChangeAspect="1" noChangeArrowheads="1" noTextEdit="1"/>
          </p:cNvSpPr>
          <p:nvPr>
            <p:ph type="sldImg"/>
          </p:nvPr>
        </p:nvSpPr>
        <p:spPr>
          <a:xfrm>
            <a:off x="903288" y="455613"/>
            <a:ext cx="5508625" cy="4130675"/>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a:spLocks noGrp="1" noChangeArrowheads="1"/>
          </p:cNvSpPr>
          <p:nvPr>
            <p:ph type="body" idx="1"/>
          </p:nvPr>
        </p:nvSpPr>
        <p:spPr>
          <a:xfrm>
            <a:off x="731520" y="4560570"/>
            <a:ext cx="5852160" cy="4320540"/>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extLst>
      <p:ext uri="{BB962C8B-B14F-4D97-AF65-F5344CB8AC3E}">
        <p14:creationId xmlns:p14="http://schemas.microsoft.com/office/powerpoint/2010/main" val="3361398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39</a:t>
            </a:fld>
            <a:endParaRPr lang="en-US"/>
          </a:p>
        </p:txBody>
      </p:sp>
    </p:spTree>
    <p:extLst>
      <p:ext uri="{BB962C8B-B14F-4D97-AF65-F5344CB8AC3E}">
        <p14:creationId xmlns:p14="http://schemas.microsoft.com/office/powerpoint/2010/main" val="725972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41</a:t>
            </a:fld>
            <a:endParaRPr lang="en-US"/>
          </a:p>
        </p:txBody>
      </p:sp>
    </p:spTree>
    <p:extLst>
      <p:ext uri="{BB962C8B-B14F-4D97-AF65-F5344CB8AC3E}">
        <p14:creationId xmlns:p14="http://schemas.microsoft.com/office/powerpoint/2010/main" val="281443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5</a:t>
            </a:fld>
            <a:endParaRPr lang="en-US"/>
          </a:p>
        </p:txBody>
      </p:sp>
    </p:spTree>
    <p:extLst>
      <p:ext uri="{BB962C8B-B14F-4D97-AF65-F5344CB8AC3E}">
        <p14:creationId xmlns:p14="http://schemas.microsoft.com/office/powerpoint/2010/main" val="2828094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44</a:t>
            </a:fld>
            <a:endParaRPr lang="en-US"/>
          </a:p>
        </p:txBody>
      </p:sp>
    </p:spTree>
    <p:extLst>
      <p:ext uri="{BB962C8B-B14F-4D97-AF65-F5344CB8AC3E}">
        <p14:creationId xmlns:p14="http://schemas.microsoft.com/office/powerpoint/2010/main" val="684406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FEF9F8D9-8876-4878-A279-D6117CBC3039}" type="slidenum">
              <a:rPr lang="en-US" smtClean="0"/>
              <a:pPr/>
              <a:t>46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3607760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smtClean="0"/>
              <a:t>Note: added to HW as ran out of time.</a:t>
            </a:r>
          </a:p>
          <a:p>
            <a:pPr defTabSz="483306">
              <a:defRPr/>
            </a:pPr>
            <a:r>
              <a:rPr lang="en-US" dirty="0" smtClean="0"/>
              <a:t>0.69 / 0.0118 ≈ 58.7 years; in 2071. </a:t>
            </a:r>
            <a:endParaRPr lang="en-US" dirty="0" smtClean="0">
              <a:ea typeface="Osaka" charset="-128"/>
            </a:endParaRPr>
          </a:p>
          <a:p>
            <a:endParaRPr lang="en-US" dirty="0"/>
          </a:p>
        </p:txBody>
      </p:sp>
      <p:sp>
        <p:nvSpPr>
          <p:cNvPr id="4" name="Slide Number Placeholder 3"/>
          <p:cNvSpPr>
            <a:spLocks noGrp="1"/>
          </p:cNvSpPr>
          <p:nvPr>
            <p:ph type="sldNum" sz="quarter" idx="10"/>
          </p:nvPr>
        </p:nvSpPr>
        <p:spPr/>
        <p:txBody>
          <a:bodyPr/>
          <a:lstStyle/>
          <a:p>
            <a:fld id="{7DDAC7AC-6590-D24B-A15F-9FF203FF6EDE}" type="slidenum">
              <a:rPr lang="en-US" smtClean="0"/>
              <a:t>47</a:t>
            </a:fld>
            <a:endParaRPr lang="en-US"/>
          </a:p>
        </p:txBody>
      </p:sp>
    </p:spTree>
    <p:extLst>
      <p:ext uri="{BB962C8B-B14F-4D97-AF65-F5344CB8AC3E}">
        <p14:creationId xmlns:p14="http://schemas.microsoft.com/office/powerpoint/2010/main" val="3307536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smtClean="0"/>
              <a:t>Note: added to HW as ran out of time.</a:t>
            </a:r>
          </a:p>
          <a:p>
            <a:pPr defTabSz="483306">
              <a:defRPr/>
            </a:pPr>
            <a:r>
              <a:rPr lang="en-US" dirty="0" smtClean="0"/>
              <a:t>0.69 / 0.0118 ≈ 58.7 years; in 2071. </a:t>
            </a:r>
            <a:endParaRPr lang="en-US" dirty="0" smtClean="0">
              <a:ea typeface="Osaka" charset="-128"/>
            </a:endParaRPr>
          </a:p>
          <a:p>
            <a:endParaRPr lang="en-US" dirty="0"/>
          </a:p>
        </p:txBody>
      </p:sp>
      <p:sp>
        <p:nvSpPr>
          <p:cNvPr id="4" name="Slide Number Placeholder 3"/>
          <p:cNvSpPr>
            <a:spLocks noGrp="1"/>
          </p:cNvSpPr>
          <p:nvPr>
            <p:ph type="sldNum" sz="quarter" idx="10"/>
          </p:nvPr>
        </p:nvSpPr>
        <p:spPr/>
        <p:txBody>
          <a:bodyPr/>
          <a:lstStyle/>
          <a:p>
            <a:fld id="{7DDAC7AC-6590-D24B-A15F-9FF203FF6EDE}" type="slidenum">
              <a:rPr lang="en-US" smtClean="0"/>
              <a:t>48</a:t>
            </a:fld>
            <a:endParaRPr lang="en-US"/>
          </a:p>
        </p:txBody>
      </p:sp>
    </p:spTree>
    <p:extLst>
      <p:ext uri="{BB962C8B-B14F-4D97-AF65-F5344CB8AC3E}">
        <p14:creationId xmlns:p14="http://schemas.microsoft.com/office/powerpoint/2010/main" val="3307536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solidFill>
                  <a:srgbClr val="3366FF"/>
                </a:solidFill>
              </a:rPr>
              <a:t>N</a:t>
            </a:r>
            <a:r>
              <a:rPr lang="en-US" sz="1200" baseline="-25000" dirty="0" err="1" smtClean="0">
                <a:solidFill>
                  <a:srgbClr val="3366FF"/>
                </a:solidFill>
              </a:rPr>
              <a:t>t</a:t>
            </a:r>
            <a:r>
              <a:rPr lang="en-US" sz="1200" dirty="0" smtClean="0">
                <a:solidFill>
                  <a:srgbClr val="3366FF"/>
                </a:solidFill>
              </a:rPr>
              <a:t>=2*N</a:t>
            </a:r>
            <a:r>
              <a:rPr lang="en-US" sz="1200" baseline="-25000" dirty="0" smtClean="0">
                <a:solidFill>
                  <a:srgbClr val="3366FF"/>
                </a:solidFill>
              </a:rPr>
              <a:t>0</a:t>
            </a:r>
            <a:r>
              <a:rPr lang="en-US" sz="1200" dirty="0" smtClean="0">
                <a:solidFill>
                  <a:srgbClr val="3366FF"/>
                </a:solidFill>
              </a:rPr>
              <a:t>;</a:t>
            </a:r>
            <a:r>
              <a:rPr lang="en-US" sz="1200" baseline="-25000" dirty="0" smtClean="0">
                <a:solidFill>
                  <a:srgbClr val="3366FF"/>
                </a:solidFill>
              </a:rPr>
              <a:t> </a:t>
            </a:r>
            <a:r>
              <a:rPr lang="en-US" sz="1200" dirty="0" smtClean="0">
                <a:solidFill>
                  <a:srgbClr val="3366FF"/>
                </a:solidFill>
              </a:rPr>
              <a:t>so: 2*N</a:t>
            </a:r>
            <a:r>
              <a:rPr lang="en-US" sz="1200" baseline="-25000" dirty="0" smtClean="0">
                <a:solidFill>
                  <a:srgbClr val="3366FF"/>
                </a:solidFill>
              </a:rPr>
              <a:t>0</a:t>
            </a:r>
            <a:r>
              <a:rPr lang="en-US" sz="1200" dirty="0" smtClean="0">
                <a:solidFill>
                  <a:srgbClr val="3366FF"/>
                </a:solidFill>
              </a:rPr>
              <a:t>=N</a:t>
            </a:r>
            <a:r>
              <a:rPr lang="en-US" sz="1200" baseline="-25000" dirty="0" smtClean="0">
                <a:solidFill>
                  <a:srgbClr val="3366FF"/>
                </a:solidFill>
              </a:rPr>
              <a:t>0*</a:t>
            </a:r>
            <a:r>
              <a:rPr lang="en-US" sz="1200" dirty="0" err="1" smtClean="0">
                <a:solidFill>
                  <a:srgbClr val="3366FF"/>
                </a:solidFill>
              </a:rPr>
              <a:t>e</a:t>
            </a:r>
            <a:r>
              <a:rPr lang="en-US" sz="1200" baseline="30000" dirty="0" err="1" smtClean="0">
                <a:solidFill>
                  <a:srgbClr val="3366FF"/>
                </a:solidFill>
              </a:rPr>
              <a:t>rt</a:t>
            </a:r>
            <a:r>
              <a:rPr lang="en-US" sz="1200" dirty="0" smtClean="0">
                <a:solidFill>
                  <a:srgbClr val="3366FF"/>
                </a:solidFill>
              </a:rPr>
              <a:t> ; divide by N</a:t>
            </a:r>
            <a:r>
              <a:rPr lang="en-US" sz="1200" baseline="-25000" dirty="0" smtClean="0">
                <a:solidFill>
                  <a:srgbClr val="3366FF"/>
                </a:solidFill>
              </a:rPr>
              <a:t>0</a:t>
            </a:r>
            <a:r>
              <a:rPr lang="en-US" sz="1200" dirty="0" smtClean="0">
                <a:solidFill>
                  <a:srgbClr val="3366FF"/>
                </a:solidFill>
              </a:rPr>
              <a:t>: 2 =</a:t>
            </a:r>
            <a:r>
              <a:rPr lang="en-US" sz="1200" baseline="30000" dirty="0" smtClean="0">
                <a:solidFill>
                  <a:srgbClr val="3366FF"/>
                </a:solidFill>
              </a:rPr>
              <a:t> </a:t>
            </a:r>
            <a:r>
              <a:rPr lang="en-US" sz="1200" dirty="0" err="1" smtClean="0">
                <a:solidFill>
                  <a:srgbClr val="3366FF"/>
                </a:solidFill>
              </a:rPr>
              <a:t>e</a:t>
            </a:r>
            <a:r>
              <a:rPr lang="en-US" sz="1200" baseline="30000" dirty="0" err="1" smtClean="0">
                <a:solidFill>
                  <a:srgbClr val="3366FF"/>
                </a:solidFill>
              </a:rPr>
              <a:t>rt</a:t>
            </a:r>
            <a:endParaRPr lang="en-US" sz="1200" baseline="30000" dirty="0" smtClean="0">
              <a:solidFill>
                <a:srgbClr val="3366FF"/>
              </a:solidFill>
            </a:endParaRPr>
          </a:p>
          <a:p>
            <a:r>
              <a:rPr lang="en-US" sz="1200" b="1" dirty="0" smtClean="0">
                <a:solidFill>
                  <a:srgbClr val="3366FF"/>
                </a:solidFill>
              </a:rPr>
              <a:t>take the </a:t>
            </a:r>
            <a:r>
              <a:rPr lang="en-US" sz="1200" b="1" dirty="0" err="1" smtClean="0">
                <a:solidFill>
                  <a:srgbClr val="3366FF"/>
                </a:solidFill>
              </a:rPr>
              <a:t>ln</a:t>
            </a:r>
            <a:r>
              <a:rPr lang="en-US" sz="1200" b="1" dirty="0" smtClean="0">
                <a:solidFill>
                  <a:srgbClr val="3366FF"/>
                </a:solidFill>
              </a:rPr>
              <a:t> of both sides</a:t>
            </a:r>
            <a:r>
              <a:rPr lang="en-US" sz="1200" dirty="0" smtClean="0">
                <a:solidFill>
                  <a:srgbClr val="3366FF"/>
                </a:solidFill>
              </a:rPr>
              <a:t>: </a:t>
            </a:r>
            <a:r>
              <a:rPr lang="en-US" sz="1200" dirty="0" err="1" smtClean="0">
                <a:solidFill>
                  <a:srgbClr val="3366FF"/>
                </a:solidFill>
              </a:rPr>
              <a:t>ln</a:t>
            </a:r>
            <a:r>
              <a:rPr lang="en-US" sz="1200" dirty="0" smtClean="0">
                <a:solidFill>
                  <a:srgbClr val="3366FF"/>
                </a:solidFill>
              </a:rPr>
              <a:t>(2) = </a:t>
            </a:r>
            <a:r>
              <a:rPr lang="en-US" sz="1200" dirty="0" err="1" smtClean="0">
                <a:solidFill>
                  <a:srgbClr val="3366FF"/>
                </a:solidFill>
              </a:rPr>
              <a:t>rt</a:t>
            </a:r>
            <a:r>
              <a:rPr lang="en-US" sz="1200" dirty="0" smtClean="0">
                <a:solidFill>
                  <a:srgbClr val="3366FF"/>
                </a:solidFill>
              </a:rPr>
              <a:t>; t=</a:t>
            </a:r>
            <a:r>
              <a:rPr lang="en-US" sz="1200" dirty="0" err="1" smtClean="0">
                <a:solidFill>
                  <a:srgbClr val="3366FF"/>
                </a:solidFill>
              </a:rPr>
              <a:t>ln</a:t>
            </a:r>
            <a:r>
              <a:rPr lang="en-US" sz="1200" dirty="0" smtClean="0">
                <a:solidFill>
                  <a:srgbClr val="3366FF"/>
                </a:solidFill>
              </a:rPr>
              <a:t>(2)/r</a:t>
            </a:r>
          </a:p>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49</a:t>
            </a:fld>
            <a:endParaRPr lang="en-US"/>
          </a:p>
        </p:txBody>
      </p:sp>
    </p:spTree>
    <p:extLst>
      <p:ext uri="{BB962C8B-B14F-4D97-AF65-F5344CB8AC3E}">
        <p14:creationId xmlns:p14="http://schemas.microsoft.com/office/powerpoint/2010/main" val="1869108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B74F9CD3-521B-4FB8-88B0-90A57FC87130}" type="slidenum">
              <a:rPr lang="en-US" smtClean="0"/>
              <a:pPr/>
              <a:t>50</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98734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6</a:t>
            </a:fld>
            <a:endParaRPr lang="en-US"/>
          </a:p>
        </p:txBody>
      </p:sp>
    </p:spTree>
    <p:extLst>
      <p:ext uri="{BB962C8B-B14F-4D97-AF65-F5344CB8AC3E}">
        <p14:creationId xmlns:p14="http://schemas.microsoft.com/office/powerpoint/2010/main" val="282809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what is a population? Morphologically, behaviorally, or biochemically distinct group of organisms</a:t>
            </a:r>
          </a:p>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9</a:t>
            </a:fld>
            <a:endParaRPr lang="en-US"/>
          </a:p>
        </p:txBody>
      </p:sp>
    </p:spTree>
    <p:extLst>
      <p:ext uri="{BB962C8B-B14F-4D97-AF65-F5344CB8AC3E}">
        <p14:creationId xmlns:p14="http://schemas.microsoft.com/office/powerpoint/2010/main" val="326212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dirty="0" smtClean="0">
                <a:solidFill>
                  <a:schemeClr val="bg1"/>
                </a:solidFill>
                <a:latin typeface="Arial" charset="0"/>
              </a:rPr>
              <a:t>Anthropogenic extinctions have been occurring for millennia (e.g., 8,000 island birds went extinct following Polynesian colonization)</a:t>
            </a:r>
          </a:p>
          <a:p>
            <a:r>
              <a:rPr lang="en-US" dirty="0" smtClean="0"/>
              <a:t>Note the deceit of the x axis.</a:t>
            </a:r>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10</a:t>
            </a:fld>
            <a:endParaRPr lang="en-US"/>
          </a:p>
        </p:txBody>
      </p:sp>
    </p:spTree>
    <p:extLst>
      <p:ext uri="{BB962C8B-B14F-4D97-AF65-F5344CB8AC3E}">
        <p14:creationId xmlns:p14="http://schemas.microsoft.com/office/powerpoint/2010/main" val="311715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Rates of extinction are estimated using indirect measures.</a:t>
            </a:r>
          </a:p>
          <a:p>
            <a:r>
              <a:rPr lang="en-US" dirty="0" smtClean="0"/>
              <a:t>Extinction rates determined from the </a:t>
            </a:r>
            <a:r>
              <a:rPr lang="en-US" b="1" dirty="0" smtClean="0"/>
              <a:t>fossil record </a:t>
            </a:r>
            <a:r>
              <a:rPr lang="en-US" dirty="0" smtClean="0"/>
              <a:t>are used as </a:t>
            </a:r>
            <a:r>
              <a:rPr lang="en-US" b="1" dirty="0" smtClean="0"/>
              <a:t>background rates </a:t>
            </a:r>
            <a:r>
              <a:rPr lang="en-US" dirty="0" smtClean="0"/>
              <a:t>against which to compare current rates.</a:t>
            </a:r>
          </a:p>
          <a:p>
            <a:endParaRPr lang="en-US" dirty="0" smtClean="0"/>
          </a:p>
          <a:p>
            <a:pPr eaLnBrk="1" hangingPunct="1"/>
            <a:r>
              <a:rPr lang="en-US" dirty="0" smtClean="0"/>
              <a:t>Current extinction rate estimation relies on: </a:t>
            </a:r>
          </a:p>
          <a:p>
            <a:pPr eaLnBrk="1" hangingPunct="1">
              <a:buFontTx/>
              <a:buChar char="•"/>
            </a:pPr>
            <a:r>
              <a:rPr lang="en-US" dirty="0" smtClean="0"/>
              <a:t>The species–area relationship.</a:t>
            </a:r>
          </a:p>
          <a:p>
            <a:pPr eaLnBrk="1" hangingPunct="1">
              <a:buFontTx/>
              <a:buChar char="•"/>
            </a:pPr>
            <a:r>
              <a:rPr lang="en-US" dirty="0" smtClean="0"/>
              <a:t>Changes in the threat status of species (e.g., shift from endangered to critically endangered).</a:t>
            </a:r>
          </a:p>
          <a:p>
            <a:pPr eaLnBrk="1" hangingPunct="1">
              <a:buFontTx/>
              <a:buChar char="•"/>
            </a:pPr>
            <a:r>
              <a:rPr lang="en-US" dirty="0" smtClean="0"/>
              <a:t>Rates of population decline or range contraction of common species.</a:t>
            </a:r>
          </a:p>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11</a:t>
            </a:fld>
            <a:endParaRPr lang="en-US"/>
          </a:p>
        </p:txBody>
      </p:sp>
    </p:spTree>
    <p:extLst>
      <p:ext uri="{BB962C8B-B14F-4D97-AF65-F5344CB8AC3E}">
        <p14:creationId xmlns:p14="http://schemas.microsoft.com/office/powerpoint/2010/main" val="1418203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ＭＳ Ｐゴシック" charset="0"/>
                <a:cs typeface="SimSun" charset="0"/>
              </a:defRPr>
            </a:lvl1pPr>
            <a:lvl2pPr eaLnBrk="0" hangingPunc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SimSun" charset="0"/>
                <a:cs typeface="SimSun" charset="0"/>
              </a:defRPr>
            </a:lvl2pPr>
            <a:lvl3pPr eaLnBrk="0" hangingPunc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SimSun" charset="0"/>
                <a:cs typeface="SimSun" charset="0"/>
              </a:defRPr>
            </a:lvl3pPr>
            <a:lvl4pPr eaLnBrk="0" hangingPunc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SimSun" charset="0"/>
                <a:cs typeface="SimSun" charset="0"/>
              </a:defRPr>
            </a:lvl4pPr>
            <a:lvl5pPr eaLnBrk="0" hangingPunc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SimSun" charset="0"/>
                <a:cs typeface="SimSun" charset="0"/>
              </a:defRPr>
            </a:lvl5pPr>
            <a:lvl6pPr marL="2658184" indent="-241653" algn="ctr" eaLnBrk="0" fontAlgn="base" hangingPunct="0">
              <a:spcBef>
                <a:spcPct val="0"/>
              </a:spcBef>
              <a:spcAft>
                <a:spcPct val="0"/>
              </a:spcAft>
              <a:buClr>
                <a:srgbClr val="000000"/>
              </a:buClr>
              <a:buSzPct val="100000"/>
              <a:buFont typeface="Times New Roman" charse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SimSun" charset="0"/>
                <a:cs typeface="SimSun" charset="0"/>
              </a:defRPr>
            </a:lvl6pPr>
            <a:lvl7pPr marL="3141490" indent="-241653" algn="ctr" eaLnBrk="0" fontAlgn="base" hangingPunct="0">
              <a:spcBef>
                <a:spcPct val="0"/>
              </a:spcBef>
              <a:spcAft>
                <a:spcPct val="0"/>
              </a:spcAft>
              <a:buClr>
                <a:srgbClr val="000000"/>
              </a:buClr>
              <a:buSzPct val="100000"/>
              <a:buFont typeface="Times New Roman" charse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SimSun" charset="0"/>
                <a:cs typeface="SimSun" charset="0"/>
              </a:defRPr>
            </a:lvl7pPr>
            <a:lvl8pPr marL="3624796" indent="-241653" algn="ctr" eaLnBrk="0" fontAlgn="base" hangingPunct="0">
              <a:spcBef>
                <a:spcPct val="0"/>
              </a:spcBef>
              <a:spcAft>
                <a:spcPct val="0"/>
              </a:spcAft>
              <a:buClr>
                <a:srgbClr val="000000"/>
              </a:buClr>
              <a:buSzPct val="100000"/>
              <a:buFont typeface="Times New Roman" charse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SimSun" charset="0"/>
                <a:cs typeface="SimSun" charset="0"/>
              </a:defRPr>
            </a:lvl8pPr>
            <a:lvl9pPr marL="4108102" indent="-241653" algn="ctr" eaLnBrk="0" fontAlgn="base" hangingPunct="0">
              <a:spcBef>
                <a:spcPct val="0"/>
              </a:spcBef>
              <a:spcAft>
                <a:spcPct val="0"/>
              </a:spcAft>
              <a:buClr>
                <a:srgbClr val="000000"/>
              </a:buClr>
              <a:buSzPct val="100000"/>
              <a:buFont typeface="Times New Roman" charset="0"/>
              <a:tabLst>
                <a:tab pos="0" algn="l"/>
                <a:tab pos="966612" algn="l"/>
                <a:tab pos="1933224" algn="l"/>
                <a:tab pos="2899837" algn="l"/>
                <a:tab pos="3866449" algn="l"/>
                <a:tab pos="4833061" algn="l"/>
                <a:tab pos="5799673" algn="l"/>
                <a:tab pos="6766286" algn="l"/>
                <a:tab pos="7732898" algn="l"/>
                <a:tab pos="8699510" algn="l"/>
                <a:tab pos="9666122" algn="l"/>
                <a:tab pos="10632735" algn="l"/>
              </a:tabLst>
              <a:defRPr sz="4700" b="1">
                <a:solidFill>
                  <a:schemeClr val="bg1"/>
                </a:solidFill>
                <a:latin typeface="Arial Black" charset="0"/>
                <a:ea typeface="SimSun" charset="0"/>
                <a:cs typeface="SimSun" charset="0"/>
              </a:defRPr>
            </a:lvl9pPr>
          </a:lstStyle>
          <a:p>
            <a:pPr eaLnBrk="1" hangingPunct="1"/>
            <a:fld id="{48F196A1-8770-8C4C-8076-7FA389C02C66}" type="slidenum">
              <a:rPr lang="en-US" sz="1300">
                <a:solidFill>
                  <a:srgbClr val="000000"/>
                </a:solidFill>
                <a:latin typeface="Arial" charset="0"/>
                <a:cs typeface="Lucida Sans Unicode" charset="0"/>
              </a:rPr>
              <a:pPr eaLnBrk="1" hangingPunct="1"/>
              <a:t>12</a:t>
            </a:fld>
            <a:endParaRPr lang="en-US" sz="1300">
              <a:solidFill>
                <a:srgbClr val="000000"/>
              </a:solidFill>
              <a:latin typeface="Arial" charset="0"/>
              <a:cs typeface="Lucida Sans Unicode" charset="0"/>
            </a:endParaRPr>
          </a:p>
        </p:txBody>
      </p:sp>
      <p:sp>
        <p:nvSpPr>
          <p:cNvPr id="58371" name="Rectangle 1"/>
          <p:cNvSpPr txBox="1">
            <a:spLocks noGrp="1" noRot="1" noChangeAspect="1" noChangeArrowheads="1" noTextEdit="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731520" y="4560570"/>
            <a:ext cx="5852160" cy="4320540"/>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extLst>
      <p:ext uri="{BB962C8B-B14F-4D97-AF65-F5344CB8AC3E}">
        <p14:creationId xmlns:p14="http://schemas.microsoft.com/office/powerpoint/2010/main" val="873169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13</a:t>
            </a:fld>
            <a:endParaRPr lang="en-US"/>
          </a:p>
        </p:txBody>
      </p:sp>
    </p:spTree>
    <p:extLst>
      <p:ext uri="{BB962C8B-B14F-4D97-AF65-F5344CB8AC3E}">
        <p14:creationId xmlns:p14="http://schemas.microsoft.com/office/powerpoint/2010/main" val="148183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Atmospheric composition &amp; deposition: </a:t>
            </a:r>
            <a:r>
              <a:rPr lang="en-US" sz="1200" b="0" i="0" u="none" strike="noStrike" kern="1200" baseline="0" dirty="0" smtClean="0">
                <a:solidFill>
                  <a:schemeClr val="tx1"/>
                </a:solidFill>
                <a:latin typeface="+mn-lt"/>
                <a:ea typeface="+mn-ea"/>
                <a:cs typeface="+mn-cs"/>
              </a:rPr>
              <a:t>nitrogen deposition</a:t>
            </a:r>
            <a:endParaRPr lang="en-US" dirty="0" smtClean="0"/>
          </a:p>
          <a:p>
            <a:r>
              <a:rPr lang="en-US" sz="1200" b="0" i="0" u="none" strike="noStrike" kern="1200" baseline="0" dirty="0" smtClean="0">
                <a:solidFill>
                  <a:schemeClr val="tx1"/>
                </a:solidFill>
                <a:latin typeface="+mn-lt"/>
                <a:ea typeface="+mn-ea"/>
                <a:cs typeface="+mn-cs"/>
              </a:rPr>
              <a:t>Ecosystem processes include </a:t>
            </a:r>
            <a:r>
              <a:rPr lang="en-US" sz="1200" b="1" i="0" u="none" strike="noStrike" kern="1200" baseline="0" dirty="0" smtClean="0">
                <a:solidFill>
                  <a:schemeClr val="tx1"/>
                </a:solidFill>
                <a:latin typeface="+mn-lt"/>
                <a:ea typeface="+mn-ea"/>
                <a:cs typeface="+mn-cs"/>
              </a:rPr>
              <a:t>productivity and nutrient cycling</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Regional processes include trace </a:t>
            </a:r>
            <a:r>
              <a:rPr lang="en-US" sz="1200" b="1" i="0" u="none" strike="noStrike" kern="1200" baseline="0" dirty="0" smtClean="0">
                <a:solidFill>
                  <a:schemeClr val="tx1"/>
                </a:solidFill>
                <a:latin typeface="+mn-lt"/>
                <a:ea typeface="+mn-ea"/>
                <a:cs typeface="+mn-cs"/>
              </a:rPr>
              <a:t>gas</a:t>
            </a:r>
            <a:r>
              <a:rPr lang="en-US" sz="1200" b="0" i="0" u="none" strike="noStrike" kern="1200" baseline="0" dirty="0" smtClean="0">
                <a:solidFill>
                  <a:schemeClr val="tx1"/>
                </a:solidFill>
                <a:latin typeface="+mn-lt"/>
                <a:ea typeface="+mn-ea"/>
                <a:cs typeface="+mn-cs"/>
              </a:rPr>
              <a:t> fluxes to the atmosphere and </a:t>
            </a:r>
            <a:r>
              <a:rPr lang="en-US" sz="1200" b="1" i="0" u="none" strike="noStrike" kern="1200" baseline="0" dirty="0" smtClean="0">
                <a:solidFill>
                  <a:schemeClr val="tx1"/>
                </a:solidFill>
                <a:latin typeface="+mn-lt"/>
                <a:ea typeface="+mn-ea"/>
                <a:cs typeface="+mn-cs"/>
              </a:rPr>
              <a:t>nutrient fluxes </a:t>
            </a:r>
            <a:r>
              <a:rPr lang="en-US" sz="1200" b="0" i="0" u="none" strike="noStrike" kern="1200" baseline="0" dirty="0" smtClean="0">
                <a:solidFill>
                  <a:schemeClr val="tx1"/>
                </a:solidFill>
                <a:latin typeface="+mn-lt"/>
                <a:ea typeface="+mn-ea"/>
                <a:cs typeface="+mn-cs"/>
              </a:rPr>
              <a:t>from terrestrial to aquatic systems.</a:t>
            </a:r>
            <a:endParaRPr lang="en-US" dirty="0" smtClean="0"/>
          </a:p>
          <a:p>
            <a:endParaRPr lang="en-US" dirty="0"/>
          </a:p>
        </p:txBody>
      </p:sp>
      <p:sp>
        <p:nvSpPr>
          <p:cNvPr id="4" name="Slide Number Placeholder 3"/>
          <p:cNvSpPr>
            <a:spLocks noGrp="1"/>
          </p:cNvSpPr>
          <p:nvPr>
            <p:ph type="sldNum" sz="quarter" idx="10"/>
          </p:nvPr>
        </p:nvSpPr>
        <p:spPr/>
        <p:txBody>
          <a:bodyPr/>
          <a:lstStyle/>
          <a:p>
            <a:fld id="{94629A27-9055-4090-B9C7-65653F233E96}" type="slidenum">
              <a:rPr lang="en-US" smtClean="0"/>
              <a:pPr/>
              <a:t>14</a:t>
            </a:fld>
            <a:endParaRPr lang="en-US"/>
          </a:p>
        </p:txBody>
      </p:sp>
    </p:spTree>
    <p:extLst>
      <p:ext uri="{BB962C8B-B14F-4D97-AF65-F5344CB8AC3E}">
        <p14:creationId xmlns:p14="http://schemas.microsoft.com/office/powerpoint/2010/main" val="298531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B7772-0DD0-443E-8BE9-8DCB09AFF52F}" type="datetimeFigureOut">
              <a:rPr lang="en-US" smtClean="0"/>
              <a:pPr/>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132134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B7772-0DD0-443E-8BE9-8DCB09AFF52F}" type="datetimeFigureOut">
              <a:rPr lang="en-US" smtClean="0"/>
              <a:pPr/>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373938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B7772-0DD0-443E-8BE9-8DCB09AFF52F}" type="datetimeFigureOut">
              <a:rPr lang="en-US" smtClean="0"/>
              <a:pPr/>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299673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A5B7772-0DD0-443E-8BE9-8DCB09AFF52F}" type="datetimeFigureOut">
              <a:rPr lang="en-US" smtClean="0"/>
              <a:pPr/>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416062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B7772-0DD0-443E-8BE9-8DCB09AFF52F}" type="datetimeFigureOut">
              <a:rPr lang="en-US" smtClean="0"/>
              <a:pPr/>
              <a:t>4/2/17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18875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B7772-0DD0-443E-8BE9-8DCB09AFF52F}" type="datetimeFigureOut">
              <a:rPr lang="en-US" smtClean="0"/>
              <a:pPr/>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209077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B7772-0DD0-443E-8BE9-8DCB09AFF52F}" type="datetimeFigureOut">
              <a:rPr lang="en-US" smtClean="0"/>
              <a:pPr/>
              <a:t>4/2/17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408936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B7772-0DD0-443E-8BE9-8DCB09AFF52F}" type="datetimeFigureOut">
              <a:rPr lang="en-US" smtClean="0"/>
              <a:pPr/>
              <a:t>4/2/17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110444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B7772-0DD0-443E-8BE9-8DCB09AFF52F}" type="datetimeFigureOut">
              <a:rPr lang="en-US" smtClean="0"/>
              <a:pPr/>
              <a:t>4/2/17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331246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B7772-0DD0-443E-8BE9-8DCB09AFF52F}" type="datetimeFigureOut">
              <a:rPr lang="en-US" smtClean="0"/>
              <a:pPr/>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141839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B7772-0DD0-443E-8BE9-8DCB09AFF52F}" type="datetimeFigureOut">
              <a:rPr lang="en-US" smtClean="0"/>
              <a:pPr/>
              <a:t>4/2/17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7CDA2-1938-482B-B648-141887DC2FF8}" type="slidenum">
              <a:rPr lang="en-US" smtClean="0"/>
              <a:pPr/>
              <a:t>‹#›</a:t>
            </a:fld>
            <a:endParaRPr lang="en-US"/>
          </a:p>
        </p:txBody>
      </p:sp>
    </p:spTree>
    <p:extLst>
      <p:ext uri="{BB962C8B-B14F-4D97-AF65-F5344CB8AC3E}">
        <p14:creationId xmlns:p14="http://schemas.microsoft.com/office/powerpoint/2010/main" val="34570086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B7772-0DD0-443E-8BE9-8DCB09AFF52F}" type="datetimeFigureOut">
              <a:rPr lang="en-US" smtClean="0"/>
              <a:pPr/>
              <a:t>4/2/17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7CDA2-1938-482B-B648-141887DC2FF8}" type="slidenum">
              <a:rPr lang="en-US" smtClean="0"/>
              <a:pPr/>
              <a:t>‹#›</a:t>
            </a:fld>
            <a:endParaRPr lang="en-US"/>
          </a:p>
        </p:txBody>
      </p:sp>
    </p:spTree>
    <p:extLst>
      <p:ext uri="{BB962C8B-B14F-4D97-AF65-F5344CB8AC3E}">
        <p14:creationId xmlns:p14="http://schemas.microsoft.com/office/powerpoint/2010/main" val="77081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bin"/><Relationship Id="rId5" Type="http://schemas.openxmlformats.org/officeDocument/2006/relationships/package" Target="../embeddings/Microsoft_Excel_Sheet1.xlsx"/><Relationship Id="rId6"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Excel_Sheet2.xlsx"/><Relationship Id="rId5" Type="http://schemas.openxmlformats.org/officeDocument/2006/relationships/image" Target="../media/image14.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3.bin"/><Relationship Id="rId5" Type="http://schemas.openxmlformats.org/officeDocument/2006/relationships/image" Target="../media/image15.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4.bin"/><Relationship Id="rId5" Type="http://schemas.openxmlformats.org/officeDocument/2006/relationships/image" Target="../media/image15.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136" y="762000"/>
            <a:ext cx="8436864" cy="2743200"/>
          </a:xfrm>
        </p:spPr>
        <p:txBody>
          <a:bodyPr>
            <a:normAutofit/>
          </a:bodyPr>
          <a:lstStyle/>
          <a:p>
            <a:pPr algn="ctr"/>
            <a:r>
              <a:rPr lang="en-US" dirty="0" smtClean="0"/>
              <a:t>ESM 221</a:t>
            </a:r>
            <a:br>
              <a:rPr lang="en-US" dirty="0" smtClean="0"/>
            </a:br>
            <a:r>
              <a:rPr lang="en-US" dirty="0" smtClean="0"/>
              <a:t>Applied Environmental Studies: Preparation for Problem Solving</a:t>
            </a:r>
            <a:endParaRPr lang="en-US" dirty="0"/>
          </a:p>
        </p:txBody>
      </p:sp>
      <p:sp>
        <p:nvSpPr>
          <p:cNvPr id="3" name="Subtitle 2"/>
          <p:cNvSpPr>
            <a:spLocks noGrp="1"/>
          </p:cNvSpPr>
          <p:nvPr>
            <p:ph type="subTitle" idx="1"/>
          </p:nvPr>
        </p:nvSpPr>
        <p:spPr>
          <a:xfrm>
            <a:off x="1447800" y="3276600"/>
            <a:ext cx="6400800" cy="2971800"/>
          </a:xfrm>
        </p:spPr>
        <p:txBody>
          <a:bodyPr>
            <a:normAutofit/>
          </a:bodyPr>
          <a:lstStyle/>
          <a:p>
            <a:r>
              <a:rPr lang="en-US" dirty="0" smtClean="0">
                <a:solidFill>
                  <a:schemeClr val="tx1"/>
                </a:solidFill>
              </a:rPr>
              <a:t>Dr. John Rueter</a:t>
            </a:r>
            <a:endParaRPr lang="en-US" dirty="0">
              <a:solidFill>
                <a:schemeClr val="tx1"/>
              </a:solidFill>
            </a:endParaRPr>
          </a:p>
        </p:txBody>
      </p:sp>
    </p:spTree>
    <p:extLst>
      <p:ext uri="{BB962C8B-B14F-4D97-AF65-F5344CB8AC3E}">
        <p14:creationId xmlns:p14="http://schemas.microsoft.com/office/powerpoint/2010/main" val="17828287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
            <a:ext cx="8229600" cy="890016"/>
          </a:xfrm>
        </p:spPr>
        <p:txBody>
          <a:bodyPr/>
          <a:lstStyle/>
          <a:p>
            <a:r>
              <a:rPr lang="en-US" dirty="0" smtClean="0"/>
              <a:t>Biodiversity is declining globally.</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1295400" y="838200"/>
            <a:ext cx="6553200" cy="547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9600" y="6313932"/>
            <a:ext cx="8229600" cy="523220"/>
          </a:xfrm>
          <a:prstGeom prst="rect">
            <a:avLst/>
          </a:prstGeom>
          <a:noFill/>
        </p:spPr>
        <p:txBody>
          <a:bodyPr wrap="square" rtlCol="0">
            <a:spAutoFit/>
          </a:bodyPr>
          <a:lstStyle/>
          <a:p>
            <a:r>
              <a:rPr lang="en-US" sz="2800" dirty="0" smtClean="0"/>
              <a:t>Humans having been causing extinctions for centuries.</a:t>
            </a:r>
            <a:endParaRPr lang="en-US" sz="2800" dirty="0"/>
          </a:p>
        </p:txBody>
      </p:sp>
      <p:sp>
        <p:nvSpPr>
          <p:cNvPr id="6" name="TextBox 5"/>
          <p:cNvSpPr txBox="1"/>
          <p:nvPr/>
        </p:nvSpPr>
        <p:spPr>
          <a:xfrm>
            <a:off x="3003964" y="762000"/>
            <a:ext cx="5301836" cy="400110"/>
          </a:xfrm>
          <a:prstGeom prst="rect">
            <a:avLst/>
          </a:prstGeom>
          <a:noFill/>
        </p:spPr>
        <p:txBody>
          <a:bodyPr wrap="none" rtlCol="0">
            <a:spAutoFit/>
          </a:bodyPr>
          <a:lstStyle/>
          <a:p>
            <a:r>
              <a:rPr lang="en-US" sz="2000" b="1" dirty="0" smtClean="0">
                <a:latin typeface="Cambria" pitchFamily="18" charset="0"/>
                <a:cs typeface="Times New Roman" pitchFamily="18" charset="0"/>
              </a:rPr>
              <a:t>of birds on the Pacific island of </a:t>
            </a:r>
            <a:r>
              <a:rPr lang="en-US" sz="2000" b="1" dirty="0" err="1" smtClean="0">
                <a:latin typeface="Cambria" pitchFamily="18" charset="0"/>
                <a:cs typeface="Times New Roman" pitchFamily="18" charset="0"/>
              </a:rPr>
              <a:t>Eua</a:t>
            </a:r>
            <a:r>
              <a:rPr lang="en-US" sz="2000" b="1" dirty="0" smtClean="0">
                <a:latin typeface="Cambria" pitchFamily="18" charset="0"/>
                <a:cs typeface="Times New Roman" pitchFamily="18" charset="0"/>
              </a:rPr>
              <a:t> (Tonga)</a:t>
            </a:r>
            <a:endParaRPr lang="en-US" sz="2000" b="1" dirty="0">
              <a:latin typeface="Cambria" pitchFamily="18" charset="0"/>
              <a:cs typeface="Times New Roman" pitchFamily="18" charset="0"/>
            </a:endParaRPr>
          </a:p>
        </p:txBody>
      </p:sp>
    </p:spTree>
    <p:extLst>
      <p:ext uri="{BB962C8B-B14F-4D97-AF65-F5344CB8AC3E}">
        <p14:creationId xmlns:p14="http://schemas.microsoft.com/office/powerpoint/2010/main" val="41282248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28600" y="279737"/>
            <a:ext cx="8839200" cy="1015663"/>
          </a:xfrm>
          <a:prstGeom prst="rect">
            <a:avLst/>
          </a:prstGeom>
          <a:noFill/>
          <a:ln w="9525">
            <a:noFill/>
            <a:miter lim="800000"/>
            <a:headEnd/>
            <a:tailEnd/>
          </a:ln>
        </p:spPr>
        <p:txBody>
          <a:bodyPr wrap="square">
            <a:prstTxWarp prst="textNoShape">
              <a:avLst/>
            </a:prstTxWarp>
            <a:spAutoFit/>
          </a:bodyPr>
          <a:lstStyle/>
          <a:p>
            <a:r>
              <a:rPr lang="en-US" sz="3000" dirty="0">
                <a:solidFill>
                  <a:srgbClr val="000000"/>
                </a:solidFill>
                <a:latin typeface="Arial" charset="0"/>
                <a:ea typeface="Arial" charset="0"/>
                <a:cs typeface="Arial" charset="0"/>
              </a:rPr>
              <a:t>Extinction rates estimated from the fossil record</a:t>
            </a:r>
            <a:r>
              <a:rPr lang="en-US" sz="3000" dirty="0" smtClean="0">
                <a:solidFill>
                  <a:srgbClr val="000000"/>
                </a:solidFill>
                <a:latin typeface="Arial" charset="0"/>
                <a:ea typeface="Arial" charset="0"/>
                <a:cs typeface="Arial" charset="0"/>
              </a:rPr>
              <a:t> </a:t>
            </a:r>
            <a:br>
              <a:rPr lang="en-US" sz="3000" dirty="0" smtClean="0">
                <a:solidFill>
                  <a:srgbClr val="000000"/>
                </a:solidFill>
                <a:latin typeface="Arial" charset="0"/>
                <a:ea typeface="Arial" charset="0"/>
                <a:cs typeface="Arial" charset="0"/>
              </a:rPr>
            </a:br>
            <a:r>
              <a:rPr lang="en-US" sz="3000" dirty="0" smtClean="0">
                <a:solidFill>
                  <a:srgbClr val="000000"/>
                </a:solidFill>
                <a:latin typeface="Arial" charset="0"/>
                <a:ea typeface="Arial" charset="0"/>
                <a:cs typeface="Arial" charset="0"/>
              </a:rPr>
              <a:t>are </a:t>
            </a:r>
            <a:r>
              <a:rPr lang="en-US" sz="3000" dirty="0">
                <a:solidFill>
                  <a:srgbClr val="000000"/>
                </a:solidFill>
                <a:latin typeface="Arial" charset="0"/>
                <a:ea typeface="Arial" charset="0"/>
                <a:cs typeface="Arial" charset="0"/>
              </a:rPr>
              <a:t>2-3 </a:t>
            </a:r>
            <a:r>
              <a:rPr lang="en-US" sz="3000" b="1" dirty="0">
                <a:solidFill>
                  <a:srgbClr val="000000"/>
                </a:solidFill>
                <a:latin typeface="Arial" charset="0"/>
                <a:ea typeface="Arial" charset="0"/>
                <a:cs typeface="Arial" charset="0"/>
              </a:rPr>
              <a:t>orders of magnitude </a:t>
            </a:r>
            <a:r>
              <a:rPr lang="en-US" sz="3000" dirty="0">
                <a:solidFill>
                  <a:srgbClr val="000000"/>
                </a:solidFill>
                <a:latin typeface="Arial" charset="0"/>
                <a:ea typeface="Arial" charset="0"/>
                <a:cs typeface="Arial" charset="0"/>
              </a:rPr>
              <a:t>lower than </a:t>
            </a:r>
            <a:r>
              <a:rPr lang="en-US" sz="3000" dirty="0" smtClean="0">
                <a:solidFill>
                  <a:srgbClr val="000000"/>
                </a:solidFill>
                <a:latin typeface="Arial" charset="0"/>
                <a:ea typeface="Arial" charset="0"/>
                <a:cs typeface="Arial" charset="0"/>
              </a:rPr>
              <a:t>now.</a:t>
            </a:r>
            <a:endParaRPr lang="en-US" sz="3000" dirty="0">
              <a:solidFill>
                <a:srgbClr val="000000"/>
              </a:solidFill>
              <a:latin typeface="Arial" charset="0"/>
              <a:ea typeface="Arial" charset="0"/>
              <a:cs typeface="Arial" charset="0"/>
            </a:endParaRPr>
          </a:p>
        </p:txBody>
      </p:sp>
      <p:sp>
        <p:nvSpPr>
          <p:cNvPr id="26627" name="Rectangle 3"/>
          <p:cNvSpPr txBox="1">
            <a:spLocks noChangeArrowheads="1"/>
          </p:cNvSpPr>
          <p:nvPr/>
        </p:nvSpPr>
        <p:spPr bwMode="auto">
          <a:xfrm>
            <a:off x="762000" y="1828800"/>
            <a:ext cx="7732713" cy="4495800"/>
          </a:xfrm>
          <a:prstGeom prst="rect">
            <a:avLst/>
          </a:prstGeom>
          <a:noFill/>
          <a:ln w="9525">
            <a:noFill/>
            <a:miter lim="800000"/>
            <a:headEnd/>
            <a:tailEnd/>
          </a:ln>
        </p:spPr>
        <p:txBody>
          <a:bodyPr>
            <a:prstTxWarp prst="textNoShape">
              <a:avLst/>
            </a:prstTxWarp>
          </a:bodyPr>
          <a:lstStyle/>
          <a:p>
            <a:pPr marL="227013" indent="-227013">
              <a:lnSpc>
                <a:spcPct val="90000"/>
              </a:lnSpc>
              <a:spcBef>
                <a:spcPct val="60000"/>
              </a:spcBef>
              <a:spcAft>
                <a:spcPts val="600"/>
              </a:spcAft>
              <a:buClr>
                <a:schemeClr val="bg2"/>
              </a:buClr>
            </a:pPr>
            <a:r>
              <a:rPr lang="en-US" sz="2800" dirty="0" smtClean="0">
                <a:latin typeface="Arial" charset="0"/>
                <a:ea typeface="Arial" charset="0"/>
                <a:cs typeface="Arial" charset="0"/>
              </a:rPr>
              <a:t>The extinction rate for mammals and birds:</a:t>
            </a:r>
            <a:br>
              <a:rPr lang="en-US" sz="2800" dirty="0" smtClean="0">
                <a:latin typeface="Arial" charset="0"/>
                <a:ea typeface="Arial" charset="0"/>
                <a:cs typeface="Arial" charset="0"/>
              </a:rPr>
            </a:br>
            <a:r>
              <a:rPr lang="en-US" sz="2800" dirty="0" smtClean="0">
                <a:latin typeface="Arial" charset="0"/>
                <a:ea typeface="Arial" charset="0"/>
                <a:cs typeface="Arial" charset="0"/>
              </a:rPr>
              <a:t>background: </a:t>
            </a:r>
            <a:r>
              <a:rPr lang="en-US" sz="2800" b="1" dirty="0" smtClean="0">
                <a:latin typeface="Arial" charset="0"/>
                <a:ea typeface="Arial" charset="0"/>
                <a:cs typeface="Arial" charset="0"/>
              </a:rPr>
              <a:t>1 </a:t>
            </a:r>
            <a:r>
              <a:rPr lang="en-US" sz="2800" dirty="0" smtClean="0">
                <a:latin typeface="Arial" charset="0"/>
                <a:ea typeface="Arial" charset="0"/>
                <a:cs typeface="Arial" charset="0"/>
              </a:rPr>
              <a:t>species </a:t>
            </a:r>
            <a:r>
              <a:rPr lang="en-US" sz="2800" b="1" dirty="0" smtClean="0">
                <a:latin typeface="Arial" charset="0"/>
                <a:ea typeface="Arial" charset="0"/>
                <a:cs typeface="Arial" charset="0"/>
              </a:rPr>
              <a:t>every 200 years</a:t>
            </a:r>
            <a:r>
              <a:rPr lang="en-US" sz="2800" dirty="0" smtClean="0">
                <a:latin typeface="Arial" charset="0"/>
                <a:ea typeface="Arial" charset="0"/>
                <a:cs typeface="Arial" charset="0"/>
              </a:rPr>
              <a:t/>
            </a:r>
            <a:br>
              <a:rPr lang="en-US" sz="2800" dirty="0" smtClean="0">
                <a:latin typeface="Arial" charset="0"/>
                <a:ea typeface="Arial" charset="0"/>
                <a:cs typeface="Arial" charset="0"/>
              </a:rPr>
            </a:br>
            <a:r>
              <a:rPr lang="en-US" sz="2800" dirty="0" smtClean="0">
                <a:solidFill>
                  <a:srgbClr val="000000"/>
                </a:solidFill>
                <a:latin typeface="Arial" charset="0"/>
              </a:rPr>
              <a:t>current: </a:t>
            </a:r>
            <a:r>
              <a:rPr lang="en-US" sz="2800" b="1" dirty="0" smtClean="0">
                <a:solidFill>
                  <a:srgbClr val="000000"/>
                </a:solidFill>
                <a:latin typeface="Arial" charset="0"/>
              </a:rPr>
              <a:t>1 species per </a:t>
            </a:r>
            <a:r>
              <a:rPr lang="en-US" sz="2800" b="1" dirty="0">
                <a:solidFill>
                  <a:srgbClr val="000000"/>
                </a:solidFill>
                <a:latin typeface="Arial" charset="0"/>
              </a:rPr>
              <a:t>year</a:t>
            </a:r>
            <a:r>
              <a:rPr lang="en-US" sz="2800" dirty="0">
                <a:solidFill>
                  <a:srgbClr val="000000"/>
                </a:solidFill>
                <a:latin typeface="Arial" charset="0"/>
              </a:rPr>
              <a:t>,</a:t>
            </a:r>
            <a:r>
              <a:rPr lang="en-US" sz="2800" dirty="0" smtClean="0">
                <a:solidFill>
                  <a:srgbClr val="000000"/>
                </a:solidFill>
                <a:latin typeface="Arial" charset="0"/>
              </a:rPr>
              <a:t> </a:t>
            </a:r>
          </a:p>
          <a:p>
            <a:pPr marL="227013" indent="-227013">
              <a:lnSpc>
                <a:spcPct val="90000"/>
              </a:lnSpc>
              <a:spcBef>
                <a:spcPct val="60000"/>
              </a:spcBef>
              <a:spcAft>
                <a:spcPts val="600"/>
              </a:spcAft>
              <a:buClr>
                <a:schemeClr val="bg2"/>
              </a:buClr>
            </a:pPr>
            <a:r>
              <a:rPr lang="en-US" sz="2800" dirty="0" smtClean="0">
                <a:solidFill>
                  <a:srgbClr val="000000"/>
                </a:solidFill>
                <a:latin typeface="Arial" charset="0"/>
              </a:rPr>
              <a:t>Average </a:t>
            </a:r>
            <a:r>
              <a:rPr lang="en-US" sz="2800" dirty="0">
                <a:solidFill>
                  <a:srgbClr val="000000"/>
                </a:solidFill>
                <a:latin typeface="Arial" charset="0"/>
              </a:rPr>
              <a:t>species life </a:t>
            </a:r>
            <a:r>
              <a:rPr lang="en-US" sz="2800" dirty="0" smtClean="0">
                <a:solidFill>
                  <a:srgbClr val="000000"/>
                </a:solidFill>
                <a:latin typeface="Arial" charset="0"/>
              </a:rPr>
              <a:t>span:</a:t>
            </a:r>
            <a:br>
              <a:rPr lang="en-US" sz="2800" dirty="0" smtClean="0">
                <a:solidFill>
                  <a:srgbClr val="000000"/>
                </a:solidFill>
                <a:latin typeface="Arial" charset="0"/>
              </a:rPr>
            </a:br>
            <a:r>
              <a:rPr lang="en-US" sz="2800" dirty="0" smtClean="0">
                <a:solidFill>
                  <a:srgbClr val="000000"/>
                </a:solidFill>
                <a:latin typeface="Arial" charset="0"/>
              </a:rPr>
              <a:t>background: 1-10 million years; </a:t>
            </a:r>
            <a:br>
              <a:rPr lang="en-US" sz="2800" dirty="0" smtClean="0">
                <a:solidFill>
                  <a:srgbClr val="000000"/>
                </a:solidFill>
                <a:latin typeface="Arial" charset="0"/>
              </a:rPr>
            </a:br>
            <a:r>
              <a:rPr lang="en-US" sz="2800" dirty="0" smtClean="0">
                <a:solidFill>
                  <a:srgbClr val="000000"/>
                </a:solidFill>
                <a:latin typeface="Arial" charset="0"/>
              </a:rPr>
              <a:t>current:         10,000 </a:t>
            </a:r>
            <a:r>
              <a:rPr lang="en-US" sz="2800" dirty="0">
                <a:solidFill>
                  <a:srgbClr val="000000"/>
                </a:solidFill>
                <a:latin typeface="Arial" charset="0"/>
              </a:rPr>
              <a:t>years</a:t>
            </a:r>
            <a:r>
              <a:rPr lang="en-US" sz="2800" dirty="0" smtClean="0">
                <a:solidFill>
                  <a:srgbClr val="000000"/>
                </a:solidFill>
                <a:latin typeface="Arial" charset="0"/>
              </a:rPr>
              <a:t>.</a:t>
            </a:r>
            <a:endParaRPr lang="en-US" sz="2800" dirty="0">
              <a:solidFill>
                <a:srgbClr val="00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457200" y="-114300"/>
            <a:ext cx="8229600"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ＭＳ Ｐゴシック" charset="0"/>
                <a:cs typeface="SimSun"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SimSun" charset="0"/>
                <a:cs typeface="SimSun"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SimSun" charset="0"/>
                <a:cs typeface="SimSun"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SimSun" charset="0"/>
                <a:cs typeface="SimSun"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SimSun" charset="0"/>
                <a:cs typeface="SimSun" charset="0"/>
              </a:defRPr>
            </a:lvl5pPr>
            <a:lvl6pPr marL="25146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SimSun" charset="0"/>
                <a:cs typeface="SimSun" charset="0"/>
              </a:defRPr>
            </a:lvl6pPr>
            <a:lvl7pPr marL="29718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SimSun" charset="0"/>
                <a:cs typeface="SimSun" charset="0"/>
              </a:defRPr>
            </a:lvl7pPr>
            <a:lvl8pPr marL="34290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SimSun" charset="0"/>
                <a:cs typeface="SimSun" charset="0"/>
              </a:defRPr>
            </a:lvl8pPr>
            <a:lvl9pPr marL="38862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400" b="1">
                <a:solidFill>
                  <a:schemeClr val="bg1"/>
                </a:solidFill>
                <a:latin typeface="Arial Black" charset="0"/>
                <a:ea typeface="SimSun" charset="0"/>
                <a:cs typeface="SimSun" charset="0"/>
              </a:defRPr>
            </a:lvl9pPr>
          </a:lstStyle>
          <a:p>
            <a:pPr algn="l" eaLnBrk="1" hangingPunct="1">
              <a:buClrTx/>
              <a:buFontTx/>
              <a:buNone/>
            </a:pPr>
            <a:r>
              <a:rPr lang="en-US" sz="3200" b="0" dirty="0">
                <a:solidFill>
                  <a:srgbClr val="000000"/>
                </a:solidFill>
                <a:latin typeface="Calibri"/>
                <a:cs typeface="Calibri"/>
              </a:rPr>
              <a:t>Declining Biodiversity</a:t>
            </a:r>
          </a:p>
        </p:txBody>
      </p:sp>
      <p:sp>
        <p:nvSpPr>
          <p:cNvPr id="13315" name="Text Box 2"/>
          <p:cNvSpPr txBox="1">
            <a:spLocks noChangeArrowheads="1"/>
          </p:cNvSpPr>
          <p:nvPr/>
        </p:nvSpPr>
        <p:spPr bwMode="auto">
          <a:xfrm>
            <a:off x="457200" y="1652346"/>
            <a:ext cx="8229600" cy="4016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41313"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ＭＳ Ｐゴシック" charset="0"/>
                <a:cs typeface="SimSun" charset="0"/>
              </a:defRPr>
            </a:lvl1pPr>
            <a:lvl2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SimSun" charset="0"/>
                <a:cs typeface="SimSun" charset="0"/>
              </a:defRPr>
            </a:lvl2pPr>
            <a:lvl3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SimSun" charset="0"/>
                <a:cs typeface="SimSun" charset="0"/>
              </a:defRPr>
            </a:lvl3pPr>
            <a:lvl4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SimSun" charset="0"/>
                <a:cs typeface="SimSun" charset="0"/>
              </a:defRPr>
            </a:lvl4pPr>
            <a:lvl5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SimSun" charset="0"/>
                <a:cs typeface="SimSun" charset="0"/>
              </a:defRPr>
            </a:lvl5pPr>
            <a:lvl6pPr marL="2514600" indent="-228600" algn="ctr" eaLnBrk="0" fontAlgn="base" hangingPunct="0">
              <a:spcBef>
                <a:spcPct val="0"/>
              </a:spcBef>
              <a:spcAft>
                <a:spcPct val="0"/>
              </a:spcAft>
              <a:buClr>
                <a:srgbClr val="000000"/>
              </a:buClr>
              <a:buSzPct val="100000"/>
              <a:buFont typeface="Times New Roman"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SimSun" charset="0"/>
                <a:cs typeface="SimSun" charset="0"/>
              </a:defRPr>
            </a:lvl6pPr>
            <a:lvl7pPr marL="2971800" indent="-228600" algn="ctr" eaLnBrk="0" fontAlgn="base" hangingPunct="0">
              <a:spcBef>
                <a:spcPct val="0"/>
              </a:spcBef>
              <a:spcAft>
                <a:spcPct val="0"/>
              </a:spcAft>
              <a:buClr>
                <a:srgbClr val="000000"/>
              </a:buClr>
              <a:buSzPct val="100000"/>
              <a:buFont typeface="Times New Roman"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SimSun" charset="0"/>
                <a:cs typeface="SimSun" charset="0"/>
              </a:defRPr>
            </a:lvl7pPr>
            <a:lvl8pPr marL="3429000" indent="-228600" algn="ctr" eaLnBrk="0" fontAlgn="base" hangingPunct="0">
              <a:spcBef>
                <a:spcPct val="0"/>
              </a:spcBef>
              <a:spcAft>
                <a:spcPct val="0"/>
              </a:spcAft>
              <a:buClr>
                <a:srgbClr val="000000"/>
              </a:buClr>
              <a:buSzPct val="100000"/>
              <a:buFont typeface="Times New Roman"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SimSun" charset="0"/>
                <a:cs typeface="SimSun" charset="0"/>
              </a:defRPr>
            </a:lvl8pPr>
            <a:lvl9pPr marL="3886200" indent="-228600" algn="ctr" eaLnBrk="0" fontAlgn="base" hangingPunct="0">
              <a:spcBef>
                <a:spcPct val="0"/>
              </a:spcBef>
              <a:spcAft>
                <a:spcPct val="0"/>
              </a:spcAft>
              <a:buClr>
                <a:srgbClr val="000000"/>
              </a:buClr>
              <a:buSzPct val="100000"/>
              <a:buFont typeface="Times New Roman"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sz="4400" b="1">
                <a:solidFill>
                  <a:schemeClr val="bg1"/>
                </a:solidFill>
                <a:latin typeface="Arial Black" charset="0"/>
                <a:ea typeface="SimSun" charset="0"/>
                <a:cs typeface="SimSun" charset="0"/>
              </a:defRPr>
            </a:lvl9pPr>
          </a:lstStyle>
          <a:p>
            <a:pPr algn="l" eaLnBrk="1" hangingPunct="1">
              <a:spcBef>
                <a:spcPts val="1200"/>
              </a:spcBef>
              <a:buClrTx/>
              <a:buFontTx/>
              <a:buNone/>
            </a:pPr>
            <a:r>
              <a:rPr lang="en-US" sz="2600" i="1" dirty="0">
                <a:solidFill>
                  <a:srgbClr val="000000"/>
                </a:solidFill>
                <a:latin typeface="Gill Sans MT" charset="0"/>
              </a:rPr>
              <a:t> 	</a:t>
            </a:r>
            <a:r>
              <a:rPr lang="en-US" sz="2800" b="0" i="1" dirty="0">
                <a:solidFill>
                  <a:srgbClr val="000000"/>
                </a:solidFill>
                <a:latin typeface="Calibri"/>
                <a:cs typeface="Calibri"/>
              </a:rPr>
              <a:t>Declining global biodiversity </a:t>
            </a:r>
            <a:r>
              <a:rPr lang="en-US" sz="2800" b="0" dirty="0">
                <a:solidFill>
                  <a:srgbClr val="000000"/>
                </a:solidFill>
                <a:latin typeface="Calibri"/>
                <a:cs typeface="Calibri"/>
              </a:rPr>
              <a:t>can be explained by reference to the five </a:t>
            </a:r>
            <a:r>
              <a:rPr lang="en-US" sz="2800" b="0" i="1" dirty="0">
                <a:solidFill>
                  <a:srgbClr val="000000"/>
                </a:solidFill>
                <a:latin typeface="Calibri"/>
                <a:cs typeface="Calibri"/>
              </a:rPr>
              <a:t>HIPCO</a:t>
            </a:r>
            <a:r>
              <a:rPr lang="en-US" sz="2800" b="0" dirty="0">
                <a:solidFill>
                  <a:srgbClr val="000000"/>
                </a:solidFill>
                <a:latin typeface="Calibri"/>
                <a:cs typeface="Calibri"/>
              </a:rPr>
              <a:t> </a:t>
            </a:r>
            <a:r>
              <a:rPr lang="en-US" sz="2800" b="0" dirty="0" smtClean="0">
                <a:solidFill>
                  <a:srgbClr val="000000"/>
                </a:solidFill>
                <a:latin typeface="Calibri"/>
                <a:cs typeface="Calibri"/>
              </a:rPr>
              <a:t>factors </a:t>
            </a:r>
            <a:br>
              <a:rPr lang="en-US" sz="2800" b="0" dirty="0" smtClean="0">
                <a:solidFill>
                  <a:srgbClr val="000000"/>
                </a:solidFill>
                <a:latin typeface="Calibri"/>
                <a:cs typeface="Calibri"/>
              </a:rPr>
            </a:br>
            <a:r>
              <a:rPr lang="en-US" sz="2800" b="0" dirty="0" smtClean="0">
                <a:solidFill>
                  <a:srgbClr val="000000"/>
                </a:solidFill>
                <a:latin typeface="Calibri"/>
                <a:cs typeface="Calibri"/>
              </a:rPr>
              <a:t> </a:t>
            </a:r>
            <a:r>
              <a:rPr lang="en-US" sz="2800" dirty="0" smtClean="0">
                <a:solidFill>
                  <a:srgbClr val="000000"/>
                </a:solidFill>
                <a:latin typeface="Calibri"/>
                <a:cs typeface="Calibri"/>
              </a:rPr>
              <a:t>H </a:t>
            </a:r>
            <a:r>
              <a:rPr lang="en-US" sz="2800" b="0" dirty="0" smtClean="0">
                <a:solidFill>
                  <a:srgbClr val="000000"/>
                </a:solidFill>
                <a:latin typeface="Calibri"/>
                <a:cs typeface="Calibri"/>
              </a:rPr>
              <a:t> Habitat Loss &amp; fragmentation</a:t>
            </a:r>
          </a:p>
          <a:p>
            <a:pPr lvl="1" algn="l" eaLnBrk="1" hangingPunct="1">
              <a:spcBef>
                <a:spcPts val="900"/>
              </a:spcBef>
            </a:pPr>
            <a:r>
              <a:rPr lang="en-US" sz="2800" dirty="0" smtClean="0">
                <a:solidFill>
                  <a:srgbClr val="000000"/>
                </a:solidFill>
                <a:latin typeface="Calibri"/>
                <a:cs typeface="Calibri"/>
              </a:rPr>
              <a:t>I  </a:t>
            </a:r>
            <a:r>
              <a:rPr lang="en-US" sz="2800" b="0" dirty="0" smtClean="0">
                <a:solidFill>
                  <a:srgbClr val="000000"/>
                </a:solidFill>
                <a:latin typeface="Calibri"/>
                <a:cs typeface="Calibri"/>
              </a:rPr>
              <a:t>  Invasive Species</a:t>
            </a:r>
          </a:p>
          <a:p>
            <a:pPr lvl="1" algn="l" eaLnBrk="1" hangingPunct="1">
              <a:spcBef>
                <a:spcPts val="900"/>
              </a:spcBef>
            </a:pPr>
            <a:r>
              <a:rPr lang="en-US" sz="2800" dirty="0" smtClean="0">
                <a:solidFill>
                  <a:srgbClr val="000000"/>
                </a:solidFill>
                <a:latin typeface="Calibri"/>
                <a:cs typeface="Calibri"/>
              </a:rPr>
              <a:t>P </a:t>
            </a:r>
            <a:r>
              <a:rPr lang="en-US" sz="2800" b="0" dirty="0" smtClean="0">
                <a:solidFill>
                  <a:srgbClr val="000000"/>
                </a:solidFill>
                <a:latin typeface="Calibri"/>
                <a:cs typeface="Calibri"/>
              </a:rPr>
              <a:t>  Pollution</a:t>
            </a:r>
          </a:p>
          <a:p>
            <a:pPr lvl="1" algn="l" eaLnBrk="1" hangingPunct="1">
              <a:spcBef>
                <a:spcPts val="900"/>
              </a:spcBef>
            </a:pPr>
            <a:r>
              <a:rPr lang="en-US" sz="2800" dirty="0" smtClean="0">
                <a:solidFill>
                  <a:srgbClr val="000000"/>
                </a:solidFill>
                <a:latin typeface="Calibri"/>
                <a:cs typeface="Calibri"/>
              </a:rPr>
              <a:t>C  </a:t>
            </a:r>
            <a:r>
              <a:rPr lang="en-US" sz="2800" b="0" dirty="0" smtClean="0">
                <a:solidFill>
                  <a:srgbClr val="000000"/>
                </a:solidFill>
                <a:latin typeface="Calibri"/>
                <a:cs typeface="Calibri"/>
              </a:rPr>
              <a:t>Climate Change</a:t>
            </a:r>
          </a:p>
          <a:p>
            <a:pPr lvl="1" algn="l" eaLnBrk="1" hangingPunct="1">
              <a:spcBef>
                <a:spcPts val="900"/>
              </a:spcBef>
            </a:pPr>
            <a:r>
              <a:rPr lang="en-US" sz="2800" dirty="0" smtClean="0">
                <a:solidFill>
                  <a:srgbClr val="000000"/>
                </a:solidFill>
                <a:latin typeface="Calibri"/>
                <a:cs typeface="Calibri"/>
              </a:rPr>
              <a:t>O </a:t>
            </a:r>
            <a:r>
              <a:rPr lang="en-US" sz="2800" b="0" dirty="0" smtClean="0">
                <a:solidFill>
                  <a:srgbClr val="000000"/>
                </a:solidFill>
                <a:latin typeface="Calibri"/>
                <a:cs typeface="Calibri"/>
              </a:rPr>
              <a:t> Overharvesting (direct killing)</a:t>
            </a:r>
          </a:p>
        </p:txBody>
      </p:sp>
    </p:spTree>
    <p:extLst>
      <p:ext uri="{BB962C8B-B14F-4D97-AF65-F5344CB8AC3E}">
        <p14:creationId xmlns:p14="http://schemas.microsoft.com/office/powerpoint/2010/main" val="25366590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981200"/>
          </a:xfrm>
        </p:spPr>
        <p:txBody>
          <a:bodyPr>
            <a:normAutofit/>
          </a:bodyPr>
          <a:lstStyle/>
          <a:p>
            <a:r>
              <a:rPr lang="en-US" dirty="0" smtClean="0"/>
              <a:t>What do we need to know to manage populations and ecosystems and restore biodiversity and ecosystem function? </a:t>
            </a:r>
            <a:endParaRPr lang="en-US" dirty="0"/>
          </a:p>
        </p:txBody>
      </p:sp>
      <p:sp>
        <p:nvSpPr>
          <p:cNvPr id="4" name="Flowchart: Process 3"/>
          <p:cNvSpPr/>
          <p:nvPr/>
        </p:nvSpPr>
        <p:spPr>
          <a:xfrm>
            <a:off x="457200" y="3078480"/>
            <a:ext cx="2286000" cy="23317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 What do we know about populations? </a:t>
            </a:r>
            <a:endParaRPr lang="en-US" sz="2400" dirty="0"/>
          </a:p>
        </p:txBody>
      </p:sp>
      <p:sp>
        <p:nvSpPr>
          <p:cNvPr id="8" name="Flowchart: Process 7"/>
          <p:cNvSpPr/>
          <p:nvPr/>
        </p:nvSpPr>
        <p:spPr>
          <a:xfrm>
            <a:off x="6019800" y="3078480"/>
            <a:ext cx="2743200" cy="23317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3. How can we manage global cycles?</a:t>
            </a:r>
            <a:endParaRPr lang="en-US" sz="2400" dirty="0"/>
          </a:p>
        </p:txBody>
      </p:sp>
      <p:sp>
        <p:nvSpPr>
          <p:cNvPr id="9" name="Flowchart: Process 8"/>
          <p:cNvSpPr/>
          <p:nvPr/>
        </p:nvSpPr>
        <p:spPr>
          <a:xfrm>
            <a:off x="3009900" y="3081173"/>
            <a:ext cx="2743200" cy="232633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 How can we manage local biodiversity and ecosystem functions?</a:t>
            </a:r>
            <a:endParaRPr lang="en-US" sz="2400" dirty="0"/>
          </a:p>
        </p:txBody>
      </p:sp>
    </p:spTree>
    <p:extLst>
      <p:ext uri="{BB962C8B-B14F-4D97-AF65-F5344CB8AC3E}">
        <p14:creationId xmlns:p14="http://schemas.microsoft.com/office/powerpoint/2010/main" val="16301976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Biodiversity and ecosystem function are related</a:t>
            </a:r>
            <a:endParaRPr lang="en-US" dirty="0"/>
          </a:p>
        </p:txBody>
      </p:sp>
      <p:pic>
        <p:nvPicPr>
          <p:cNvPr id="4" name="Content Placeholder 3" descr="BDStressersModel.ai"/>
          <p:cNvPicPr>
            <a:picLocks noGrp="1" noChangeAspect="1"/>
          </p:cNvPicPr>
          <p:nvPr>
            <p:ph idx="1"/>
          </p:nvPr>
        </p:nvPicPr>
        <p:blipFill>
          <a:blip r:embed="rId3" cstate="print">
            <a:extLst>
              <a:ext uri="{28A0092B-C50C-407E-A947-70E740481C1C}">
                <a14:useLocalDpi xmlns:a14="http://schemas.microsoft.com/office/drawing/2010/main"/>
              </a:ext>
            </a:extLst>
          </a:blip>
          <a:srcRect r="-114"/>
          <a:stretch>
            <a:fillRect/>
          </a:stretch>
        </p:blipFill>
        <p:spPr>
          <a:xfrm>
            <a:off x="685800" y="1352973"/>
            <a:ext cx="7885386" cy="5081694"/>
          </a:xfrm>
        </p:spPr>
      </p:pic>
      <p:grpSp>
        <p:nvGrpSpPr>
          <p:cNvPr id="18" name="Group 17"/>
          <p:cNvGrpSpPr/>
          <p:nvPr/>
        </p:nvGrpSpPr>
        <p:grpSpPr>
          <a:xfrm>
            <a:off x="685800" y="1371600"/>
            <a:ext cx="3124200" cy="3810000"/>
            <a:chOff x="685800" y="1371600"/>
            <a:chExt cx="3124200" cy="3810000"/>
          </a:xfrm>
        </p:grpSpPr>
        <p:cxnSp>
          <p:nvCxnSpPr>
            <p:cNvPr id="7" name="Straight Arrow Connector 6"/>
            <p:cNvCxnSpPr/>
            <p:nvPr/>
          </p:nvCxnSpPr>
          <p:spPr>
            <a:xfrm>
              <a:off x="3810000" y="1371600"/>
              <a:ext cx="0" cy="457200"/>
            </a:xfrm>
            <a:prstGeom prst="straightConnector1">
              <a:avLst/>
            </a:prstGeom>
            <a:ln w="28575" cmpd="sng">
              <a:solidFill>
                <a:srgbClr val="4AA6D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685800" y="5181600"/>
              <a:ext cx="533400" cy="0"/>
            </a:xfrm>
            <a:prstGeom prst="line">
              <a:avLst/>
            </a:prstGeom>
            <a:ln w="28575" cmpd="sng">
              <a:solidFill>
                <a:srgbClr val="4AA6DE"/>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685800" y="1371600"/>
              <a:ext cx="3124200" cy="0"/>
            </a:xfrm>
            <a:prstGeom prst="line">
              <a:avLst/>
            </a:prstGeom>
            <a:ln w="28575" cmpd="sng">
              <a:solidFill>
                <a:srgbClr val="4AA6DE"/>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685800" y="1371600"/>
              <a:ext cx="0" cy="3810000"/>
            </a:xfrm>
            <a:prstGeom prst="line">
              <a:avLst/>
            </a:prstGeom>
            <a:ln w="28575" cmpd="sng">
              <a:solidFill>
                <a:srgbClr val="4AA6DE"/>
              </a:solidFill>
            </a:ln>
            <a:effectLst/>
          </p:spPr>
          <p:style>
            <a:lnRef idx="2">
              <a:schemeClr val="accent1"/>
            </a:lnRef>
            <a:fillRef idx="0">
              <a:schemeClr val="accent1"/>
            </a:fillRef>
            <a:effectRef idx="1">
              <a:schemeClr val="accent1"/>
            </a:effectRef>
            <a:fontRef idx="minor">
              <a:schemeClr val="tx1"/>
            </a:fontRef>
          </p:style>
        </p:cxnSp>
      </p:grpSp>
      <p:cxnSp>
        <p:nvCxnSpPr>
          <p:cNvPr id="20" name="Straight Arrow Connector 19"/>
          <p:cNvCxnSpPr/>
          <p:nvPr/>
        </p:nvCxnSpPr>
        <p:spPr>
          <a:xfrm>
            <a:off x="685800" y="2057400"/>
            <a:ext cx="457200" cy="0"/>
          </a:xfrm>
          <a:prstGeom prst="straightConnector1">
            <a:avLst/>
          </a:prstGeom>
          <a:ln w="28575" cmpd="sng">
            <a:solidFill>
              <a:srgbClr val="4AA6D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1600200" y="4572000"/>
            <a:ext cx="0" cy="304800"/>
          </a:xfrm>
          <a:prstGeom prst="straightConnector1">
            <a:avLst/>
          </a:prstGeom>
          <a:ln>
            <a:solidFill>
              <a:srgbClr val="4AA6DE"/>
            </a:solidFill>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Species have unique roles. Their functional traits affect ecosystem process of erosion rate</a:t>
            </a:r>
            <a:endParaRPr lang="en-US" dirty="0"/>
          </a:p>
        </p:txBody>
      </p:sp>
      <p:sp>
        <p:nvSpPr>
          <p:cNvPr id="3" name="Content Placeholder 2"/>
          <p:cNvSpPr>
            <a:spLocks noGrp="1"/>
          </p:cNvSpPr>
          <p:nvPr>
            <p:ph idx="1"/>
          </p:nvPr>
        </p:nvSpPr>
        <p:spPr>
          <a:xfrm>
            <a:off x="457200" y="4953000"/>
            <a:ext cx="8229600" cy="1173163"/>
          </a:xfrm>
        </p:spPr>
        <p:txBody>
          <a:bodyPr/>
          <a:lstStyle/>
          <a:p>
            <a:pPr marL="0" indent="0">
              <a:buNone/>
            </a:pPr>
            <a:r>
              <a:rPr lang="en-US" dirty="0" smtClean="0"/>
              <a:t>Example: Fibrous root of native bunch grass vs. taproot of the non-native spotted knapweed</a:t>
            </a:r>
          </a:p>
        </p:txBody>
      </p:sp>
      <p:pic>
        <p:nvPicPr>
          <p:cNvPr id="4" name="Picture 2" descr="11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14600" y="1498379"/>
            <a:ext cx="3848672" cy="337842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410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6.1.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90367"/>
            <a:ext cx="9144000" cy="5310433"/>
          </a:xfrm>
          <a:prstGeom prst="rect">
            <a:avLst/>
          </a:prstGeom>
        </p:spPr>
      </p:pic>
      <p:sp>
        <p:nvSpPr>
          <p:cNvPr id="4" name="Title 3"/>
          <p:cNvSpPr>
            <a:spLocks noGrp="1"/>
          </p:cNvSpPr>
          <p:nvPr>
            <p:ph type="title"/>
          </p:nvPr>
        </p:nvSpPr>
        <p:spPr/>
        <p:txBody>
          <a:bodyPr/>
          <a:lstStyle/>
          <a:p>
            <a:r>
              <a:rPr lang="en-US" dirty="0" smtClean="0"/>
              <a:t>Population Growth</a:t>
            </a:r>
            <a:endParaRPr lang="en-US" dirty="0"/>
          </a:p>
        </p:txBody>
      </p:sp>
      <p:sp>
        <p:nvSpPr>
          <p:cNvPr id="5" name="Oval 4"/>
          <p:cNvSpPr/>
          <p:nvPr/>
        </p:nvSpPr>
        <p:spPr>
          <a:xfrm>
            <a:off x="1838848" y="2895600"/>
            <a:ext cx="1524000" cy="1524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2200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838200" y="228600"/>
            <a:ext cx="7467600" cy="1371600"/>
          </a:xfrm>
        </p:spPr>
        <p:txBody>
          <a:bodyPr rtlCol="0">
            <a:normAutofit fontScale="92500" lnSpcReduction="20000"/>
          </a:bodyPr>
          <a:lstStyle/>
          <a:p>
            <a:pPr eaLnBrk="1" fontAlgn="auto" hangingPunct="1">
              <a:spcAft>
                <a:spcPts val="0"/>
              </a:spcAft>
              <a:buFontTx/>
              <a:buNone/>
              <a:defRPr/>
            </a:pPr>
            <a:r>
              <a:rPr lang="en-US" sz="3500" dirty="0" smtClean="0">
                <a:ea typeface="+mn-ea"/>
              </a:rPr>
              <a:t>Information about births and deaths is essential to predict future population size and inform management.</a:t>
            </a:r>
          </a:p>
          <a:p>
            <a:pPr algn="ctr" eaLnBrk="1" fontAlgn="auto" hangingPunct="1">
              <a:spcAft>
                <a:spcPts val="0"/>
              </a:spcAft>
              <a:buFontTx/>
              <a:buNone/>
              <a:defRPr/>
            </a:pPr>
            <a:endParaRPr lang="en-US" dirty="0" smtClean="0">
              <a:ea typeface="+mn-ea"/>
            </a:endParaRPr>
          </a:p>
        </p:txBody>
      </p:sp>
      <p:pic>
        <p:nvPicPr>
          <p:cNvPr id="11267" name="Picture 1" descr="Ecology2e-Fig-09-03-0.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52600" y="1828800"/>
            <a:ext cx="54102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1"/>
          <p:cNvSpPr txBox="1">
            <a:spLocks noChangeArrowheads="1"/>
          </p:cNvSpPr>
          <p:nvPr/>
        </p:nvSpPr>
        <p:spPr bwMode="auto">
          <a:xfrm>
            <a:off x="457200" y="5791200"/>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How would you get this information? </a:t>
            </a:r>
          </a:p>
        </p:txBody>
      </p:sp>
    </p:spTree>
    <p:extLst>
      <p:ext uri="{BB962C8B-B14F-4D97-AF65-F5344CB8AC3E}">
        <p14:creationId xmlns:p14="http://schemas.microsoft.com/office/powerpoint/2010/main" val="31586926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dynamics: What primary factors affect population size? </a:t>
            </a:r>
            <a:endParaRPr lang="en-US" dirty="0"/>
          </a:p>
        </p:txBody>
      </p:sp>
      <p:sp>
        <p:nvSpPr>
          <p:cNvPr id="3" name="Content Placeholder 2"/>
          <p:cNvSpPr>
            <a:spLocks noGrp="1"/>
          </p:cNvSpPr>
          <p:nvPr>
            <p:ph idx="1"/>
          </p:nvPr>
        </p:nvSpPr>
        <p:spPr>
          <a:xfrm>
            <a:off x="274195" y="2842769"/>
            <a:ext cx="8615454" cy="3329747"/>
          </a:xfrm>
        </p:spPr>
        <p:txBody>
          <a:bodyPr>
            <a:normAutofit fontScale="92500" lnSpcReduction="20000"/>
          </a:bodyPr>
          <a:lstStyle/>
          <a:p>
            <a:pPr marL="0" indent="0" algn="ctr">
              <a:buNone/>
            </a:pPr>
            <a:r>
              <a:rPr lang="en-US" b="1" dirty="0" smtClean="0"/>
              <a:t>N</a:t>
            </a:r>
            <a:r>
              <a:rPr lang="en-US" b="1" baseline="-25000" dirty="0" smtClean="0"/>
              <a:t>t+1</a:t>
            </a:r>
            <a:r>
              <a:rPr lang="en-US" b="1" dirty="0" smtClean="0"/>
              <a:t>= </a:t>
            </a:r>
            <a:r>
              <a:rPr lang="en-US" b="1" dirty="0" err="1" smtClean="0"/>
              <a:t>N</a:t>
            </a:r>
            <a:r>
              <a:rPr lang="en-US" b="1" baseline="-25000" dirty="0" err="1" smtClean="0"/>
              <a:t>t</a:t>
            </a:r>
            <a:r>
              <a:rPr lang="en-US" b="1" dirty="0" smtClean="0"/>
              <a:t> + B - D + I - E</a:t>
            </a:r>
          </a:p>
          <a:p>
            <a:r>
              <a:rPr lang="en-US" dirty="0" err="1" smtClean="0"/>
              <a:t>N</a:t>
            </a:r>
            <a:r>
              <a:rPr lang="en-US" baseline="-25000" dirty="0" err="1" smtClean="0"/>
              <a:t>t</a:t>
            </a:r>
            <a:r>
              <a:rPr lang="en-US" dirty="0" smtClean="0"/>
              <a:t> = initial population size at time t</a:t>
            </a:r>
          </a:p>
          <a:p>
            <a:r>
              <a:rPr lang="en-US" dirty="0" smtClean="0"/>
              <a:t>B = number of individuals born </a:t>
            </a:r>
            <a:r>
              <a:rPr lang="en-US" u="sng" dirty="0" smtClean="0"/>
              <a:t>during the time interval</a:t>
            </a:r>
            <a:endParaRPr lang="en-US" u="sng" dirty="0"/>
          </a:p>
          <a:p>
            <a:r>
              <a:rPr lang="en-US" dirty="0" smtClean="0"/>
              <a:t>D </a:t>
            </a:r>
            <a:r>
              <a:rPr lang="en-US" dirty="0"/>
              <a:t>= number of individuals </a:t>
            </a:r>
            <a:r>
              <a:rPr lang="en-US" dirty="0" smtClean="0"/>
              <a:t>that die </a:t>
            </a:r>
            <a:r>
              <a:rPr lang="en-US" u="sng" dirty="0"/>
              <a:t>during t</a:t>
            </a:r>
          </a:p>
          <a:p>
            <a:r>
              <a:rPr lang="en-US" dirty="0" smtClean="0"/>
              <a:t>I </a:t>
            </a:r>
            <a:r>
              <a:rPr lang="en-US" dirty="0"/>
              <a:t>= number </a:t>
            </a:r>
            <a:r>
              <a:rPr lang="en-US" dirty="0" smtClean="0"/>
              <a:t>that immigrate </a:t>
            </a:r>
            <a:r>
              <a:rPr lang="en-US" dirty="0"/>
              <a:t>during t</a:t>
            </a:r>
          </a:p>
          <a:p>
            <a:r>
              <a:rPr lang="en-US" dirty="0" smtClean="0"/>
              <a:t>E </a:t>
            </a:r>
            <a:r>
              <a:rPr lang="en-US" dirty="0"/>
              <a:t>= number </a:t>
            </a:r>
            <a:r>
              <a:rPr lang="en-US" dirty="0" smtClean="0"/>
              <a:t>that emigrate </a:t>
            </a:r>
            <a:r>
              <a:rPr lang="en-US" dirty="0"/>
              <a:t>during t</a:t>
            </a:r>
          </a:p>
          <a:p>
            <a:endParaRPr lang="en-US" dirty="0"/>
          </a:p>
        </p:txBody>
      </p:sp>
      <p:pic>
        <p:nvPicPr>
          <p:cNvPr id="4" name="Picture 3" descr="Figure_6.2.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00" y="1524000"/>
            <a:ext cx="7315200" cy="1138561"/>
          </a:xfrm>
          <a:prstGeom prst="rect">
            <a:avLst/>
          </a:prstGeom>
        </p:spPr>
      </p:pic>
    </p:spTree>
    <p:extLst>
      <p:ext uri="{BB962C8B-B14F-4D97-AF65-F5344CB8AC3E}">
        <p14:creationId xmlns:p14="http://schemas.microsoft.com/office/powerpoint/2010/main" val="20251332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Course </a:t>
            </a:r>
            <a:r>
              <a:rPr lang="en-US" dirty="0"/>
              <a:t>organization &amp; goals</a:t>
            </a:r>
          </a:p>
          <a:p>
            <a:r>
              <a:rPr lang="en-US" dirty="0" smtClean="0"/>
              <a:t>Biodiversity </a:t>
            </a:r>
            <a:r>
              <a:rPr lang="en-US" dirty="0"/>
              <a:t>&amp; </a:t>
            </a:r>
            <a:r>
              <a:rPr lang="en-US" dirty="0" smtClean="0"/>
              <a:t>ecosystem </a:t>
            </a:r>
            <a:r>
              <a:rPr lang="en-US" dirty="0"/>
              <a:t>function</a:t>
            </a:r>
          </a:p>
          <a:p>
            <a:r>
              <a:rPr lang="en-US" dirty="0"/>
              <a:t>Population growth </a:t>
            </a:r>
            <a:r>
              <a:rPr lang="en-US" dirty="0" smtClean="0"/>
              <a:t>introduction</a:t>
            </a:r>
          </a:p>
          <a:p>
            <a:pPr lvl="1"/>
            <a:r>
              <a:rPr lang="en-US" dirty="0" smtClean="0"/>
              <a:t>factors </a:t>
            </a:r>
            <a:r>
              <a:rPr lang="en-US" dirty="0"/>
              <a:t>affecting </a:t>
            </a:r>
            <a:r>
              <a:rPr lang="en-US" dirty="0" smtClean="0"/>
              <a:t>growth</a:t>
            </a:r>
          </a:p>
          <a:p>
            <a:pPr lvl="1"/>
            <a:r>
              <a:rPr lang="en-US" dirty="0" smtClean="0"/>
              <a:t>exponential </a:t>
            </a:r>
            <a:r>
              <a:rPr lang="en-US" dirty="0"/>
              <a:t>growth</a:t>
            </a:r>
          </a:p>
          <a:p>
            <a:endParaRPr lang="en-US" dirty="0"/>
          </a:p>
        </p:txBody>
      </p:sp>
    </p:spTree>
    <p:extLst>
      <p:ext uri="{BB962C8B-B14F-4D97-AF65-F5344CB8AC3E}">
        <p14:creationId xmlns:p14="http://schemas.microsoft.com/office/powerpoint/2010/main" val="3069000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Complete the new population size for these two examples</a:t>
            </a:r>
            <a:endParaRPr lang="en-US" dirty="0"/>
          </a:p>
        </p:txBody>
      </p:sp>
      <p:sp>
        <p:nvSpPr>
          <p:cNvPr id="4" name="Content Placeholder 3"/>
          <p:cNvSpPr>
            <a:spLocks noGrp="1"/>
          </p:cNvSpPr>
          <p:nvPr>
            <p:ph sz="half" idx="1"/>
          </p:nvPr>
        </p:nvSpPr>
        <p:spPr>
          <a:xfrm>
            <a:off x="457200" y="2207836"/>
            <a:ext cx="4038600" cy="3964364"/>
          </a:xfrm>
          <a:ln>
            <a:solidFill>
              <a:srgbClr val="72A376"/>
            </a:solidFill>
          </a:ln>
        </p:spPr>
        <p:txBody>
          <a:bodyPr>
            <a:normAutofit fontScale="92500" lnSpcReduction="10000"/>
          </a:bodyPr>
          <a:lstStyle/>
          <a:p>
            <a:pPr marL="0" indent="0">
              <a:buNone/>
            </a:pPr>
            <a:r>
              <a:rPr lang="en-US" dirty="0"/>
              <a:t>Population of </a:t>
            </a:r>
            <a:r>
              <a:rPr lang="en-US" dirty="0" smtClean="0"/>
              <a:t>finches </a:t>
            </a:r>
            <a:r>
              <a:rPr lang="en-US" dirty="0"/>
              <a:t>on an island </a:t>
            </a:r>
            <a:r>
              <a:rPr lang="en-US" dirty="0" smtClean="0"/>
              <a:t>over 1 </a:t>
            </a:r>
            <a:r>
              <a:rPr lang="en-US" dirty="0" err="1" smtClean="0"/>
              <a:t>yr</a:t>
            </a:r>
            <a:endParaRPr lang="en-US" dirty="0"/>
          </a:p>
          <a:p>
            <a:r>
              <a:rPr lang="en-US" dirty="0" err="1" smtClean="0"/>
              <a:t>N</a:t>
            </a:r>
            <a:r>
              <a:rPr lang="en-US" baseline="-25000" dirty="0" err="1" smtClean="0"/>
              <a:t>t</a:t>
            </a:r>
            <a:r>
              <a:rPr lang="en-US" dirty="0" smtClean="0"/>
              <a:t> = 463</a:t>
            </a:r>
          </a:p>
          <a:p>
            <a:r>
              <a:rPr lang="en-US" dirty="0" smtClean="0"/>
              <a:t>B = 87</a:t>
            </a:r>
          </a:p>
          <a:p>
            <a:r>
              <a:rPr lang="en-US" dirty="0" smtClean="0"/>
              <a:t>D = 93</a:t>
            </a:r>
          </a:p>
          <a:p>
            <a:r>
              <a:rPr lang="en-US" dirty="0" smtClean="0"/>
              <a:t>I = 39</a:t>
            </a:r>
          </a:p>
          <a:p>
            <a:r>
              <a:rPr lang="en-US" dirty="0" smtClean="0"/>
              <a:t>E = 14</a:t>
            </a:r>
          </a:p>
          <a:p>
            <a:endParaRPr lang="en-US" dirty="0" smtClean="0"/>
          </a:p>
          <a:p>
            <a:r>
              <a:rPr lang="en-US" dirty="0" smtClean="0"/>
              <a:t>N</a:t>
            </a:r>
            <a:r>
              <a:rPr lang="en-US" baseline="-25000" dirty="0" smtClean="0"/>
              <a:t>t+1</a:t>
            </a:r>
            <a:r>
              <a:rPr lang="en-US" dirty="0" smtClean="0"/>
              <a:t> = </a:t>
            </a:r>
            <a:endParaRPr lang="en-US" dirty="0"/>
          </a:p>
        </p:txBody>
      </p:sp>
      <p:sp>
        <p:nvSpPr>
          <p:cNvPr id="5" name="Content Placeholder 4"/>
          <p:cNvSpPr>
            <a:spLocks noGrp="1"/>
          </p:cNvSpPr>
          <p:nvPr>
            <p:ph sz="half" idx="2"/>
          </p:nvPr>
        </p:nvSpPr>
        <p:spPr>
          <a:xfrm>
            <a:off x="4648200" y="2207836"/>
            <a:ext cx="4038600" cy="3964364"/>
          </a:xfrm>
          <a:ln>
            <a:solidFill>
              <a:srgbClr val="72A376"/>
            </a:solidFill>
          </a:ln>
        </p:spPr>
        <p:txBody>
          <a:bodyPr>
            <a:normAutofit fontScale="92500" lnSpcReduction="10000"/>
          </a:bodyPr>
          <a:lstStyle/>
          <a:p>
            <a:pPr marL="0" indent="0">
              <a:buNone/>
            </a:pPr>
            <a:r>
              <a:rPr lang="en-US" dirty="0" smtClean="0"/>
              <a:t>Population of Daphnia in a small pond over summer </a:t>
            </a:r>
            <a:br>
              <a:rPr lang="en-US" dirty="0" smtClean="0"/>
            </a:br>
            <a:r>
              <a:rPr lang="en-US" dirty="0" smtClean="0"/>
              <a:t>(3 months)</a:t>
            </a:r>
          </a:p>
          <a:p>
            <a:r>
              <a:rPr lang="en-US" dirty="0" err="1" smtClean="0"/>
              <a:t>N</a:t>
            </a:r>
            <a:r>
              <a:rPr lang="en-US" baseline="-25000" dirty="0" err="1" smtClean="0"/>
              <a:t>t</a:t>
            </a:r>
            <a:r>
              <a:rPr lang="en-US" dirty="0" smtClean="0"/>
              <a:t> = 14, 207</a:t>
            </a:r>
          </a:p>
          <a:p>
            <a:r>
              <a:rPr lang="en-US" dirty="0" smtClean="0"/>
              <a:t>B = 8,212 </a:t>
            </a:r>
          </a:p>
          <a:p>
            <a:r>
              <a:rPr lang="en-US" dirty="0" smtClean="0"/>
              <a:t>D = </a:t>
            </a:r>
            <a:r>
              <a:rPr lang="en-US" dirty="0"/>
              <a:t>4,945</a:t>
            </a:r>
          </a:p>
          <a:p>
            <a:endParaRPr lang="en-US" dirty="0"/>
          </a:p>
          <a:p>
            <a:endParaRPr lang="en-US" dirty="0" smtClean="0"/>
          </a:p>
          <a:p>
            <a:r>
              <a:rPr lang="en-US" dirty="0" smtClean="0"/>
              <a:t>N</a:t>
            </a:r>
            <a:r>
              <a:rPr lang="en-US" baseline="-25000" dirty="0" smtClean="0"/>
              <a:t>t+1</a:t>
            </a:r>
            <a:r>
              <a:rPr lang="en-US" dirty="0" smtClean="0"/>
              <a:t> = </a:t>
            </a:r>
            <a:endParaRPr lang="en-US" dirty="0"/>
          </a:p>
        </p:txBody>
      </p:sp>
      <p:sp>
        <p:nvSpPr>
          <p:cNvPr id="6" name="TextBox 5"/>
          <p:cNvSpPr txBox="1"/>
          <p:nvPr/>
        </p:nvSpPr>
        <p:spPr>
          <a:xfrm>
            <a:off x="1544144" y="1451761"/>
            <a:ext cx="5512737" cy="646331"/>
          </a:xfrm>
          <a:prstGeom prst="rect">
            <a:avLst/>
          </a:prstGeom>
          <a:noFill/>
          <a:ln>
            <a:solidFill>
              <a:schemeClr val="accent1"/>
            </a:solidFill>
          </a:ln>
        </p:spPr>
        <p:txBody>
          <a:bodyPr wrap="square" rtlCol="0">
            <a:spAutoFit/>
          </a:bodyPr>
          <a:lstStyle/>
          <a:p>
            <a:pPr algn="ctr"/>
            <a:r>
              <a:rPr lang="en-US" sz="3600" dirty="0" smtClean="0"/>
              <a:t>N</a:t>
            </a:r>
            <a:r>
              <a:rPr lang="en-US" sz="3600" baseline="-25000" dirty="0" smtClean="0"/>
              <a:t>t+1</a:t>
            </a:r>
            <a:r>
              <a:rPr lang="en-US" sz="3600" dirty="0" smtClean="0"/>
              <a:t>= </a:t>
            </a:r>
            <a:r>
              <a:rPr lang="en-US" sz="3600" dirty="0" err="1" smtClean="0"/>
              <a:t>N</a:t>
            </a:r>
            <a:r>
              <a:rPr lang="en-US" sz="3600" baseline="-25000" dirty="0" err="1" smtClean="0"/>
              <a:t>t</a:t>
            </a:r>
            <a:r>
              <a:rPr lang="en-US" sz="3600" dirty="0" smtClean="0"/>
              <a:t> + B - D + I - E</a:t>
            </a:r>
          </a:p>
        </p:txBody>
      </p:sp>
    </p:spTree>
    <p:extLst>
      <p:ext uri="{BB962C8B-B14F-4D97-AF65-F5344CB8AC3E}">
        <p14:creationId xmlns:p14="http://schemas.microsoft.com/office/powerpoint/2010/main" val="16254463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Completed population size examples</a:t>
            </a:r>
            <a:endParaRPr lang="en-US" dirty="0"/>
          </a:p>
        </p:txBody>
      </p:sp>
      <p:sp>
        <p:nvSpPr>
          <p:cNvPr id="4" name="Content Placeholder 3"/>
          <p:cNvSpPr>
            <a:spLocks noGrp="1"/>
          </p:cNvSpPr>
          <p:nvPr>
            <p:ph sz="half" idx="1"/>
          </p:nvPr>
        </p:nvSpPr>
        <p:spPr>
          <a:xfrm>
            <a:off x="457200" y="2207836"/>
            <a:ext cx="4038600" cy="3964364"/>
          </a:xfrm>
          <a:ln>
            <a:solidFill>
              <a:srgbClr val="72A376"/>
            </a:solidFill>
          </a:ln>
        </p:spPr>
        <p:txBody>
          <a:bodyPr>
            <a:normAutofit lnSpcReduction="10000"/>
          </a:bodyPr>
          <a:lstStyle/>
          <a:p>
            <a:pPr marL="0" indent="0">
              <a:buNone/>
            </a:pPr>
            <a:r>
              <a:rPr lang="en-US" dirty="0" smtClean="0"/>
              <a:t>Population of Finches on an island during 1 year</a:t>
            </a:r>
          </a:p>
          <a:p>
            <a:pPr marL="0" indent="0">
              <a:buNone/>
            </a:pPr>
            <a:r>
              <a:rPr lang="en-US" dirty="0" err="1"/>
              <a:t>N</a:t>
            </a:r>
            <a:r>
              <a:rPr lang="en-US" baseline="-25000" dirty="0" err="1"/>
              <a:t>t</a:t>
            </a:r>
            <a:r>
              <a:rPr lang="en-US" dirty="0"/>
              <a:t>  =  463	 463</a:t>
            </a:r>
          </a:p>
          <a:p>
            <a:pPr marL="0" indent="0">
              <a:buNone/>
            </a:pPr>
            <a:r>
              <a:rPr lang="en-US" dirty="0"/>
              <a:t>+ B  =  87	   87</a:t>
            </a:r>
          </a:p>
          <a:p>
            <a:pPr marL="0" indent="0">
              <a:buNone/>
            </a:pPr>
            <a:r>
              <a:rPr lang="en-US" dirty="0"/>
              <a:t>- D   =  93	</a:t>
            </a:r>
            <a:r>
              <a:rPr lang="en-US" u="sng" dirty="0"/>
              <a:t>+ 39</a:t>
            </a:r>
            <a:r>
              <a:rPr lang="en-US" dirty="0"/>
              <a:t>	</a:t>
            </a:r>
          </a:p>
          <a:p>
            <a:pPr marL="0" indent="0">
              <a:buNone/>
            </a:pPr>
            <a:r>
              <a:rPr lang="en-US" dirty="0"/>
              <a:t>+ I  =   39        589</a:t>
            </a:r>
          </a:p>
          <a:p>
            <a:pPr marL="0" indent="0">
              <a:buNone/>
            </a:pPr>
            <a:r>
              <a:rPr lang="en-US" u="sng" dirty="0"/>
              <a:t>- E  =   14      -107</a:t>
            </a:r>
          </a:p>
          <a:p>
            <a:pPr marL="0" indent="0">
              <a:buNone/>
            </a:pPr>
            <a:r>
              <a:rPr lang="en-US" dirty="0">
                <a:solidFill>
                  <a:srgbClr val="FF6600"/>
                </a:solidFill>
              </a:rPr>
              <a:t>N</a:t>
            </a:r>
            <a:r>
              <a:rPr lang="en-US" baseline="-25000" dirty="0">
                <a:solidFill>
                  <a:srgbClr val="FF6600"/>
                </a:solidFill>
              </a:rPr>
              <a:t>t+1</a:t>
            </a:r>
            <a:r>
              <a:rPr lang="en-US" dirty="0">
                <a:solidFill>
                  <a:srgbClr val="FF6600"/>
                </a:solidFill>
              </a:rPr>
              <a:t>=               </a:t>
            </a:r>
            <a:r>
              <a:rPr lang="en-US" dirty="0" smtClean="0">
                <a:solidFill>
                  <a:srgbClr val="FF6600"/>
                </a:solidFill>
              </a:rPr>
              <a:t>482</a:t>
            </a:r>
            <a:endParaRPr lang="en-US" dirty="0">
              <a:solidFill>
                <a:srgbClr val="FF6600"/>
              </a:solidFill>
            </a:endParaRPr>
          </a:p>
        </p:txBody>
      </p:sp>
      <p:sp>
        <p:nvSpPr>
          <p:cNvPr id="5" name="Content Placeholder 4"/>
          <p:cNvSpPr>
            <a:spLocks noGrp="1"/>
          </p:cNvSpPr>
          <p:nvPr>
            <p:ph sz="half" idx="2"/>
          </p:nvPr>
        </p:nvSpPr>
        <p:spPr>
          <a:xfrm>
            <a:off x="4648200" y="2207836"/>
            <a:ext cx="4038600" cy="3964364"/>
          </a:xfrm>
          <a:ln>
            <a:solidFill>
              <a:srgbClr val="72A376"/>
            </a:solidFill>
          </a:ln>
        </p:spPr>
        <p:txBody>
          <a:bodyPr>
            <a:normAutofit lnSpcReduction="10000"/>
          </a:bodyPr>
          <a:lstStyle/>
          <a:p>
            <a:pPr marL="0" indent="0">
              <a:buNone/>
            </a:pPr>
            <a:r>
              <a:rPr lang="en-US" dirty="0" smtClean="0"/>
              <a:t>Population of Daphnia in a small pond over 3 summer months</a:t>
            </a:r>
          </a:p>
          <a:p>
            <a:pPr marL="0" indent="0">
              <a:buNone/>
            </a:pPr>
            <a:r>
              <a:rPr lang="en-US" dirty="0" smtClean="0"/>
              <a:t> </a:t>
            </a:r>
            <a:r>
              <a:rPr lang="en-US" dirty="0" err="1" smtClean="0"/>
              <a:t>N</a:t>
            </a:r>
            <a:r>
              <a:rPr lang="en-US" baseline="-25000" dirty="0" err="1" smtClean="0"/>
              <a:t>t</a:t>
            </a:r>
            <a:r>
              <a:rPr lang="en-US" dirty="0" smtClean="0"/>
              <a:t>:   14, 207</a:t>
            </a:r>
          </a:p>
          <a:p>
            <a:pPr marL="0" indent="0">
              <a:buNone/>
            </a:pPr>
            <a:r>
              <a:rPr lang="en-US" u="sng" dirty="0" smtClean="0"/>
              <a:t>+ B:     8,212</a:t>
            </a:r>
          </a:p>
          <a:p>
            <a:pPr marL="0" indent="0">
              <a:buNone/>
            </a:pPr>
            <a:r>
              <a:rPr lang="en-US" dirty="0" smtClean="0"/>
              <a:t>          22,419</a:t>
            </a:r>
            <a:endParaRPr lang="en-US" dirty="0"/>
          </a:p>
          <a:p>
            <a:pPr marL="0" indent="0">
              <a:buNone/>
            </a:pPr>
            <a:r>
              <a:rPr lang="en-US" u="sng" dirty="0" smtClean="0"/>
              <a:t>- D:      4,945</a:t>
            </a:r>
            <a:endParaRPr lang="en-US" dirty="0"/>
          </a:p>
          <a:p>
            <a:pPr marL="0" indent="0">
              <a:buNone/>
            </a:pPr>
            <a:r>
              <a:rPr lang="en-US" dirty="0" smtClean="0">
                <a:solidFill>
                  <a:srgbClr val="FF6600"/>
                </a:solidFill>
              </a:rPr>
              <a:t>N</a:t>
            </a:r>
            <a:r>
              <a:rPr lang="en-US" baseline="-25000" dirty="0" smtClean="0">
                <a:solidFill>
                  <a:srgbClr val="FF6600"/>
                </a:solidFill>
              </a:rPr>
              <a:t>t+1</a:t>
            </a:r>
            <a:r>
              <a:rPr lang="en-US" dirty="0" smtClean="0">
                <a:solidFill>
                  <a:srgbClr val="FF6600"/>
                </a:solidFill>
              </a:rPr>
              <a:t> = 17,474</a:t>
            </a:r>
            <a:endParaRPr lang="en-US" dirty="0">
              <a:solidFill>
                <a:srgbClr val="FF6600"/>
              </a:solidFill>
            </a:endParaRPr>
          </a:p>
        </p:txBody>
      </p:sp>
      <p:sp>
        <p:nvSpPr>
          <p:cNvPr id="6" name="TextBox 5"/>
          <p:cNvSpPr txBox="1"/>
          <p:nvPr/>
        </p:nvSpPr>
        <p:spPr>
          <a:xfrm>
            <a:off x="1544144" y="1451761"/>
            <a:ext cx="5512737" cy="646331"/>
          </a:xfrm>
          <a:prstGeom prst="rect">
            <a:avLst/>
          </a:prstGeom>
          <a:noFill/>
          <a:ln>
            <a:solidFill>
              <a:schemeClr val="accent1"/>
            </a:solidFill>
          </a:ln>
        </p:spPr>
        <p:txBody>
          <a:bodyPr wrap="square" rtlCol="0">
            <a:spAutoFit/>
          </a:bodyPr>
          <a:lstStyle/>
          <a:p>
            <a:pPr algn="ctr"/>
            <a:r>
              <a:rPr lang="en-US" sz="3600" dirty="0" smtClean="0"/>
              <a:t>N</a:t>
            </a:r>
            <a:r>
              <a:rPr lang="en-US" sz="3600" baseline="-25000" dirty="0" smtClean="0"/>
              <a:t>t+1</a:t>
            </a:r>
            <a:r>
              <a:rPr lang="en-US" sz="3600" dirty="0" smtClean="0"/>
              <a:t>= </a:t>
            </a:r>
            <a:r>
              <a:rPr lang="en-US" sz="3600" dirty="0" err="1" smtClean="0"/>
              <a:t>N</a:t>
            </a:r>
            <a:r>
              <a:rPr lang="en-US" sz="3600" baseline="-25000" dirty="0" err="1" smtClean="0"/>
              <a:t>t</a:t>
            </a:r>
            <a:r>
              <a:rPr lang="en-US" sz="3600" dirty="0" smtClean="0"/>
              <a:t> + B-D + I-E</a:t>
            </a:r>
          </a:p>
        </p:txBody>
      </p:sp>
    </p:spTree>
    <p:extLst>
      <p:ext uri="{BB962C8B-B14F-4D97-AF65-F5344CB8AC3E}">
        <p14:creationId xmlns:p14="http://schemas.microsoft.com/office/powerpoint/2010/main" val="9246984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a:t>What does </a:t>
            </a:r>
            <a:r>
              <a:rPr lang="en-US" b="1" i="1" dirty="0"/>
              <a:t>per </a:t>
            </a:r>
            <a:r>
              <a:rPr lang="en-US" b="1" i="1" dirty="0" smtClean="0"/>
              <a:t>capita </a:t>
            </a:r>
            <a:r>
              <a:rPr lang="en-US" dirty="0" smtClean="0"/>
              <a:t>mean</a:t>
            </a:r>
            <a:r>
              <a:rPr lang="en-US" dirty="0"/>
              <a:t>?</a:t>
            </a:r>
          </a:p>
          <a:p>
            <a:r>
              <a:rPr lang="en-US" dirty="0"/>
              <a:t>What does </a:t>
            </a:r>
            <a:r>
              <a:rPr lang="en-US" b="1" dirty="0"/>
              <a:t>rate</a:t>
            </a:r>
            <a:r>
              <a:rPr lang="en-US" dirty="0"/>
              <a:t> mean? </a:t>
            </a:r>
          </a:p>
          <a:p>
            <a:endParaRPr lang="en-US" dirty="0"/>
          </a:p>
        </p:txBody>
      </p:sp>
    </p:spTree>
    <p:extLst>
      <p:ext uri="{BB962C8B-B14F-4D97-AF65-F5344CB8AC3E}">
        <p14:creationId xmlns:p14="http://schemas.microsoft.com/office/powerpoint/2010/main" val="24342838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growth rate equation to predict population change (1)</a:t>
            </a:r>
            <a:endParaRPr lang="en-US" dirty="0"/>
          </a:p>
        </p:txBody>
      </p:sp>
      <p:sp>
        <p:nvSpPr>
          <p:cNvPr id="3" name="Content Placeholder 2"/>
          <p:cNvSpPr>
            <a:spLocks noGrp="1"/>
          </p:cNvSpPr>
          <p:nvPr>
            <p:ph idx="1"/>
          </p:nvPr>
        </p:nvSpPr>
        <p:spPr>
          <a:xfrm>
            <a:off x="457200" y="1371600"/>
            <a:ext cx="8229600" cy="4525963"/>
          </a:xfrm>
        </p:spPr>
        <p:txBody>
          <a:bodyPr>
            <a:normAutofit fontScale="85000" lnSpcReduction="20000"/>
          </a:bodyPr>
          <a:lstStyle/>
          <a:p>
            <a:pPr>
              <a:lnSpc>
                <a:spcPct val="130000"/>
              </a:lnSpc>
            </a:pPr>
            <a:r>
              <a:rPr lang="en-US" dirty="0"/>
              <a:t>For </a:t>
            </a:r>
            <a:r>
              <a:rPr lang="en-US" dirty="0" smtClean="0"/>
              <a:t>simple predictions</a:t>
            </a:r>
            <a:r>
              <a:rPr lang="en-US" dirty="0"/>
              <a:t>, </a:t>
            </a:r>
            <a:r>
              <a:rPr lang="en-US" dirty="0" smtClean="0"/>
              <a:t>we assume no E or I. Why?</a:t>
            </a:r>
            <a:endParaRPr lang="en-US" dirty="0"/>
          </a:p>
          <a:p>
            <a:pPr>
              <a:lnSpc>
                <a:spcPct val="130000"/>
              </a:lnSpc>
            </a:pPr>
            <a:r>
              <a:rPr lang="en-US" dirty="0" smtClean="0"/>
              <a:t>Formula becomes: </a:t>
            </a:r>
            <a:r>
              <a:rPr lang="en-US" dirty="0"/>
              <a:t>N</a:t>
            </a:r>
            <a:r>
              <a:rPr lang="en-US" baseline="-25000" dirty="0"/>
              <a:t>t+1</a:t>
            </a:r>
            <a:r>
              <a:rPr lang="en-US" dirty="0"/>
              <a:t>= </a:t>
            </a:r>
            <a:r>
              <a:rPr lang="en-US" dirty="0" err="1"/>
              <a:t>N</a:t>
            </a:r>
            <a:r>
              <a:rPr lang="en-US" baseline="-25000" dirty="0" err="1"/>
              <a:t>t</a:t>
            </a:r>
            <a:r>
              <a:rPr lang="en-US" dirty="0"/>
              <a:t> + </a:t>
            </a:r>
            <a:r>
              <a:rPr lang="en-US" dirty="0" smtClean="0"/>
              <a:t>B - D </a:t>
            </a:r>
          </a:p>
          <a:p>
            <a:pPr>
              <a:lnSpc>
                <a:spcPct val="130000"/>
              </a:lnSpc>
            </a:pPr>
            <a:r>
              <a:rPr lang="en-US" dirty="0" smtClean="0"/>
              <a:t>To allow you to model population size across time periods, re-</a:t>
            </a:r>
            <a:r>
              <a:rPr lang="en-US" dirty="0"/>
              <a:t>write N</a:t>
            </a:r>
            <a:r>
              <a:rPr lang="en-US" baseline="-25000" dirty="0"/>
              <a:t>t+</a:t>
            </a:r>
            <a:r>
              <a:rPr lang="en-US" baseline="-25000" dirty="0" smtClean="0"/>
              <a:t>1</a:t>
            </a:r>
            <a:r>
              <a:rPr lang="en-US" dirty="0" smtClean="0"/>
              <a:t>- </a:t>
            </a:r>
            <a:r>
              <a:rPr lang="en-US" dirty="0" err="1"/>
              <a:t>N</a:t>
            </a:r>
            <a:r>
              <a:rPr lang="en-US" baseline="-25000" dirty="0" err="1"/>
              <a:t>t</a:t>
            </a:r>
            <a:r>
              <a:rPr lang="en-US" dirty="0"/>
              <a:t>  </a:t>
            </a:r>
            <a:r>
              <a:rPr lang="en-US" dirty="0" smtClean="0"/>
              <a:t>as: </a:t>
            </a:r>
            <a:r>
              <a:rPr lang="en-US" dirty="0" err="1" smtClean="0"/>
              <a:t>dN</a:t>
            </a:r>
            <a:r>
              <a:rPr lang="en-US" dirty="0" smtClean="0"/>
              <a:t>/</a:t>
            </a:r>
            <a:r>
              <a:rPr lang="en-US" dirty="0" err="1" smtClean="0"/>
              <a:t>dt</a:t>
            </a:r>
            <a:r>
              <a:rPr lang="en-US" dirty="0" smtClean="0"/>
              <a:t> = B-D </a:t>
            </a:r>
            <a:br>
              <a:rPr lang="en-US" dirty="0" smtClean="0"/>
            </a:br>
            <a:r>
              <a:rPr lang="en-US" dirty="0" smtClean="0"/>
              <a:t>d is shorthand for ‘the change in’ </a:t>
            </a:r>
            <a:r>
              <a:rPr lang="en-US" dirty="0" smtClean="0">
                <a:ea typeface="Osaka" charset="-128"/>
              </a:rPr>
              <a:t>(derivative of)</a:t>
            </a:r>
            <a:endParaRPr lang="en-US" dirty="0" smtClean="0"/>
          </a:p>
          <a:p>
            <a:pPr>
              <a:lnSpc>
                <a:spcPct val="130000"/>
              </a:lnSpc>
            </a:pPr>
            <a:r>
              <a:rPr lang="en-US" dirty="0" smtClean="0"/>
              <a:t>The change in N (pop size) with respect to changing t (time) is written: </a:t>
            </a:r>
            <a:r>
              <a:rPr lang="en-US" dirty="0" err="1" smtClean="0"/>
              <a:t>dN</a:t>
            </a:r>
            <a:r>
              <a:rPr lang="en-US" dirty="0" smtClean="0"/>
              <a:t>/</a:t>
            </a:r>
            <a:r>
              <a:rPr lang="en-US" dirty="0" err="1" smtClean="0"/>
              <a:t>dt</a:t>
            </a:r>
            <a:r>
              <a:rPr lang="en-US" dirty="0" smtClean="0"/>
              <a:t> = population growth rate</a:t>
            </a:r>
          </a:p>
          <a:p>
            <a:pPr>
              <a:lnSpc>
                <a:spcPct val="130000"/>
              </a:lnSpc>
            </a:pPr>
            <a:r>
              <a:rPr lang="en-US" dirty="0" err="1">
                <a:ea typeface="Osaka" charset="-128"/>
              </a:rPr>
              <a:t>dN</a:t>
            </a:r>
            <a:r>
              <a:rPr lang="en-US" dirty="0">
                <a:ea typeface="Osaka" charset="-128"/>
              </a:rPr>
              <a:t>/</a:t>
            </a:r>
            <a:r>
              <a:rPr lang="en-US" dirty="0" err="1">
                <a:ea typeface="Osaka" charset="-128"/>
              </a:rPr>
              <a:t>dt</a:t>
            </a:r>
            <a:r>
              <a:rPr lang="en-US" dirty="0">
                <a:ea typeface="Osaka" charset="-128"/>
              </a:rPr>
              <a:t> is an operator (don’t divide N by t)</a:t>
            </a:r>
            <a:r>
              <a:rPr lang="en-US" sz="3600" dirty="0">
                <a:ea typeface="Osaka" charset="-128"/>
              </a:rPr>
              <a:t/>
            </a:r>
            <a:br>
              <a:rPr lang="en-US" sz="3600" dirty="0">
                <a:ea typeface="Osaka" charset="-128"/>
              </a:rPr>
            </a:br>
            <a:endParaRPr lang="en-US" dirty="0" smtClean="0"/>
          </a:p>
        </p:txBody>
      </p:sp>
    </p:spTree>
    <p:extLst>
      <p:ext uri="{BB962C8B-B14F-4D97-AF65-F5344CB8AC3E}">
        <p14:creationId xmlns:p14="http://schemas.microsoft.com/office/powerpoint/2010/main" val="40978468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a growth rate equation to predict population </a:t>
            </a:r>
            <a:r>
              <a:rPr lang="en-US" dirty="0" smtClean="0"/>
              <a:t>change (2)</a:t>
            </a:r>
            <a:endParaRPr lang="en-US" dirty="0"/>
          </a:p>
        </p:txBody>
      </p:sp>
      <p:sp>
        <p:nvSpPr>
          <p:cNvPr id="3" name="Content Placeholder 2"/>
          <p:cNvSpPr>
            <a:spLocks noGrp="1"/>
          </p:cNvSpPr>
          <p:nvPr>
            <p:ph idx="1"/>
          </p:nvPr>
        </p:nvSpPr>
        <p:spPr/>
        <p:txBody>
          <a:bodyPr>
            <a:normAutofit fontScale="92500"/>
          </a:bodyPr>
          <a:lstStyle/>
          <a:p>
            <a:r>
              <a:rPr lang="en-US" dirty="0"/>
              <a:t>Birth and death are combined into the term </a:t>
            </a:r>
            <a:r>
              <a:rPr lang="en-US" u="sng" dirty="0"/>
              <a:t>growth rate, </a:t>
            </a:r>
            <a:r>
              <a:rPr lang="en-US" dirty="0"/>
              <a:t>number of births minus deaths in the time period:  B – D</a:t>
            </a:r>
          </a:p>
          <a:p>
            <a:r>
              <a:rPr lang="en-US" dirty="0"/>
              <a:t>Growth rate is typically expressed per capita, </a:t>
            </a:r>
            <a:r>
              <a:rPr lang="en-US" dirty="0" smtClean="0"/>
              <a:t>(because </a:t>
            </a:r>
            <a:r>
              <a:rPr lang="en-US" dirty="0"/>
              <a:t>population size affects the population-level growth </a:t>
            </a:r>
            <a:r>
              <a:rPr lang="en-US" dirty="0" smtClean="0"/>
              <a:t>rate): B</a:t>
            </a:r>
            <a:r>
              <a:rPr lang="en-US" dirty="0"/>
              <a:t>/N – D/N = r;  b-d=r. </a:t>
            </a:r>
            <a:br>
              <a:rPr lang="en-US" dirty="0"/>
            </a:br>
            <a:r>
              <a:rPr lang="en-US" dirty="0"/>
              <a:t>b = per capita birth rate; d = per capita death rate</a:t>
            </a:r>
          </a:p>
          <a:p>
            <a:r>
              <a:rPr lang="en-US" dirty="0"/>
              <a:t>Rate of change in N can be written: </a:t>
            </a:r>
            <a:r>
              <a:rPr lang="en-US" b="1" dirty="0" err="1"/>
              <a:t>dN</a:t>
            </a:r>
            <a:r>
              <a:rPr lang="en-US" b="1" dirty="0"/>
              <a:t>/</a:t>
            </a:r>
            <a:r>
              <a:rPr lang="en-US" b="1" dirty="0" err="1"/>
              <a:t>dt</a:t>
            </a:r>
            <a:r>
              <a:rPr lang="en-US" b="1" dirty="0"/>
              <a:t> = </a:t>
            </a:r>
            <a:r>
              <a:rPr lang="en-US" b="1" dirty="0" err="1" smtClean="0"/>
              <a:t>rN</a:t>
            </a:r>
            <a:r>
              <a:rPr lang="en-US" b="1" baseline="-25000" dirty="0" err="1" smtClean="0"/>
              <a:t>t</a:t>
            </a:r>
            <a:endParaRPr lang="en-US" b="1" baseline="-25000" dirty="0" smtClean="0"/>
          </a:p>
          <a:p>
            <a:pPr marL="0" indent="0">
              <a:buNone/>
            </a:pPr>
            <a:r>
              <a:rPr lang="en-US" b="1" dirty="0" smtClean="0"/>
              <a:t>Exponential growth </a:t>
            </a:r>
            <a:r>
              <a:rPr lang="en-US" dirty="0" smtClean="0"/>
              <a:t>is described as </a:t>
            </a:r>
            <a:r>
              <a:rPr lang="en-US" b="1" dirty="0" err="1" smtClean="0"/>
              <a:t>dN</a:t>
            </a:r>
            <a:r>
              <a:rPr lang="en-US" b="1" dirty="0"/>
              <a:t>/</a:t>
            </a:r>
            <a:r>
              <a:rPr lang="en-US" b="1" dirty="0" err="1"/>
              <a:t>dt</a:t>
            </a:r>
            <a:r>
              <a:rPr lang="en-US" b="1" dirty="0"/>
              <a:t> = </a:t>
            </a:r>
            <a:r>
              <a:rPr lang="en-US" b="1" dirty="0" err="1"/>
              <a:t>rN</a:t>
            </a:r>
            <a:r>
              <a:rPr lang="en-US" b="1" baseline="-25000" dirty="0" err="1"/>
              <a:t>t</a:t>
            </a:r>
            <a:endParaRPr lang="en-US" b="1" baseline="-25000" dirty="0"/>
          </a:p>
          <a:p>
            <a:endParaRPr lang="en-US" b="1" dirty="0"/>
          </a:p>
          <a:p>
            <a:pPr marL="0" indent="0">
              <a:buNone/>
            </a:pPr>
            <a:endParaRPr lang="en-US" dirty="0"/>
          </a:p>
        </p:txBody>
      </p:sp>
    </p:spTree>
    <p:extLst>
      <p:ext uri="{BB962C8B-B14F-4D97-AF65-F5344CB8AC3E}">
        <p14:creationId xmlns:p14="http://schemas.microsoft.com/office/powerpoint/2010/main" val="2346036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intrinsic growth rate (r)</a:t>
            </a:r>
            <a:endParaRPr lang="en-US" dirty="0"/>
          </a:p>
        </p:txBody>
      </p:sp>
      <p:sp>
        <p:nvSpPr>
          <p:cNvPr id="6" name="Content Placeholder 5"/>
          <p:cNvSpPr>
            <a:spLocks noGrp="1"/>
          </p:cNvSpPr>
          <p:nvPr>
            <p:ph idx="1"/>
          </p:nvPr>
        </p:nvSpPr>
        <p:spPr>
          <a:xfrm>
            <a:off x="457200" y="1447800"/>
            <a:ext cx="8229600" cy="3666384"/>
          </a:xfrm>
        </p:spPr>
        <p:txBody>
          <a:bodyPr/>
          <a:lstStyle/>
          <a:p>
            <a:r>
              <a:rPr lang="en-US" dirty="0" smtClean="0"/>
              <a:t>Definition: Under ideal conditions, with unlimited resources available, every population has a particular maximum growth potential for growth.</a:t>
            </a:r>
          </a:p>
          <a:p>
            <a:r>
              <a:rPr lang="en-US" dirty="0" smtClean="0"/>
              <a:t>Notated as r or </a:t>
            </a:r>
            <a:r>
              <a:rPr lang="en-US" dirty="0" err="1" smtClean="0"/>
              <a:t>r</a:t>
            </a:r>
            <a:r>
              <a:rPr lang="en-US" baseline="-25000" dirty="0" err="1" smtClean="0"/>
              <a:t>max</a:t>
            </a:r>
            <a:endParaRPr lang="en-US" baseline="-25000" dirty="0" smtClean="0"/>
          </a:p>
          <a:p>
            <a:r>
              <a:rPr lang="en-US" dirty="0" smtClean="0"/>
              <a:t>= b – d under ideal conditions</a:t>
            </a:r>
            <a:endParaRPr lang="en-US" dirty="0"/>
          </a:p>
        </p:txBody>
      </p:sp>
    </p:spTree>
    <p:extLst>
      <p:ext uri="{BB962C8B-B14F-4D97-AF65-F5344CB8AC3E}">
        <p14:creationId xmlns:p14="http://schemas.microsoft.com/office/powerpoint/2010/main" val="15338144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Calculate </a:t>
            </a:r>
            <a:r>
              <a:rPr lang="en-US" dirty="0"/>
              <a:t>growth rate </a:t>
            </a:r>
          </a:p>
        </p:txBody>
      </p:sp>
      <p:sp>
        <p:nvSpPr>
          <p:cNvPr id="4" name="Content Placeholder 3"/>
          <p:cNvSpPr>
            <a:spLocks noGrp="1"/>
          </p:cNvSpPr>
          <p:nvPr>
            <p:ph sz="half" idx="1"/>
          </p:nvPr>
        </p:nvSpPr>
        <p:spPr>
          <a:xfrm>
            <a:off x="457200" y="1625600"/>
            <a:ext cx="4038600" cy="4546600"/>
          </a:xfrm>
          <a:ln>
            <a:solidFill>
              <a:srgbClr val="72A376"/>
            </a:solidFill>
          </a:ln>
        </p:spPr>
        <p:txBody>
          <a:bodyPr>
            <a:normAutofit/>
          </a:bodyPr>
          <a:lstStyle/>
          <a:p>
            <a:pPr marL="0" indent="0">
              <a:buNone/>
            </a:pPr>
            <a:r>
              <a:rPr lang="en-US" dirty="0"/>
              <a:t>Population of Finches on </a:t>
            </a:r>
            <a:r>
              <a:rPr lang="en-US" dirty="0" smtClean="0"/>
              <a:t>a remote </a:t>
            </a:r>
            <a:r>
              <a:rPr lang="en-US" dirty="0"/>
              <a:t>island during 1 </a:t>
            </a:r>
            <a:r>
              <a:rPr lang="en-US" dirty="0" err="1" smtClean="0"/>
              <a:t>yr</a:t>
            </a:r>
            <a:r>
              <a:rPr lang="en-US" dirty="0" smtClean="0"/>
              <a:t> </a:t>
            </a:r>
          </a:p>
          <a:p>
            <a:r>
              <a:rPr lang="en-US" dirty="0" err="1" smtClean="0"/>
              <a:t>N</a:t>
            </a:r>
            <a:r>
              <a:rPr lang="en-US" baseline="-25000" dirty="0" err="1" smtClean="0"/>
              <a:t>t</a:t>
            </a:r>
            <a:r>
              <a:rPr lang="en-US" dirty="0" smtClean="0"/>
              <a:t> = 463</a:t>
            </a:r>
          </a:p>
          <a:p>
            <a:r>
              <a:rPr lang="en-US" dirty="0" smtClean="0"/>
              <a:t>B </a:t>
            </a:r>
            <a:r>
              <a:rPr lang="en-US" dirty="0"/>
              <a:t>= 87</a:t>
            </a:r>
          </a:p>
          <a:p>
            <a:r>
              <a:rPr lang="en-US" dirty="0"/>
              <a:t>D = 93</a:t>
            </a:r>
          </a:p>
          <a:p>
            <a:endParaRPr lang="en-US" dirty="0" smtClean="0"/>
          </a:p>
          <a:p>
            <a:pPr marL="0" indent="0">
              <a:buNone/>
            </a:pPr>
            <a:r>
              <a:rPr lang="en-US" dirty="0" smtClean="0"/>
              <a:t>What is the growth rate, r? 	       </a:t>
            </a:r>
            <a:r>
              <a:rPr lang="en-US" dirty="0"/>
              <a:t/>
            </a:r>
            <a:br>
              <a:rPr lang="en-US" dirty="0"/>
            </a:br>
            <a:endParaRPr lang="en-US" dirty="0" smtClean="0"/>
          </a:p>
          <a:p>
            <a:endParaRPr lang="en-US" dirty="0" smtClean="0"/>
          </a:p>
        </p:txBody>
      </p:sp>
      <p:sp>
        <p:nvSpPr>
          <p:cNvPr id="3" name="Content Placeholder 2"/>
          <p:cNvSpPr>
            <a:spLocks noGrp="1"/>
          </p:cNvSpPr>
          <p:nvPr>
            <p:ph sz="half" idx="2"/>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dirty="0"/>
              <a:t>b-</a:t>
            </a:r>
            <a:r>
              <a:rPr lang="en-US" dirty="0" smtClean="0"/>
              <a:t>d = B</a:t>
            </a:r>
            <a:r>
              <a:rPr lang="en-US" dirty="0"/>
              <a:t>/N-D/N = </a:t>
            </a:r>
            <a:r>
              <a:rPr lang="en-US" dirty="0" smtClean="0"/>
              <a:t>(B-D)/N </a:t>
            </a:r>
            <a:br>
              <a:rPr lang="en-US" dirty="0" smtClean="0"/>
            </a:br>
            <a:r>
              <a:rPr lang="en-US" dirty="0" smtClean="0"/>
              <a:t>= </a:t>
            </a:r>
            <a:r>
              <a:rPr lang="en-US" dirty="0"/>
              <a:t>r</a:t>
            </a:r>
          </a:p>
          <a:p>
            <a:pPr marL="0" indent="0">
              <a:buNone/>
            </a:pPr>
            <a:endParaRPr lang="en-US" dirty="0"/>
          </a:p>
        </p:txBody>
      </p:sp>
    </p:spTree>
    <p:extLst>
      <p:ext uri="{BB962C8B-B14F-4D97-AF65-F5344CB8AC3E}">
        <p14:creationId xmlns:p14="http://schemas.microsoft.com/office/powerpoint/2010/main" val="36442964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Calculate </a:t>
            </a:r>
            <a:r>
              <a:rPr lang="en-US" dirty="0"/>
              <a:t>growth </a:t>
            </a:r>
            <a:r>
              <a:rPr lang="en-US" dirty="0" smtClean="0"/>
              <a:t>rates </a:t>
            </a:r>
            <a:endParaRPr lang="en-US" dirty="0"/>
          </a:p>
        </p:txBody>
      </p:sp>
      <p:sp>
        <p:nvSpPr>
          <p:cNvPr id="4" name="Content Placeholder 3"/>
          <p:cNvSpPr>
            <a:spLocks noGrp="1"/>
          </p:cNvSpPr>
          <p:nvPr>
            <p:ph sz="half" idx="1"/>
          </p:nvPr>
        </p:nvSpPr>
        <p:spPr>
          <a:xfrm>
            <a:off x="457200" y="1625600"/>
            <a:ext cx="4038600" cy="4546600"/>
          </a:xfrm>
          <a:ln>
            <a:solidFill>
              <a:srgbClr val="72A376"/>
            </a:solidFill>
          </a:ln>
        </p:spPr>
        <p:txBody>
          <a:bodyPr>
            <a:normAutofit/>
          </a:bodyPr>
          <a:lstStyle/>
          <a:p>
            <a:pPr marL="0" indent="0">
              <a:buNone/>
            </a:pPr>
            <a:r>
              <a:rPr lang="en-US" dirty="0"/>
              <a:t>Population of Finches on </a:t>
            </a:r>
            <a:r>
              <a:rPr lang="en-US" dirty="0" smtClean="0"/>
              <a:t>a remote </a:t>
            </a:r>
            <a:r>
              <a:rPr lang="en-US" dirty="0"/>
              <a:t>island during </a:t>
            </a:r>
            <a:r>
              <a:rPr lang="en-US" dirty="0" smtClean="0"/>
              <a:t/>
            </a:r>
            <a:br>
              <a:rPr lang="en-US" dirty="0" smtClean="0"/>
            </a:br>
            <a:r>
              <a:rPr lang="en-US" dirty="0" smtClean="0"/>
              <a:t>1 year </a:t>
            </a:r>
          </a:p>
          <a:p>
            <a:r>
              <a:rPr lang="en-US" dirty="0" err="1" smtClean="0"/>
              <a:t>N</a:t>
            </a:r>
            <a:r>
              <a:rPr lang="en-US" baseline="-25000" dirty="0" err="1" smtClean="0"/>
              <a:t>t</a:t>
            </a:r>
            <a:r>
              <a:rPr lang="en-US" dirty="0" smtClean="0"/>
              <a:t> = 463</a:t>
            </a:r>
          </a:p>
          <a:p>
            <a:r>
              <a:rPr lang="en-US" dirty="0" smtClean="0"/>
              <a:t>B </a:t>
            </a:r>
            <a:r>
              <a:rPr lang="en-US" dirty="0"/>
              <a:t>= 87</a:t>
            </a:r>
          </a:p>
          <a:p>
            <a:r>
              <a:rPr lang="en-US" dirty="0"/>
              <a:t>D = 93</a:t>
            </a:r>
          </a:p>
          <a:p>
            <a:r>
              <a:rPr lang="en-US" dirty="0">
                <a:solidFill>
                  <a:srgbClr val="FF6600"/>
                </a:solidFill>
              </a:rPr>
              <a:t>B/N-D/N = </a:t>
            </a:r>
            <a:r>
              <a:rPr lang="en-US" dirty="0" smtClean="0">
                <a:solidFill>
                  <a:srgbClr val="FF6600"/>
                </a:solidFill>
              </a:rPr>
              <a:t>(87-93)/463 </a:t>
            </a:r>
            <a:r>
              <a:rPr lang="en-US" dirty="0">
                <a:solidFill>
                  <a:srgbClr val="FF6600"/>
                </a:solidFill>
              </a:rPr>
              <a:t>= </a:t>
            </a:r>
            <a:r>
              <a:rPr lang="en-US" dirty="0" smtClean="0">
                <a:solidFill>
                  <a:srgbClr val="FF6600"/>
                </a:solidFill>
              </a:rPr>
              <a:t>r = -0.013</a:t>
            </a:r>
          </a:p>
        </p:txBody>
      </p:sp>
      <p:sp>
        <p:nvSpPr>
          <p:cNvPr id="5" name="Content Placeholder 4"/>
          <p:cNvSpPr>
            <a:spLocks noGrp="1"/>
          </p:cNvSpPr>
          <p:nvPr>
            <p:ph sz="half" idx="2"/>
          </p:nvPr>
        </p:nvSpPr>
        <p:spPr>
          <a:xfrm>
            <a:off x="4648200" y="1625600"/>
            <a:ext cx="4038600" cy="4546600"/>
          </a:xfrm>
          <a:ln>
            <a:solidFill>
              <a:srgbClr val="72A376"/>
            </a:solidFill>
          </a:ln>
        </p:spPr>
        <p:txBody>
          <a:bodyPr>
            <a:normAutofit/>
          </a:bodyPr>
          <a:lstStyle/>
          <a:p>
            <a:pPr marL="0" indent="0">
              <a:buNone/>
            </a:pPr>
            <a:r>
              <a:rPr lang="en-US" dirty="0" smtClean="0"/>
              <a:t>Population of Daphnia in a small pond over 3 months</a:t>
            </a:r>
          </a:p>
          <a:p>
            <a:r>
              <a:rPr lang="en-US" dirty="0" err="1"/>
              <a:t>N</a:t>
            </a:r>
            <a:r>
              <a:rPr lang="en-US" baseline="-25000" dirty="0" err="1"/>
              <a:t>t</a:t>
            </a:r>
            <a:r>
              <a:rPr lang="en-US" dirty="0"/>
              <a:t> = 14, 207</a:t>
            </a:r>
          </a:p>
          <a:p>
            <a:r>
              <a:rPr lang="en-US" dirty="0"/>
              <a:t>B = 8,212 </a:t>
            </a:r>
          </a:p>
          <a:p>
            <a:r>
              <a:rPr lang="en-US" dirty="0"/>
              <a:t>D = 4,945</a:t>
            </a:r>
          </a:p>
          <a:p>
            <a:pPr marL="0" indent="0">
              <a:buNone/>
            </a:pPr>
            <a:endParaRPr lang="en-US" dirty="0" smtClean="0"/>
          </a:p>
          <a:p>
            <a:pPr marL="0" indent="0">
              <a:buNone/>
            </a:pPr>
            <a:r>
              <a:rPr lang="en-US" dirty="0" smtClean="0"/>
              <a:t>What is the growth rate, r?	</a:t>
            </a:r>
            <a:endParaRPr lang="en-US" dirty="0"/>
          </a:p>
          <a:p>
            <a:endParaRPr lang="en-US" dirty="0" smtClean="0">
              <a:solidFill>
                <a:srgbClr val="FF6600"/>
              </a:solidFill>
            </a:endParaRPr>
          </a:p>
        </p:txBody>
      </p:sp>
    </p:spTree>
    <p:extLst>
      <p:ext uri="{BB962C8B-B14F-4D97-AF65-F5344CB8AC3E}">
        <p14:creationId xmlns:p14="http://schemas.microsoft.com/office/powerpoint/2010/main" val="28224787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Calculated </a:t>
            </a:r>
            <a:r>
              <a:rPr lang="en-US" dirty="0"/>
              <a:t>growth </a:t>
            </a:r>
            <a:r>
              <a:rPr lang="en-US" dirty="0" smtClean="0"/>
              <a:t>rates </a:t>
            </a:r>
            <a:r>
              <a:rPr lang="en-US" dirty="0"/>
              <a:t/>
            </a:r>
            <a:br>
              <a:rPr lang="en-US" dirty="0"/>
            </a:br>
            <a:r>
              <a:rPr lang="en-US" dirty="0" smtClean="0"/>
              <a:t>for examples</a:t>
            </a:r>
            <a:endParaRPr lang="en-US" dirty="0"/>
          </a:p>
        </p:txBody>
      </p:sp>
      <p:sp>
        <p:nvSpPr>
          <p:cNvPr id="4" name="Content Placeholder 3"/>
          <p:cNvSpPr>
            <a:spLocks noGrp="1"/>
          </p:cNvSpPr>
          <p:nvPr>
            <p:ph sz="half" idx="1"/>
          </p:nvPr>
        </p:nvSpPr>
        <p:spPr>
          <a:xfrm>
            <a:off x="457200" y="1625600"/>
            <a:ext cx="4038600" cy="4546600"/>
          </a:xfrm>
          <a:ln>
            <a:solidFill>
              <a:srgbClr val="72A376"/>
            </a:solidFill>
          </a:ln>
        </p:spPr>
        <p:txBody>
          <a:bodyPr>
            <a:normAutofit fontScale="92500" lnSpcReduction="10000"/>
          </a:bodyPr>
          <a:lstStyle/>
          <a:p>
            <a:pPr marL="0" indent="0">
              <a:buNone/>
            </a:pPr>
            <a:r>
              <a:rPr lang="en-US" dirty="0"/>
              <a:t>Population of Finches on </a:t>
            </a:r>
            <a:r>
              <a:rPr lang="en-US" dirty="0" smtClean="0"/>
              <a:t>a remote </a:t>
            </a:r>
            <a:r>
              <a:rPr lang="en-US" dirty="0"/>
              <a:t>island during 1 </a:t>
            </a:r>
            <a:r>
              <a:rPr lang="en-US" dirty="0" smtClean="0"/>
              <a:t>year </a:t>
            </a:r>
            <a:r>
              <a:rPr lang="en-US" dirty="0" err="1" smtClean="0"/>
              <a:t>N</a:t>
            </a:r>
            <a:r>
              <a:rPr lang="en-US" baseline="-25000" dirty="0" err="1" smtClean="0"/>
              <a:t>t</a:t>
            </a:r>
            <a:r>
              <a:rPr lang="en-US" dirty="0" smtClean="0"/>
              <a:t> = 463</a:t>
            </a:r>
          </a:p>
          <a:p>
            <a:r>
              <a:rPr lang="en-US" dirty="0" smtClean="0"/>
              <a:t>B </a:t>
            </a:r>
            <a:r>
              <a:rPr lang="en-US" dirty="0"/>
              <a:t>= 87</a:t>
            </a:r>
          </a:p>
          <a:p>
            <a:r>
              <a:rPr lang="en-US" dirty="0"/>
              <a:t>D = 93</a:t>
            </a:r>
          </a:p>
          <a:p>
            <a:endParaRPr lang="en-US" dirty="0" smtClean="0"/>
          </a:p>
          <a:p>
            <a:r>
              <a:rPr lang="en-US" dirty="0" smtClean="0"/>
              <a:t>What is the growth rate? 	 </a:t>
            </a:r>
            <a:r>
              <a:rPr lang="en-US" dirty="0">
                <a:solidFill>
                  <a:srgbClr val="FF6600"/>
                </a:solidFill>
              </a:rPr>
              <a:t>r</a:t>
            </a:r>
            <a:r>
              <a:rPr lang="en-US" dirty="0" smtClean="0">
                <a:solidFill>
                  <a:srgbClr val="FF6600"/>
                </a:solidFill>
              </a:rPr>
              <a:t>= -0.013</a:t>
            </a:r>
          </a:p>
          <a:p>
            <a:endParaRPr lang="en-US" dirty="0" smtClean="0"/>
          </a:p>
        </p:txBody>
      </p:sp>
      <p:sp>
        <p:nvSpPr>
          <p:cNvPr id="5" name="Content Placeholder 4"/>
          <p:cNvSpPr>
            <a:spLocks noGrp="1"/>
          </p:cNvSpPr>
          <p:nvPr>
            <p:ph sz="half" idx="2"/>
          </p:nvPr>
        </p:nvSpPr>
        <p:spPr>
          <a:xfrm>
            <a:off x="4648200" y="1625600"/>
            <a:ext cx="4038600" cy="4546600"/>
          </a:xfrm>
          <a:ln>
            <a:solidFill>
              <a:srgbClr val="72A376"/>
            </a:solidFill>
          </a:ln>
        </p:spPr>
        <p:txBody>
          <a:bodyPr>
            <a:normAutofit fontScale="92500" lnSpcReduction="10000"/>
          </a:bodyPr>
          <a:lstStyle/>
          <a:p>
            <a:pPr marL="0" indent="0">
              <a:buNone/>
            </a:pPr>
            <a:r>
              <a:rPr lang="en-US" dirty="0" smtClean="0"/>
              <a:t>Population of Daphnia in a small pond over 3 summer months</a:t>
            </a:r>
          </a:p>
          <a:p>
            <a:r>
              <a:rPr lang="en-US" dirty="0" err="1"/>
              <a:t>N</a:t>
            </a:r>
            <a:r>
              <a:rPr lang="en-US" baseline="-25000" dirty="0" err="1"/>
              <a:t>t</a:t>
            </a:r>
            <a:r>
              <a:rPr lang="en-US" dirty="0"/>
              <a:t> = </a:t>
            </a:r>
            <a:r>
              <a:rPr lang="en-US" dirty="0" smtClean="0"/>
              <a:t>14,207</a:t>
            </a:r>
            <a:endParaRPr lang="en-US" dirty="0"/>
          </a:p>
          <a:p>
            <a:r>
              <a:rPr lang="en-US" dirty="0"/>
              <a:t>B = 8,212 </a:t>
            </a:r>
          </a:p>
          <a:p>
            <a:r>
              <a:rPr lang="en-US" dirty="0"/>
              <a:t>D = 4,945</a:t>
            </a:r>
          </a:p>
          <a:p>
            <a:r>
              <a:rPr lang="en-US" dirty="0" smtClean="0"/>
              <a:t>What is the growth rate?	</a:t>
            </a:r>
            <a:r>
              <a:rPr lang="en-US" dirty="0">
                <a:solidFill>
                  <a:srgbClr val="FF6600"/>
                </a:solidFill>
              </a:rPr>
              <a:t>B/N-D/N = (8,212-4,945)/</a:t>
            </a:r>
            <a:r>
              <a:rPr lang="en-US" dirty="0" smtClean="0">
                <a:solidFill>
                  <a:srgbClr val="FF6600"/>
                </a:solidFill>
              </a:rPr>
              <a:t>14,207</a:t>
            </a:r>
          </a:p>
          <a:p>
            <a:r>
              <a:rPr lang="en-US" dirty="0" smtClean="0"/>
              <a:t/>
            </a:r>
            <a:br>
              <a:rPr lang="en-US" dirty="0" smtClean="0"/>
            </a:br>
            <a:r>
              <a:rPr lang="en-US" dirty="0" smtClean="0">
                <a:solidFill>
                  <a:srgbClr val="FF6600"/>
                </a:solidFill>
              </a:rPr>
              <a:t>=</a:t>
            </a:r>
            <a:r>
              <a:rPr lang="en-US" dirty="0" smtClean="0"/>
              <a:t> </a:t>
            </a:r>
            <a:r>
              <a:rPr lang="en-US" dirty="0" smtClean="0">
                <a:solidFill>
                  <a:srgbClr val="FF6600"/>
                </a:solidFill>
              </a:rPr>
              <a:t>r = 0.23</a:t>
            </a:r>
          </a:p>
        </p:txBody>
      </p:sp>
    </p:spTree>
    <p:extLst>
      <p:ext uri="{BB962C8B-B14F-4D97-AF65-F5344CB8AC3E}">
        <p14:creationId xmlns:p14="http://schemas.microsoft.com/office/powerpoint/2010/main" val="333155832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Check in on r</a:t>
            </a:r>
            <a:endParaRPr lang="en-US" dirty="0"/>
          </a:p>
        </p:txBody>
      </p:sp>
      <p:sp>
        <p:nvSpPr>
          <p:cNvPr id="3" name="Content Placeholder 2"/>
          <p:cNvSpPr>
            <a:spLocks noGrp="1"/>
          </p:cNvSpPr>
          <p:nvPr>
            <p:ph sz="half" idx="1"/>
          </p:nvPr>
        </p:nvSpPr>
        <p:spPr>
          <a:xfrm>
            <a:off x="457200" y="1600200"/>
            <a:ext cx="8153400" cy="4525963"/>
          </a:xfrm>
        </p:spPr>
        <p:txBody>
          <a:bodyPr>
            <a:normAutofit/>
          </a:bodyPr>
          <a:lstStyle/>
          <a:p>
            <a:pPr marL="342900" lvl="1" indent="-342900">
              <a:buFont typeface="Arial" pitchFamily="34" charset="0"/>
              <a:buChar char="•"/>
            </a:pPr>
            <a:r>
              <a:rPr lang="en-US" sz="3200" dirty="0"/>
              <a:t>Write a group definition of r</a:t>
            </a:r>
          </a:p>
          <a:p>
            <a:pPr marL="342900" lvl="1" indent="-342900">
              <a:buFont typeface="Arial" pitchFamily="34" charset="0"/>
              <a:buChar char="•"/>
            </a:pPr>
            <a:r>
              <a:rPr lang="en-US" sz="3200" dirty="0" smtClean="0"/>
              <a:t>What information do </a:t>
            </a:r>
            <a:r>
              <a:rPr lang="en-US" sz="3200" dirty="0"/>
              <a:t>you need to calculate r?</a:t>
            </a:r>
          </a:p>
          <a:p>
            <a:pPr marL="0" indent="0">
              <a:buNone/>
            </a:pPr>
            <a:endParaRPr lang="en-US" sz="3200" dirty="0"/>
          </a:p>
        </p:txBody>
      </p:sp>
    </p:spTree>
    <p:extLst>
      <p:ext uri="{BB962C8B-B14F-4D97-AF65-F5344CB8AC3E}">
        <p14:creationId xmlns:p14="http://schemas.microsoft.com/office/powerpoint/2010/main" val="4915664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Goals</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This course is focused on </a:t>
            </a:r>
            <a:r>
              <a:rPr lang="en-US" dirty="0"/>
              <a:t>solving environmental </a:t>
            </a:r>
            <a:r>
              <a:rPr lang="en-US" dirty="0" smtClean="0"/>
              <a:t>management problems.</a:t>
            </a:r>
          </a:p>
          <a:p>
            <a:r>
              <a:rPr lang="en-US" dirty="0" smtClean="0"/>
              <a:t>We will explore concepts and tools that can be used to apply the principles of ecology for the protection of biodiversity and the restoration and maintenance of ecosystem functions.</a:t>
            </a:r>
            <a:endParaRPr lang="en-US" dirty="0"/>
          </a:p>
        </p:txBody>
      </p:sp>
    </p:spTree>
    <p:extLst>
      <p:ext uri="{BB962C8B-B14F-4D97-AF65-F5344CB8AC3E}">
        <p14:creationId xmlns:p14="http://schemas.microsoft.com/office/powerpoint/2010/main" val="33168644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540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114300"/>
            <a:ext cx="8001000" cy="1104900"/>
          </a:xfrm>
        </p:spPr>
        <p:txBody>
          <a:bodyPr>
            <a:normAutofit/>
          </a:bodyPr>
          <a:lstStyle/>
          <a:p>
            <a:pPr eaLnBrk="1" hangingPunct="1"/>
            <a:r>
              <a:rPr lang="en-US" sz="2800" dirty="0">
                <a:latin typeface="Calibri" charset="0"/>
              </a:rPr>
              <a:t>Quick Review of log and e: </a:t>
            </a:r>
            <a:br>
              <a:rPr lang="en-US" sz="2800" dirty="0">
                <a:latin typeface="Calibri" charset="0"/>
              </a:rPr>
            </a:br>
            <a:r>
              <a:rPr lang="en-US" sz="2800" b="1" dirty="0">
                <a:latin typeface="Calibri" charset="0"/>
              </a:rPr>
              <a:t>Logarithms are the inverse of exponentials</a:t>
            </a: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27200" y="1270000"/>
            <a:ext cx="563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8"/>
          <p:cNvSpPr>
            <a:spLocks noChangeArrowheads="1"/>
          </p:cNvSpPr>
          <p:nvPr/>
        </p:nvSpPr>
        <p:spPr bwMode="auto">
          <a:xfrm>
            <a:off x="435079" y="2719388"/>
            <a:ext cx="8325288" cy="2012859"/>
          </a:xfrm>
          <a:prstGeom prst="rect">
            <a:avLst/>
          </a:prstGeom>
          <a:noFill/>
          <a:ln w="9525">
            <a:noFill/>
            <a:miter lim="800000"/>
            <a:headEnd/>
            <a:tailEnd/>
          </a:ln>
        </p:spPr>
        <p:txBody>
          <a:bodyPr wrap="square">
            <a:spAutoFit/>
          </a:bodyPr>
          <a:lstStyle/>
          <a:p>
            <a:pPr marL="342900" indent="-342900" algn="ctr">
              <a:spcBef>
                <a:spcPct val="20000"/>
              </a:spcBef>
            </a:pPr>
            <a:r>
              <a:rPr lang="en-US" sz="2400" dirty="0" smtClean="0">
                <a:latin typeface="Calibri" charset="0"/>
                <a:ea typeface="Osaka" charset="0"/>
                <a:cs typeface="Osaka" charset="0"/>
              </a:rPr>
              <a:t>100 </a:t>
            </a:r>
            <a:r>
              <a:rPr lang="en-US" sz="2400" dirty="0">
                <a:latin typeface="Calibri" charset="0"/>
                <a:ea typeface="Osaka" charset="0"/>
                <a:cs typeface="Osaka" charset="0"/>
              </a:rPr>
              <a:t>= </a:t>
            </a:r>
            <a:r>
              <a:rPr lang="en-US" sz="2400" dirty="0" smtClean="0">
                <a:latin typeface="Calibri" charset="0"/>
                <a:ea typeface="Osaka" charset="0"/>
                <a:cs typeface="Osaka" charset="0"/>
              </a:rPr>
              <a:t>10</a:t>
            </a:r>
            <a:r>
              <a:rPr lang="en-US" sz="2400" baseline="30000" dirty="0" smtClean="0">
                <a:latin typeface="Calibri" charset="0"/>
                <a:ea typeface="Osaka" charset="0"/>
                <a:cs typeface="Osaka" charset="0"/>
              </a:rPr>
              <a:t>2</a:t>
            </a:r>
            <a:r>
              <a:rPr lang="en-US" sz="2400" dirty="0" smtClean="0">
                <a:latin typeface="Calibri" charset="0"/>
                <a:ea typeface="Osaka" charset="0"/>
                <a:cs typeface="Osaka" charset="0"/>
              </a:rPr>
              <a:t>; log</a:t>
            </a:r>
            <a:r>
              <a:rPr lang="en-US" sz="2400" baseline="-25000" dirty="0" smtClean="0">
                <a:latin typeface="Calibri" charset="0"/>
                <a:ea typeface="Osaka" charset="0"/>
                <a:cs typeface="Osaka" charset="0"/>
              </a:rPr>
              <a:t>10</a:t>
            </a:r>
            <a:r>
              <a:rPr lang="en-US" sz="2400" dirty="0">
                <a:latin typeface="Calibri" charset="0"/>
                <a:ea typeface="Osaka" charset="0"/>
                <a:cs typeface="Osaka" charset="0"/>
              </a:rPr>
              <a:t>(100)=</a:t>
            </a:r>
            <a:r>
              <a:rPr lang="en-US" sz="2400" dirty="0" smtClean="0">
                <a:latin typeface="Calibri" charset="0"/>
                <a:ea typeface="Osaka" charset="0"/>
                <a:cs typeface="Osaka" charset="0"/>
              </a:rPr>
              <a:t>2; log</a:t>
            </a:r>
            <a:r>
              <a:rPr lang="en-US" sz="2400" baseline="-25000" dirty="0" smtClean="0">
                <a:latin typeface="Calibri" charset="0"/>
                <a:ea typeface="Osaka" charset="0"/>
                <a:cs typeface="Osaka" charset="0"/>
              </a:rPr>
              <a:t>10</a:t>
            </a:r>
            <a:r>
              <a:rPr lang="en-US" sz="2400" dirty="0" smtClean="0">
                <a:latin typeface="Calibri" charset="0"/>
                <a:ea typeface="Osaka" charset="0"/>
                <a:cs typeface="Osaka" charset="0"/>
              </a:rPr>
              <a:t>(10</a:t>
            </a:r>
            <a:r>
              <a:rPr lang="en-US" sz="2400" baseline="30000" dirty="0" smtClean="0">
                <a:latin typeface="Calibri" charset="0"/>
                <a:ea typeface="Osaka" charset="0"/>
                <a:cs typeface="Osaka" charset="0"/>
              </a:rPr>
              <a:t>2</a:t>
            </a:r>
            <a:r>
              <a:rPr lang="en-US" sz="2400" dirty="0" smtClean="0">
                <a:latin typeface="Calibri" charset="0"/>
                <a:ea typeface="Osaka" charset="0"/>
                <a:cs typeface="Osaka" charset="0"/>
              </a:rPr>
              <a:t>)=2; log (100)=2</a:t>
            </a:r>
          </a:p>
          <a:p>
            <a:pPr marL="342900" indent="-342900" algn="ctr" eaLnBrk="1" hangingPunct="1">
              <a:spcBef>
                <a:spcPct val="20000"/>
              </a:spcBef>
            </a:pPr>
            <a:r>
              <a:rPr lang="en-US" sz="2400" dirty="0" smtClean="0">
                <a:latin typeface="Calibri" charset="0"/>
                <a:ea typeface="Osaka" charset="0"/>
                <a:cs typeface="Osaka" charset="0"/>
              </a:rPr>
              <a:t>The base of the log can be 10 or e… </a:t>
            </a:r>
          </a:p>
          <a:p>
            <a:pPr marL="342900" indent="-342900" algn="ctr"/>
            <a:r>
              <a:rPr lang="en-US" sz="2400" i="1" dirty="0" smtClean="0">
                <a:latin typeface="Calibri" charset="0"/>
                <a:ea typeface="Osaka" charset="0"/>
                <a:cs typeface="Osaka" charset="0"/>
              </a:rPr>
              <a:t>e</a:t>
            </a:r>
            <a:r>
              <a:rPr lang="en-US" sz="2400" dirty="0" smtClean="0">
                <a:latin typeface="Calibri" charset="0"/>
                <a:ea typeface="Osaka" charset="0"/>
                <a:cs typeface="Osaka" charset="0"/>
              </a:rPr>
              <a:t>, Euler’s constant ≈ 2.718, </a:t>
            </a:r>
            <a:r>
              <a:rPr lang="en-US" sz="2400" dirty="0">
                <a:latin typeface="Calibri" charset="0"/>
                <a:ea typeface="Osaka" charset="0"/>
                <a:cs typeface="Osaka" charset="0"/>
              </a:rPr>
              <a:t>is the base of the natural </a:t>
            </a:r>
            <a:r>
              <a:rPr lang="en-US" sz="2400" dirty="0" smtClean="0">
                <a:latin typeface="Calibri" charset="0"/>
                <a:ea typeface="Osaka" charset="0"/>
                <a:cs typeface="Osaka" charset="0"/>
              </a:rPr>
              <a:t>logarithm,</a:t>
            </a:r>
          </a:p>
          <a:p>
            <a:pPr marL="342900" indent="-342900" algn="ctr"/>
            <a:r>
              <a:rPr lang="en-US" sz="2400" dirty="0" smtClean="0">
                <a:latin typeface="Calibri" charset="0"/>
                <a:ea typeface="Osaka" charset="0"/>
                <a:cs typeface="Osaka" charset="0"/>
              </a:rPr>
              <a:t>log</a:t>
            </a:r>
            <a:r>
              <a:rPr lang="en-US" sz="2400" baseline="-25000" dirty="0" smtClean="0">
                <a:latin typeface="Calibri" charset="0"/>
                <a:ea typeface="Osaka" charset="0"/>
                <a:cs typeface="Osaka" charset="0"/>
              </a:rPr>
              <a:t>e</a:t>
            </a:r>
            <a:r>
              <a:rPr lang="en-US" sz="2400" dirty="0">
                <a:latin typeface="Calibri" charset="0"/>
                <a:ea typeface="Osaka" charset="0"/>
                <a:cs typeface="Osaka" charset="0"/>
              </a:rPr>
              <a:t>=</a:t>
            </a:r>
            <a:r>
              <a:rPr lang="en-US" sz="2400" dirty="0" err="1">
                <a:latin typeface="Calibri" charset="0"/>
                <a:ea typeface="Osaka" charset="0"/>
                <a:cs typeface="Osaka" charset="0"/>
              </a:rPr>
              <a:t>ln</a:t>
            </a:r>
            <a:r>
              <a:rPr lang="en-US" sz="2400" dirty="0">
                <a:latin typeface="Calibri" charset="0"/>
                <a:ea typeface="Osaka" charset="0"/>
                <a:cs typeface="Osaka" charset="0"/>
              </a:rPr>
              <a:t>(x</a:t>
            </a:r>
            <a:r>
              <a:rPr lang="en-US" sz="2400" dirty="0" smtClean="0">
                <a:latin typeface="Calibri" charset="0"/>
                <a:ea typeface="Osaka" charset="0"/>
                <a:cs typeface="Osaka" charset="0"/>
              </a:rPr>
              <a:t>) </a:t>
            </a:r>
          </a:p>
          <a:p>
            <a:pPr marL="342900" indent="-342900" algn="ctr" eaLnBrk="1" hangingPunct="1"/>
            <a:r>
              <a:rPr lang="en-US" sz="2400" dirty="0" smtClean="0">
                <a:latin typeface="Calibri" charset="0"/>
                <a:ea typeface="Osaka" charset="0"/>
                <a:cs typeface="Osaka" charset="0"/>
              </a:rPr>
              <a:t>In </a:t>
            </a:r>
            <a:r>
              <a:rPr lang="en-US" sz="2400" dirty="0">
                <a:latin typeface="Calibri" charset="0"/>
                <a:ea typeface="Osaka" charset="0"/>
                <a:cs typeface="Osaka" charset="0"/>
              </a:rPr>
              <a:t>Excel, </a:t>
            </a:r>
            <a:r>
              <a:rPr lang="en-US" sz="2400" i="1" dirty="0">
                <a:latin typeface="Calibri" charset="0"/>
                <a:ea typeface="Osaka" charset="0"/>
                <a:cs typeface="Osaka" charset="0"/>
              </a:rPr>
              <a:t>e</a:t>
            </a:r>
            <a:r>
              <a:rPr lang="en-US" sz="2400" baseline="30000" dirty="0">
                <a:latin typeface="Calibri" charset="0"/>
                <a:ea typeface="Osaka" charset="0"/>
                <a:cs typeface="Osaka" charset="0"/>
              </a:rPr>
              <a:t>x</a:t>
            </a:r>
            <a:r>
              <a:rPr lang="en-US" sz="2400" dirty="0">
                <a:latin typeface="Calibri" charset="0"/>
                <a:ea typeface="Osaka" charset="0"/>
                <a:cs typeface="Osaka" charset="0"/>
              </a:rPr>
              <a:t> is written as </a:t>
            </a:r>
            <a:r>
              <a:rPr lang="en-US" sz="2400" dirty="0" err="1">
                <a:latin typeface="Calibri" charset="0"/>
                <a:ea typeface="Osaka" charset="0"/>
                <a:cs typeface="Osaka" charset="0"/>
              </a:rPr>
              <a:t>exp</a:t>
            </a:r>
            <a:r>
              <a:rPr lang="en-US" sz="2400" dirty="0">
                <a:latin typeface="Calibri" charset="0"/>
                <a:ea typeface="Osaka" charset="0"/>
                <a:cs typeface="Osaka" charset="0"/>
              </a:rPr>
              <a:t>(x</a:t>
            </a:r>
            <a:r>
              <a:rPr lang="en-US" sz="2400" dirty="0" smtClean="0">
                <a:latin typeface="Calibri" charset="0"/>
                <a:ea typeface="Osaka" charset="0"/>
                <a:cs typeface="Osaka" charset="0"/>
              </a:rPr>
              <a:t>); </a:t>
            </a:r>
          </a:p>
        </p:txBody>
      </p:sp>
      <p:sp>
        <p:nvSpPr>
          <p:cNvPr id="32773" name="TextBox 9"/>
          <p:cNvSpPr txBox="1">
            <a:spLocks noChangeArrowheads="1"/>
          </p:cNvSpPr>
          <p:nvPr/>
        </p:nvSpPr>
        <p:spPr bwMode="auto">
          <a:xfrm>
            <a:off x="265113" y="4538663"/>
            <a:ext cx="8721725" cy="1569660"/>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latin typeface="Calibri" charset="0"/>
              </a:rPr>
              <a:t>using </a:t>
            </a:r>
            <a:r>
              <a:rPr lang="en-US" dirty="0">
                <a:latin typeface="Calibri" charset="0"/>
              </a:rPr>
              <a:t>your calculator…</a:t>
            </a:r>
          </a:p>
          <a:p>
            <a:r>
              <a:rPr lang="en-US" dirty="0">
                <a:latin typeface="Calibri" charset="0"/>
              </a:rPr>
              <a:t>1. What is the natural log of </a:t>
            </a:r>
            <a:r>
              <a:rPr lang="en-US" dirty="0" smtClean="0">
                <a:latin typeface="Calibri" charset="0"/>
              </a:rPr>
              <a:t>2 = </a:t>
            </a:r>
            <a:r>
              <a:rPr lang="en-US" dirty="0">
                <a:latin typeface="Calibri" charset="0"/>
              </a:rPr>
              <a:t>log</a:t>
            </a:r>
            <a:r>
              <a:rPr lang="en-US" baseline="-25000" dirty="0">
                <a:latin typeface="Calibri" charset="0"/>
              </a:rPr>
              <a:t>e</a:t>
            </a:r>
            <a:r>
              <a:rPr lang="en-US" dirty="0">
                <a:latin typeface="Calibri" charset="0"/>
              </a:rPr>
              <a:t>(2</a:t>
            </a:r>
            <a:r>
              <a:rPr lang="en-US" dirty="0" smtClean="0">
                <a:latin typeface="Calibri" charset="0"/>
              </a:rPr>
              <a:t>)= </a:t>
            </a:r>
            <a:r>
              <a:rPr lang="en-US" dirty="0" err="1">
                <a:latin typeface="Calibri" charset="0"/>
              </a:rPr>
              <a:t>ln</a:t>
            </a:r>
            <a:r>
              <a:rPr lang="en-US" dirty="0">
                <a:latin typeface="Calibri" charset="0"/>
              </a:rPr>
              <a:t>(2) = ____? </a:t>
            </a:r>
            <a:r>
              <a:rPr lang="en-US" i="1" dirty="0">
                <a:solidFill>
                  <a:srgbClr val="3366FF"/>
                </a:solidFill>
                <a:latin typeface="Calibri" charset="0"/>
              </a:rPr>
              <a:t>type 2, press </a:t>
            </a:r>
            <a:r>
              <a:rPr lang="en-US" i="1" dirty="0" err="1">
                <a:solidFill>
                  <a:srgbClr val="3366FF"/>
                </a:solidFill>
                <a:latin typeface="Calibri" charset="0"/>
              </a:rPr>
              <a:t>ln</a:t>
            </a:r>
            <a:endParaRPr lang="en-US" i="1" dirty="0">
              <a:solidFill>
                <a:srgbClr val="3366FF"/>
              </a:solidFill>
              <a:latin typeface="Calibri" charset="0"/>
            </a:endParaRPr>
          </a:p>
          <a:p>
            <a:r>
              <a:rPr lang="en-US" dirty="0">
                <a:latin typeface="Calibri" charset="0"/>
              </a:rPr>
              <a:t>2. </a:t>
            </a:r>
            <a:r>
              <a:rPr lang="en-US" i="1" smtClean="0">
                <a:latin typeface="Calibri" charset="0"/>
              </a:rPr>
              <a:t>e</a:t>
            </a:r>
            <a:r>
              <a:rPr lang="en-US" i="1" baseline="30000" smtClean="0">
                <a:latin typeface="Calibri" charset="0"/>
              </a:rPr>
              <a:t>3.73767</a:t>
            </a:r>
            <a:r>
              <a:rPr lang="en-US" smtClean="0">
                <a:latin typeface="Calibri" charset="0"/>
              </a:rPr>
              <a:t> </a:t>
            </a:r>
            <a:r>
              <a:rPr lang="en-US" dirty="0" smtClean="0">
                <a:latin typeface="Calibri" charset="0"/>
              </a:rPr>
              <a:t>= </a:t>
            </a:r>
            <a:r>
              <a:rPr lang="en-US" dirty="0">
                <a:latin typeface="Calibri" charset="0"/>
              </a:rPr>
              <a:t>___ ? </a:t>
            </a:r>
            <a:r>
              <a:rPr lang="en-US" i="1" dirty="0">
                <a:solidFill>
                  <a:srgbClr val="3366FF"/>
                </a:solidFill>
                <a:latin typeface="Calibri" charset="0"/>
              </a:rPr>
              <a:t>type </a:t>
            </a:r>
            <a:r>
              <a:rPr lang="en-US" i="1" dirty="0" smtClean="0">
                <a:solidFill>
                  <a:srgbClr val="3366FF"/>
                </a:solidFill>
                <a:latin typeface="Calibri" charset="0"/>
              </a:rPr>
              <a:t>3.73767, </a:t>
            </a:r>
            <a:r>
              <a:rPr lang="en-US" i="1" dirty="0">
                <a:solidFill>
                  <a:srgbClr val="3366FF"/>
                </a:solidFill>
                <a:latin typeface="Calibri" charset="0"/>
              </a:rPr>
              <a:t>then press e</a:t>
            </a:r>
            <a:r>
              <a:rPr lang="en-US" i="1" baseline="30000" dirty="0">
                <a:solidFill>
                  <a:srgbClr val="3366FF"/>
                </a:solidFill>
                <a:latin typeface="Calibri" charset="0"/>
              </a:rPr>
              <a:t>x </a:t>
            </a:r>
            <a:r>
              <a:rPr lang="en-US" i="1" dirty="0">
                <a:solidFill>
                  <a:srgbClr val="3366FF"/>
                </a:solidFill>
                <a:latin typeface="Calibri" charset="0"/>
              </a:rPr>
              <a:t>(2nd function)</a:t>
            </a:r>
            <a:endParaRPr lang="en-US" dirty="0">
              <a:latin typeface="Calibri" charset="0"/>
            </a:endParaRPr>
          </a:p>
          <a:p>
            <a:r>
              <a:rPr lang="en-US" dirty="0">
                <a:latin typeface="Calibri" charset="0"/>
              </a:rPr>
              <a:t>3. </a:t>
            </a:r>
            <a:r>
              <a:rPr lang="en-US" dirty="0" smtClean="0">
                <a:latin typeface="Calibri" charset="0"/>
              </a:rPr>
              <a:t>log</a:t>
            </a:r>
            <a:r>
              <a:rPr lang="en-US" dirty="0">
                <a:latin typeface="Calibri" charset="0"/>
              </a:rPr>
              <a:t>(</a:t>
            </a:r>
            <a:r>
              <a:rPr lang="en-US" dirty="0" smtClean="0">
                <a:latin typeface="Calibri" charset="0"/>
              </a:rPr>
              <a:t>10)</a:t>
            </a:r>
            <a:r>
              <a:rPr lang="en-US" dirty="0">
                <a:latin typeface="Calibri" charset="0"/>
              </a:rPr>
              <a:t>= ____? </a:t>
            </a:r>
            <a:r>
              <a:rPr lang="en-US" dirty="0" err="1">
                <a:latin typeface="Calibri" charset="0"/>
              </a:rPr>
              <a:t>ln</a:t>
            </a:r>
            <a:r>
              <a:rPr lang="en-US" dirty="0">
                <a:latin typeface="Calibri" charset="0"/>
              </a:rPr>
              <a:t>(e) = ____ ? </a:t>
            </a:r>
            <a:r>
              <a:rPr lang="en-US" dirty="0" err="1">
                <a:latin typeface="Calibri" charset="0"/>
              </a:rPr>
              <a:t>ln</a:t>
            </a:r>
            <a:r>
              <a:rPr lang="en-US" dirty="0">
                <a:latin typeface="Calibri" charset="0"/>
              </a:rPr>
              <a:t>(e</a:t>
            </a:r>
            <a:r>
              <a:rPr lang="en-US" baseline="30000" dirty="0">
                <a:latin typeface="Calibri" charset="0"/>
              </a:rPr>
              <a:t>x</a:t>
            </a:r>
            <a:r>
              <a:rPr lang="en-US" dirty="0">
                <a:latin typeface="Calibri" charset="0"/>
              </a:rPr>
              <a:t>)= _____</a:t>
            </a:r>
          </a:p>
        </p:txBody>
      </p:sp>
      <p:sp>
        <p:nvSpPr>
          <p:cNvPr id="2" name="TextBox 1"/>
          <p:cNvSpPr txBox="1"/>
          <p:nvPr/>
        </p:nvSpPr>
        <p:spPr>
          <a:xfrm>
            <a:off x="2448951" y="6355834"/>
            <a:ext cx="4367940" cy="369332"/>
          </a:xfrm>
          <a:prstGeom prst="rect">
            <a:avLst/>
          </a:prstGeom>
          <a:noFill/>
        </p:spPr>
        <p:txBody>
          <a:bodyPr wrap="none" rtlCol="0">
            <a:spAutoFit/>
          </a:bodyPr>
          <a:lstStyle/>
          <a:p>
            <a:r>
              <a:rPr lang="en-US" dirty="0" smtClean="0">
                <a:ea typeface="ＭＳ Ｐゴシック" charset="0"/>
                <a:cs typeface="ＭＳ Ｐゴシック" charset="0"/>
              </a:rPr>
              <a:t>(Natural log = area under the curve of y=1/x)</a:t>
            </a:r>
            <a:endParaRPr lang="en-US" dirty="0"/>
          </a:p>
        </p:txBody>
      </p:sp>
    </p:spTree>
    <p:extLst>
      <p:ext uri="{BB962C8B-B14F-4D97-AF65-F5344CB8AC3E}">
        <p14:creationId xmlns:p14="http://schemas.microsoft.com/office/powerpoint/2010/main" val="43616705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114300"/>
            <a:ext cx="8001000" cy="1104900"/>
          </a:xfrm>
        </p:spPr>
        <p:txBody>
          <a:bodyPr>
            <a:normAutofit/>
          </a:bodyPr>
          <a:lstStyle/>
          <a:p>
            <a:pPr eaLnBrk="1" hangingPunct="1"/>
            <a:r>
              <a:rPr lang="en-US" sz="2800" dirty="0">
                <a:latin typeface="Calibri" charset="0"/>
              </a:rPr>
              <a:t>Quick Review of log and e: </a:t>
            </a:r>
            <a:br>
              <a:rPr lang="en-US" sz="2800" dirty="0">
                <a:latin typeface="Calibri" charset="0"/>
              </a:rPr>
            </a:br>
            <a:r>
              <a:rPr lang="en-US" sz="2800" b="1" dirty="0">
                <a:latin typeface="Calibri" charset="0"/>
              </a:rPr>
              <a:t>Logarithms are the inverse of exponentials</a:t>
            </a: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27200" y="1270000"/>
            <a:ext cx="563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8"/>
          <p:cNvSpPr>
            <a:spLocks noChangeArrowheads="1"/>
          </p:cNvSpPr>
          <p:nvPr/>
        </p:nvSpPr>
        <p:spPr bwMode="auto">
          <a:xfrm>
            <a:off x="435079" y="2719388"/>
            <a:ext cx="8325288" cy="2012859"/>
          </a:xfrm>
          <a:prstGeom prst="rect">
            <a:avLst/>
          </a:prstGeom>
          <a:noFill/>
          <a:ln w="9525">
            <a:noFill/>
            <a:miter lim="800000"/>
            <a:headEnd/>
            <a:tailEnd/>
          </a:ln>
        </p:spPr>
        <p:txBody>
          <a:bodyPr wrap="square">
            <a:spAutoFit/>
          </a:bodyPr>
          <a:lstStyle/>
          <a:p>
            <a:pPr marL="342900" indent="-342900" algn="ctr">
              <a:spcBef>
                <a:spcPct val="20000"/>
              </a:spcBef>
            </a:pPr>
            <a:r>
              <a:rPr lang="en-US" sz="2400" dirty="0" smtClean="0">
                <a:latin typeface="Calibri" charset="0"/>
                <a:ea typeface="Osaka" charset="0"/>
                <a:cs typeface="Osaka" charset="0"/>
              </a:rPr>
              <a:t>100 </a:t>
            </a:r>
            <a:r>
              <a:rPr lang="en-US" sz="2400" dirty="0">
                <a:latin typeface="Calibri" charset="0"/>
                <a:ea typeface="Osaka" charset="0"/>
                <a:cs typeface="Osaka" charset="0"/>
              </a:rPr>
              <a:t>= </a:t>
            </a:r>
            <a:r>
              <a:rPr lang="en-US" sz="2400" dirty="0" smtClean="0">
                <a:latin typeface="Calibri" charset="0"/>
                <a:ea typeface="Osaka" charset="0"/>
                <a:cs typeface="Osaka" charset="0"/>
              </a:rPr>
              <a:t>10</a:t>
            </a:r>
            <a:r>
              <a:rPr lang="en-US" sz="2400" baseline="30000" dirty="0" smtClean="0">
                <a:latin typeface="Calibri" charset="0"/>
                <a:ea typeface="Osaka" charset="0"/>
                <a:cs typeface="Osaka" charset="0"/>
              </a:rPr>
              <a:t>2</a:t>
            </a:r>
            <a:r>
              <a:rPr lang="en-US" sz="2400" dirty="0" smtClean="0">
                <a:latin typeface="Calibri" charset="0"/>
                <a:ea typeface="Osaka" charset="0"/>
                <a:cs typeface="Osaka" charset="0"/>
              </a:rPr>
              <a:t>; log</a:t>
            </a:r>
            <a:r>
              <a:rPr lang="en-US" sz="2400" baseline="-25000" dirty="0" smtClean="0">
                <a:latin typeface="Calibri" charset="0"/>
                <a:ea typeface="Osaka" charset="0"/>
                <a:cs typeface="Osaka" charset="0"/>
              </a:rPr>
              <a:t>10</a:t>
            </a:r>
            <a:r>
              <a:rPr lang="en-US" sz="2400" dirty="0">
                <a:latin typeface="Calibri" charset="0"/>
                <a:ea typeface="Osaka" charset="0"/>
                <a:cs typeface="Osaka" charset="0"/>
              </a:rPr>
              <a:t>(100)=</a:t>
            </a:r>
            <a:r>
              <a:rPr lang="en-US" sz="2400" dirty="0" smtClean="0">
                <a:latin typeface="Calibri" charset="0"/>
                <a:ea typeface="Osaka" charset="0"/>
                <a:cs typeface="Osaka" charset="0"/>
              </a:rPr>
              <a:t>2; log</a:t>
            </a:r>
            <a:r>
              <a:rPr lang="en-US" sz="2400" baseline="-25000" dirty="0" smtClean="0">
                <a:latin typeface="Calibri" charset="0"/>
                <a:ea typeface="Osaka" charset="0"/>
                <a:cs typeface="Osaka" charset="0"/>
              </a:rPr>
              <a:t>10</a:t>
            </a:r>
            <a:r>
              <a:rPr lang="en-US" sz="2400" dirty="0" smtClean="0">
                <a:latin typeface="Calibri" charset="0"/>
                <a:ea typeface="Osaka" charset="0"/>
                <a:cs typeface="Osaka" charset="0"/>
              </a:rPr>
              <a:t>(10</a:t>
            </a:r>
            <a:r>
              <a:rPr lang="en-US" sz="2400" baseline="30000" dirty="0" smtClean="0">
                <a:latin typeface="Calibri" charset="0"/>
                <a:ea typeface="Osaka" charset="0"/>
                <a:cs typeface="Osaka" charset="0"/>
              </a:rPr>
              <a:t>2</a:t>
            </a:r>
            <a:r>
              <a:rPr lang="en-US" sz="2400" dirty="0" smtClean="0">
                <a:latin typeface="Calibri" charset="0"/>
                <a:ea typeface="Osaka" charset="0"/>
                <a:cs typeface="Osaka" charset="0"/>
              </a:rPr>
              <a:t>)=2; log (100)=2</a:t>
            </a:r>
          </a:p>
          <a:p>
            <a:pPr marL="342900" indent="-342900" algn="ctr" eaLnBrk="1" hangingPunct="1">
              <a:spcBef>
                <a:spcPct val="20000"/>
              </a:spcBef>
            </a:pPr>
            <a:r>
              <a:rPr lang="en-US" sz="2400" dirty="0" smtClean="0">
                <a:latin typeface="Calibri" charset="0"/>
                <a:ea typeface="Osaka" charset="0"/>
                <a:cs typeface="Osaka" charset="0"/>
              </a:rPr>
              <a:t>The base of the log can be 10 or e… </a:t>
            </a:r>
          </a:p>
          <a:p>
            <a:pPr marL="342900" indent="-342900" algn="ctr"/>
            <a:r>
              <a:rPr lang="en-US" sz="2400" i="1" dirty="0" smtClean="0">
                <a:latin typeface="Calibri" charset="0"/>
                <a:ea typeface="Osaka" charset="0"/>
                <a:cs typeface="Osaka" charset="0"/>
              </a:rPr>
              <a:t>e</a:t>
            </a:r>
            <a:r>
              <a:rPr lang="en-US" sz="2400" dirty="0" smtClean="0">
                <a:latin typeface="Calibri" charset="0"/>
                <a:ea typeface="Osaka" charset="0"/>
                <a:cs typeface="Osaka" charset="0"/>
              </a:rPr>
              <a:t>, Euler’s constant ≈ 2.718, </a:t>
            </a:r>
            <a:r>
              <a:rPr lang="en-US" sz="2400" dirty="0">
                <a:latin typeface="Calibri" charset="0"/>
                <a:ea typeface="Osaka" charset="0"/>
                <a:cs typeface="Osaka" charset="0"/>
              </a:rPr>
              <a:t>is the base of the natural </a:t>
            </a:r>
            <a:r>
              <a:rPr lang="en-US" sz="2400" dirty="0" smtClean="0">
                <a:latin typeface="Calibri" charset="0"/>
                <a:ea typeface="Osaka" charset="0"/>
                <a:cs typeface="Osaka" charset="0"/>
              </a:rPr>
              <a:t>logarithm,</a:t>
            </a:r>
          </a:p>
          <a:p>
            <a:pPr marL="342900" indent="-342900" algn="ctr"/>
            <a:r>
              <a:rPr lang="en-US" sz="2400" dirty="0" smtClean="0">
                <a:latin typeface="Calibri" charset="0"/>
                <a:ea typeface="Osaka" charset="0"/>
                <a:cs typeface="Osaka" charset="0"/>
              </a:rPr>
              <a:t>log</a:t>
            </a:r>
            <a:r>
              <a:rPr lang="en-US" sz="2400" baseline="-25000" dirty="0" smtClean="0">
                <a:latin typeface="Calibri" charset="0"/>
                <a:ea typeface="Osaka" charset="0"/>
                <a:cs typeface="Osaka" charset="0"/>
              </a:rPr>
              <a:t>e</a:t>
            </a:r>
            <a:r>
              <a:rPr lang="en-US" sz="2400" dirty="0">
                <a:latin typeface="Calibri" charset="0"/>
                <a:ea typeface="Osaka" charset="0"/>
                <a:cs typeface="Osaka" charset="0"/>
              </a:rPr>
              <a:t>=</a:t>
            </a:r>
            <a:r>
              <a:rPr lang="en-US" sz="2400" dirty="0" err="1">
                <a:latin typeface="Calibri" charset="0"/>
                <a:ea typeface="Osaka" charset="0"/>
                <a:cs typeface="Osaka" charset="0"/>
              </a:rPr>
              <a:t>ln</a:t>
            </a:r>
            <a:r>
              <a:rPr lang="en-US" sz="2400" dirty="0">
                <a:latin typeface="Calibri" charset="0"/>
                <a:ea typeface="Osaka" charset="0"/>
                <a:cs typeface="Osaka" charset="0"/>
              </a:rPr>
              <a:t>(x</a:t>
            </a:r>
            <a:r>
              <a:rPr lang="en-US" sz="2400" dirty="0" smtClean="0">
                <a:latin typeface="Calibri" charset="0"/>
                <a:ea typeface="Osaka" charset="0"/>
                <a:cs typeface="Osaka" charset="0"/>
              </a:rPr>
              <a:t>) </a:t>
            </a:r>
          </a:p>
          <a:p>
            <a:pPr marL="342900" indent="-342900" algn="ctr" eaLnBrk="1" hangingPunct="1"/>
            <a:r>
              <a:rPr lang="en-US" sz="2400" dirty="0" smtClean="0">
                <a:latin typeface="Calibri" charset="0"/>
                <a:ea typeface="Osaka" charset="0"/>
                <a:cs typeface="Osaka" charset="0"/>
              </a:rPr>
              <a:t>In </a:t>
            </a:r>
            <a:r>
              <a:rPr lang="en-US" sz="2400" dirty="0">
                <a:latin typeface="Calibri" charset="0"/>
                <a:ea typeface="Osaka" charset="0"/>
                <a:cs typeface="Osaka" charset="0"/>
              </a:rPr>
              <a:t>Excel, </a:t>
            </a:r>
            <a:r>
              <a:rPr lang="en-US" sz="2400" i="1" dirty="0">
                <a:latin typeface="Calibri" charset="0"/>
                <a:ea typeface="Osaka" charset="0"/>
                <a:cs typeface="Osaka" charset="0"/>
              </a:rPr>
              <a:t>e</a:t>
            </a:r>
            <a:r>
              <a:rPr lang="en-US" sz="2400" baseline="30000" dirty="0">
                <a:latin typeface="Calibri" charset="0"/>
                <a:ea typeface="Osaka" charset="0"/>
                <a:cs typeface="Osaka" charset="0"/>
              </a:rPr>
              <a:t>x</a:t>
            </a:r>
            <a:r>
              <a:rPr lang="en-US" sz="2400" dirty="0">
                <a:latin typeface="Calibri" charset="0"/>
                <a:ea typeface="Osaka" charset="0"/>
                <a:cs typeface="Osaka" charset="0"/>
              </a:rPr>
              <a:t> is written as </a:t>
            </a:r>
            <a:r>
              <a:rPr lang="en-US" sz="2400" dirty="0" err="1">
                <a:latin typeface="Calibri" charset="0"/>
                <a:ea typeface="Osaka" charset="0"/>
                <a:cs typeface="Osaka" charset="0"/>
              </a:rPr>
              <a:t>exp</a:t>
            </a:r>
            <a:r>
              <a:rPr lang="en-US" sz="2400" dirty="0">
                <a:latin typeface="Calibri" charset="0"/>
                <a:ea typeface="Osaka" charset="0"/>
                <a:cs typeface="Osaka" charset="0"/>
              </a:rPr>
              <a:t>(x</a:t>
            </a:r>
            <a:r>
              <a:rPr lang="en-US" sz="2400" dirty="0" smtClean="0">
                <a:latin typeface="Calibri" charset="0"/>
                <a:ea typeface="Osaka" charset="0"/>
                <a:cs typeface="Osaka" charset="0"/>
              </a:rPr>
              <a:t>); </a:t>
            </a:r>
          </a:p>
        </p:txBody>
      </p:sp>
      <p:sp>
        <p:nvSpPr>
          <p:cNvPr id="32773" name="TextBox 9"/>
          <p:cNvSpPr txBox="1">
            <a:spLocks noChangeArrowheads="1"/>
          </p:cNvSpPr>
          <p:nvPr/>
        </p:nvSpPr>
        <p:spPr bwMode="auto">
          <a:xfrm>
            <a:off x="265113" y="4538663"/>
            <a:ext cx="8721725" cy="1569660"/>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latin typeface="Calibri" charset="0"/>
              </a:rPr>
              <a:t>using </a:t>
            </a:r>
            <a:r>
              <a:rPr lang="en-US" dirty="0">
                <a:latin typeface="Calibri" charset="0"/>
              </a:rPr>
              <a:t>your calculator…</a:t>
            </a:r>
          </a:p>
          <a:p>
            <a:r>
              <a:rPr lang="en-US" dirty="0" smtClean="0">
                <a:latin typeface="Calibri" charset="0"/>
              </a:rPr>
              <a:t>1. What </a:t>
            </a:r>
            <a:r>
              <a:rPr lang="en-US" dirty="0">
                <a:latin typeface="Calibri" charset="0"/>
              </a:rPr>
              <a:t>is the natural log of </a:t>
            </a:r>
            <a:r>
              <a:rPr lang="en-US" dirty="0" smtClean="0">
                <a:latin typeface="Calibri" charset="0"/>
              </a:rPr>
              <a:t>2 = </a:t>
            </a:r>
            <a:r>
              <a:rPr lang="en-US" dirty="0">
                <a:latin typeface="Calibri" charset="0"/>
              </a:rPr>
              <a:t>log</a:t>
            </a:r>
            <a:r>
              <a:rPr lang="en-US" baseline="-25000" dirty="0">
                <a:latin typeface="Calibri" charset="0"/>
              </a:rPr>
              <a:t>e</a:t>
            </a:r>
            <a:r>
              <a:rPr lang="en-US" dirty="0">
                <a:latin typeface="Calibri" charset="0"/>
              </a:rPr>
              <a:t>(2</a:t>
            </a:r>
            <a:r>
              <a:rPr lang="en-US" dirty="0" smtClean="0">
                <a:latin typeface="Calibri" charset="0"/>
              </a:rPr>
              <a:t>)= </a:t>
            </a:r>
            <a:r>
              <a:rPr lang="en-US" dirty="0" err="1">
                <a:latin typeface="Calibri" charset="0"/>
              </a:rPr>
              <a:t>ln</a:t>
            </a:r>
            <a:r>
              <a:rPr lang="en-US" dirty="0">
                <a:latin typeface="Calibri" charset="0"/>
              </a:rPr>
              <a:t>(2) = </a:t>
            </a:r>
            <a:r>
              <a:rPr lang="en-US" dirty="0" smtClean="0">
                <a:latin typeface="Calibri" charset="0"/>
              </a:rPr>
              <a:t>_</a:t>
            </a:r>
            <a:r>
              <a:rPr lang="en-US" u="sng" dirty="0" smtClean="0">
                <a:solidFill>
                  <a:srgbClr val="FF6600"/>
                </a:solidFill>
                <a:latin typeface="Calibri" charset="0"/>
              </a:rPr>
              <a:t>0.69</a:t>
            </a:r>
            <a:r>
              <a:rPr lang="en-US" dirty="0" smtClean="0">
                <a:latin typeface="Calibri" charset="0"/>
              </a:rPr>
              <a:t>___</a:t>
            </a:r>
            <a:r>
              <a:rPr lang="en-US" dirty="0">
                <a:latin typeface="Calibri" charset="0"/>
              </a:rPr>
              <a:t>? </a:t>
            </a:r>
            <a:r>
              <a:rPr lang="en-US" dirty="0" smtClean="0">
                <a:latin typeface="Calibri" charset="0"/>
              </a:rPr>
              <a:t/>
            </a:r>
            <a:br>
              <a:rPr lang="en-US" dirty="0" smtClean="0">
                <a:latin typeface="Calibri" charset="0"/>
              </a:rPr>
            </a:br>
            <a:r>
              <a:rPr lang="en-US" dirty="0" smtClean="0">
                <a:latin typeface="Calibri" charset="0"/>
              </a:rPr>
              <a:t>2</a:t>
            </a:r>
            <a:r>
              <a:rPr lang="en-US" dirty="0">
                <a:latin typeface="Calibri" charset="0"/>
              </a:rPr>
              <a:t>. </a:t>
            </a:r>
            <a:r>
              <a:rPr lang="en-US" i="1" dirty="0" smtClean="0">
                <a:latin typeface="Calibri" charset="0"/>
              </a:rPr>
              <a:t>e</a:t>
            </a:r>
            <a:r>
              <a:rPr lang="en-US" i="1" baseline="30000" dirty="0" smtClean="0">
                <a:latin typeface="Calibri" charset="0"/>
              </a:rPr>
              <a:t>3.73767</a:t>
            </a:r>
            <a:r>
              <a:rPr lang="en-US" dirty="0" smtClean="0">
                <a:latin typeface="Calibri" charset="0"/>
              </a:rPr>
              <a:t> </a:t>
            </a:r>
            <a:r>
              <a:rPr lang="en-US" dirty="0">
                <a:latin typeface="Calibri" charset="0"/>
              </a:rPr>
              <a:t>= </a:t>
            </a:r>
            <a:r>
              <a:rPr lang="en-US" dirty="0" smtClean="0">
                <a:latin typeface="Calibri" charset="0"/>
              </a:rPr>
              <a:t>_</a:t>
            </a:r>
            <a:r>
              <a:rPr lang="en-US" u="sng" dirty="0" smtClean="0">
                <a:solidFill>
                  <a:srgbClr val="FF6600"/>
                </a:solidFill>
                <a:latin typeface="Calibri" charset="0"/>
              </a:rPr>
              <a:t>42</a:t>
            </a:r>
            <a:r>
              <a:rPr lang="en-US" dirty="0" smtClean="0">
                <a:latin typeface="Calibri" charset="0"/>
              </a:rPr>
              <a:t>__ </a:t>
            </a:r>
            <a:r>
              <a:rPr lang="en-US" dirty="0">
                <a:latin typeface="Calibri" charset="0"/>
              </a:rPr>
              <a:t>? </a:t>
            </a:r>
            <a:endParaRPr lang="en-US" dirty="0" smtClean="0">
              <a:latin typeface="Calibri" charset="0"/>
            </a:endParaRPr>
          </a:p>
          <a:p>
            <a:r>
              <a:rPr lang="en-US" dirty="0" smtClean="0">
                <a:latin typeface="Calibri" charset="0"/>
              </a:rPr>
              <a:t>3</a:t>
            </a:r>
            <a:r>
              <a:rPr lang="en-US" dirty="0">
                <a:latin typeface="Calibri" charset="0"/>
              </a:rPr>
              <a:t>. </a:t>
            </a:r>
            <a:r>
              <a:rPr lang="en-US" dirty="0" smtClean="0">
                <a:latin typeface="Calibri" charset="0"/>
              </a:rPr>
              <a:t>log</a:t>
            </a:r>
            <a:r>
              <a:rPr lang="en-US" dirty="0">
                <a:latin typeface="Calibri" charset="0"/>
              </a:rPr>
              <a:t>(</a:t>
            </a:r>
            <a:r>
              <a:rPr lang="en-US" dirty="0" smtClean="0">
                <a:latin typeface="Calibri" charset="0"/>
              </a:rPr>
              <a:t>10)</a:t>
            </a:r>
            <a:r>
              <a:rPr lang="en-US" dirty="0">
                <a:latin typeface="Calibri" charset="0"/>
              </a:rPr>
              <a:t>= </a:t>
            </a:r>
            <a:r>
              <a:rPr lang="en-US" dirty="0" smtClean="0">
                <a:latin typeface="Calibri" charset="0"/>
              </a:rPr>
              <a:t>_</a:t>
            </a:r>
            <a:r>
              <a:rPr lang="en-US" u="sng" dirty="0" smtClean="0">
                <a:solidFill>
                  <a:srgbClr val="FF6600"/>
                </a:solidFill>
                <a:latin typeface="Calibri" charset="0"/>
              </a:rPr>
              <a:t>1</a:t>
            </a:r>
            <a:r>
              <a:rPr lang="en-US" dirty="0" smtClean="0">
                <a:latin typeface="Calibri" charset="0"/>
              </a:rPr>
              <a:t>___</a:t>
            </a:r>
            <a:r>
              <a:rPr lang="en-US" dirty="0">
                <a:latin typeface="Calibri" charset="0"/>
              </a:rPr>
              <a:t>? </a:t>
            </a:r>
            <a:r>
              <a:rPr lang="en-US" dirty="0" err="1">
                <a:latin typeface="Calibri" charset="0"/>
              </a:rPr>
              <a:t>ln</a:t>
            </a:r>
            <a:r>
              <a:rPr lang="en-US" dirty="0">
                <a:latin typeface="Calibri" charset="0"/>
              </a:rPr>
              <a:t>(e) = </a:t>
            </a:r>
            <a:r>
              <a:rPr lang="en-US" dirty="0" smtClean="0">
                <a:latin typeface="Calibri" charset="0"/>
              </a:rPr>
              <a:t>_</a:t>
            </a:r>
            <a:r>
              <a:rPr lang="en-US" u="sng" dirty="0" smtClean="0">
                <a:solidFill>
                  <a:srgbClr val="FF6600"/>
                </a:solidFill>
                <a:latin typeface="Calibri" charset="0"/>
              </a:rPr>
              <a:t>1</a:t>
            </a:r>
            <a:r>
              <a:rPr lang="en-US" dirty="0" smtClean="0">
                <a:latin typeface="Calibri" charset="0"/>
              </a:rPr>
              <a:t>___ </a:t>
            </a:r>
            <a:r>
              <a:rPr lang="en-US" dirty="0">
                <a:latin typeface="Calibri" charset="0"/>
              </a:rPr>
              <a:t>? </a:t>
            </a:r>
            <a:r>
              <a:rPr lang="en-US" dirty="0" err="1">
                <a:latin typeface="Calibri" charset="0"/>
              </a:rPr>
              <a:t>ln</a:t>
            </a:r>
            <a:r>
              <a:rPr lang="en-US" dirty="0">
                <a:latin typeface="Calibri" charset="0"/>
              </a:rPr>
              <a:t>(e</a:t>
            </a:r>
            <a:r>
              <a:rPr lang="en-US" baseline="30000" dirty="0">
                <a:latin typeface="Calibri" charset="0"/>
              </a:rPr>
              <a:t>x</a:t>
            </a:r>
            <a:r>
              <a:rPr lang="en-US" dirty="0">
                <a:latin typeface="Calibri" charset="0"/>
              </a:rPr>
              <a:t>)= </a:t>
            </a:r>
            <a:r>
              <a:rPr lang="en-US" dirty="0" smtClean="0">
                <a:latin typeface="Calibri" charset="0"/>
              </a:rPr>
              <a:t>_</a:t>
            </a:r>
            <a:r>
              <a:rPr lang="en-US" u="sng" dirty="0" smtClean="0">
                <a:solidFill>
                  <a:srgbClr val="FF6600"/>
                </a:solidFill>
                <a:latin typeface="Calibri" charset="0"/>
              </a:rPr>
              <a:t>x</a:t>
            </a:r>
            <a:r>
              <a:rPr lang="en-US" dirty="0" smtClean="0">
                <a:latin typeface="Calibri" charset="0"/>
              </a:rPr>
              <a:t>____</a:t>
            </a:r>
            <a:endParaRPr lang="en-US" dirty="0">
              <a:latin typeface="Calibri" charset="0"/>
            </a:endParaRPr>
          </a:p>
        </p:txBody>
      </p:sp>
      <p:sp>
        <p:nvSpPr>
          <p:cNvPr id="2" name="TextBox 1"/>
          <p:cNvSpPr txBox="1"/>
          <p:nvPr/>
        </p:nvSpPr>
        <p:spPr>
          <a:xfrm>
            <a:off x="2448951" y="6355834"/>
            <a:ext cx="4367940" cy="369332"/>
          </a:xfrm>
          <a:prstGeom prst="rect">
            <a:avLst/>
          </a:prstGeom>
          <a:noFill/>
        </p:spPr>
        <p:txBody>
          <a:bodyPr wrap="none" rtlCol="0">
            <a:spAutoFit/>
          </a:bodyPr>
          <a:lstStyle/>
          <a:p>
            <a:r>
              <a:rPr lang="en-US" dirty="0" smtClean="0">
                <a:ea typeface="ＭＳ Ｐゴシック" charset="0"/>
                <a:cs typeface="ＭＳ Ｐゴシック" charset="0"/>
              </a:rPr>
              <a:t>(Natural log = area under the curve of y=1/x)</a:t>
            </a:r>
            <a:endParaRPr lang="en-US" dirty="0"/>
          </a:p>
        </p:txBody>
      </p:sp>
    </p:spTree>
    <p:extLst>
      <p:ext uri="{BB962C8B-B14F-4D97-AF65-F5344CB8AC3E}">
        <p14:creationId xmlns:p14="http://schemas.microsoft.com/office/powerpoint/2010/main" val="14354815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mtClean="0"/>
              <a:t>Definitions: Review</a:t>
            </a:r>
            <a:endParaRPr lang="en-US" dirty="0"/>
          </a:p>
        </p:txBody>
      </p:sp>
      <p:sp>
        <p:nvSpPr>
          <p:cNvPr id="3" name="Content Placeholder 2"/>
          <p:cNvSpPr>
            <a:spLocks noGrp="1"/>
          </p:cNvSpPr>
          <p:nvPr>
            <p:ph idx="1"/>
          </p:nvPr>
        </p:nvSpPr>
        <p:spPr>
          <a:xfrm>
            <a:off x="381000" y="914400"/>
            <a:ext cx="8458200" cy="5791200"/>
          </a:xfrm>
        </p:spPr>
        <p:txBody>
          <a:bodyPr>
            <a:normAutofit fontScale="77500" lnSpcReduction="20000"/>
          </a:bodyPr>
          <a:lstStyle/>
          <a:p>
            <a:pPr marL="0" indent="0">
              <a:buNone/>
            </a:pPr>
            <a:r>
              <a:rPr lang="en-US" sz="3100" b="1" dirty="0" smtClean="0"/>
              <a:t>Population</a:t>
            </a:r>
            <a:r>
              <a:rPr lang="en-US" sz="3100" dirty="0" smtClean="0"/>
              <a:t>: individuals of a species that live in the same area at a given time</a:t>
            </a:r>
            <a:endParaRPr lang="en-US" sz="3100" dirty="0"/>
          </a:p>
          <a:p>
            <a:pPr marL="0" indent="0">
              <a:buNone/>
            </a:pPr>
            <a:r>
              <a:rPr lang="en-US" sz="3100" b="1" dirty="0" smtClean="0"/>
              <a:t>Species</a:t>
            </a:r>
            <a:r>
              <a:rPr lang="en-US" sz="3100" dirty="0" smtClean="0"/>
              <a:t>: a group of organisms that are </a:t>
            </a:r>
            <a:r>
              <a:rPr lang="en-US" sz="3100" dirty="0"/>
              <a:t>morphologically, </a:t>
            </a:r>
            <a:r>
              <a:rPr lang="en-US" sz="3100" dirty="0" smtClean="0"/>
              <a:t>behaviorally</a:t>
            </a:r>
            <a:r>
              <a:rPr lang="en-US" sz="3100" dirty="0"/>
              <a:t>, </a:t>
            </a:r>
            <a:r>
              <a:rPr lang="en-US" sz="3100" dirty="0" smtClean="0"/>
              <a:t>or biochemically distinct from other groups and that produce viable offspring with each other but can’t with others</a:t>
            </a:r>
            <a:endParaRPr lang="en-US" sz="3100" dirty="0"/>
          </a:p>
          <a:p>
            <a:pPr marL="0" indent="0">
              <a:buNone/>
            </a:pPr>
            <a:r>
              <a:rPr lang="en-US" sz="3100" b="1" dirty="0" smtClean="0"/>
              <a:t>Community</a:t>
            </a:r>
            <a:r>
              <a:rPr lang="en-US" sz="3100" dirty="0" smtClean="0"/>
              <a:t>: suite of species that co-occur in time and space</a:t>
            </a:r>
            <a:endParaRPr lang="en-US" sz="3100" dirty="0"/>
          </a:p>
          <a:p>
            <a:pPr marL="0" indent="0">
              <a:buNone/>
            </a:pPr>
            <a:r>
              <a:rPr lang="en-US" sz="3100" b="1" dirty="0" smtClean="0"/>
              <a:t>Biodiversity</a:t>
            </a:r>
            <a:r>
              <a:rPr lang="en-US" sz="3100" dirty="0" smtClean="0"/>
              <a:t>: variety of life forms</a:t>
            </a:r>
            <a:endParaRPr lang="en-US" sz="3100" dirty="0"/>
          </a:p>
          <a:p>
            <a:pPr marL="0" indent="0">
              <a:buNone/>
            </a:pPr>
            <a:r>
              <a:rPr lang="en-US" sz="3100" b="1" dirty="0" smtClean="0"/>
              <a:t>Ecosystem</a:t>
            </a:r>
            <a:r>
              <a:rPr lang="en-US" sz="3100" dirty="0" smtClean="0"/>
              <a:t>: interacting biotic &amp; abiotic components of an area</a:t>
            </a:r>
            <a:endParaRPr lang="en-US" sz="3100" dirty="0"/>
          </a:p>
          <a:p>
            <a:pPr marL="0" indent="0">
              <a:buNone/>
            </a:pPr>
            <a:r>
              <a:rPr lang="en-US" sz="3100" b="1" dirty="0" smtClean="0"/>
              <a:t>Biome</a:t>
            </a:r>
            <a:r>
              <a:rPr lang="en-US" sz="3100" dirty="0" smtClean="0"/>
              <a:t>: region &amp; its biological community shaped by  regional temperatures, amount of precipitation, soil, &amp; disturbance (land) or in salinity, depth, and flow (aquatic; less used)</a:t>
            </a:r>
            <a:endParaRPr lang="en-US" sz="3100" dirty="0"/>
          </a:p>
          <a:p>
            <a:pPr marL="0" indent="0">
              <a:buNone/>
            </a:pPr>
            <a:r>
              <a:rPr lang="en-US" sz="3100" b="1" dirty="0" smtClean="0"/>
              <a:t>Biosphere</a:t>
            </a:r>
            <a:r>
              <a:rPr lang="en-US" sz="3100" dirty="0" smtClean="0"/>
              <a:t>: the combination of all living organisms &amp; our ecosystems; where life resides</a:t>
            </a:r>
          </a:p>
          <a:p>
            <a:pPr marL="0" indent="0">
              <a:buNone/>
            </a:pPr>
            <a:r>
              <a:rPr lang="en-US" sz="3100" b="1" dirty="0" smtClean="0"/>
              <a:t>r = per capita growth rate and often intrinsic growth rate, the per capita growth rate of a population in ideal conditions</a:t>
            </a:r>
            <a:endParaRPr lang="en-US" sz="3100" b="1" dirty="0"/>
          </a:p>
          <a:p>
            <a:pPr marL="0" indent="0">
              <a:buNone/>
            </a:pPr>
            <a:endParaRPr lang="en-US" dirty="0"/>
          </a:p>
        </p:txBody>
      </p:sp>
    </p:spTree>
    <p:extLst>
      <p:ext uri="{BB962C8B-B14F-4D97-AF65-F5344CB8AC3E}">
        <p14:creationId xmlns:p14="http://schemas.microsoft.com/office/powerpoint/2010/main" val="32767679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62000" y="1219200"/>
            <a:ext cx="7639050" cy="4800600"/>
          </a:xfrm>
          <a:prstGeom prst="rect">
            <a:avLst/>
          </a:prstGeom>
          <a:noFill/>
          <a:ln w="9525">
            <a:noFill/>
            <a:miter lim="800000"/>
            <a:headEnd/>
            <a:tailEnd/>
          </a:ln>
        </p:spPr>
        <p:txBody>
          <a:bodyPr/>
          <a:lstStyle/>
          <a:p>
            <a:pPr marL="342900" indent="-342900" eaLnBrk="1" hangingPunct="1">
              <a:spcBef>
                <a:spcPct val="20000"/>
              </a:spcBef>
            </a:pPr>
            <a:r>
              <a:rPr lang="en-US" sz="3200" dirty="0">
                <a:ea typeface="Osaka" charset="-128"/>
              </a:rPr>
              <a:t>In many species, the population can reproduce </a:t>
            </a:r>
            <a:r>
              <a:rPr lang="en-US" sz="3200" i="1" dirty="0">
                <a:ea typeface="Osaka" charset="-128"/>
              </a:rPr>
              <a:t>continuously</a:t>
            </a:r>
            <a:r>
              <a:rPr lang="en-US" sz="3200" dirty="0">
                <a:ea typeface="Osaka" charset="-128"/>
              </a:rPr>
              <a:t>, and generations can overlap. </a:t>
            </a:r>
          </a:p>
          <a:p>
            <a:pPr marL="342900" indent="-342900" eaLnBrk="1" hangingPunct="1">
              <a:spcBef>
                <a:spcPct val="20000"/>
              </a:spcBef>
            </a:pPr>
            <a:r>
              <a:rPr lang="en-US" sz="3200" dirty="0">
                <a:ea typeface="Osaka" charset="-128"/>
              </a:rPr>
              <a:t>When </a:t>
            </a:r>
            <a:r>
              <a:rPr lang="en-US" sz="3200" dirty="0" smtClean="0">
                <a:ea typeface="Osaka" charset="-128"/>
              </a:rPr>
              <a:t>populations </a:t>
            </a:r>
            <a:r>
              <a:rPr lang="en-US" sz="3200" dirty="0">
                <a:ea typeface="Osaka" charset="-128"/>
              </a:rPr>
              <a:t>increase by a </a:t>
            </a:r>
            <a:r>
              <a:rPr lang="en-US" sz="3200" u="sng" dirty="0">
                <a:ea typeface="Osaka" charset="-128"/>
              </a:rPr>
              <a:t>constant</a:t>
            </a:r>
            <a:r>
              <a:rPr lang="en-US" sz="3200" dirty="0">
                <a:ea typeface="Osaka" charset="-128"/>
              </a:rPr>
              <a:t> proportion </a:t>
            </a:r>
            <a:r>
              <a:rPr lang="en-US" sz="3200" dirty="0" smtClean="0">
                <a:ea typeface="Osaka" charset="-128"/>
              </a:rPr>
              <a:t>of the population size (</a:t>
            </a:r>
            <a:r>
              <a:rPr lang="en-US" sz="3200" dirty="0">
                <a:ea typeface="Osaka" charset="-128"/>
              </a:rPr>
              <a:t>yet by </a:t>
            </a:r>
            <a:r>
              <a:rPr lang="en-US" sz="3200" dirty="0" smtClean="0">
                <a:ea typeface="Osaka" charset="-128"/>
              </a:rPr>
              <a:t>ever more </a:t>
            </a:r>
            <a:r>
              <a:rPr lang="en-US" sz="3200" dirty="0">
                <a:ea typeface="Osaka" charset="-128"/>
              </a:rPr>
              <a:t>individuals each time period), </a:t>
            </a:r>
            <a:r>
              <a:rPr lang="en-US" sz="3200" dirty="0" smtClean="0">
                <a:ea typeface="Osaka" charset="-128"/>
              </a:rPr>
              <a:t>there is </a:t>
            </a:r>
            <a:r>
              <a:rPr lang="en-US" sz="3200" b="1" dirty="0">
                <a:ea typeface="Osaka" charset="-128"/>
              </a:rPr>
              <a:t>exponential </a:t>
            </a:r>
            <a:r>
              <a:rPr lang="en-US" sz="3200" b="1" dirty="0" smtClean="0">
                <a:ea typeface="Osaka" charset="-128"/>
              </a:rPr>
              <a:t>growth </a:t>
            </a:r>
            <a:br>
              <a:rPr lang="en-US" sz="3200" b="1" dirty="0" smtClean="0">
                <a:ea typeface="Osaka" charset="-128"/>
              </a:rPr>
            </a:br>
            <a:r>
              <a:rPr lang="en-US" sz="3200" dirty="0" smtClean="0">
                <a:ea typeface="Osaka" charset="-128"/>
              </a:rPr>
              <a:t>(or if declining, exponential decay).</a:t>
            </a:r>
            <a:endParaRPr lang="en-US" sz="3200" dirty="0">
              <a:ea typeface="Osaka" charset="-128"/>
            </a:endParaRPr>
          </a:p>
          <a:p>
            <a:pPr marL="342900" indent="-342900" eaLnBrk="1" hangingPunct="1">
              <a:spcBef>
                <a:spcPct val="20000"/>
              </a:spcBef>
            </a:pPr>
            <a:r>
              <a:rPr lang="en-US" sz="3200" dirty="0">
                <a:ea typeface="Osaka" charset="-128"/>
              </a:rPr>
              <a:t>E.g., a population doubles </a:t>
            </a:r>
            <a:r>
              <a:rPr lang="en-US" sz="3200" dirty="0" smtClean="0">
                <a:ea typeface="Osaka" charset="-128"/>
              </a:rPr>
              <a:t>in size every 10 </a:t>
            </a:r>
            <a:r>
              <a:rPr lang="en-US" sz="3200" dirty="0" err="1" smtClean="0">
                <a:ea typeface="Osaka" charset="-128"/>
              </a:rPr>
              <a:t>yr</a:t>
            </a:r>
            <a:endParaRPr lang="en-US" sz="3200" dirty="0">
              <a:ea typeface="Osaka" charset="-128"/>
            </a:endParaRPr>
          </a:p>
        </p:txBody>
      </p:sp>
      <p:sp>
        <p:nvSpPr>
          <p:cNvPr id="30723" name="Rectangle 3"/>
          <p:cNvSpPr>
            <a:spLocks noChangeArrowheads="1"/>
          </p:cNvSpPr>
          <p:nvPr/>
        </p:nvSpPr>
        <p:spPr bwMode="auto">
          <a:xfrm>
            <a:off x="571500" y="292100"/>
            <a:ext cx="8102600" cy="685800"/>
          </a:xfrm>
          <a:prstGeom prst="rect">
            <a:avLst/>
          </a:prstGeom>
          <a:noFill/>
          <a:ln w="9525">
            <a:noFill/>
            <a:miter lim="800000"/>
            <a:headEnd/>
            <a:tailEnd/>
          </a:ln>
        </p:spPr>
        <p:txBody>
          <a:bodyPr lIns="92075" tIns="46038" rIns="92075" bIns="46038" anchor="b"/>
          <a:lstStyle/>
          <a:p>
            <a:pPr eaLnBrk="1" hangingPunct="1"/>
            <a:r>
              <a:rPr lang="en-US" sz="4400" dirty="0">
                <a:ea typeface="Osaka" charset="-128"/>
              </a:rPr>
              <a:t>Exponential Growth</a:t>
            </a:r>
          </a:p>
        </p:txBody>
      </p:sp>
    </p:spTree>
    <p:extLst>
      <p:ext uri="{BB962C8B-B14F-4D97-AF65-F5344CB8AC3E}">
        <p14:creationId xmlns:p14="http://schemas.microsoft.com/office/powerpoint/2010/main" val="12282802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533399" y="368300"/>
            <a:ext cx="8128001" cy="1291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694" tIns="35694" rIns="35694" bIns="35694"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5pPr>
            <a:lvl6pPr marL="25146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6pPr>
            <a:lvl7pPr marL="29718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7pPr>
            <a:lvl8pPr marL="34290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8pPr>
            <a:lvl9pPr marL="38862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 pos="12306300" algn="l"/>
              </a:tabLst>
              <a:defRPr sz="4200">
                <a:solidFill>
                  <a:schemeClr val="bg1"/>
                </a:solidFill>
                <a:latin typeface="Gill Sans" charset="0"/>
                <a:ea typeface="SimSun" charset="0"/>
                <a:cs typeface="SimSun" charset="0"/>
              </a:defRPr>
            </a:lvl9pPr>
          </a:lstStyle>
          <a:p>
            <a:pPr eaLnBrk="1" hangingPunct="1">
              <a:spcBef>
                <a:spcPts val="1688"/>
              </a:spcBef>
              <a:buSzPct val="171000"/>
              <a:defRPr/>
            </a:pPr>
            <a:r>
              <a:rPr lang="en-US" sz="3200" dirty="0" smtClean="0">
                <a:solidFill>
                  <a:srgbClr val="000000"/>
                </a:solidFill>
                <a:latin typeface="Calibri"/>
                <a:cs typeface="Calibri"/>
              </a:rPr>
              <a:t>The </a:t>
            </a:r>
            <a:r>
              <a:rPr lang="en-US" sz="3200" b="1" i="1" dirty="0" smtClean="0">
                <a:solidFill>
                  <a:srgbClr val="000000"/>
                </a:solidFill>
                <a:latin typeface="Calibri"/>
                <a:cs typeface="Calibri"/>
              </a:rPr>
              <a:t>exponential </a:t>
            </a:r>
            <a:r>
              <a:rPr lang="en-US" sz="3200" b="1" i="1" dirty="0">
                <a:solidFill>
                  <a:srgbClr val="000000"/>
                </a:solidFill>
                <a:latin typeface="Calibri"/>
                <a:cs typeface="Calibri"/>
              </a:rPr>
              <a:t>growth </a:t>
            </a:r>
            <a:r>
              <a:rPr lang="en-US" sz="3200" i="1" dirty="0">
                <a:solidFill>
                  <a:srgbClr val="000000"/>
                </a:solidFill>
                <a:latin typeface="Calibri"/>
                <a:cs typeface="Calibri"/>
              </a:rPr>
              <a:t>model </a:t>
            </a:r>
            <a:r>
              <a:rPr lang="en-US" sz="3200" dirty="0">
                <a:solidFill>
                  <a:srgbClr val="000000"/>
                </a:solidFill>
                <a:latin typeface="Calibri"/>
                <a:cs typeface="Calibri"/>
              </a:rPr>
              <a:t>describes a </a:t>
            </a:r>
            <a:r>
              <a:rPr lang="en-US" sz="3200" dirty="0" smtClean="0">
                <a:solidFill>
                  <a:srgbClr val="000000"/>
                </a:solidFill>
                <a:latin typeface="Calibri"/>
                <a:cs typeface="Calibri"/>
              </a:rPr>
              <a:t>population with overlapping generations </a:t>
            </a:r>
            <a:r>
              <a:rPr lang="en-US" sz="3200" dirty="0">
                <a:solidFill>
                  <a:srgbClr val="000000"/>
                </a:solidFill>
                <a:latin typeface="Calibri"/>
                <a:cs typeface="Calibri"/>
              </a:rPr>
              <a:t>that grows </a:t>
            </a:r>
            <a:r>
              <a:rPr lang="en-US" sz="3200" b="1" dirty="0">
                <a:solidFill>
                  <a:srgbClr val="000000"/>
                </a:solidFill>
                <a:latin typeface="Calibri"/>
                <a:cs typeface="Calibri"/>
              </a:rPr>
              <a:t>continuously</a:t>
            </a:r>
            <a:r>
              <a:rPr lang="en-US" sz="3200" dirty="0">
                <a:solidFill>
                  <a:srgbClr val="000000"/>
                </a:solidFill>
                <a:latin typeface="Calibri"/>
                <a:cs typeface="Calibri"/>
              </a:rPr>
              <a:t> </a:t>
            </a:r>
            <a:r>
              <a:rPr lang="en-US" sz="3200" dirty="0" smtClean="0">
                <a:solidFill>
                  <a:srgbClr val="000000"/>
                </a:solidFill>
                <a:latin typeface="Calibri"/>
                <a:cs typeface="Calibri"/>
              </a:rPr>
              <a:t>at a </a:t>
            </a:r>
            <a:r>
              <a:rPr lang="en-US" sz="3200" b="1" dirty="0">
                <a:solidFill>
                  <a:srgbClr val="000000"/>
                </a:solidFill>
                <a:latin typeface="Calibri"/>
                <a:cs typeface="Calibri"/>
              </a:rPr>
              <a:t>fixed</a:t>
            </a:r>
            <a:r>
              <a:rPr lang="en-US" sz="3200" dirty="0">
                <a:solidFill>
                  <a:srgbClr val="000000"/>
                </a:solidFill>
                <a:latin typeface="Calibri"/>
                <a:cs typeface="Calibri"/>
              </a:rPr>
              <a:t> rate.</a:t>
            </a:r>
          </a:p>
        </p:txBody>
      </p:sp>
      <p:pic>
        <p:nvPicPr>
          <p:cNvPr id="3379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1981200"/>
            <a:ext cx="3965951" cy="47040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6423115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Example Population Growth</a:t>
            </a:r>
          </a:p>
        </p:txBody>
      </p:sp>
      <p:pic>
        <p:nvPicPr>
          <p:cNvPr id="145416" name="Picture 8"/>
          <p:cNvPicPr>
            <a:picLocks noChangeAspect="1" noChangeArrowheads="1"/>
          </p:cNvPicPr>
          <p:nvPr/>
        </p:nvPicPr>
        <p:blipFill>
          <a:blip r:embed="rId2" cstate="print"/>
          <a:srcRect/>
          <a:stretch>
            <a:fillRect/>
          </a:stretch>
        </p:blipFill>
        <p:spPr bwMode="auto">
          <a:xfrm>
            <a:off x="1838325" y="1436688"/>
            <a:ext cx="4664075" cy="4410075"/>
          </a:xfrm>
          <a:prstGeom prst="rect">
            <a:avLst/>
          </a:prstGeom>
          <a:noFill/>
          <a:ln w="38100" algn="ctr">
            <a:noFill/>
            <a:miter lim="800000"/>
            <a:headEnd/>
            <a:tailEnd/>
          </a:ln>
          <a:effectLst/>
        </p:spPr>
      </p:pic>
      <p:sp>
        <p:nvSpPr>
          <p:cNvPr id="145417" name="Rectangle 9"/>
          <p:cNvSpPr>
            <a:spLocks noChangeArrowheads="1"/>
          </p:cNvSpPr>
          <p:nvPr/>
        </p:nvSpPr>
        <p:spPr bwMode="auto">
          <a:xfrm>
            <a:off x="5749925" y="2166938"/>
            <a:ext cx="631825" cy="3133725"/>
          </a:xfrm>
          <a:prstGeom prst="rect">
            <a:avLst/>
          </a:prstGeom>
          <a:solidFill>
            <a:srgbClr val="FFFFFF"/>
          </a:solidFill>
          <a:ln w="38100" algn="ctr">
            <a:solidFill>
              <a:schemeClr val="bg1"/>
            </a:solidFill>
            <a:miter lim="800000"/>
            <a:headEnd/>
            <a:tailEnd/>
          </a:ln>
          <a:effectLst/>
        </p:spPr>
        <p:txBody>
          <a:bodyPr anchor="ctr">
            <a:spAutoFit/>
          </a:bodyPr>
          <a:lstStyle/>
          <a:p>
            <a:endParaRPr lang="en-US"/>
          </a:p>
        </p:txBody>
      </p:sp>
    </p:spTree>
    <p:extLst>
      <p:ext uri="{BB962C8B-B14F-4D97-AF65-F5344CB8AC3E}">
        <p14:creationId xmlns:p14="http://schemas.microsoft.com/office/powerpoint/2010/main" val="892689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45417"/>
                                        </p:tgtEl>
                                      </p:cBhvr>
                                    </p:animEffect>
                                    <p:set>
                                      <p:cBhvr>
                                        <p:cTn id="7" dur="1" fill="hold">
                                          <p:stCondLst>
                                            <p:cond delay="499"/>
                                          </p:stCondLst>
                                        </p:cTn>
                                        <p:tgtEl>
                                          <p:spTgt spid="1454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Human Population Growth</a:t>
            </a:r>
          </a:p>
        </p:txBody>
      </p:sp>
      <p:pic>
        <p:nvPicPr>
          <p:cNvPr id="137220" name="Picture 4"/>
          <p:cNvPicPr>
            <a:picLocks noChangeAspect="1" noChangeArrowheads="1"/>
          </p:cNvPicPr>
          <p:nvPr/>
        </p:nvPicPr>
        <p:blipFill>
          <a:blip r:embed="rId2" cstate="print"/>
          <a:srcRect/>
          <a:stretch>
            <a:fillRect/>
          </a:stretch>
        </p:blipFill>
        <p:spPr bwMode="auto">
          <a:xfrm>
            <a:off x="1727200" y="1447800"/>
            <a:ext cx="5684838" cy="4327525"/>
          </a:xfrm>
          <a:prstGeom prst="rect">
            <a:avLst/>
          </a:prstGeom>
          <a:noFill/>
          <a:ln w="38100" algn="ctr">
            <a:noFill/>
            <a:miter lim="800000"/>
            <a:headEnd/>
            <a:tailEnd/>
          </a:ln>
          <a:effectLst/>
        </p:spPr>
      </p:pic>
      <p:sp>
        <p:nvSpPr>
          <p:cNvPr id="137221" name="Rectangle 5"/>
          <p:cNvSpPr>
            <a:spLocks noChangeArrowheads="1"/>
          </p:cNvSpPr>
          <p:nvPr/>
        </p:nvSpPr>
        <p:spPr bwMode="auto">
          <a:xfrm>
            <a:off x="7043738" y="1728788"/>
            <a:ext cx="263525" cy="3667125"/>
          </a:xfrm>
          <a:prstGeom prst="rect">
            <a:avLst/>
          </a:prstGeom>
          <a:solidFill>
            <a:schemeClr val="bg1"/>
          </a:solidFill>
          <a:ln w="38100" algn="ctr">
            <a:noFill/>
            <a:miter lim="800000"/>
            <a:headEnd/>
            <a:tailEnd/>
          </a:ln>
          <a:effectLst/>
        </p:spPr>
        <p:txBody>
          <a:bodyPr wrap="none" anchor="ctr">
            <a:spAutoFit/>
          </a:bodyPr>
          <a:lstStyle/>
          <a:p>
            <a:endParaRPr lang="en-US"/>
          </a:p>
        </p:txBody>
      </p:sp>
    </p:spTree>
    <p:extLst>
      <p:ext uri="{BB962C8B-B14F-4D97-AF65-F5344CB8AC3E}">
        <p14:creationId xmlns:p14="http://schemas.microsoft.com/office/powerpoint/2010/main" val="1806450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37221"/>
                                        </p:tgtEl>
                                      </p:cBhvr>
                                    </p:animEffect>
                                    <p:set>
                                      <p:cBhvr>
                                        <p:cTn id="7" dur="1" fill="hold">
                                          <p:stCondLst>
                                            <p:cond delay="499"/>
                                          </p:stCondLst>
                                        </p:cTn>
                                        <p:tgtEl>
                                          <p:spTgt spid="1372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Exponential</a:t>
            </a:r>
            <a:r>
              <a:rPr lang="en-US" dirty="0"/>
              <a:t> </a:t>
            </a:r>
            <a:r>
              <a:rPr lang="en-US" dirty="0" smtClean="0"/>
              <a:t>growth formula, </a:t>
            </a:r>
            <a:br>
              <a:rPr lang="en-US" dirty="0" smtClean="0"/>
            </a:br>
            <a:r>
              <a:rPr lang="en-US" dirty="0" smtClean="0"/>
              <a:t>the base model for population growth</a:t>
            </a:r>
            <a:endParaRPr lang="en-US" dirty="0"/>
          </a:p>
        </p:txBody>
      </p:sp>
      <p:sp>
        <p:nvSpPr>
          <p:cNvPr id="4" name="Content Placeholder 3"/>
          <p:cNvSpPr>
            <a:spLocks noGrp="1"/>
          </p:cNvSpPr>
          <p:nvPr>
            <p:ph idx="1"/>
          </p:nvPr>
        </p:nvSpPr>
        <p:spPr>
          <a:xfrm>
            <a:off x="457200" y="2209800"/>
            <a:ext cx="8229600" cy="4182533"/>
          </a:xfrm>
          <a:ln>
            <a:noFill/>
          </a:ln>
        </p:spPr>
        <p:txBody>
          <a:bodyPr>
            <a:normAutofit lnSpcReduction="10000"/>
          </a:bodyPr>
          <a:lstStyle/>
          <a:p>
            <a:r>
              <a:rPr lang="en-US" dirty="0" smtClean="0"/>
              <a:t>Use this formula to predict for an exponentially ‘growing’ population one of: population size, intrinsic growth rate, or elapsed time </a:t>
            </a:r>
          </a:p>
          <a:p>
            <a:r>
              <a:rPr lang="en-US" dirty="0" smtClean="0"/>
              <a:t>This formula assumes </a:t>
            </a:r>
            <a:r>
              <a:rPr lang="en-US" dirty="0"/>
              <a:t>that conditions for </a:t>
            </a:r>
            <a:r>
              <a:rPr lang="en-US" dirty="0" smtClean="0"/>
              <a:t>survival and </a:t>
            </a:r>
            <a:r>
              <a:rPr lang="en-US" dirty="0"/>
              <a:t>reproduction are </a:t>
            </a:r>
            <a:r>
              <a:rPr lang="en-US" dirty="0" smtClean="0"/>
              <a:t>ideal (= perfect)</a:t>
            </a:r>
          </a:p>
          <a:p>
            <a:r>
              <a:rPr lang="en-US" dirty="0" smtClean="0"/>
              <a:t>This formula has many applications</a:t>
            </a:r>
          </a:p>
          <a:p>
            <a:r>
              <a:rPr lang="en-US" dirty="0">
                <a:ea typeface="Osaka" charset="-128"/>
              </a:rPr>
              <a:t>(this equation is the integral of </a:t>
            </a:r>
            <a:r>
              <a:rPr lang="en-US" dirty="0" err="1">
                <a:ea typeface="Osaka" charset="-128"/>
              </a:rPr>
              <a:t>dN</a:t>
            </a:r>
            <a:r>
              <a:rPr lang="en-US" dirty="0">
                <a:ea typeface="Osaka" charset="-128"/>
              </a:rPr>
              <a:t>/</a:t>
            </a:r>
            <a:r>
              <a:rPr lang="en-US" dirty="0" err="1">
                <a:ea typeface="Osaka" charset="-128"/>
              </a:rPr>
              <a:t>dt</a:t>
            </a:r>
            <a:r>
              <a:rPr lang="en-US" dirty="0">
                <a:ea typeface="Osaka" charset="-128"/>
              </a:rPr>
              <a:t> = </a:t>
            </a:r>
            <a:r>
              <a:rPr lang="en-US" dirty="0" err="1">
                <a:ea typeface="Osaka" charset="-128"/>
              </a:rPr>
              <a:t>rN</a:t>
            </a:r>
            <a:r>
              <a:rPr lang="en-US" dirty="0">
                <a:ea typeface="Osaka" charset="-128"/>
              </a:rPr>
              <a:t>)</a:t>
            </a:r>
            <a:endParaRPr lang="en-US" dirty="0" smtClean="0"/>
          </a:p>
        </p:txBody>
      </p:sp>
      <p:sp>
        <p:nvSpPr>
          <p:cNvPr id="6" name="TextBox 5"/>
          <p:cNvSpPr txBox="1"/>
          <p:nvPr/>
        </p:nvSpPr>
        <p:spPr>
          <a:xfrm>
            <a:off x="1544144" y="1371600"/>
            <a:ext cx="5512737" cy="646331"/>
          </a:xfrm>
          <a:prstGeom prst="rect">
            <a:avLst/>
          </a:prstGeom>
          <a:noFill/>
          <a:ln>
            <a:solidFill>
              <a:schemeClr val="accent1"/>
            </a:solidFill>
          </a:ln>
        </p:spPr>
        <p:txBody>
          <a:bodyPr wrap="square" rtlCol="0">
            <a:spAutoFit/>
          </a:bodyPr>
          <a:lstStyle/>
          <a:p>
            <a:pPr algn="ctr"/>
            <a:r>
              <a:rPr lang="en-US" sz="3600" dirty="0" err="1" smtClean="0"/>
              <a:t>N</a:t>
            </a:r>
            <a:r>
              <a:rPr lang="en-US" sz="3600" baseline="-25000" dirty="0" err="1" smtClean="0"/>
              <a:t>t</a:t>
            </a:r>
            <a:r>
              <a:rPr lang="en-US" sz="3600" dirty="0" smtClean="0"/>
              <a:t>= N</a:t>
            </a:r>
            <a:r>
              <a:rPr lang="en-US" sz="3600" baseline="-25000" dirty="0" smtClean="0"/>
              <a:t>0</a:t>
            </a:r>
            <a:r>
              <a:rPr lang="en-US" sz="3600" dirty="0" smtClean="0"/>
              <a:t>e</a:t>
            </a:r>
            <a:r>
              <a:rPr lang="en-US" sz="3600" baseline="30000" dirty="0" smtClean="0"/>
              <a:t>rt</a:t>
            </a:r>
            <a:endParaRPr lang="en-US" sz="3600" dirty="0" smtClean="0"/>
          </a:p>
        </p:txBody>
      </p:sp>
    </p:spTree>
    <p:extLst>
      <p:ext uri="{BB962C8B-B14F-4D97-AF65-F5344CB8AC3E}">
        <p14:creationId xmlns:p14="http://schemas.microsoft.com/office/powerpoint/2010/main" val="320348837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dirty="0" smtClean="0"/>
              <a:t>5. What </a:t>
            </a:r>
            <a:r>
              <a:rPr lang="en-US" dirty="0"/>
              <a:t>do each of these variables mean</a:t>
            </a:r>
            <a:r>
              <a:rPr lang="en-US" dirty="0" smtClean="0"/>
              <a:t>?</a:t>
            </a:r>
            <a:endParaRPr lang="en-US" dirty="0"/>
          </a:p>
        </p:txBody>
      </p:sp>
      <p:sp>
        <p:nvSpPr>
          <p:cNvPr id="3" name="Content Placeholder 2"/>
          <p:cNvSpPr>
            <a:spLocks noGrp="1"/>
          </p:cNvSpPr>
          <p:nvPr>
            <p:ph idx="1"/>
          </p:nvPr>
        </p:nvSpPr>
        <p:spPr/>
        <p:txBody>
          <a:bodyPr>
            <a:normAutofit/>
          </a:bodyPr>
          <a:lstStyle/>
          <a:p>
            <a:r>
              <a:rPr lang="en-US" b="1" dirty="0" err="1" smtClean="0">
                <a:ea typeface="Osaka" charset="-128"/>
              </a:rPr>
              <a:t>N</a:t>
            </a:r>
            <a:r>
              <a:rPr lang="en-US" b="1" baseline="-25000" dirty="0" err="1" smtClean="0">
                <a:ea typeface="Osaka" charset="-128"/>
              </a:rPr>
              <a:t>t</a:t>
            </a:r>
            <a:r>
              <a:rPr lang="en-US" b="1" dirty="0" smtClean="0">
                <a:ea typeface="Osaka" charset="-128"/>
              </a:rPr>
              <a:t> </a:t>
            </a:r>
            <a:r>
              <a:rPr lang="en-US" b="1" dirty="0">
                <a:ea typeface="Osaka" charset="-128"/>
              </a:rPr>
              <a:t>=</a:t>
            </a:r>
          </a:p>
          <a:p>
            <a:r>
              <a:rPr lang="en-US" b="1" dirty="0">
                <a:ea typeface="Osaka" charset="-128"/>
              </a:rPr>
              <a:t>N</a:t>
            </a:r>
            <a:r>
              <a:rPr lang="en-US" b="1" baseline="-25000" dirty="0">
                <a:ea typeface="Osaka" charset="-128"/>
              </a:rPr>
              <a:t>0</a:t>
            </a:r>
            <a:r>
              <a:rPr lang="en-US" b="1" dirty="0">
                <a:ea typeface="Osaka" charset="-128"/>
              </a:rPr>
              <a:t> =</a:t>
            </a:r>
            <a:endParaRPr lang="en-US" b="1" baseline="-25000" dirty="0">
              <a:ea typeface="Osaka" charset="-128"/>
            </a:endParaRPr>
          </a:p>
          <a:p>
            <a:r>
              <a:rPr lang="en-US" b="1" dirty="0">
                <a:ea typeface="Osaka" charset="-128"/>
              </a:rPr>
              <a:t>e =</a:t>
            </a:r>
          </a:p>
          <a:p>
            <a:r>
              <a:rPr lang="en-US" b="1" dirty="0">
                <a:ea typeface="Osaka" charset="-128"/>
              </a:rPr>
              <a:t>r =</a:t>
            </a:r>
          </a:p>
          <a:p>
            <a:r>
              <a:rPr lang="en-US" b="1" dirty="0">
                <a:ea typeface="Osaka" charset="-128"/>
              </a:rPr>
              <a:t>t </a:t>
            </a:r>
            <a:r>
              <a:rPr lang="en-US" b="1" dirty="0" smtClean="0">
                <a:ea typeface="Osaka" charset="-128"/>
              </a:rPr>
              <a:t>=</a:t>
            </a:r>
            <a:endParaRPr lang="en-US" b="1" dirty="0">
              <a:ea typeface="Osaka" charset="-128"/>
            </a:endParaRPr>
          </a:p>
        </p:txBody>
      </p:sp>
    </p:spTree>
    <p:extLst>
      <p:ext uri="{BB962C8B-B14F-4D97-AF65-F5344CB8AC3E}">
        <p14:creationId xmlns:p14="http://schemas.microsoft.com/office/powerpoint/2010/main" val="11057601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Carp in Malheur WR, a crucial </a:t>
            </a:r>
            <a:br>
              <a:rPr lang="en-US" dirty="0" smtClean="0"/>
            </a:br>
            <a:r>
              <a:rPr lang="en-US" dirty="0" smtClean="0"/>
              <a:t>stopover for migratory birds</a:t>
            </a:r>
            <a:endParaRPr lang="en-US" dirty="0"/>
          </a:p>
        </p:txBody>
      </p:sp>
      <p:sp>
        <p:nvSpPr>
          <p:cNvPr id="3" name="Content Placeholder 2"/>
          <p:cNvSpPr>
            <a:spLocks noGrp="1"/>
          </p:cNvSpPr>
          <p:nvPr>
            <p:ph idx="1"/>
          </p:nvPr>
        </p:nvSpPr>
        <p:spPr/>
        <p:txBody>
          <a:bodyPr>
            <a:normAutofit/>
          </a:bodyPr>
          <a:lstStyle/>
          <a:p>
            <a:r>
              <a:rPr lang="en-US" dirty="0" smtClean="0"/>
              <a:t>Millions of non-native carp causing declines in plants &amp; insects that birds need. </a:t>
            </a:r>
          </a:p>
          <a:p>
            <a:r>
              <a:rPr lang="en-US" dirty="0" smtClean="0"/>
              <a:t>Used to be </a:t>
            </a:r>
            <a:r>
              <a:rPr lang="en-US" dirty="0"/>
              <a:t>&gt;</a:t>
            </a:r>
            <a:r>
              <a:rPr lang="en-US" dirty="0" smtClean="0"/>
              <a:t>500,000 birds stopped each day; </a:t>
            </a:r>
            <a:r>
              <a:rPr lang="en-US" dirty="0"/>
              <a:t>now </a:t>
            </a:r>
            <a:r>
              <a:rPr lang="en-US" dirty="0" smtClean="0"/>
              <a:t>50,000</a:t>
            </a:r>
          </a:p>
          <a:p>
            <a:r>
              <a:rPr lang="en-US" dirty="0" smtClean="0"/>
              <a:t>Failed approaches: dynamite, poison, draining (for suffocation), screens… but carp always repopulated after 2-4 </a:t>
            </a:r>
            <a:r>
              <a:rPr lang="en-US" dirty="0" err="1" smtClean="0"/>
              <a:t>yrs</a:t>
            </a:r>
            <a:endParaRPr lang="en-US" dirty="0" smtClean="0"/>
          </a:p>
          <a:p>
            <a:r>
              <a:rPr lang="en-US" dirty="0" smtClean="0"/>
              <a:t>Question: What should we do? </a:t>
            </a:r>
            <a:endParaRPr lang="en-US" dirty="0"/>
          </a:p>
        </p:txBody>
      </p:sp>
      <p:pic>
        <p:nvPicPr>
          <p:cNvPr id="4" name="Picture 3" descr="Malheur carp.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79513" y="4907768"/>
            <a:ext cx="2641281" cy="1752600"/>
          </a:xfrm>
          <a:prstGeom prst="rect">
            <a:avLst/>
          </a:prstGeom>
        </p:spPr>
      </p:pic>
      <p:sp>
        <p:nvSpPr>
          <p:cNvPr id="5" name="Rectangle 4"/>
          <p:cNvSpPr/>
          <p:nvPr/>
        </p:nvSpPr>
        <p:spPr>
          <a:xfrm>
            <a:off x="2514600" y="5955268"/>
            <a:ext cx="3677471" cy="369332"/>
          </a:xfrm>
          <a:prstGeom prst="rect">
            <a:avLst/>
          </a:prstGeom>
        </p:spPr>
        <p:txBody>
          <a:bodyPr wrap="none">
            <a:spAutoFit/>
          </a:bodyPr>
          <a:lstStyle/>
          <a:p>
            <a:r>
              <a:rPr lang="en-US" dirty="0" smtClean="0"/>
              <a:t>Photos: http</a:t>
            </a:r>
            <a:r>
              <a:rPr lang="en-US" dirty="0"/>
              <a:t>://</a:t>
            </a:r>
            <a:r>
              <a:rPr lang="en-US" dirty="0" err="1"/>
              <a:t>www.oregonlive.com</a:t>
            </a:r>
            <a:r>
              <a:rPr lang="en-US" dirty="0"/>
              <a:t>/</a:t>
            </a:r>
          </a:p>
        </p:txBody>
      </p:sp>
      <p:pic>
        <p:nvPicPr>
          <p:cNvPr id="7" name="Picture 6" descr="MalheurAvocet.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44196" y="68562"/>
            <a:ext cx="2287126" cy="1468834"/>
          </a:xfrm>
          <a:prstGeom prst="rect">
            <a:avLst/>
          </a:prstGeom>
        </p:spPr>
      </p:pic>
    </p:spTree>
    <p:extLst>
      <p:ext uri="{BB962C8B-B14F-4D97-AF65-F5344CB8AC3E}">
        <p14:creationId xmlns:p14="http://schemas.microsoft.com/office/powerpoint/2010/main" val="32995674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Calculate population size after 1, 2, and 3 months </a:t>
            </a:r>
            <a:r>
              <a:rPr lang="en-US" dirty="0"/>
              <a:t>of </a:t>
            </a:r>
            <a:r>
              <a:rPr lang="en-US" dirty="0" smtClean="0"/>
              <a:t>growth for this example:</a:t>
            </a:r>
            <a:endParaRPr lang="en-US" dirty="0"/>
          </a:p>
        </p:txBody>
      </p:sp>
      <p:sp>
        <p:nvSpPr>
          <p:cNvPr id="3" name="Content Placeholder 2"/>
          <p:cNvSpPr>
            <a:spLocks noGrp="1"/>
          </p:cNvSpPr>
          <p:nvPr>
            <p:ph idx="1"/>
          </p:nvPr>
        </p:nvSpPr>
        <p:spPr/>
        <p:txBody>
          <a:bodyPr/>
          <a:lstStyle/>
          <a:p>
            <a:pPr marL="457200" lvl="1" indent="0">
              <a:buNone/>
            </a:pPr>
            <a:r>
              <a:rPr lang="en-US" dirty="0" smtClean="0"/>
              <a:t>Fruit </a:t>
            </a:r>
            <a:r>
              <a:rPr lang="en-US" dirty="0"/>
              <a:t>flies in a lab </a:t>
            </a:r>
            <a:r>
              <a:rPr lang="en-US" dirty="0" smtClean="0"/>
              <a:t>culture with ideal conditions, </a:t>
            </a:r>
          </a:p>
          <a:p>
            <a:pPr lvl="1"/>
            <a:r>
              <a:rPr lang="en-US" dirty="0" smtClean="0"/>
              <a:t>Initial population size (at time zero), </a:t>
            </a:r>
            <a:r>
              <a:rPr lang="en-US" dirty="0"/>
              <a:t>N</a:t>
            </a:r>
            <a:r>
              <a:rPr lang="en-US" baseline="-25000" dirty="0"/>
              <a:t>0</a:t>
            </a:r>
            <a:r>
              <a:rPr lang="en-US" dirty="0"/>
              <a:t> = 147</a:t>
            </a:r>
          </a:p>
          <a:p>
            <a:pPr lvl="1"/>
            <a:r>
              <a:rPr lang="en-US" dirty="0" smtClean="0"/>
              <a:t>Time, t </a:t>
            </a:r>
            <a:r>
              <a:rPr lang="en-US" dirty="0"/>
              <a:t>= 1 month </a:t>
            </a:r>
          </a:p>
          <a:p>
            <a:pPr lvl="1"/>
            <a:r>
              <a:rPr lang="en-US" dirty="0" smtClean="0"/>
              <a:t>Intrinsic growth rate, r </a:t>
            </a:r>
            <a:r>
              <a:rPr lang="en-US" dirty="0"/>
              <a:t>= 0.1	</a:t>
            </a:r>
            <a:endParaRPr lang="en-US" dirty="0" smtClean="0"/>
          </a:p>
          <a:p>
            <a:pPr lvl="1"/>
            <a:r>
              <a:rPr lang="en-US" dirty="0" smtClean="0"/>
              <a:t>Formula: </a:t>
            </a:r>
            <a:r>
              <a:rPr lang="en-US" dirty="0" err="1"/>
              <a:t>N</a:t>
            </a:r>
            <a:r>
              <a:rPr lang="en-US" baseline="-25000" dirty="0" err="1"/>
              <a:t>t</a:t>
            </a:r>
            <a:r>
              <a:rPr lang="en-US" dirty="0"/>
              <a:t>= N</a:t>
            </a:r>
            <a:r>
              <a:rPr lang="en-US" baseline="-25000" dirty="0"/>
              <a:t>0</a:t>
            </a:r>
            <a:r>
              <a:rPr lang="en-US" dirty="0"/>
              <a:t>e</a:t>
            </a:r>
            <a:r>
              <a:rPr lang="en-US" baseline="30000" dirty="0"/>
              <a:t>rt</a:t>
            </a:r>
            <a:endParaRPr lang="en-US" dirty="0"/>
          </a:p>
          <a:p>
            <a:pPr marL="457200" lvl="1" indent="0">
              <a:buNone/>
            </a:pPr>
            <a:endParaRPr lang="en-US" dirty="0"/>
          </a:p>
          <a:p>
            <a:r>
              <a:rPr lang="en-US" dirty="0" smtClean="0"/>
              <a:t>All together for the first time step</a:t>
            </a:r>
          </a:p>
          <a:p>
            <a:r>
              <a:rPr lang="en-US" dirty="0" smtClean="0"/>
              <a:t>Solving for </a:t>
            </a:r>
            <a:r>
              <a:rPr lang="en-US" dirty="0" err="1" smtClean="0"/>
              <a:t>N</a:t>
            </a:r>
            <a:r>
              <a:rPr lang="en-US" baseline="-25000" dirty="0" err="1" smtClean="0"/>
              <a:t>t</a:t>
            </a:r>
            <a:endParaRPr lang="en-US" baseline="-25000" dirty="0"/>
          </a:p>
        </p:txBody>
      </p:sp>
    </p:spTree>
    <p:extLst>
      <p:ext uri="{BB962C8B-B14F-4D97-AF65-F5344CB8AC3E}">
        <p14:creationId xmlns:p14="http://schemas.microsoft.com/office/powerpoint/2010/main" val="385252792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Calculated size over three months</a:t>
            </a:r>
            <a:endParaRPr lang="en-US" dirty="0"/>
          </a:p>
        </p:txBody>
      </p:sp>
      <p:sp>
        <p:nvSpPr>
          <p:cNvPr id="3" name="Content Placeholder 2"/>
          <p:cNvSpPr>
            <a:spLocks noGrp="1"/>
          </p:cNvSpPr>
          <p:nvPr>
            <p:ph idx="1"/>
          </p:nvPr>
        </p:nvSpPr>
        <p:spPr/>
        <p:txBody>
          <a:bodyPr>
            <a:normAutofit/>
          </a:bodyPr>
          <a:lstStyle/>
          <a:p>
            <a:pPr marL="457200" lvl="1" indent="0">
              <a:buNone/>
            </a:pPr>
            <a:r>
              <a:rPr lang="en-US" dirty="0" smtClean="0"/>
              <a:t>Fruit </a:t>
            </a:r>
            <a:r>
              <a:rPr lang="en-US" dirty="0"/>
              <a:t>flies in a lab </a:t>
            </a:r>
            <a:r>
              <a:rPr lang="en-US" dirty="0" smtClean="0"/>
              <a:t>culture with ideal conditions, </a:t>
            </a:r>
          </a:p>
          <a:p>
            <a:pPr lvl="1"/>
            <a:r>
              <a:rPr lang="en-US" dirty="0" smtClean="0"/>
              <a:t>Initial population size (at time zero), </a:t>
            </a:r>
            <a:r>
              <a:rPr lang="en-US" dirty="0"/>
              <a:t>N</a:t>
            </a:r>
            <a:r>
              <a:rPr lang="en-US" baseline="-25000" dirty="0"/>
              <a:t>0</a:t>
            </a:r>
            <a:r>
              <a:rPr lang="en-US" dirty="0"/>
              <a:t> = 147</a:t>
            </a:r>
          </a:p>
          <a:p>
            <a:pPr lvl="1"/>
            <a:r>
              <a:rPr lang="en-US" dirty="0" smtClean="0"/>
              <a:t>Time, t </a:t>
            </a:r>
            <a:r>
              <a:rPr lang="en-US" dirty="0"/>
              <a:t>= 1 month </a:t>
            </a:r>
          </a:p>
          <a:p>
            <a:pPr lvl="1"/>
            <a:r>
              <a:rPr lang="en-US" dirty="0" smtClean="0"/>
              <a:t>Intrinsic growth rate, r </a:t>
            </a:r>
            <a:r>
              <a:rPr lang="en-US" dirty="0"/>
              <a:t>= 0.1	</a:t>
            </a:r>
            <a:endParaRPr lang="en-US" dirty="0" smtClean="0"/>
          </a:p>
          <a:p>
            <a:pPr lvl="1"/>
            <a:r>
              <a:rPr lang="en-US" dirty="0" smtClean="0"/>
              <a:t>Formula: </a:t>
            </a:r>
            <a:r>
              <a:rPr lang="en-US" dirty="0" err="1"/>
              <a:t>N</a:t>
            </a:r>
            <a:r>
              <a:rPr lang="en-US" baseline="-25000" dirty="0" err="1"/>
              <a:t>t</a:t>
            </a:r>
            <a:r>
              <a:rPr lang="en-US" dirty="0"/>
              <a:t>= </a:t>
            </a:r>
            <a:r>
              <a:rPr lang="en-US" dirty="0" smtClean="0"/>
              <a:t>N</a:t>
            </a:r>
            <a:r>
              <a:rPr lang="en-US" baseline="-25000" dirty="0" smtClean="0"/>
              <a:t>0</a:t>
            </a:r>
            <a:r>
              <a:rPr lang="en-US" dirty="0" smtClean="0"/>
              <a:t>e</a:t>
            </a:r>
            <a:r>
              <a:rPr lang="en-US" baseline="30000" dirty="0" smtClean="0"/>
              <a:t>rt</a:t>
            </a:r>
          </a:p>
          <a:p>
            <a:pPr marL="457200" lvl="1" indent="0">
              <a:buNone/>
            </a:pPr>
            <a:r>
              <a:rPr lang="en-US" dirty="0" smtClean="0">
                <a:solidFill>
                  <a:srgbClr val="FF6600"/>
                </a:solidFill>
              </a:rPr>
              <a:t>1 </a:t>
            </a:r>
            <a:r>
              <a:rPr lang="en-US" dirty="0" err="1" smtClean="0">
                <a:solidFill>
                  <a:srgbClr val="FF6600"/>
                </a:solidFill>
              </a:rPr>
              <a:t>mo</a:t>
            </a:r>
            <a:r>
              <a:rPr lang="en-US" dirty="0" smtClean="0">
                <a:solidFill>
                  <a:srgbClr val="FF6600"/>
                </a:solidFill>
              </a:rPr>
              <a:t>: </a:t>
            </a:r>
            <a:r>
              <a:rPr lang="en-US" dirty="0" err="1">
                <a:solidFill>
                  <a:srgbClr val="FF6600"/>
                </a:solidFill>
              </a:rPr>
              <a:t>N</a:t>
            </a:r>
            <a:r>
              <a:rPr lang="en-US" baseline="-25000" dirty="0" err="1">
                <a:solidFill>
                  <a:srgbClr val="FF6600"/>
                </a:solidFill>
              </a:rPr>
              <a:t>t</a:t>
            </a:r>
            <a:r>
              <a:rPr lang="en-US" dirty="0">
                <a:solidFill>
                  <a:srgbClr val="FF6600"/>
                </a:solidFill>
              </a:rPr>
              <a:t>= 147* e</a:t>
            </a:r>
            <a:r>
              <a:rPr lang="en-US" baseline="30000" dirty="0">
                <a:solidFill>
                  <a:srgbClr val="FF6600"/>
                </a:solidFill>
              </a:rPr>
              <a:t>0.1*</a:t>
            </a:r>
            <a:r>
              <a:rPr lang="en-US" baseline="30000" dirty="0" smtClean="0">
                <a:solidFill>
                  <a:srgbClr val="FF6600"/>
                </a:solidFill>
              </a:rPr>
              <a:t>1mo</a:t>
            </a:r>
            <a:r>
              <a:rPr lang="en-US" dirty="0" smtClean="0">
                <a:solidFill>
                  <a:srgbClr val="FF6600"/>
                </a:solidFill>
              </a:rPr>
              <a:t> = 162</a:t>
            </a:r>
          </a:p>
          <a:p>
            <a:pPr marL="457200" lvl="1" indent="0">
              <a:buNone/>
            </a:pPr>
            <a:r>
              <a:rPr lang="en-US" dirty="0" smtClean="0"/>
              <a:t>2 </a:t>
            </a:r>
            <a:r>
              <a:rPr lang="en-US" dirty="0" err="1" smtClean="0"/>
              <a:t>mo</a:t>
            </a:r>
            <a:r>
              <a:rPr lang="en-US" dirty="0" smtClean="0"/>
              <a:t>: </a:t>
            </a:r>
          </a:p>
          <a:p>
            <a:pPr marL="457200" lvl="1" indent="0">
              <a:buNone/>
            </a:pPr>
            <a:r>
              <a:rPr lang="en-US" dirty="0" smtClean="0"/>
              <a:t>3 </a:t>
            </a:r>
            <a:r>
              <a:rPr lang="en-US" dirty="0" err="1" smtClean="0"/>
              <a:t>mo</a:t>
            </a:r>
            <a:r>
              <a:rPr lang="en-US" dirty="0" smtClean="0"/>
              <a:t>: </a:t>
            </a:r>
            <a:endParaRPr lang="en-US" dirty="0"/>
          </a:p>
          <a:p>
            <a:endParaRPr lang="en-US" dirty="0"/>
          </a:p>
        </p:txBody>
      </p:sp>
    </p:spTree>
    <p:extLst>
      <p:ext uri="{BB962C8B-B14F-4D97-AF65-F5344CB8AC3E}">
        <p14:creationId xmlns:p14="http://schemas.microsoft.com/office/powerpoint/2010/main" val="309439446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Calculated size over three months</a:t>
            </a:r>
            <a:endParaRPr lang="en-US" dirty="0"/>
          </a:p>
        </p:txBody>
      </p:sp>
      <p:sp>
        <p:nvSpPr>
          <p:cNvPr id="3" name="Content Placeholder 2"/>
          <p:cNvSpPr>
            <a:spLocks noGrp="1"/>
          </p:cNvSpPr>
          <p:nvPr>
            <p:ph idx="1"/>
          </p:nvPr>
        </p:nvSpPr>
        <p:spPr/>
        <p:txBody>
          <a:bodyPr>
            <a:normAutofit fontScale="92500" lnSpcReduction="20000"/>
          </a:bodyPr>
          <a:lstStyle/>
          <a:p>
            <a:pPr marL="457200" lvl="1" indent="0">
              <a:buNone/>
            </a:pPr>
            <a:r>
              <a:rPr lang="en-US" dirty="0" smtClean="0"/>
              <a:t>Fruit </a:t>
            </a:r>
            <a:r>
              <a:rPr lang="en-US" dirty="0"/>
              <a:t>flies in a lab </a:t>
            </a:r>
            <a:r>
              <a:rPr lang="en-US" dirty="0" smtClean="0"/>
              <a:t>culture with ideal conditions, </a:t>
            </a:r>
          </a:p>
          <a:p>
            <a:pPr lvl="1"/>
            <a:r>
              <a:rPr lang="en-US" dirty="0" smtClean="0"/>
              <a:t>Initial population size (at time zero), </a:t>
            </a:r>
            <a:r>
              <a:rPr lang="en-US" dirty="0"/>
              <a:t>N</a:t>
            </a:r>
            <a:r>
              <a:rPr lang="en-US" baseline="-25000" dirty="0"/>
              <a:t>0</a:t>
            </a:r>
            <a:r>
              <a:rPr lang="en-US" dirty="0"/>
              <a:t> = 147</a:t>
            </a:r>
          </a:p>
          <a:p>
            <a:pPr lvl="1"/>
            <a:r>
              <a:rPr lang="en-US" dirty="0" smtClean="0"/>
              <a:t>Time, t </a:t>
            </a:r>
            <a:r>
              <a:rPr lang="en-US" dirty="0"/>
              <a:t>= 1 month </a:t>
            </a:r>
          </a:p>
          <a:p>
            <a:pPr lvl="1"/>
            <a:r>
              <a:rPr lang="en-US" dirty="0" smtClean="0"/>
              <a:t>Intrinsic growth rate, r </a:t>
            </a:r>
            <a:r>
              <a:rPr lang="en-US" dirty="0"/>
              <a:t>= 0.1	</a:t>
            </a:r>
            <a:endParaRPr lang="en-US" dirty="0" smtClean="0"/>
          </a:p>
          <a:p>
            <a:pPr lvl="1"/>
            <a:r>
              <a:rPr lang="en-US" dirty="0" smtClean="0"/>
              <a:t>Formula: </a:t>
            </a:r>
            <a:r>
              <a:rPr lang="en-US" dirty="0" err="1"/>
              <a:t>N</a:t>
            </a:r>
            <a:r>
              <a:rPr lang="en-US" baseline="-25000" dirty="0" err="1"/>
              <a:t>t</a:t>
            </a:r>
            <a:r>
              <a:rPr lang="en-US" dirty="0"/>
              <a:t>= </a:t>
            </a:r>
            <a:r>
              <a:rPr lang="en-US" dirty="0" smtClean="0"/>
              <a:t>N</a:t>
            </a:r>
            <a:r>
              <a:rPr lang="en-US" baseline="-25000" dirty="0" smtClean="0"/>
              <a:t>0</a:t>
            </a:r>
            <a:r>
              <a:rPr lang="en-US" dirty="0" smtClean="0"/>
              <a:t>e</a:t>
            </a:r>
            <a:r>
              <a:rPr lang="en-US" baseline="30000" dirty="0" smtClean="0"/>
              <a:t>rt</a:t>
            </a:r>
          </a:p>
          <a:p>
            <a:pPr marL="457200" lvl="1" indent="0">
              <a:buNone/>
            </a:pPr>
            <a:r>
              <a:rPr lang="en-US" dirty="0" smtClean="0">
                <a:solidFill>
                  <a:srgbClr val="FF6600"/>
                </a:solidFill>
              </a:rPr>
              <a:t>1 </a:t>
            </a:r>
            <a:r>
              <a:rPr lang="en-US" dirty="0" err="1" smtClean="0">
                <a:solidFill>
                  <a:srgbClr val="FF6600"/>
                </a:solidFill>
              </a:rPr>
              <a:t>mo</a:t>
            </a:r>
            <a:r>
              <a:rPr lang="en-US" dirty="0" smtClean="0">
                <a:solidFill>
                  <a:srgbClr val="FF6600"/>
                </a:solidFill>
              </a:rPr>
              <a:t>: </a:t>
            </a:r>
            <a:r>
              <a:rPr lang="en-US" dirty="0" err="1">
                <a:solidFill>
                  <a:srgbClr val="FF6600"/>
                </a:solidFill>
              </a:rPr>
              <a:t>N</a:t>
            </a:r>
            <a:r>
              <a:rPr lang="en-US" baseline="-25000" dirty="0" err="1">
                <a:solidFill>
                  <a:srgbClr val="FF6600"/>
                </a:solidFill>
              </a:rPr>
              <a:t>t</a:t>
            </a:r>
            <a:r>
              <a:rPr lang="en-US" dirty="0">
                <a:solidFill>
                  <a:srgbClr val="FF6600"/>
                </a:solidFill>
              </a:rPr>
              <a:t>= 147* e</a:t>
            </a:r>
            <a:r>
              <a:rPr lang="en-US" baseline="30000" dirty="0">
                <a:solidFill>
                  <a:srgbClr val="FF6600"/>
                </a:solidFill>
              </a:rPr>
              <a:t>0.1*</a:t>
            </a:r>
            <a:r>
              <a:rPr lang="en-US" baseline="30000" dirty="0" smtClean="0">
                <a:solidFill>
                  <a:srgbClr val="FF6600"/>
                </a:solidFill>
              </a:rPr>
              <a:t>1 </a:t>
            </a:r>
            <a:r>
              <a:rPr lang="en-US" baseline="30000" dirty="0" err="1" smtClean="0">
                <a:solidFill>
                  <a:srgbClr val="FF6600"/>
                </a:solidFill>
              </a:rPr>
              <a:t>mo</a:t>
            </a:r>
            <a:r>
              <a:rPr lang="en-US" dirty="0" smtClean="0">
                <a:solidFill>
                  <a:srgbClr val="FF6600"/>
                </a:solidFill>
              </a:rPr>
              <a:t> = 162</a:t>
            </a:r>
          </a:p>
          <a:p>
            <a:pPr marL="457200" lvl="1" indent="0">
              <a:buNone/>
            </a:pPr>
            <a:r>
              <a:rPr lang="en-US" dirty="0" smtClean="0">
                <a:solidFill>
                  <a:srgbClr val="FF6600"/>
                </a:solidFill>
              </a:rPr>
              <a:t>2 </a:t>
            </a:r>
            <a:r>
              <a:rPr lang="en-US" dirty="0" err="1" smtClean="0">
                <a:solidFill>
                  <a:srgbClr val="FF6600"/>
                </a:solidFill>
              </a:rPr>
              <a:t>mo</a:t>
            </a:r>
            <a:r>
              <a:rPr lang="en-US" dirty="0" smtClean="0">
                <a:solidFill>
                  <a:srgbClr val="FF6600"/>
                </a:solidFill>
              </a:rPr>
              <a:t>: </a:t>
            </a:r>
            <a:r>
              <a:rPr lang="en-US" dirty="0" err="1">
                <a:solidFill>
                  <a:srgbClr val="FF6600"/>
                </a:solidFill>
              </a:rPr>
              <a:t>N</a:t>
            </a:r>
            <a:r>
              <a:rPr lang="en-US" baseline="-25000" dirty="0" err="1">
                <a:solidFill>
                  <a:srgbClr val="FF6600"/>
                </a:solidFill>
              </a:rPr>
              <a:t>t</a:t>
            </a:r>
            <a:r>
              <a:rPr lang="en-US" dirty="0">
                <a:solidFill>
                  <a:srgbClr val="FF6600"/>
                </a:solidFill>
              </a:rPr>
              <a:t>= 147* e</a:t>
            </a:r>
            <a:r>
              <a:rPr lang="en-US" baseline="30000" dirty="0">
                <a:solidFill>
                  <a:srgbClr val="FF6600"/>
                </a:solidFill>
              </a:rPr>
              <a:t>0.1</a:t>
            </a:r>
            <a:r>
              <a:rPr lang="en-US" baseline="30000" dirty="0" smtClean="0">
                <a:solidFill>
                  <a:srgbClr val="FF6600"/>
                </a:solidFill>
              </a:rPr>
              <a:t>*2 </a:t>
            </a:r>
            <a:r>
              <a:rPr lang="en-US" baseline="30000" dirty="0" err="1" smtClean="0">
                <a:solidFill>
                  <a:srgbClr val="FF6600"/>
                </a:solidFill>
              </a:rPr>
              <a:t>mo</a:t>
            </a:r>
            <a:r>
              <a:rPr lang="en-US" dirty="0" smtClean="0">
                <a:solidFill>
                  <a:srgbClr val="FF6600"/>
                </a:solidFill>
              </a:rPr>
              <a:t> = 179</a:t>
            </a:r>
          </a:p>
          <a:p>
            <a:pPr marL="457200" lvl="1" indent="0">
              <a:buNone/>
            </a:pPr>
            <a:r>
              <a:rPr lang="en-US" dirty="0" smtClean="0">
                <a:solidFill>
                  <a:srgbClr val="FF6600"/>
                </a:solidFill>
              </a:rPr>
              <a:t>3 </a:t>
            </a:r>
            <a:r>
              <a:rPr lang="en-US" dirty="0" err="1" smtClean="0">
                <a:solidFill>
                  <a:srgbClr val="FF6600"/>
                </a:solidFill>
              </a:rPr>
              <a:t>mo</a:t>
            </a:r>
            <a:r>
              <a:rPr lang="en-US" dirty="0" smtClean="0">
                <a:solidFill>
                  <a:srgbClr val="FF6600"/>
                </a:solidFill>
              </a:rPr>
              <a:t>: </a:t>
            </a:r>
            <a:r>
              <a:rPr lang="en-US" dirty="0" err="1">
                <a:solidFill>
                  <a:srgbClr val="FF6600"/>
                </a:solidFill>
              </a:rPr>
              <a:t>N</a:t>
            </a:r>
            <a:r>
              <a:rPr lang="en-US" baseline="-25000" dirty="0" err="1">
                <a:solidFill>
                  <a:srgbClr val="FF6600"/>
                </a:solidFill>
              </a:rPr>
              <a:t>t</a:t>
            </a:r>
            <a:r>
              <a:rPr lang="en-US" dirty="0">
                <a:solidFill>
                  <a:srgbClr val="FF6600"/>
                </a:solidFill>
              </a:rPr>
              <a:t>= 147* e</a:t>
            </a:r>
            <a:r>
              <a:rPr lang="en-US" baseline="30000" dirty="0">
                <a:solidFill>
                  <a:srgbClr val="FF6600"/>
                </a:solidFill>
              </a:rPr>
              <a:t>0.1</a:t>
            </a:r>
            <a:r>
              <a:rPr lang="en-US" baseline="30000" dirty="0" smtClean="0">
                <a:solidFill>
                  <a:srgbClr val="FF6600"/>
                </a:solidFill>
              </a:rPr>
              <a:t>*3 </a:t>
            </a:r>
            <a:r>
              <a:rPr lang="en-US" baseline="30000" dirty="0" err="1" smtClean="0">
                <a:solidFill>
                  <a:srgbClr val="FF6600"/>
                </a:solidFill>
              </a:rPr>
              <a:t>mo</a:t>
            </a:r>
            <a:r>
              <a:rPr lang="en-US" dirty="0" smtClean="0">
                <a:solidFill>
                  <a:srgbClr val="FF6600"/>
                </a:solidFill>
              </a:rPr>
              <a:t> = 198</a:t>
            </a:r>
          </a:p>
          <a:p>
            <a:pPr marL="457200" lvl="1" indent="0">
              <a:buNone/>
            </a:pPr>
            <a:endParaRPr lang="en-US" dirty="0" smtClean="0">
              <a:solidFill>
                <a:srgbClr val="FF6600"/>
              </a:solidFill>
            </a:endParaRPr>
          </a:p>
          <a:p>
            <a:pPr marL="457200" lvl="1" indent="0">
              <a:buNone/>
            </a:pPr>
            <a:r>
              <a:rPr lang="en-US" dirty="0" smtClean="0">
                <a:solidFill>
                  <a:srgbClr val="FF6600"/>
                </a:solidFill>
              </a:rPr>
              <a:t>(note: the population grows by a greater amount each time step because more individuals are reproducing)</a:t>
            </a:r>
            <a:endParaRPr lang="en-US" dirty="0">
              <a:solidFill>
                <a:srgbClr val="FF6600"/>
              </a:solidFill>
            </a:endParaRPr>
          </a:p>
        </p:txBody>
      </p:sp>
    </p:spTree>
    <p:extLst>
      <p:ext uri="{BB962C8B-B14F-4D97-AF65-F5344CB8AC3E}">
        <p14:creationId xmlns:p14="http://schemas.microsoft.com/office/powerpoint/2010/main" val="277684561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a:t>
            </a:r>
            <a:r>
              <a:rPr lang="en-US" dirty="0"/>
              <a:t>Challenge questions: </a:t>
            </a:r>
          </a:p>
        </p:txBody>
      </p:sp>
      <p:sp>
        <p:nvSpPr>
          <p:cNvPr id="3" name="Content Placeholder 2"/>
          <p:cNvSpPr>
            <a:spLocks noGrp="1"/>
          </p:cNvSpPr>
          <p:nvPr>
            <p:ph idx="1"/>
          </p:nvPr>
        </p:nvSpPr>
        <p:spPr/>
        <p:txBody>
          <a:bodyPr/>
          <a:lstStyle/>
          <a:p>
            <a:pPr marL="0" indent="0">
              <a:buNone/>
            </a:pPr>
            <a:r>
              <a:rPr lang="en-US" dirty="0" smtClean="0"/>
              <a:t>a. Draw N </a:t>
            </a:r>
            <a:r>
              <a:rPr lang="en-US" dirty="0" err="1"/>
              <a:t>vs</a:t>
            </a:r>
            <a:r>
              <a:rPr lang="en-US" dirty="0"/>
              <a:t> t for r = 0, N</a:t>
            </a:r>
            <a:r>
              <a:rPr lang="en-US" baseline="-25000" dirty="0"/>
              <a:t>0</a:t>
            </a:r>
            <a:r>
              <a:rPr lang="en-US" dirty="0"/>
              <a:t> = 500, for t = 0, 10, 20</a:t>
            </a:r>
          </a:p>
          <a:p>
            <a:pPr marL="0" indent="0">
              <a:buNone/>
            </a:pPr>
            <a:r>
              <a:rPr lang="en-US" dirty="0" smtClean="0"/>
              <a:t>b. Draw </a:t>
            </a:r>
            <a:r>
              <a:rPr lang="en-US" dirty="0"/>
              <a:t>N </a:t>
            </a:r>
            <a:r>
              <a:rPr lang="en-US" dirty="0" err="1"/>
              <a:t>vs</a:t>
            </a:r>
            <a:r>
              <a:rPr lang="en-US" dirty="0"/>
              <a:t> t for r = 1, N</a:t>
            </a:r>
            <a:r>
              <a:rPr lang="en-US" baseline="-25000" dirty="0"/>
              <a:t>0</a:t>
            </a:r>
            <a:r>
              <a:rPr lang="en-US" dirty="0"/>
              <a:t> = 500, for t=0, 2, 5, </a:t>
            </a:r>
            <a:r>
              <a:rPr lang="en-US" dirty="0" smtClean="0"/>
              <a:t>10</a:t>
            </a:r>
          </a:p>
          <a:p>
            <a:pPr marL="0" indent="0">
              <a:buNone/>
            </a:pPr>
            <a:r>
              <a:rPr lang="en-US" dirty="0" smtClean="0"/>
              <a:t>(put above 2 on the same graph)</a:t>
            </a:r>
          </a:p>
          <a:p>
            <a:endParaRPr lang="en-US" dirty="0"/>
          </a:p>
          <a:p>
            <a:pPr marL="0" indent="0">
              <a:buNone/>
            </a:pPr>
            <a:r>
              <a:rPr lang="en-US" dirty="0" smtClean="0"/>
              <a:t>c. Draw </a:t>
            </a:r>
            <a:r>
              <a:rPr lang="en-US" dirty="0" err="1" smtClean="0"/>
              <a:t>dN</a:t>
            </a:r>
            <a:r>
              <a:rPr lang="en-US" dirty="0"/>
              <a:t>/</a:t>
            </a:r>
            <a:r>
              <a:rPr lang="en-US" dirty="0" err="1"/>
              <a:t>dt</a:t>
            </a:r>
            <a:r>
              <a:rPr lang="en-US" dirty="0"/>
              <a:t> on the Y axis versus </a:t>
            </a:r>
            <a:r>
              <a:rPr lang="en-US" dirty="0" smtClean="0"/>
              <a:t>N </a:t>
            </a:r>
            <a:r>
              <a:rPr lang="en-US" dirty="0"/>
              <a:t>on the X </a:t>
            </a:r>
            <a:r>
              <a:rPr lang="en-US" dirty="0" smtClean="0"/>
              <a:t>axis. (What equation would you use?)</a:t>
            </a:r>
            <a:endParaRPr lang="en-US" dirty="0"/>
          </a:p>
          <a:p>
            <a:pPr marL="0" indent="0">
              <a:buNone/>
            </a:pPr>
            <a:r>
              <a:rPr lang="en-US" dirty="0" smtClean="0"/>
              <a:t>d. What </a:t>
            </a:r>
            <a:r>
              <a:rPr lang="en-US" dirty="0"/>
              <a:t>would the slope be? </a:t>
            </a:r>
          </a:p>
          <a:p>
            <a:pPr marL="0" indent="0">
              <a:buNone/>
            </a:pPr>
            <a:endParaRPr lang="en-US" dirty="0"/>
          </a:p>
        </p:txBody>
      </p:sp>
    </p:spTree>
    <p:extLst>
      <p:ext uri="{BB962C8B-B14F-4D97-AF65-F5344CB8AC3E}">
        <p14:creationId xmlns:p14="http://schemas.microsoft.com/office/powerpoint/2010/main" val="356179418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8919843"/>
              </p:ext>
            </p:extLst>
          </p:nvPr>
        </p:nvGraphicFramePr>
        <p:xfrm>
          <a:off x="1206500" y="2374900"/>
          <a:ext cx="6731000" cy="3949700"/>
        </p:xfrm>
        <a:graphic>
          <a:graphicData uri="http://schemas.openxmlformats.org/presentationml/2006/ole">
            <mc:AlternateContent xmlns:mc="http://schemas.openxmlformats.org/markup-compatibility/2006">
              <mc:Choice xmlns:v="urn:schemas-microsoft-com:vml" Requires="v">
                <p:oleObj spid="_x0000_s3121" name="Worksheet" r:id="rId5" imgW="6731000" imgH="3949700" progId="Excel.Sheet.12">
                  <p:embed/>
                </p:oleObj>
              </mc:Choice>
              <mc:Fallback>
                <p:oleObj name="Worksheet" r:id="rId5" imgW="6731000" imgH="3949700" progId="Excel.Sheet.12">
                  <p:embed/>
                  <p:pic>
                    <p:nvPicPr>
                      <p:cNvPr id="0" name=""/>
                      <p:cNvPicPr/>
                      <p:nvPr/>
                    </p:nvPicPr>
                    <p:blipFill>
                      <a:blip r:embed="rId6"/>
                      <a:stretch>
                        <a:fillRect/>
                      </a:stretch>
                    </p:blipFill>
                    <p:spPr>
                      <a:xfrm>
                        <a:off x="1206500" y="2374900"/>
                        <a:ext cx="6731000" cy="3949700"/>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US" dirty="0" smtClean="0"/>
              <a:t>7. </a:t>
            </a:r>
            <a:r>
              <a:rPr lang="en-US" dirty="0"/>
              <a:t>Challenge </a:t>
            </a:r>
            <a:r>
              <a:rPr lang="en-US" dirty="0" smtClean="0"/>
              <a:t>questions a, b: </a:t>
            </a:r>
            <a:endParaRPr lang="en-US" dirty="0"/>
          </a:p>
        </p:txBody>
      </p:sp>
      <p:sp>
        <p:nvSpPr>
          <p:cNvPr id="3" name="Content Placeholder 2"/>
          <p:cNvSpPr>
            <a:spLocks noGrp="1"/>
          </p:cNvSpPr>
          <p:nvPr>
            <p:ph idx="1"/>
          </p:nvPr>
        </p:nvSpPr>
        <p:spPr>
          <a:xfrm>
            <a:off x="228600" y="1600200"/>
            <a:ext cx="8686800" cy="4525963"/>
          </a:xfrm>
        </p:spPr>
        <p:txBody>
          <a:bodyPr/>
          <a:lstStyle/>
          <a:p>
            <a:pPr marL="0" indent="0">
              <a:buNone/>
            </a:pPr>
            <a:r>
              <a:rPr lang="en-US" dirty="0" smtClean="0"/>
              <a:t>N </a:t>
            </a:r>
            <a:r>
              <a:rPr lang="en-US" dirty="0" err="1"/>
              <a:t>vs</a:t>
            </a:r>
            <a:r>
              <a:rPr lang="en-US" dirty="0"/>
              <a:t> t for r = </a:t>
            </a:r>
            <a:r>
              <a:rPr lang="en-US" dirty="0" smtClean="0"/>
              <a:t>0 &amp; 1, </a:t>
            </a:r>
            <a:r>
              <a:rPr lang="en-US" dirty="0"/>
              <a:t>N</a:t>
            </a:r>
            <a:r>
              <a:rPr lang="en-US" baseline="-25000" dirty="0"/>
              <a:t>0</a:t>
            </a:r>
            <a:r>
              <a:rPr lang="en-US" dirty="0"/>
              <a:t> = 500, for t=0, 2, 5, </a:t>
            </a:r>
            <a:r>
              <a:rPr lang="en-US" dirty="0" smtClean="0"/>
              <a:t>10 </a:t>
            </a:r>
            <a:r>
              <a:rPr lang="en-US" dirty="0" err="1" smtClean="0"/>
              <a:t>yr</a:t>
            </a:r>
            <a:endParaRPr lang="en-US" dirty="0"/>
          </a:p>
          <a:p>
            <a:pPr marL="514350" indent="-514350">
              <a:buAutoNum type="alphaLcPeriod"/>
            </a:pPr>
            <a:endParaRPr lang="en-US" dirty="0"/>
          </a:p>
          <a:p>
            <a:pPr marL="0" indent="0">
              <a:buNone/>
            </a:pPr>
            <a:endParaRPr lang="en-US" dirty="0"/>
          </a:p>
        </p:txBody>
      </p:sp>
      <p:sp>
        <p:nvSpPr>
          <p:cNvPr id="18" name="Arc 17"/>
          <p:cNvSpPr/>
          <p:nvPr/>
        </p:nvSpPr>
        <p:spPr>
          <a:xfrm flipV="1">
            <a:off x="3657600" y="152400"/>
            <a:ext cx="1752600" cy="5334000"/>
          </a:xfrm>
          <a:prstGeom prst="arc">
            <a:avLst/>
          </a:prstGeom>
          <a:ln w="19050" cmpd="sng">
            <a:solidFill>
              <a:srgbClr val="0000FF"/>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Connector 19"/>
          <p:cNvCxnSpPr/>
          <p:nvPr/>
        </p:nvCxnSpPr>
        <p:spPr>
          <a:xfrm>
            <a:off x="3429000" y="5510136"/>
            <a:ext cx="990600" cy="0"/>
          </a:xfrm>
          <a:prstGeom prst="line">
            <a:avLst/>
          </a:prstGeom>
          <a:ln w="19050" cmpd="sng">
            <a:solidFill>
              <a:srgbClr val="0000FF"/>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82464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Challenge c &amp; d: </a:t>
            </a:r>
            <a:r>
              <a:rPr lang="en-US" dirty="0" err="1" smtClean="0"/>
              <a:t>dN</a:t>
            </a:r>
            <a:r>
              <a:rPr lang="en-US" dirty="0" smtClean="0"/>
              <a:t>/</a:t>
            </a:r>
            <a:r>
              <a:rPr lang="en-US" dirty="0" err="1" smtClean="0"/>
              <a:t>dt</a:t>
            </a:r>
            <a:r>
              <a:rPr lang="en-US" dirty="0" smtClean="0"/>
              <a:t> </a:t>
            </a:r>
            <a:r>
              <a:rPr lang="en-US" dirty="0" err="1" smtClean="0"/>
              <a:t>vs</a:t>
            </a:r>
            <a:r>
              <a:rPr lang="en-US" dirty="0" smtClean="0"/>
              <a:t> N for N</a:t>
            </a:r>
            <a:r>
              <a:rPr lang="en-US" baseline="-25000" dirty="0" smtClean="0"/>
              <a:t>0</a:t>
            </a:r>
            <a:r>
              <a:rPr lang="en-US" dirty="0" smtClean="0"/>
              <a:t>=500, </a:t>
            </a:r>
            <a:br>
              <a:rPr lang="en-US" dirty="0" smtClean="0"/>
            </a:br>
            <a:r>
              <a:rPr lang="en-US" dirty="0" smtClean="0"/>
              <a:t>r = 0, 0.5, 1</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dirty="0" smtClean="0"/>
              <a:t>d</a:t>
            </a:r>
            <a:r>
              <a:rPr lang="en-US" dirty="0"/>
              <a:t>. </a:t>
            </a:r>
            <a:r>
              <a:rPr lang="en-US" dirty="0" err="1" smtClean="0"/>
              <a:t>dN</a:t>
            </a:r>
            <a:r>
              <a:rPr lang="en-US" dirty="0" smtClean="0"/>
              <a:t>/</a:t>
            </a:r>
            <a:r>
              <a:rPr lang="en-US" dirty="0" err="1" smtClean="0"/>
              <a:t>dt</a:t>
            </a:r>
            <a:r>
              <a:rPr lang="en-US" dirty="0" smtClean="0"/>
              <a:t> = </a:t>
            </a:r>
            <a:r>
              <a:rPr lang="en-US" dirty="0" err="1" smtClean="0"/>
              <a:t>rN</a:t>
            </a:r>
            <a:r>
              <a:rPr lang="en-US" dirty="0" smtClean="0"/>
              <a:t>; slope = r</a:t>
            </a:r>
            <a:endParaRPr lang="en-US" dirty="0"/>
          </a:p>
          <a:p>
            <a:pPr marL="0" indent="0">
              <a:buNone/>
            </a:pP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140888519"/>
              </p:ext>
            </p:extLst>
          </p:nvPr>
        </p:nvGraphicFramePr>
        <p:xfrm>
          <a:off x="304800" y="2133600"/>
          <a:ext cx="8540750" cy="4336629"/>
        </p:xfrm>
        <a:graphic>
          <a:graphicData uri="http://schemas.openxmlformats.org/presentationml/2006/ole">
            <mc:AlternateContent xmlns:mc="http://schemas.openxmlformats.org/markup-compatibility/2006">
              <mc:Choice xmlns:v="urn:schemas-microsoft-com:vml" Requires="v">
                <p:oleObj spid="_x0000_s4142" name="Worksheet" r:id="rId4" imgW="9004300" imgH="4572000" progId="Excel.Sheet.12">
                  <p:embed/>
                </p:oleObj>
              </mc:Choice>
              <mc:Fallback>
                <p:oleObj name="Worksheet" r:id="rId4" imgW="9004300" imgH="4572000" progId="Excel.Sheet.12">
                  <p:embed/>
                  <p:pic>
                    <p:nvPicPr>
                      <p:cNvPr id="0" name=""/>
                      <p:cNvPicPr/>
                      <p:nvPr/>
                    </p:nvPicPr>
                    <p:blipFill>
                      <a:blip r:embed="rId5"/>
                      <a:stretch>
                        <a:fillRect/>
                      </a:stretch>
                    </p:blipFill>
                    <p:spPr>
                      <a:xfrm>
                        <a:off x="304800" y="2133600"/>
                        <a:ext cx="8540750" cy="4336629"/>
                      </a:xfrm>
                      <a:prstGeom prst="rect">
                        <a:avLst/>
                      </a:prstGeom>
                    </p:spPr>
                  </p:pic>
                </p:oleObj>
              </mc:Fallback>
            </mc:AlternateContent>
          </a:graphicData>
        </a:graphic>
      </p:graphicFrame>
    </p:spTree>
    <p:extLst>
      <p:ext uri="{BB962C8B-B14F-4D97-AF65-F5344CB8AC3E}">
        <p14:creationId xmlns:p14="http://schemas.microsoft.com/office/powerpoint/2010/main" val="153429805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228600" y="304800"/>
            <a:ext cx="8172450" cy="1752600"/>
          </a:xfrm>
          <a:prstGeom prst="rect">
            <a:avLst/>
          </a:prstGeom>
          <a:noFill/>
          <a:ln w="9525">
            <a:noFill/>
            <a:miter lim="800000"/>
            <a:headEnd/>
            <a:tailEnd/>
          </a:ln>
        </p:spPr>
        <p:txBody>
          <a:bodyPr/>
          <a:lstStyle/>
          <a:p>
            <a:pPr marL="342900" indent="-342900" eaLnBrk="1" hangingPunct="1">
              <a:spcBef>
                <a:spcPct val="20000"/>
              </a:spcBef>
            </a:pPr>
            <a:r>
              <a:rPr lang="en-US" sz="3200">
                <a:ea typeface="Osaka" charset="-128"/>
              </a:rPr>
              <a:t>The </a:t>
            </a:r>
            <a:r>
              <a:rPr lang="en-US" sz="3200" b="1">
                <a:ea typeface="Osaka" charset="-128"/>
              </a:rPr>
              <a:t>doubling time </a:t>
            </a:r>
            <a:r>
              <a:rPr lang="en-US" sz="3200">
                <a:ea typeface="Osaka" charset="-128"/>
              </a:rPr>
              <a:t>(</a:t>
            </a:r>
            <a:r>
              <a:rPr lang="en-US" sz="3200" i="1">
                <a:ea typeface="Osaka" charset="-128"/>
              </a:rPr>
              <a:t>t</a:t>
            </a:r>
            <a:r>
              <a:rPr lang="en-US" sz="3200" baseline="-25000">
                <a:ea typeface="Osaka" charset="-128"/>
              </a:rPr>
              <a:t>d</a:t>
            </a:r>
            <a:r>
              <a:rPr lang="en-US" sz="3200">
                <a:ea typeface="Osaka" charset="-128"/>
              </a:rPr>
              <a:t>) of a population is the number of years it will take the population to double in size.</a:t>
            </a:r>
          </a:p>
          <a:p>
            <a:pPr marL="342900" indent="-342900" eaLnBrk="1" hangingPunct="1">
              <a:spcBef>
                <a:spcPct val="20000"/>
              </a:spcBef>
            </a:pPr>
            <a:endParaRPr lang="en-US" sz="3200">
              <a:ea typeface="Osaka" charset="-128"/>
            </a:endParaRPr>
          </a:p>
        </p:txBody>
      </p:sp>
      <p:graphicFrame>
        <p:nvGraphicFramePr>
          <p:cNvPr id="5122" name="Object 3"/>
          <p:cNvGraphicFramePr>
            <a:graphicFrameLocks noChangeAspect="1"/>
          </p:cNvGraphicFramePr>
          <p:nvPr/>
        </p:nvGraphicFramePr>
        <p:xfrm>
          <a:off x="2895600" y="2057400"/>
          <a:ext cx="2633663" cy="831850"/>
        </p:xfrm>
        <a:graphic>
          <a:graphicData uri="http://schemas.openxmlformats.org/presentationml/2006/ole">
            <mc:AlternateContent xmlns:mc="http://schemas.openxmlformats.org/markup-compatibility/2006">
              <mc:Choice xmlns:v="urn:schemas-microsoft-com:vml" Requires="v">
                <p:oleObj spid="_x0000_s1087" name="Equation" r:id="rId4" imgW="723586" imgH="228501" progId="Equation.3">
                  <p:embed/>
                </p:oleObj>
              </mc:Choice>
              <mc:Fallback>
                <p:oleObj name="Equation" r:id="rId4" imgW="723586"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057400"/>
                        <a:ext cx="2633663"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Text Box 6"/>
          <p:cNvSpPr txBox="1">
            <a:spLocks noChangeArrowheads="1"/>
          </p:cNvSpPr>
          <p:nvPr/>
        </p:nvSpPr>
        <p:spPr bwMode="auto">
          <a:xfrm>
            <a:off x="457200" y="3048000"/>
            <a:ext cx="8305800" cy="2246769"/>
          </a:xfrm>
          <a:prstGeom prst="rect">
            <a:avLst/>
          </a:prstGeom>
          <a:noFill/>
          <a:ln w="9525">
            <a:noFill/>
            <a:miter lim="800000"/>
            <a:headEnd/>
            <a:tailEnd/>
          </a:ln>
        </p:spPr>
        <p:txBody>
          <a:bodyPr>
            <a:spAutoFit/>
          </a:bodyPr>
          <a:lstStyle/>
          <a:p>
            <a:pPr>
              <a:spcBef>
                <a:spcPct val="50000"/>
              </a:spcBef>
            </a:pPr>
            <a:r>
              <a:rPr lang="en-US" sz="2800" dirty="0" err="1"/>
              <a:t>ln</a:t>
            </a:r>
            <a:r>
              <a:rPr lang="en-US" sz="2800" dirty="0"/>
              <a:t>(2) is a constant ≈ 0.693</a:t>
            </a:r>
            <a:r>
              <a:rPr lang="en-US" sz="2800" dirty="0" smtClean="0"/>
              <a:t>. (~0.7)</a:t>
            </a:r>
            <a:endParaRPr lang="en-US" sz="2800" dirty="0"/>
          </a:p>
          <a:p>
            <a:pPr>
              <a:spcBef>
                <a:spcPct val="50000"/>
              </a:spcBef>
            </a:pPr>
            <a:r>
              <a:rPr lang="en-US" sz="2800" dirty="0"/>
              <a:t>The larger </a:t>
            </a:r>
            <a:r>
              <a:rPr lang="en-US" sz="2800" i="1" dirty="0"/>
              <a:t>r</a:t>
            </a:r>
            <a:r>
              <a:rPr lang="en-US" sz="2800" dirty="0"/>
              <a:t>, the less time it takes for the </a:t>
            </a:r>
            <a:r>
              <a:rPr lang="en-US" sz="2800" dirty="0" smtClean="0"/>
              <a:t/>
            </a:r>
            <a:br>
              <a:rPr lang="en-US" sz="2800" dirty="0" smtClean="0"/>
            </a:br>
            <a:r>
              <a:rPr lang="en-US" sz="2800" dirty="0" smtClean="0"/>
              <a:t>population </a:t>
            </a:r>
            <a:r>
              <a:rPr lang="en-US" sz="2800" dirty="0"/>
              <a:t>to double</a:t>
            </a:r>
            <a:r>
              <a:rPr lang="en-US" sz="2800" dirty="0" smtClean="0"/>
              <a:t>.</a:t>
            </a:r>
          </a:p>
          <a:p>
            <a:pPr>
              <a:spcBef>
                <a:spcPct val="50000"/>
              </a:spcBef>
            </a:pPr>
            <a:r>
              <a:rPr lang="en-US" sz="2800" dirty="0"/>
              <a:t>I</a:t>
            </a:r>
            <a:r>
              <a:rPr lang="en-US" sz="2800" dirty="0" smtClean="0"/>
              <a:t>nitial </a:t>
            </a:r>
            <a:r>
              <a:rPr lang="en-US" sz="2800" dirty="0"/>
              <a:t>population size does not matter </a:t>
            </a:r>
            <a:r>
              <a:rPr lang="en-US" sz="2800" dirty="0" smtClean="0"/>
              <a:t>here</a:t>
            </a:r>
            <a:endParaRPr lang="en-US" sz="2800" dirty="0"/>
          </a:p>
        </p:txBody>
      </p:sp>
    </p:spTree>
    <p:extLst>
      <p:ext uri="{BB962C8B-B14F-4D97-AF65-F5344CB8AC3E}">
        <p14:creationId xmlns:p14="http://schemas.microsoft.com/office/powerpoint/2010/main" val="47453024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a:t>
            </a:r>
            <a:r>
              <a:rPr lang="en-US" dirty="0"/>
              <a:t>D</a:t>
            </a:r>
            <a:r>
              <a:rPr lang="en-US" dirty="0" smtClean="0"/>
              <a:t>oubling time problems, </a:t>
            </a:r>
            <a:br>
              <a:rPr lang="en-US" dirty="0" smtClean="0"/>
            </a:br>
            <a:r>
              <a:rPr lang="en-US" dirty="0" smtClean="0">
                <a:latin typeface="Calibri"/>
                <a:cs typeface="Calibri"/>
              </a:rPr>
              <a:t>Solve </a:t>
            </a:r>
            <a:r>
              <a:rPr lang="en-US" dirty="0">
                <a:latin typeface="Calibri"/>
                <a:cs typeface="Calibri"/>
              </a:rPr>
              <a:t>for t</a:t>
            </a:r>
            <a:r>
              <a:rPr lang="en-US" i="1" baseline="-25000" dirty="0">
                <a:latin typeface="Calibri"/>
                <a:cs typeface="Calibri"/>
              </a:rPr>
              <a:t>d</a:t>
            </a:r>
            <a:r>
              <a:rPr lang="en-US" dirty="0">
                <a:latin typeface="Calibri"/>
                <a:cs typeface="Calibri"/>
              </a:rPr>
              <a:t> using t</a:t>
            </a:r>
            <a:r>
              <a:rPr lang="en-US" i="1" baseline="-25000" dirty="0">
                <a:latin typeface="Calibri"/>
                <a:cs typeface="Calibri"/>
              </a:rPr>
              <a:t>d </a:t>
            </a:r>
            <a:r>
              <a:rPr lang="en-US" dirty="0">
                <a:latin typeface="Calibri"/>
                <a:cs typeface="Calibri"/>
              </a:rPr>
              <a:t>= </a:t>
            </a:r>
            <a:r>
              <a:rPr lang="en-US" dirty="0" err="1">
                <a:latin typeface="Calibri"/>
                <a:cs typeface="Calibri"/>
              </a:rPr>
              <a:t>ln</a:t>
            </a:r>
            <a:r>
              <a:rPr lang="en-US" dirty="0">
                <a:latin typeface="Calibri"/>
                <a:cs typeface="Calibri"/>
              </a:rPr>
              <a:t>(2)/</a:t>
            </a:r>
            <a:r>
              <a:rPr lang="en-US" i="1" dirty="0">
                <a:latin typeface="Calibri"/>
                <a:cs typeface="Calibri"/>
              </a:rPr>
              <a:t>r </a:t>
            </a:r>
            <a:r>
              <a:rPr lang="en-US" dirty="0" smtClean="0">
                <a:latin typeface="Calibri"/>
                <a:cs typeface="Calibri"/>
              </a:rPr>
              <a:t>:</a:t>
            </a:r>
            <a:endParaRPr lang="en-US" dirty="0">
              <a:latin typeface="Calibri"/>
              <a:cs typeface="Calibri"/>
            </a:endParaRPr>
          </a:p>
        </p:txBody>
      </p:sp>
      <p:sp>
        <p:nvSpPr>
          <p:cNvPr id="3" name="Content Placeholder 2"/>
          <p:cNvSpPr>
            <a:spLocks noGrp="1"/>
          </p:cNvSpPr>
          <p:nvPr>
            <p:ph idx="1"/>
          </p:nvPr>
        </p:nvSpPr>
        <p:spPr/>
        <p:txBody>
          <a:bodyPr>
            <a:normAutofit fontScale="77500" lnSpcReduction="20000"/>
          </a:bodyPr>
          <a:lstStyle/>
          <a:p>
            <a:pPr marL="514350" lvl="0" indent="-514350">
              <a:lnSpc>
                <a:spcPct val="120000"/>
              </a:lnSpc>
              <a:buAutoNum type="alphaLcPeriod"/>
            </a:pPr>
            <a:r>
              <a:rPr lang="en-US" sz="3100" dirty="0" smtClean="0">
                <a:latin typeface="Calibri"/>
                <a:cs typeface="Calibri"/>
              </a:rPr>
              <a:t>A </a:t>
            </a:r>
            <a:r>
              <a:rPr lang="en-US" sz="3100" dirty="0">
                <a:latin typeface="Calibri"/>
                <a:cs typeface="Calibri"/>
              </a:rPr>
              <a:t>continuously growing population of bears has a population size of 300 and its intrinsic rate of increase is 0.07 per year. Assuming that this rate of increase remains the same, about how long should it take for the population to reach 600?  </a:t>
            </a:r>
            <a:br>
              <a:rPr lang="en-US" sz="3100" dirty="0">
                <a:latin typeface="Calibri"/>
                <a:cs typeface="Calibri"/>
              </a:rPr>
            </a:br>
            <a:r>
              <a:rPr lang="en-US" sz="3100" dirty="0" smtClean="0">
                <a:latin typeface="Calibri"/>
                <a:cs typeface="Calibri"/>
              </a:rPr>
              <a:t>A. 5 years	B. 10 </a:t>
            </a:r>
            <a:r>
              <a:rPr lang="en-US" sz="3100" dirty="0">
                <a:latin typeface="Calibri"/>
                <a:cs typeface="Calibri"/>
              </a:rPr>
              <a:t>years   </a:t>
            </a:r>
            <a:r>
              <a:rPr lang="en-US" sz="3100" dirty="0" smtClean="0">
                <a:latin typeface="Calibri"/>
                <a:cs typeface="Calibri"/>
              </a:rPr>
              <a:t>C. 14 </a:t>
            </a:r>
            <a:r>
              <a:rPr lang="en-US" sz="3100" dirty="0">
                <a:latin typeface="Calibri"/>
                <a:cs typeface="Calibri"/>
              </a:rPr>
              <a:t>years   </a:t>
            </a:r>
            <a:r>
              <a:rPr lang="en-US" sz="3100" dirty="0" smtClean="0">
                <a:latin typeface="Calibri"/>
                <a:cs typeface="Calibri"/>
              </a:rPr>
              <a:t>D. </a:t>
            </a:r>
            <a:r>
              <a:rPr lang="en-US" sz="3100" smtClean="0">
                <a:latin typeface="Calibri"/>
                <a:cs typeface="Calibri"/>
              </a:rPr>
              <a:t>20 </a:t>
            </a:r>
            <a:r>
              <a:rPr lang="en-US" sz="3100" dirty="0">
                <a:latin typeface="Calibri"/>
                <a:cs typeface="Calibri"/>
              </a:rPr>
              <a:t>years  </a:t>
            </a:r>
            <a:r>
              <a:rPr lang="en-US" sz="3100">
                <a:latin typeface="Calibri"/>
                <a:cs typeface="Calibri"/>
              </a:rPr>
              <a:t> </a:t>
            </a:r>
            <a:r>
              <a:rPr lang="en-US" sz="3100" smtClean="0">
                <a:latin typeface="Calibri"/>
                <a:cs typeface="Calibri"/>
              </a:rPr>
              <a:t>E. 28 </a:t>
            </a:r>
            <a:r>
              <a:rPr lang="en-US" sz="3100" dirty="0">
                <a:latin typeface="Calibri"/>
                <a:cs typeface="Calibri"/>
              </a:rPr>
              <a:t>years</a:t>
            </a:r>
            <a:br>
              <a:rPr lang="en-US" sz="3100" dirty="0">
                <a:latin typeface="Calibri"/>
                <a:cs typeface="Calibri"/>
              </a:rPr>
            </a:br>
            <a:endParaRPr lang="en-US" sz="3100" dirty="0">
              <a:latin typeface="Calibri"/>
              <a:cs typeface="Calibri"/>
            </a:endParaRPr>
          </a:p>
          <a:p>
            <a:pPr marL="514350" indent="-514350">
              <a:lnSpc>
                <a:spcPct val="120000"/>
              </a:lnSpc>
              <a:buAutoNum type="alphaLcPeriod"/>
            </a:pPr>
            <a:r>
              <a:rPr lang="en-US" sz="3100" dirty="0" smtClean="0">
                <a:latin typeface="Calibri"/>
                <a:ea typeface="Osaka" charset="-128"/>
                <a:cs typeface="Calibri"/>
              </a:rPr>
              <a:t>In 2012 the human population hit 7 </a:t>
            </a:r>
            <a:r>
              <a:rPr lang="en-US" sz="3100" dirty="0" err="1" smtClean="0">
                <a:latin typeface="Calibri"/>
                <a:ea typeface="Osaka" charset="-128"/>
                <a:cs typeface="Calibri"/>
              </a:rPr>
              <a:t>bil</a:t>
            </a:r>
            <a:r>
              <a:rPr lang="en-US" sz="3100" dirty="0" smtClean="0">
                <a:latin typeface="Calibri"/>
                <a:ea typeface="Osaka" charset="-128"/>
                <a:cs typeface="Calibri"/>
              </a:rPr>
              <a:t> and growth rate is 0.0118. What is the doubling time for the human population? In what year do we expect our population to hit 14 billion?</a:t>
            </a:r>
          </a:p>
        </p:txBody>
      </p:sp>
    </p:spTree>
    <p:extLst>
      <p:ext uri="{BB962C8B-B14F-4D97-AF65-F5344CB8AC3E}">
        <p14:creationId xmlns:p14="http://schemas.microsoft.com/office/powerpoint/2010/main" val="320745786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a:t>
            </a:r>
            <a:r>
              <a:rPr lang="en-US" dirty="0"/>
              <a:t>D</a:t>
            </a:r>
            <a:r>
              <a:rPr lang="en-US" dirty="0" smtClean="0"/>
              <a:t>oubling time problems, </a:t>
            </a:r>
            <a:r>
              <a:rPr lang="en-US" dirty="0" smtClean="0">
                <a:latin typeface="Calibri"/>
                <a:cs typeface="Calibri"/>
              </a:rPr>
              <a:t>using </a:t>
            </a:r>
            <a:r>
              <a:rPr lang="en-US" dirty="0">
                <a:latin typeface="Calibri"/>
                <a:cs typeface="Calibri"/>
              </a:rPr>
              <a:t>t</a:t>
            </a:r>
            <a:r>
              <a:rPr lang="en-US" i="1" baseline="-25000" dirty="0">
                <a:latin typeface="Calibri"/>
                <a:cs typeface="Calibri"/>
              </a:rPr>
              <a:t>d </a:t>
            </a:r>
            <a:r>
              <a:rPr lang="en-US" dirty="0">
                <a:latin typeface="Calibri"/>
                <a:cs typeface="Calibri"/>
              </a:rPr>
              <a:t>= </a:t>
            </a:r>
            <a:r>
              <a:rPr lang="en-US" dirty="0" err="1">
                <a:latin typeface="Calibri"/>
                <a:cs typeface="Calibri"/>
              </a:rPr>
              <a:t>ln</a:t>
            </a:r>
            <a:r>
              <a:rPr lang="en-US" dirty="0">
                <a:latin typeface="Calibri"/>
                <a:cs typeface="Calibri"/>
              </a:rPr>
              <a:t>(2)/</a:t>
            </a:r>
            <a:r>
              <a:rPr lang="en-US" i="1" dirty="0">
                <a:latin typeface="Calibri"/>
                <a:cs typeface="Calibri"/>
              </a:rPr>
              <a:t>r </a:t>
            </a:r>
            <a:r>
              <a:rPr lang="en-US" dirty="0" smtClean="0">
                <a:latin typeface="Calibri"/>
                <a:cs typeface="Calibri"/>
              </a:rPr>
              <a:t>:</a:t>
            </a:r>
            <a:endParaRPr lang="en-US" dirty="0">
              <a:latin typeface="Calibri"/>
              <a:cs typeface="Calibri"/>
            </a:endParaRPr>
          </a:p>
        </p:txBody>
      </p:sp>
      <p:sp>
        <p:nvSpPr>
          <p:cNvPr id="3" name="Content Placeholder 2"/>
          <p:cNvSpPr>
            <a:spLocks noGrp="1"/>
          </p:cNvSpPr>
          <p:nvPr>
            <p:ph idx="1"/>
          </p:nvPr>
        </p:nvSpPr>
        <p:spPr/>
        <p:txBody>
          <a:bodyPr>
            <a:normAutofit fontScale="70000" lnSpcReduction="20000"/>
          </a:bodyPr>
          <a:lstStyle/>
          <a:p>
            <a:pPr marL="514350" lvl="0" indent="-514350">
              <a:lnSpc>
                <a:spcPct val="120000"/>
              </a:lnSpc>
              <a:buAutoNum type="alphaLcPeriod"/>
            </a:pPr>
            <a:r>
              <a:rPr lang="en-US" sz="3100" dirty="0" smtClean="0">
                <a:latin typeface="Calibri"/>
                <a:cs typeface="Calibri"/>
              </a:rPr>
              <a:t>A </a:t>
            </a:r>
            <a:r>
              <a:rPr lang="en-US" sz="3100" dirty="0">
                <a:latin typeface="Calibri"/>
                <a:cs typeface="Calibri"/>
              </a:rPr>
              <a:t>continuously growing population of bears has a population size of </a:t>
            </a:r>
            <a:r>
              <a:rPr lang="en-US" sz="3100" u="sng" dirty="0">
                <a:latin typeface="Calibri"/>
                <a:cs typeface="Calibri"/>
              </a:rPr>
              <a:t>300</a:t>
            </a:r>
            <a:r>
              <a:rPr lang="en-US" sz="3100" dirty="0">
                <a:latin typeface="Calibri"/>
                <a:cs typeface="Calibri"/>
              </a:rPr>
              <a:t> </a:t>
            </a:r>
            <a:r>
              <a:rPr lang="en-US" sz="3100" dirty="0" smtClean="0">
                <a:latin typeface="Calibri"/>
                <a:cs typeface="Calibri"/>
              </a:rPr>
              <a:t> </a:t>
            </a:r>
            <a:r>
              <a:rPr lang="en-US" sz="3100" dirty="0" smtClean="0">
                <a:solidFill>
                  <a:srgbClr val="FF6600"/>
                </a:solidFill>
                <a:latin typeface="Calibri"/>
                <a:cs typeface="Calibri"/>
              </a:rPr>
              <a:t>(N</a:t>
            </a:r>
            <a:r>
              <a:rPr lang="en-US" sz="3100" baseline="-25000" dirty="0" smtClean="0">
                <a:solidFill>
                  <a:srgbClr val="FF6600"/>
                </a:solidFill>
                <a:latin typeface="Calibri"/>
                <a:cs typeface="Calibri"/>
              </a:rPr>
              <a:t>0</a:t>
            </a:r>
            <a:r>
              <a:rPr lang="en-US" sz="3100" dirty="0" smtClean="0">
                <a:solidFill>
                  <a:srgbClr val="FF6600"/>
                </a:solidFill>
                <a:latin typeface="Calibri"/>
                <a:cs typeface="Calibri"/>
              </a:rPr>
              <a:t>) </a:t>
            </a:r>
            <a:r>
              <a:rPr lang="en-US" sz="3100" dirty="0" smtClean="0">
                <a:latin typeface="Calibri"/>
                <a:cs typeface="Calibri"/>
              </a:rPr>
              <a:t>and </a:t>
            </a:r>
            <a:r>
              <a:rPr lang="en-US" sz="3100" dirty="0">
                <a:latin typeface="Calibri"/>
                <a:cs typeface="Calibri"/>
              </a:rPr>
              <a:t>its intrinsic rate of increase is </a:t>
            </a:r>
            <a:r>
              <a:rPr lang="en-US" sz="3100" u="sng" dirty="0">
                <a:latin typeface="Calibri"/>
                <a:cs typeface="Calibri"/>
              </a:rPr>
              <a:t>0.07 per </a:t>
            </a:r>
            <a:r>
              <a:rPr lang="en-US" sz="3100" u="sng" dirty="0" smtClean="0">
                <a:latin typeface="Calibri"/>
                <a:cs typeface="Calibri"/>
              </a:rPr>
              <a:t>year </a:t>
            </a:r>
            <a:r>
              <a:rPr lang="en-US" sz="3100" dirty="0" smtClean="0">
                <a:solidFill>
                  <a:srgbClr val="FF6600"/>
                </a:solidFill>
                <a:latin typeface="Calibri"/>
                <a:cs typeface="Calibri"/>
              </a:rPr>
              <a:t>(r)</a:t>
            </a:r>
            <a:r>
              <a:rPr lang="en-US" sz="3100" dirty="0" smtClean="0">
                <a:latin typeface="Calibri"/>
                <a:cs typeface="Calibri"/>
              </a:rPr>
              <a:t>. </a:t>
            </a:r>
            <a:r>
              <a:rPr lang="en-US" sz="3100" dirty="0">
                <a:latin typeface="Calibri"/>
                <a:cs typeface="Calibri"/>
              </a:rPr>
              <a:t>Assuming that this rate of increase remains the same, about how long should it take for the population to reach </a:t>
            </a:r>
            <a:r>
              <a:rPr lang="en-US" sz="3100" u="sng" dirty="0" smtClean="0">
                <a:latin typeface="Calibri"/>
                <a:cs typeface="Calibri"/>
              </a:rPr>
              <a:t>600 </a:t>
            </a:r>
            <a:r>
              <a:rPr lang="en-US" sz="3100" u="sng" dirty="0" smtClean="0">
                <a:solidFill>
                  <a:srgbClr val="FF6600"/>
                </a:solidFill>
                <a:latin typeface="Calibri"/>
                <a:cs typeface="Calibri"/>
              </a:rPr>
              <a:t>(= 2x N</a:t>
            </a:r>
            <a:r>
              <a:rPr lang="en-US" sz="3100" u="sng" baseline="-25000" dirty="0" smtClean="0">
                <a:solidFill>
                  <a:srgbClr val="FF6600"/>
                </a:solidFill>
                <a:latin typeface="Calibri"/>
                <a:cs typeface="Calibri"/>
              </a:rPr>
              <a:t>0</a:t>
            </a:r>
            <a:r>
              <a:rPr lang="en-US" sz="3100" u="sng" dirty="0" smtClean="0">
                <a:solidFill>
                  <a:srgbClr val="FF6600"/>
                </a:solidFill>
                <a:latin typeface="Calibri"/>
                <a:cs typeface="Calibri"/>
              </a:rPr>
              <a:t>)</a:t>
            </a:r>
            <a:r>
              <a:rPr lang="en-US" sz="3100" dirty="0" smtClean="0">
                <a:latin typeface="Calibri"/>
                <a:cs typeface="Calibri"/>
              </a:rPr>
              <a:t>?</a:t>
            </a:r>
            <a:r>
              <a:rPr lang="en-US" sz="3100" dirty="0">
                <a:latin typeface="Calibri"/>
                <a:cs typeface="Calibri"/>
              </a:rPr>
              <a:t>  </a:t>
            </a:r>
            <a:br>
              <a:rPr lang="en-US" sz="3100" dirty="0">
                <a:latin typeface="Calibri"/>
                <a:cs typeface="Calibri"/>
              </a:rPr>
            </a:br>
            <a:r>
              <a:rPr lang="en-US" sz="3100" dirty="0" smtClean="0">
                <a:solidFill>
                  <a:srgbClr val="FF6600"/>
                </a:solidFill>
                <a:latin typeface="Calibri"/>
                <a:cs typeface="Calibri"/>
              </a:rPr>
              <a:t>Ln (2)/r ~= 0.7/0.07 per </a:t>
            </a:r>
            <a:r>
              <a:rPr lang="en-US" sz="3100" dirty="0" err="1" smtClean="0">
                <a:solidFill>
                  <a:srgbClr val="FF6600"/>
                </a:solidFill>
                <a:latin typeface="Calibri"/>
                <a:cs typeface="Calibri"/>
              </a:rPr>
              <a:t>yr</a:t>
            </a:r>
            <a:r>
              <a:rPr lang="en-US" sz="3100" dirty="0" smtClean="0">
                <a:solidFill>
                  <a:srgbClr val="FF6600"/>
                </a:solidFill>
                <a:latin typeface="Calibri"/>
                <a:cs typeface="Calibri"/>
              </a:rPr>
              <a:t> = 10 </a:t>
            </a:r>
            <a:r>
              <a:rPr lang="en-US" sz="3100" dirty="0" err="1" smtClean="0">
                <a:solidFill>
                  <a:srgbClr val="FF6600"/>
                </a:solidFill>
                <a:latin typeface="Calibri"/>
                <a:cs typeface="Calibri"/>
              </a:rPr>
              <a:t>yr</a:t>
            </a:r>
            <a:r>
              <a:rPr lang="en-US" sz="3100" dirty="0" smtClean="0">
                <a:solidFill>
                  <a:srgbClr val="FF6600"/>
                </a:solidFill>
                <a:latin typeface="Calibri"/>
                <a:cs typeface="Calibri"/>
              </a:rPr>
              <a:t/>
            </a:r>
            <a:br>
              <a:rPr lang="en-US" sz="3100" dirty="0" smtClean="0">
                <a:solidFill>
                  <a:srgbClr val="FF6600"/>
                </a:solidFill>
                <a:latin typeface="Calibri"/>
                <a:cs typeface="Calibri"/>
              </a:rPr>
            </a:br>
            <a:endParaRPr lang="en-US" sz="3100" dirty="0" smtClean="0">
              <a:solidFill>
                <a:srgbClr val="FF6600"/>
              </a:solidFill>
              <a:latin typeface="Calibri"/>
              <a:cs typeface="Calibri"/>
            </a:endParaRPr>
          </a:p>
          <a:p>
            <a:pPr marL="514350" indent="-514350">
              <a:lnSpc>
                <a:spcPct val="120000"/>
              </a:lnSpc>
              <a:buAutoNum type="alphaLcPeriod"/>
            </a:pPr>
            <a:r>
              <a:rPr lang="en-US" sz="3100" dirty="0" smtClean="0">
                <a:latin typeface="Calibri"/>
                <a:ea typeface="Osaka" charset="-128"/>
                <a:cs typeface="Calibri"/>
              </a:rPr>
              <a:t>In  Oct 2011 the human population hit </a:t>
            </a:r>
            <a:r>
              <a:rPr lang="en-US" sz="3100" u="sng" dirty="0" smtClean="0">
                <a:latin typeface="Calibri"/>
                <a:ea typeface="Osaka" charset="-128"/>
                <a:cs typeface="Calibri"/>
              </a:rPr>
              <a:t>7 </a:t>
            </a:r>
            <a:r>
              <a:rPr lang="en-US" sz="3100" u="sng" dirty="0" err="1" smtClean="0">
                <a:latin typeface="Calibri"/>
                <a:ea typeface="Osaka" charset="-128"/>
                <a:cs typeface="Calibri"/>
              </a:rPr>
              <a:t>bil</a:t>
            </a:r>
            <a:r>
              <a:rPr lang="en-US" sz="3100" u="sng" dirty="0" smtClean="0">
                <a:latin typeface="Calibri"/>
                <a:ea typeface="Osaka" charset="-128"/>
                <a:cs typeface="Calibri"/>
              </a:rPr>
              <a:t> </a:t>
            </a:r>
            <a:r>
              <a:rPr lang="en-US" sz="3100" dirty="0" smtClean="0">
                <a:latin typeface="Calibri"/>
                <a:ea typeface="Osaka" charset="-128"/>
                <a:cs typeface="Calibri"/>
              </a:rPr>
              <a:t>and growth rate, r, is </a:t>
            </a:r>
            <a:r>
              <a:rPr lang="en-US" sz="3100" u="sng" dirty="0" smtClean="0">
                <a:latin typeface="Calibri"/>
                <a:ea typeface="Osaka" charset="-128"/>
                <a:cs typeface="Calibri"/>
              </a:rPr>
              <a:t>0.0118</a:t>
            </a:r>
            <a:r>
              <a:rPr lang="en-US" sz="3100" dirty="0" smtClean="0">
                <a:latin typeface="Calibri"/>
                <a:ea typeface="Osaka" charset="-128"/>
                <a:cs typeface="Calibri"/>
              </a:rPr>
              <a:t>. What is the doubling time for the human population? </a:t>
            </a:r>
            <a:r>
              <a:rPr lang="en-US" sz="3100" u="sng" dirty="0" smtClean="0">
                <a:latin typeface="Calibri"/>
                <a:ea typeface="Osaka" charset="-128"/>
                <a:cs typeface="Calibri"/>
              </a:rPr>
              <a:t>In what year </a:t>
            </a:r>
            <a:r>
              <a:rPr lang="en-US" sz="3100" dirty="0" smtClean="0">
                <a:latin typeface="Calibri"/>
                <a:ea typeface="Osaka" charset="-128"/>
                <a:cs typeface="Calibri"/>
              </a:rPr>
              <a:t>do we expect our population to hit </a:t>
            </a:r>
            <a:r>
              <a:rPr lang="en-US" sz="3100" u="sng" dirty="0" smtClean="0">
                <a:latin typeface="Calibri"/>
                <a:ea typeface="Osaka" charset="-128"/>
                <a:cs typeface="Calibri"/>
              </a:rPr>
              <a:t>14 billion if this rate keeps constant</a:t>
            </a:r>
            <a:r>
              <a:rPr lang="en-US" sz="3100" dirty="0" smtClean="0">
                <a:latin typeface="Calibri"/>
                <a:ea typeface="Osaka" charset="-128"/>
                <a:cs typeface="Calibri"/>
              </a:rPr>
              <a:t>? </a:t>
            </a:r>
            <a:br>
              <a:rPr lang="en-US" sz="3100" dirty="0" smtClean="0">
                <a:latin typeface="Calibri"/>
                <a:ea typeface="Osaka" charset="-128"/>
                <a:cs typeface="Calibri"/>
              </a:rPr>
            </a:br>
            <a:r>
              <a:rPr lang="en-US" sz="3100" dirty="0" err="1" smtClean="0">
                <a:solidFill>
                  <a:srgbClr val="FF6600"/>
                </a:solidFill>
                <a:latin typeface="Calibri"/>
                <a:ea typeface="Osaka" charset="-128"/>
                <a:cs typeface="Calibri"/>
              </a:rPr>
              <a:t>ln</a:t>
            </a:r>
            <a:r>
              <a:rPr lang="en-US" sz="3100" dirty="0" smtClean="0">
                <a:solidFill>
                  <a:srgbClr val="FF6600"/>
                </a:solidFill>
                <a:latin typeface="Calibri"/>
                <a:ea typeface="Osaka" charset="-128"/>
                <a:cs typeface="Calibri"/>
              </a:rPr>
              <a:t> (2)/r = .69/0.118 = 58.47 </a:t>
            </a:r>
            <a:r>
              <a:rPr lang="en-US" sz="3100" dirty="0" err="1" smtClean="0">
                <a:solidFill>
                  <a:srgbClr val="FF6600"/>
                </a:solidFill>
                <a:latin typeface="Calibri"/>
                <a:ea typeface="Osaka" charset="-128"/>
                <a:cs typeface="Calibri"/>
              </a:rPr>
              <a:t>yr</a:t>
            </a:r>
            <a:r>
              <a:rPr lang="en-US" sz="3100" dirty="0" smtClean="0">
                <a:solidFill>
                  <a:srgbClr val="FF6600"/>
                </a:solidFill>
                <a:latin typeface="Calibri"/>
                <a:ea typeface="Osaka" charset="-128"/>
                <a:cs typeface="Calibri"/>
              </a:rPr>
              <a:t>  </a:t>
            </a:r>
            <a:br>
              <a:rPr lang="en-US" sz="3100" dirty="0" smtClean="0">
                <a:solidFill>
                  <a:srgbClr val="FF6600"/>
                </a:solidFill>
                <a:latin typeface="Calibri"/>
                <a:ea typeface="Osaka" charset="-128"/>
                <a:cs typeface="Calibri"/>
              </a:rPr>
            </a:br>
            <a:r>
              <a:rPr lang="en-US" sz="3100" dirty="0" smtClean="0">
                <a:solidFill>
                  <a:srgbClr val="FF6600"/>
                </a:solidFill>
                <a:latin typeface="Calibri"/>
                <a:ea typeface="Osaka" charset="-128"/>
                <a:cs typeface="Calibri"/>
              </a:rPr>
              <a:t>2011.83+58.47 </a:t>
            </a:r>
            <a:r>
              <a:rPr lang="en-US" sz="3100" dirty="0" err="1" smtClean="0">
                <a:solidFill>
                  <a:srgbClr val="FF6600"/>
                </a:solidFill>
                <a:latin typeface="Calibri"/>
                <a:ea typeface="Osaka" charset="-128"/>
                <a:cs typeface="Calibri"/>
              </a:rPr>
              <a:t>yr</a:t>
            </a:r>
            <a:r>
              <a:rPr lang="en-US" sz="3100" dirty="0" smtClean="0">
                <a:solidFill>
                  <a:srgbClr val="FF6600"/>
                </a:solidFill>
                <a:latin typeface="Calibri"/>
                <a:ea typeface="Osaka" charset="-128"/>
                <a:cs typeface="Calibri"/>
              </a:rPr>
              <a:t> = 2070 (8 billion in 2024!)</a:t>
            </a:r>
          </a:p>
        </p:txBody>
      </p:sp>
    </p:spTree>
    <p:extLst>
      <p:ext uri="{BB962C8B-B14F-4D97-AF65-F5344CB8AC3E}">
        <p14:creationId xmlns:p14="http://schemas.microsoft.com/office/powerpoint/2010/main" val="422573226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 Optional challenge: </a:t>
            </a:r>
            <a:br>
              <a:rPr lang="en-US" dirty="0" smtClean="0"/>
            </a:br>
            <a:r>
              <a:rPr lang="en-US" dirty="0" smtClean="0"/>
              <a:t>derive doubling time equation</a:t>
            </a:r>
            <a:endParaRPr lang="en-US" dirty="0"/>
          </a:p>
        </p:txBody>
      </p:sp>
      <p:sp>
        <p:nvSpPr>
          <p:cNvPr id="3" name="Content Placeholder 2"/>
          <p:cNvSpPr>
            <a:spLocks noGrp="1"/>
          </p:cNvSpPr>
          <p:nvPr>
            <p:ph idx="1"/>
          </p:nvPr>
        </p:nvSpPr>
        <p:spPr>
          <a:xfrm>
            <a:off x="457200" y="2667000"/>
            <a:ext cx="8229600" cy="3459163"/>
          </a:xfrm>
        </p:spPr>
        <p:txBody>
          <a:bodyPr/>
          <a:lstStyle/>
          <a:p>
            <a:pPr>
              <a:spcBef>
                <a:spcPct val="50000"/>
              </a:spcBef>
            </a:pPr>
            <a:r>
              <a:rPr lang="en-US" dirty="0" smtClean="0">
                <a:solidFill>
                  <a:srgbClr val="3366FF"/>
                </a:solidFill>
              </a:rPr>
              <a:t>Derive </a:t>
            </a:r>
            <a:r>
              <a:rPr lang="en-US" dirty="0">
                <a:solidFill>
                  <a:srgbClr val="3366FF"/>
                </a:solidFill>
              </a:rPr>
              <a:t>from </a:t>
            </a:r>
            <a:r>
              <a:rPr lang="en-US" dirty="0" err="1">
                <a:solidFill>
                  <a:srgbClr val="3366FF"/>
                </a:solidFill>
              </a:rPr>
              <a:t>N</a:t>
            </a:r>
            <a:r>
              <a:rPr lang="en-US" baseline="-25000" dirty="0" err="1">
                <a:solidFill>
                  <a:srgbClr val="3366FF"/>
                </a:solidFill>
              </a:rPr>
              <a:t>t</a:t>
            </a:r>
            <a:r>
              <a:rPr lang="en-US" dirty="0">
                <a:solidFill>
                  <a:srgbClr val="3366FF"/>
                </a:solidFill>
              </a:rPr>
              <a:t> = N</a:t>
            </a:r>
            <a:r>
              <a:rPr lang="en-US" baseline="-25000" dirty="0">
                <a:solidFill>
                  <a:srgbClr val="3366FF"/>
                </a:solidFill>
              </a:rPr>
              <a:t>0</a:t>
            </a:r>
            <a:r>
              <a:rPr lang="en-US" dirty="0">
                <a:solidFill>
                  <a:srgbClr val="3366FF"/>
                </a:solidFill>
              </a:rPr>
              <a:t>e</a:t>
            </a:r>
            <a:r>
              <a:rPr lang="en-US" baseline="30000" dirty="0">
                <a:solidFill>
                  <a:srgbClr val="3366FF"/>
                </a:solidFill>
              </a:rPr>
              <a:t>rt</a:t>
            </a:r>
          </a:p>
          <a:p>
            <a:r>
              <a:rPr lang="en-US" dirty="0" smtClean="0">
                <a:solidFill>
                  <a:srgbClr val="3366FF"/>
                </a:solidFill>
              </a:rPr>
              <a:t>To </a:t>
            </a:r>
            <a:r>
              <a:rPr lang="en-US" dirty="0">
                <a:solidFill>
                  <a:srgbClr val="3366FF"/>
                </a:solidFill>
              </a:rPr>
              <a:t>start, what is </a:t>
            </a:r>
            <a:r>
              <a:rPr lang="en-US" dirty="0" err="1">
                <a:solidFill>
                  <a:srgbClr val="3366FF"/>
                </a:solidFill>
              </a:rPr>
              <a:t>N</a:t>
            </a:r>
            <a:r>
              <a:rPr lang="en-US" baseline="-25000" dirty="0" err="1">
                <a:solidFill>
                  <a:srgbClr val="3366FF"/>
                </a:solidFill>
              </a:rPr>
              <a:t>t</a:t>
            </a:r>
            <a:r>
              <a:rPr lang="en-US" dirty="0">
                <a:solidFill>
                  <a:srgbClr val="3366FF"/>
                </a:solidFill>
              </a:rPr>
              <a:t> in terms of N</a:t>
            </a:r>
            <a:r>
              <a:rPr lang="en-US" baseline="-25000" dirty="0">
                <a:solidFill>
                  <a:srgbClr val="3366FF"/>
                </a:solidFill>
              </a:rPr>
              <a:t>0 </a:t>
            </a:r>
            <a:r>
              <a:rPr lang="en-US" dirty="0">
                <a:solidFill>
                  <a:srgbClr val="3366FF"/>
                </a:solidFill>
              </a:rPr>
              <a:t>given that we’re doubling? </a:t>
            </a:r>
            <a:endParaRPr lang="en-US" baseline="30000" dirty="0">
              <a:solidFill>
                <a:srgbClr val="3366FF"/>
              </a:solidFill>
            </a:endParaRPr>
          </a:p>
          <a:p>
            <a:endParaRPr lang="en-US" dirty="0"/>
          </a:p>
        </p:txBody>
      </p:sp>
      <p:graphicFrame>
        <p:nvGraphicFramePr>
          <p:cNvPr id="5" name="Object 3"/>
          <p:cNvGraphicFramePr>
            <a:graphicFrameLocks noChangeAspect="1"/>
          </p:cNvGraphicFramePr>
          <p:nvPr>
            <p:extLst>
              <p:ext uri="{D42A27DB-BD31-4B8C-83A1-F6EECF244321}">
                <p14:modId xmlns:p14="http://schemas.microsoft.com/office/powerpoint/2010/main" val="1876979039"/>
              </p:ext>
            </p:extLst>
          </p:nvPr>
        </p:nvGraphicFramePr>
        <p:xfrm>
          <a:off x="2895600" y="1752600"/>
          <a:ext cx="2633663" cy="831850"/>
        </p:xfrm>
        <a:graphic>
          <a:graphicData uri="http://schemas.openxmlformats.org/presentationml/2006/ole">
            <mc:AlternateContent xmlns:mc="http://schemas.openxmlformats.org/markup-compatibility/2006">
              <mc:Choice xmlns:v="urn:schemas-microsoft-com:vml" Requires="v">
                <p:oleObj spid="_x0000_s2096" name="Equation" r:id="rId4" imgW="723586" imgH="228501" progId="Equation.3">
                  <p:embed/>
                </p:oleObj>
              </mc:Choice>
              <mc:Fallback>
                <p:oleObj name="Equation" r:id="rId4" imgW="723586"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752600"/>
                        <a:ext cx="2633663"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099103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457200" y="1447800"/>
            <a:ext cx="8229600" cy="4525963"/>
          </a:xfrm>
        </p:spPr>
        <p:txBody>
          <a:bodyPr>
            <a:noAutofit/>
          </a:bodyPr>
          <a:lstStyle/>
          <a:p>
            <a:pPr marL="0" indent="0">
              <a:buNone/>
            </a:pPr>
            <a:r>
              <a:rPr lang="en-US" sz="2800" dirty="0" smtClean="0"/>
              <a:t>Prof. John Rueter</a:t>
            </a:r>
          </a:p>
          <a:p>
            <a:pPr marL="0" indent="0">
              <a:buNone/>
            </a:pPr>
            <a:r>
              <a:rPr lang="en-US" sz="2800" dirty="0" smtClean="0"/>
              <a:t>Course syllabus</a:t>
            </a:r>
          </a:p>
          <a:p>
            <a:pPr marL="0" indent="0">
              <a:buNone/>
            </a:pPr>
            <a:r>
              <a:rPr lang="en-US" sz="2800" dirty="0" smtClean="0"/>
              <a:t>Assignment 1 due date, in-class </a:t>
            </a:r>
            <a:r>
              <a:rPr lang="en-US" sz="2800" dirty="0" err="1" smtClean="0"/>
              <a:t>dropbox</a:t>
            </a:r>
            <a:endParaRPr lang="en-US" sz="2800" dirty="0" smtClean="0"/>
          </a:p>
          <a:p>
            <a:pPr marL="0" indent="0">
              <a:buNone/>
            </a:pPr>
            <a:r>
              <a:rPr lang="en-US" sz="2800" dirty="0" smtClean="0"/>
              <a:t>Book</a:t>
            </a:r>
            <a:endParaRPr lang="en-US" sz="2800" dirty="0"/>
          </a:p>
          <a:p>
            <a:pPr marL="0" indent="0">
              <a:buNone/>
            </a:pPr>
            <a:r>
              <a:rPr lang="en-US" sz="2800" dirty="0" smtClean="0"/>
              <a:t>How to Succeed in this course:</a:t>
            </a:r>
          </a:p>
          <a:p>
            <a:pPr lvl="1" indent="-342900">
              <a:buFont typeface="Wingdings" panose="05000000000000000000" pitchFamily="2" charset="2"/>
              <a:buChar char="§"/>
            </a:pPr>
            <a:r>
              <a:rPr lang="en-US" sz="2400" dirty="0" smtClean="0"/>
              <a:t>Attend class!  Take notes! </a:t>
            </a:r>
          </a:p>
          <a:p>
            <a:pPr lvl="1" indent="-342900">
              <a:buFont typeface="Wingdings" panose="05000000000000000000" pitchFamily="2" charset="2"/>
              <a:buChar char="§"/>
            </a:pPr>
            <a:r>
              <a:rPr lang="en-US" sz="2400" dirty="0" smtClean="0"/>
              <a:t>Always bring:  Paper AND laptop</a:t>
            </a:r>
            <a:endParaRPr lang="en-US" sz="2400" dirty="0"/>
          </a:p>
          <a:p>
            <a:pPr lvl="1" indent="-342900">
              <a:buFont typeface="Wingdings" panose="05000000000000000000" pitchFamily="2" charset="2"/>
              <a:buChar char="§"/>
            </a:pPr>
            <a:r>
              <a:rPr lang="en-US" sz="2400" dirty="0" smtClean="0"/>
              <a:t>In-class and weekly assignments are designed to help you ace the tests.</a:t>
            </a:r>
          </a:p>
          <a:p>
            <a:pPr lvl="1" indent="-342900">
              <a:buFont typeface="Wingdings" panose="05000000000000000000" pitchFamily="2" charset="2"/>
              <a:buChar char="§"/>
            </a:pPr>
            <a:r>
              <a:rPr lang="en-US" sz="2400" dirty="0" smtClean="0"/>
              <a:t>Labs:  Provide valuable hands-on experience.  Embrace and enjoy.</a:t>
            </a:r>
          </a:p>
          <a:p>
            <a:pPr lvl="1" indent="-342900">
              <a:buFont typeface="Wingdings" panose="05000000000000000000" pitchFamily="2" charset="2"/>
              <a:buChar char="§"/>
            </a:pPr>
            <a:endParaRPr lang="en-US" sz="2400" dirty="0"/>
          </a:p>
        </p:txBody>
      </p:sp>
    </p:spTree>
    <p:extLst>
      <p:ext uri="{BB962C8B-B14F-4D97-AF65-F5344CB8AC3E}">
        <p14:creationId xmlns:p14="http://schemas.microsoft.com/office/powerpoint/2010/main" val="390177724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cology-Fig-09-09-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90600" y="1686326"/>
            <a:ext cx="7010400" cy="4977999"/>
          </a:xfrm>
          <a:prstGeom prst="rect">
            <a:avLst/>
          </a:prstGeom>
          <a:noFill/>
          <a:ln w="9525">
            <a:noFill/>
            <a:miter lim="800000"/>
            <a:headEnd/>
            <a:tailEnd/>
          </a:ln>
        </p:spPr>
      </p:pic>
      <p:sp>
        <p:nvSpPr>
          <p:cNvPr id="32771" name="Rectangle 1"/>
          <p:cNvSpPr>
            <a:spLocks noChangeArrowheads="1"/>
          </p:cNvSpPr>
          <p:nvPr/>
        </p:nvSpPr>
        <p:spPr bwMode="auto">
          <a:xfrm>
            <a:off x="558800" y="127000"/>
            <a:ext cx="8280400" cy="1477963"/>
          </a:xfrm>
          <a:prstGeom prst="rect">
            <a:avLst/>
          </a:prstGeom>
          <a:noFill/>
          <a:ln w="9525">
            <a:noFill/>
            <a:miter lim="800000"/>
            <a:headEnd/>
            <a:tailEnd/>
          </a:ln>
        </p:spPr>
        <p:txBody>
          <a:bodyPr wrap="square">
            <a:spAutoFit/>
          </a:bodyPr>
          <a:lstStyle/>
          <a:p>
            <a:pPr eaLnBrk="1" hangingPunct="1"/>
            <a:r>
              <a:rPr lang="en-US" sz="3000" dirty="0"/>
              <a:t>Exponential relationships between y and x appear linear when graphed on semi-log paper. </a:t>
            </a:r>
            <a:br>
              <a:rPr lang="en-US" sz="3000" dirty="0"/>
            </a:br>
            <a:r>
              <a:rPr lang="en-US" sz="3000" dirty="0"/>
              <a:t>Why use a log scale for the y axis?</a:t>
            </a:r>
          </a:p>
        </p:txBody>
      </p:sp>
    </p:spTree>
    <p:extLst>
      <p:ext uri="{BB962C8B-B14F-4D97-AF65-F5344CB8AC3E}">
        <p14:creationId xmlns:p14="http://schemas.microsoft.com/office/powerpoint/2010/main" val="16163172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2400" dirty="0" smtClean="0"/>
              <a:t>Interview two of your neighbors and for each:</a:t>
            </a:r>
          </a:p>
          <a:p>
            <a:pPr marL="457200" indent="-457200">
              <a:buAutoNum type="arabicPeriod"/>
            </a:pPr>
            <a:r>
              <a:rPr lang="en-US" sz="2400" dirty="0"/>
              <a:t>W</a:t>
            </a:r>
            <a:r>
              <a:rPr lang="en-US" sz="2400" dirty="0" smtClean="0"/>
              <a:t>rite </a:t>
            </a:r>
            <a:r>
              <a:rPr lang="en-US" sz="2400" dirty="0"/>
              <a:t>down </a:t>
            </a:r>
            <a:r>
              <a:rPr lang="en-US" sz="2400" dirty="0" smtClean="0"/>
              <a:t>name, email (if shares); check lab section</a:t>
            </a:r>
          </a:p>
          <a:p>
            <a:pPr marL="457200" indent="-457200">
              <a:buAutoNum type="arabicPeriod"/>
            </a:pPr>
            <a:r>
              <a:rPr lang="en-US" sz="2400" dirty="0" smtClean="0"/>
              <a:t>Share one life experience that informed your decision to study environmental science or studies.</a:t>
            </a:r>
          </a:p>
          <a:p>
            <a:pPr marL="457200" indent="-457200">
              <a:buAutoNum type="arabicPeriod"/>
            </a:pPr>
            <a:r>
              <a:rPr lang="en-US" sz="2400" dirty="0" smtClean="0"/>
              <a:t>What you think is the #1 environmental issue you’d like to contribute towards solving.</a:t>
            </a:r>
          </a:p>
          <a:p>
            <a:pPr marL="457200" indent="-457200">
              <a:buAutoNum type="arabicPeriod"/>
            </a:pPr>
            <a:r>
              <a:rPr lang="en-US" sz="2400" dirty="0" smtClean="0"/>
              <a:t>Discuss the biggest </a:t>
            </a:r>
            <a:r>
              <a:rPr lang="en-US" sz="2400" dirty="0"/>
              <a:t>challenges to implementing environmental </a:t>
            </a:r>
            <a:r>
              <a:rPr lang="en-US" sz="2400" dirty="0" smtClean="0"/>
              <a:t>management for your issues?</a:t>
            </a:r>
            <a:endParaRPr lang="en-US" sz="2400" dirty="0"/>
          </a:p>
          <a:p>
            <a:pPr marL="0" indent="0">
              <a:buNone/>
            </a:pPr>
            <a:endParaRPr lang="en-US" sz="2400" dirty="0" smtClean="0"/>
          </a:p>
          <a:p>
            <a:pPr marL="0" indent="0">
              <a:buNone/>
            </a:pPr>
            <a:r>
              <a:rPr lang="en-US" sz="2400" dirty="0" smtClean="0"/>
              <a:t>Share some of the issues &amp; challenges w/ class. Do not turn in.</a:t>
            </a:r>
          </a:p>
        </p:txBody>
      </p:sp>
    </p:spTree>
    <p:extLst>
      <p:ext uri="{BB962C8B-B14F-4D97-AF65-F5344CB8AC3E}">
        <p14:creationId xmlns:p14="http://schemas.microsoft.com/office/powerpoint/2010/main" val="17497799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a:t>
            </a:r>
            <a:endParaRPr lang="en-US" dirty="0"/>
          </a:p>
        </p:txBody>
      </p:sp>
      <p:sp>
        <p:nvSpPr>
          <p:cNvPr id="3" name="Content Placeholder 2"/>
          <p:cNvSpPr>
            <a:spLocks noGrp="1"/>
          </p:cNvSpPr>
          <p:nvPr>
            <p:ph idx="1"/>
          </p:nvPr>
        </p:nvSpPr>
        <p:spPr/>
        <p:txBody>
          <a:bodyPr>
            <a:normAutofit/>
          </a:bodyPr>
          <a:lstStyle/>
          <a:p>
            <a:r>
              <a:rPr lang="en-US" dirty="0" smtClean="0"/>
              <a:t>You will do a lot of individual and group work in this class from identifying simple definitions to figuring out solutions to problems.</a:t>
            </a:r>
          </a:p>
          <a:p>
            <a:r>
              <a:rPr lang="en-US" dirty="0" smtClean="0"/>
              <a:t>Each class day at the end of class, turn in your answers to the work. </a:t>
            </a:r>
          </a:p>
          <a:p>
            <a:r>
              <a:rPr lang="en-US" dirty="0" smtClean="0"/>
              <a:t>Keep your returned responses for reference </a:t>
            </a:r>
            <a:br>
              <a:rPr lang="en-US" dirty="0" smtClean="0"/>
            </a:br>
            <a:r>
              <a:rPr lang="en-US" dirty="0" smtClean="0"/>
              <a:t>and studying.</a:t>
            </a:r>
          </a:p>
        </p:txBody>
      </p:sp>
    </p:spTree>
    <p:extLst>
      <p:ext uri="{BB962C8B-B14F-4D97-AF65-F5344CB8AC3E}">
        <p14:creationId xmlns:p14="http://schemas.microsoft.com/office/powerpoint/2010/main" val="29275288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91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6.1.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90367"/>
            <a:ext cx="9144000" cy="5310433"/>
          </a:xfrm>
          <a:prstGeom prst="rect">
            <a:avLst/>
          </a:prstGeom>
        </p:spPr>
      </p:pic>
      <p:sp>
        <p:nvSpPr>
          <p:cNvPr id="3" name="TextBox 2"/>
          <p:cNvSpPr txBox="1"/>
          <p:nvPr/>
        </p:nvSpPr>
        <p:spPr>
          <a:xfrm>
            <a:off x="4495800" y="4114800"/>
            <a:ext cx="4199495" cy="2339102"/>
          </a:xfrm>
          <a:prstGeom prst="rect">
            <a:avLst/>
          </a:prstGeom>
          <a:solidFill>
            <a:schemeClr val="bg1"/>
          </a:solidFill>
          <a:ln w="38100">
            <a:solidFill>
              <a:schemeClr val="accent1"/>
            </a:solidFill>
          </a:ln>
        </p:spPr>
        <p:txBody>
          <a:bodyPr wrap="square" rtlCol="0">
            <a:spAutoFit/>
          </a:bodyPr>
          <a:lstStyle/>
          <a:p>
            <a:r>
              <a:rPr lang="en-US" sz="2000" b="1" dirty="0" smtClean="0"/>
              <a:t>Q1. Define these terms:</a:t>
            </a:r>
          </a:p>
          <a:p>
            <a:r>
              <a:rPr lang="en-US" dirty="0" smtClean="0"/>
              <a:t>a. Population</a:t>
            </a:r>
          </a:p>
          <a:p>
            <a:r>
              <a:rPr lang="en-US" dirty="0" smtClean="0"/>
              <a:t>b. Species</a:t>
            </a:r>
          </a:p>
          <a:p>
            <a:r>
              <a:rPr lang="en-US" dirty="0" smtClean="0"/>
              <a:t>c. (Ecological) Community</a:t>
            </a:r>
          </a:p>
          <a:p>
            <a:r>
              <a:rPr lang="en-US" dirty="0" smtClean="0"/>
              <a:t>d. Biodiversity</a:t>
            </a:r>
          </a:p>
          <a:p>
            <a:r>
              <a:rPr lang="en-US" dirty="0" smtClean="0"/>
              <a:t>e. Ecosystem</a:t>
            </a:r>
          </a:p>
          <a:p>
            <a:r>
              <a:rPr lang="en-US" dirty="0" smtClean="0"/>
              <a:t>f. Biome</a:t>
            </a:r>
          </a:p>
          <a:p>
            <a:r>
              <a:rPr lang="en-US" dirty="0" smtClean="0"/>
              <a:t>g. Biosphere</a:t>
            </a:r>
          </a:p>
        </p:txBody>
      </p:sp>
      <p:sp>
        <p:nvSpPr>
          <p:cNvPr id="4" name="Title 3"/>
          <p:cNvSpPr>
            <a:spLocks noGrp="1"/>
          </p:cNvSpPr>
          <p:nvPr>
            <p:ph type="title"/>
          </p:nvPr>
        </p:nvSpPr>
        <p:spPr/>
        <p:txBody>
          <a:bodyPr/>
          <a:lstStyle/>
          <a:p>
            <a:r>
              <a:rPr lang="en-US" dirty="0" smtClean="0"/>
              <a:t>Biodiversity &amp; Ecosystem Function</a:t>
            </a:r>
            <a:endParaRPr lang="en-US" dirty="0"/>
          </a:p>
        </p:txBody>
      </p:sp>
      <p:sp>
        <p:nvSpPr>
          <p:cNvPr id="5" name="5-Point Star 4"/>
          <p:cNvSpPr/>
          <p:nvPr/>
        </p:nvSpPr>
        <p:spPr>
          <a:xfrm rot="21063975">
            <a:off x="7546312" y="3745583"/>
            <a:ext cx="954593" cy="93694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7587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3671</TotalTime>
  <Words>2801</Words>
  <Application>Microsoft Macintosh PowerPoint</Application>
  <PresentationFormat>On-screen Show (4:3)</PresentationFormat>
  <Paragraphs>336</Paragraphs>
  <Slides>50</Slides>
  <Notes>25</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Office Theme</vt:lpstr>
      <vt:lpstr>Worksheet</vt:lpstr>
      <vt:lpstr>Equation</vt:lpstr>
      <vt:lpstr>ESM 221 Applied Environmental Studies: Preparation for Problem Solving</vt:lpstr>
      <vt:lpstr>Outline</vt:lpstr>
      <vt:lpstr>Course Goals</vt:lpstr>
      <vt:lpstr>Carp in Malheur WR, a crucial  stopover for migratory birds</vt:lpstr>
      <vt:lpstr>Introductions</vt:lpstr>
      <vt:lpstr>Introductions</vt:lpstr>
      <vt:lpstr>Group work</vt:lpstr>
      <vt:lpstr>PowerPoint Presentation</vt:lpstr>
      <vt:lpstr>Biodiversity &amp; Ecosystem Function</vt:lpstr>
      <vt:lpstr>Biodiversity is declining globally.</vt:lpstr>
      <vt:lpstr>PowerPoint Presentation</vt:lpstr>
      <vt:lpstr>PowerPoint Presentation</vt:lpstr>
      <vt:lpstr>What do we need to know to manage populations and ecosystems and restore biodiversity and ecosystem function? </vt:lpstr>
      <vt:lpstr>Biodiversity and ecosystem function are related</vt:lpstr>
      <vt:lpstr>Species have unique roles. Their functional traits affect ecosystem process of erosion rate</vt:lpstr>
      <vt:lpstr>PowerPoint Presentation</vt:lpstr>
      <vt:lpstr>Population Growth</vt:lpstr>
      <vt:lpstr>PowerPoint Presentation</vt:lpstr>
      <vt:lpstr>Population dynamics: What primary factors affect population size? </vt:lpstr>
      <vt:lpstr>2. Complete the new population size for these two examples</vt:lpstr>
      <vt:lpstr>2. Completed population size examples</vt:lpstr>
      <vt:lpstr>Definitions</vt:lpstr>
      <vt:lpstr>Developing a growth rate equation to predict population change (1)</vt:lpstr>
      <vt:lpstr>Developing a growth rate equation to predict population change (2)</vt:lpstr>
      <vt:lpstr>The intrinsic growth rate (r)</vt:lpstr>
      <vt:lpstr>3. Calculate growth rate </vt:lpstr>
      <vt:lpstr>3. Calculate growth rates </vt:lpstr>
      <vt:lpstr>3. Calculated growth rates  for examples</vt:lpstr>
      <vt:lpstr>4. Check in on r</vt:lpstr>
      <vt:lpstr>PowerPoint Presentation</vt:lpstr>
      <vt:lpstr>Quick Review of log and e:  Logarithms are the inverse of exponentials</vt:lpstr>
      <vt:lpstr>Quick Review of log and e:  Logarithms are the inverse of exponentials</vt:lpstr>
      <vt:lpstr>Definitions: Review</vt:lpstr>
      <vt:lpstr>PowerPoint Presentation</vt:lpstr>
      <vt:lpstr>PowerPoint Presentation</vt:lpstr>
      <vt:lpstr>Example Population Growth</vt:lpstr>
      <vt:lpstr>Human Population Growth</vt:lpstr>
      <vt:lpstr>Exponential growth formula,  the base model for population growth</vt:lpstr>
      <vt:lpstr>5. What do each of these variables mean?</vt:lpstr>
      <vt:lpstr>6. Calculate population size after 1, 2, and 3 months of growth for this example:</vt:lpstr>
      <vt:lpstr>6. Calculated size over three months</vt:lpstr>
      <vt:lpstr>6. Calculated size over three months</vt:lpstr>
      <vt:lpstr>7. Challenge questions: </vt:lpstr>
      <vt:lpstr>7. Challenge questions a, b: </vt:lpstr>
      <vt:lpstr>7. Challenge c &amp; d: dN/dt vs N for N0=500,  r = 0, 0.5, 1</vt:lpstr>
      <vt:lpstr>PowerPoint Presentation</vt:lpstr>
      <vt:lpstr>8. Doubling time problems,  Solve for td using td = ln(2)/r :</vt:lpstr>
      <vt:lpstr>8. Doubling time problems, using td = ln(2)/r :</vt:lpstr>
      <vt:lpstr>9. Optional challenge:  derive doubling time equation</vt:lpstr>
      <vt:lpstr>PowerPoint Presentation</vt:lpstr>
    </vt:vector>
  </TitlesOfParts>
  <Company>Portland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 221: Applied Environmental Studies: Preparation for Problem Solving</dc:title>
  <dc:creator>Valance  Brenneis</dc:creator>
  <cp:lastModifiedBy>John Rueter</cp:lastModifiedBy>
  <cp:revision>157</cp:revision>
  <cp:lastPrinted>2015-01-05T08:33:53Z</cp:lastPrinted>
  <dcterms:created xsi:type="dcterms:W3CDTF">2012-04-02T06:43:01Z</dcterms:created>
  <dcterms:modified xsi:type="dcterms:W3CDTF">2017-04-03T01:15:12Z</dcterms:modified>
</cp:coreProperties>
</file>