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04" r:id="rId4"/>
  </p:sldMasterIdLst>
  <p:notesMasterIdLst>
    <p:notesMasterId r:id="rId36"/>
  </p:notesMasterIdLst>
  <p:handoutMasterIdLst>
    <p:handoutMasterId r:id="rId37"/>
  </p:handoutMasterIdLst>
  <p:sldIdLst>
    <p:sldId id="371" r:id="rId5"/>
    <p:sldId id="304" r:id="rId6"/>
    <p:sldId id="393" r:id="rId7"/>
    <p:sldId id="336" r:id="rId8"/>
    <p:sldId id="310" r:id="rId9"/>
    <p:sldId id="327" r:id="rId10"/>
    <p:sldId id="394" r:id="rId11"/>
    <p:sldId id="373" r:id="rId12"/>
    <p:sldId id="396" r:id="rId13"/>
    <p:sldId id="380" r:id="rId14"/>
    <p:sldId id="365" r:id="rId15"/>
    <p:sldId id="357" r:id="rId16"/>
    <p:sldId id="306" r:id="rId17"/>
    <p:sldId id="335" r:id="rId18"/>
    <p:sldId id="397" r:id="rId19"/>
    <p:sldId id="366" r:id="rId20"/>
    <p:sldId id="367" r:id="rId21"/>
    <p:sldId id="368" r:id="rId22"/>
    <p:sldId id="345" r:id="rId23"/>
    <p:sldId id="354" r:id="rId24"/>
    <p:sldId id="349" r:id="rId25"/>
    <p:sldId id="350" r:id="rId26"/>
    <p:sldId id="356" r:id="rId27"/>
    <p:sldId id="348" r:id="rId28"/>
    <p:sldId id="308" r:id="rId29"/>
    <p:sldId id="309" r:id="rId30"/>
    <p:sldId id="317" r:id="rId31"/>
    <p:sldId id="318" r:id="rId32"/>
    <p:sldId id="319" r:id="rId33"/>
    <p:sldId id="347" r:id="rId34"/>
    <p:sldId id="359" r:id="rId35"/>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EBC5"/>
    <a:srgbClr val="002A6C"/>
    <a:srgbClr val="003399"/>
    <a:srgbClr val="FFCC00"/>
    <a:srgbClr val="FFFF00"/>
    <a:srgbClr val="FF9900"/>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86388" autoAdjust="0"/>
  </p:normalViewPr>
  <p:slideViewPr>
    <p:cSldViewPr>
      <p:cViewPr>
        <p:scale>
          <a:sx n="90" d="100"/>
          <a:sy n="90" d="100"/>
        </p:scale>
        <p:origin x="-3824" y="-106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40" d="100"/>
        <a:sy n="40" d="100"/>
      </p:scale>
      <p:origin x="0" y="0"/>
    </p:cViewPr>
  </p:sorterViewPr>
  <p:notesViewPr>
    <p:cSldViewPr>
      <p:cViewPr varScale="1">
        <p:scale>
          <a:sx n="49" d="100"/>
          <a:sy n="49" d="100"/>
        </p:scale>
        <p:origin x="-2688" y="-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170238" cy="469900"/>
          </a:xfrm>
          <a:prstGeom prst="rect">
            <a:avLst/>
          </a:prstGeom>
          <a:noFill/>
          <a:ln w="9525">
            <a:noFill/>
            <a:miter lim="800000"/>
            <a:headEnd/>
            <a:tailEnd/>
          </a:ln>
          <a:effectLst/>
        </p:spPr>
        <p:txBody>
          <a:bodyPr vert="horz" wrap="square" lIns="94553" tIns="47277" rIns="94553" bIns="47277" numCol="1" anchor="t" anchorCtr="0" compatLnSpc="1">
            <a:prstTxWarp prst="textNoShape">
              <a:avLst/>
            </a:prstTxWarp>
          </a:bodyPr>
          <a:lstStyle>
            <a:lvl1pPr eaLnBrk="0" hangingPunct="0">
              <a:defRPr sz="1300">
                <a:latin typeface="Times"/>
                <a:cs typeface="+mn-cs"/>
              </a:defRPr>
            </a:lvl1pPr>
          </a:lstStyle>
          <a:p>
            <a:pPr>
              <a:defRPr/>
            </a:pPr>
            <a:endParaRPr lang="en-US"/>
          </a:p>
        </p:txBody>
      </p:sp>
      <p:sp>
        <p:nvSpPr>
          <p:cNvPr id="124931" name="Rectangle 3"/>
          <p:cNvSpPr>
            <a:spLocks noGrp="1" noChangeArrowheads="1"/>
          </p:cNvSpPr>
          <p:nvPr>
            <p:ph type="dt" sz="quarter" idx="1"/>
          </p:nvPr>
        </p:nvSpPr>
        <p:spPr bwMode="auto">
          <a:xfrm>
            <a:off x="4121150" y="0"/>
            <a:ext cx="3167063" cy="469900"/>
          </a:xfrm>
          <a:prstGeom prst="rect">
            <a:avLst/>
          </a:prstGeom>
          <a:noFill/>
          <a:ln w="9525">
            <a:noFill/>
            <a:miter lim="800000"/>
            <a:headEnd/>
            <a:tailEnd/>
          </a:ln>
          <a:effectLst/>
        </p:spPr>
        <p:txBody>
          <a:bodyPr vert="horz" wrap="square" lIns="94553" tIns="47277" rIns="94553" bIns="47277" numCol="1" anchor="t" anchorCtr="0" compatLnSpc="1">
            <a:prstTxWarp prst="textNoShape">
              <a:avLst/>
            </a:prstTxWarp>
          </a:bodyPr>
          <a:lstStyle>
            <a:lvl1pPr algn="r" eaLnBrk="0" hangingPunct="0">
              <a:defRPr sz="1300">
                <a:latin typeface="Times"/>
                <a:cs typeface="+mn-cs"/>
              </a:defRPr>
            </a:lvl1pPr>
          </a:lstStyle>
          <a:p>
            <a:pPr>
              <a:defRPr/>
            </a:pPr>
            <a:endParaRPr lang="en-US"/>
          </a:p>
        </p:txBody>
      </p:sp>
      <p:sp>
        <p:nvSpPr>
          <p:cNvPr id="124932" name="Rectangle 4"/>
          <p:cNvSpPr>
            <a:spLocks noGrp="1" noChangeArrowheads="1"/>
          </p:cNvSpPr>
          <p:nvPr>
            <p:ph type="ftr" sz="quarter" idx="2"/>
          </p:nvPr>
        </p:nvSpPr>
        <p:spPr bwMode="auto">
          <a:xfrm>
            <a:off x="0" y="9104313"/>
            <a:ext cx="3170238" cy="469900"/>
          </a:xfrm>
          <a:prstGeom prst="rect">
            <a:avLst/>
          </a:prstGeom>
          <a:noFill/>
          <a:ln w="9525">
            <a:noFill/>
            <a:miter lim="800000"/>
            <a:headEnd/>
            <a:tailEnd/>
          </a:ln>
          <a:effectLst/>
        </p:spPr>
        <p:txBody>
          <a:bodyPr vert="horz" wrap="square" lIns="94553" tIns="47277" rIns="94553" bIns="47277" numCol="1" anchor="b" anchorCtr="0" compatLnSpc="1">
            <a:prstTxWarp prst="textNoShape">
              <a:avLst/>
            </a:prstTxWarp>
          </a:bodyPr>
          <a:lstStyle>
            <a:lvl1pPr eaLnBrk="0" hangingPunct="0">
              <a:defRPr sz="1300">
                <a:latin typeface="Times"/>
                <a:cs typeface="+mn-cs"/>
              </a:defRPr>
            </a:lvl1pPr>
          </a:lstStyle>
          <a:p>
            <a:pPr>
              <a:defRPr/>
            </a:pPr>
            <a:endParaRPr lang="en-US"/>
          </a:p>
        </p:txBody>
      </p:sp>
      <p:sp>
        <p:nvSpPr>
          <p:cNvPr id="124933" name="Rectangle 5"/>
          <p:cNvSpPr>
            <a:spLocks noGrp="1" noChangeArrowheads="1"/>
          </p:cNvSpPr>
          <p:nvPr>
            <p:ph type="sldNum" sz="quarter" idx="3"/>
          </p:nvPr>
        </p:nvSpPr>
        <p:spPr bwMode="auto">
          <a:xfrm>
            <a:off x="4121150" y="9104313"/>
            <a:ext cx="3167063" cy="469900"/>
          </a:xfrm>
          <a:prstGeom prst="rect">
            <a:avLst/>
          </a:prstGeom>
          <a:noFill/>
          <a:ln w="9525">
            <a:noFill/>
            <a:miter lim="800000"/>
            <a:headEnd/>
            <a:tailEnd/>
          </a:ln>
          <a:effectLst/>
        </p:spPr>
        <p:txBody>
          <a:bodyPr vert="horz" wrap="square" lIns="94553" tIns="47277" rIns="94553" bIns="47277" numCol="1" anchor="b" anchorCtr="0" compatLnSpc="1">
            <a:prstTxWarp prst="textNoShape">
              <a:avLst/>
            </a:prstTxWarp>
          </a:bodyPr>
          <a:lstStyle>
            <a:lvl1pPr algn="r" eaLnBrk="0" hangingPunct="0">
              <a:defRPr sz="1300">
                <a:latin typeface="Times"/>
                <a:cs typeface="+mn-cs"/>
              </a:defRPr>
            </a:lvl1pPr>
          </a:lstStyle>
          <a:p>
            <a:pPr>
              <a:defRPr/>
            </a:pPr>
            <a:fld id="{3EB09A75-0FFB-44BB-8039-C1577DE781CE}" type="slidenum">
              <a:rPr lang="en-US"/>
              <a:pPr>
                <a:defRPr/>
              </a:pPr>
              <a:t>‹#›</a:t>
            </a:fld>
            <a:endParaRPr lang="en-US"/>
          </a:p>
        </p:txBody>
      </p:sp>
    </p:spTree>
    <p:extLst>
      <p:ext uri="{BB962C8B-B14F-4D97-AF65-F5344CB8AC3E}">
        <p14:creationId xmlns:p14="http://schemas.microsoft.com/office/powerpoint/2010/main" val="2888814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170238" cy="469900"/>
          </a:xfrm>
          <a:prstGeom prst="rect">
            <a:avLst/>
          </a:prstGeom>
          <a:noFill/>
          <a:ln w="9525">
            <a:noFill/>
            <a:miter lim="800000"/>
            <a:headEnd/>
            <a:tailEnd/>
          </a:ln>
          <a:effectLst/>
        </p:spPr>
        <p:txBody>
          <a:bodyPr vert="horz" wrap="square" lIns="94553" tIns="47277" rIns="94553" bIns="47277" numCol="1" anchor="t" anchorCtr="0" compatLnSpc="1">
            <a:prstTxWarp prst="textNoShape">
              <a:avLst/>
            </a:prstTxWarp>
          </a:bodyPr>
          <a:lstStyle>
            <a:lvl1pPr eaLnBrk="0" hangingPunct="0">
              <a:defRPr sz="1300">
                <a:latin typeface="Times"/>
                <a:cs typeface="+mn-cs"/>
              </a:defRPr>
            </a:lvl1pPr>
          </a:lstStyle>
          <a:p>
            <a:pPr>
              <a:defRPr/>
            </a:pPr>
            <a:endParaRPr lang="en-US"/>
          </a:p>
        </p:txBody>
      </p:sp>
      <p:sp>
        <p:nvSpPr>
          <p:cNvPr id="129027" name="Rectangle 3"/>
          <p:cNvSpPr>
            <a:spLocks noGrp="1" noChangeArrowheads="1"/>
          </p:cNvSpPr>
          <p:nvPr>
            <p:ph type="dt" idx="1"/>
          </p:nvPr>
        </p:nvSpPr>
        <p:spPr bwMode="auto">
          <a:xfrm>
            <a:off x="4121150" y="0"/>
            <a:ext cx="3167063" cy="469900"/>
          </a:xfrm>
          <a:prstGeom prst="rect">
            <a:avLst/>
          </a:prstGeom>
          <a:noFill/>
          <a:ln w="9525">
            <a:noFill/>
            <a:miter lim="800000"/>
            <a:headEnd/>
            <a:tailEnd/>
          </a:ln>
          <a:effectLst/>
        </p:spPr>
        <p:txBody>
          <a:bodyPr vert="horz" wrap="square" lIns="94553" tIns="47277" rIns="94553" bIns="47277" numCol="1" anchor="t" anchorCtr="0" compatLnSpc="1">
            <a:prstTxWarp prst="textNoShape">
              <a:avLst/>
            </a:prstTxWarp>
          </a:bodyPr>
          <a:lstStyle>
            <a:lvl1pPr algn="r" eaLnBrk="0" hangingPunct="0">
              <a:defRPr sz="1300">
                <a:latin typeface="Times"/>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36663" y="706438"/>
            <a:ext cx="4814887" cy="360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950913" y="4551363"/>
            <a:ext cx="5386387" cy="4316412"/>
          </a:xfrm>
          <a:prstGeom prst="rect">
            <a:avLst/>
          </a:prstGeom>
          <a:noFill/>
          <a:ln w="9525">
            <a:noFill/>
            <a:miter lim="800000"/>
            <a:headEnd/>
            <a:tailEnd/>
          </a:ln>
          <a:effectLst/>
        </p:spPr>
        <p:txBody>
          <a:bodyPr vert="horz" wrap="square" lIns="94553" tIns="47277" rIns="94553" bIns="472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9104313"/>
            <a:ext cx="3170238" cy="469900"/>
          </a:xfrm>
          <a:prstGeom prst="rect">
            <a:avLst/>
          </a:prstGeom>
          <a:noFill/>
          <a:ln w="9525">
            <a:noFill/>
            <a:miter lim="800000"/>
            <a:headEnd/>
            <a:tailEnd/>
          </a:ln>
          <a:effectLst/>
        </p:spPr>
        <p:txBody>
          <a:bodyPr vert="horz" wrap="square" lIns="94553" tIns="47277" rIns="94553" bIns="47277" numCol="1" anchor="b" anchorCtr="0" compatLnSpc="1">
            <a:prstTxWarp prst="textNoShape">
              <a:avLst/>
            </a:prstTxWarp>
          </a:bodyPr>
          <a:lstStyle>
            <a:lvl1pPr eaLnBrk="0" hangingPunct="0">
              <a:defRPr sz="1300">
                <a:latin typeface="Times"/>
                <a:cs typeface="+mn-cs"/>
              </a:defRPr>
            </a:lvl1pPr>
          </a:lstStyle>
          <a:p>
            <a:pPr>
              <a:defRPr/>
            </a:pPr>
            <a:endParaRPr lang="en-US"/>
          </a:p>
        </p:txBody>
      </p:sp>
      <p:sp>
        <p:nvSpPr>
          <p:cNvPr id="129031" name="Rectangle 7"/>
          <p:cNvSpPr>
            <a:spLocks noGrp="1" noChangeArrowheads="1"/>
          </p:cNvSpPr>
          <p:nvPr>
            <p:ph type="sldNum" sz="quarter" idx="5"/>
          </p:nvPr>
        </p:nvSpPr>
        <p:spPr bwMode="auto">
          <a:xfrm>
            <a:off x="4121150" y="9104313"/>
            <a:ext cx="3167063" cy="469900"/>
          </a:xfrm>
          <a:prstGeom prst="rect">
            <a:avLst/>
          </a:prstGeom>
          <a:noFill/>
          <a:ln w="9525">
            <a:noFill/>
            <a:miter lim="800000"/>
            <a:headEnd/>
            <a:tailEnd/>
          </a:ln>
          <a:effectLst/>
        </p:spPr>
        <p:txBody>
          <a:bodyPr vert="horz" wrap="square" lIns="94553" tIns="47277" rIns="94553" bIns="47277" numCol="1" anchor="b" anchorCtr="0" compatLnSpc="1">
            <a:prstTxWarp prst="textNoShape">
              <a:avLst/>
            </a:prstTxWarp>
          </a:bodyPr>
          <a:lstStyle>
            <a:lvl1pPr algn="r" eaLnBrk="0" hangingPunct="0">
              <a:defRPr sz="1300">
                <a:latin typeface="Times"/>
                <a:cs typeface="+mn-cs"/>
              </a:defRPr>
            </a:lvl1pPr>
          </a:lstStyle>
          <a:p>
            <a:pPr>
              <a:defRPr/>
            </a:pPr>
            <a:fld id="{05A28097-7882-4CE9-B877-34DE4B8C6865}" type="slidenum">
              <a:rPr lang="en-US"/>
              <a:pPr>
                <a:defRPr/>
              </a:pPr>
              <a:t>‹#›</a:t>
            </a:fld>
            <a:endParaRPr lang="en-US"/>
          </a:p>
        </p:txBody>
      </p:sp>
    </p:spTree>
    <p:extLst>
      <p:ext uri="{BB962C8B-B14F-4D97-AF65-F5344CB8AC3E}">
        <p14:creationId xmlns:p14="http://schemas.microsoft.com/office/powerpoint/2010/main" val="753021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who.int/indoorair/health_impacts/e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800"/>
              </a:spcAft>
              <a:defRPr/>
            </a:pPr>
            <a:r>
              <a:rPr lang="en-US" sz="1200" dirty="0" smtClean="0">
                <a:solidFill>
                  <a:schemeClr val="tx2"/>
                </a:solidFill>
              </a:rPr>
              <a:t>(</a:t>
            </a:r>
            <a:r>
              <a:rPr lang="en-US" dirty="0" smtClean="0"/>
              <a:t>Source: World Health Organization and United Nations Development Program Energy Access in Developing Countries: A Review Focusing on the Least Developed Countries and Sub-Saharan Africa (New York and Geneva: 2009)</a:t>
            </a:r>
          </a:p>
          <a:p>
            <a:pPr>
              <a:lnSpc>
                <a:spcPct val="150000"/>
              </a:lnSpc>
              <a:spcAft>
                <a:spcPts val="1800"/>
              </a:spcAft>
              <a:defRPr/>
            </a:pPr>
            <a:r>
              <a:rPr lang="en-US" dirty="0" smtClean="0"/>
              <a:t>Territory size is proportional to the percentage of world electricity production that occurs there. (source: worldmapper.org)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Some people guess income, or health, issues. So, when you say it is electricity, it makes the point that electricity goes hand in hand with other development indicators. </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map shows where people who have electricity supplied to their homes live. Electricity access includes that sourced from a publicly used grid and self-generated electricity (possibly from solar, wind or hydroelectric sources). This map shows access, not the quantities of electricity used. The percentage of people with access to electricity in their own homes is over 97% in Eastern Asia, Eastern Europe, North America, Western Europe and Japan. 7 of the 10 territories with the lowest access to electricity are in Southeastern Africa. Electricity in homes can be used to power lighting, heating, cooking, radios, televisions, computers, washing machines, and other appliances. "Have you ever thought about what you would have to give up or how much work and effort you would have to dedicate to daily activities if electricity did not help you?" </a:t>
            </a:r>
            <a:r>
              <a:rPr lang="en-US" dirty="0" err="1" smtClean="0"/>
              <a:t>Prazká</a:t>
            </a:r>
            <a:r>
              <a:rPr lang="en-US" dirty="0" smtClean="0"/>
              <a:t> </a:t>
            </a:r>
            <a:r>
              <a:rPr lang="en-US" dirty="0" err="1" smtClean="0"/>
              <a:t>Energetika</a:t>
            </a:r>
            <a:r>
              <a:rPr lang="en-US" dirty="0" smtClean="0"/>
              <a:t>, 2005 Territory size shows the proportion of all people with some electrical power in their homes living there.</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1.5 billion w/o electricity, 2.6 billion use biomass (wood, dung, straw, charcoal)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5A28097-7882-4CE9-B877-34DE4B8C6865}" type="slidenum">
              <a:rPr lang="en-US" smtClean="0"/>
              <a:pPr>
                <a:defRPr/>
              </a:pPr>
              <a:t>1</a:t>
            </a:fld>
            <a:endParaRPr lang="en-US"/>
          </a:p>
        </p:txBody>
      </p:sp>
    </p:spTree>
    <p:extLst>
      <p:ext uri="{BB962C8B-B14F-4D97-AF65-F5344CB8AC3E}">
        <p14:creationId xmlns:p14="http://schemas.microsoft.com/office/powerpoint/2010/main" val="254200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E80A4186-83C0-474F-9D38-FB2480F87993}" type="slidenum">
              <a:rPr lang="en-US" altLang="en-US"/>
              <a:pPr eaLnBrk="1" hangingPunct="1"/>
              <a:t>11</a:t>
            </a:fld>
            <a:endParaRPr lang="en-US" alt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Electricity is only a small percentage</a:t>
            </a:r>
            <a:r>
              <a:rPr lang="en-US" altLang="en-US" baseline="0" dirty="0" smtClean="0"/>
              <a:t> of the overall energy use (planes, transportation fuel, </a:t>
            </a:r>
            <a:r>
              <a:rPr lang="en-US" altLang="en-US" baseline="0" dirty="0" err="1" smtClean="0"/>
              <a:t>etc</a:t>
            </a:r>
            <a:r>
              <a:rPr lang="en-US" altLang="en-US" baseline="0" dirty="0" smtClean="0"/>
              <a:t>)</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a:buFont typeface="Arial"/>
              <a:buChar char="•"/>
            </a:pPr>
            <a:r>
              <a:rPr lang="en-US" dirty="0" smtClean="0">
                <a:ea typeface="ＭＳ Ｐゴシック" pitchFamily="-111" charset="-128"/>
              </a:rPr>
              <a:t>Fire and health hazards of kerosene lamp: pulmonary diseases, burns, accidents, etc.</a:t>
            </a:r>
          </a:p>
          <a:p>
            <a:pPr>
              <a:buFont typeface="Arial"/>
              <a:buChar char="•"/>
            </a:pPr>
            <a:r>
              <a:rPr lang="en-US" dirty="0" smtClean="0">
                <a:ea typeface="ＭＳ Ｐゴシック" pitchFamily="-111" charset="-128"/>
              </a:rPr>
              <a:t>Bad for the eyes - Electricity in various amounts allows  homework,</a:t>
            </a:r>
            <a:r>
              <a:rPr lang="en-US" baseline="0" dirty="0" smtClean="0">
                <a:ea typeface="ＭＳ Ｐゴシック" pitchFamily="-111" charset="-128"/>
              </a:rPr>
              <a:t> reading, night classes…</a:t>
            </a:r>
          </a:p>
          <a:p>
            <a:pPr>
              <a:buFont typeface="Arial"/>
              <a:buChar char="•"/>
            </a:pPr>
            <a:r>
              <a:rPr lang="en-US" baseline="0" dirty="0" smtClean="0">
                <a:ea typeface="ＭＳ Ｐゴシック" pitchFamily="-111" charset="-128"/>
              </a:rPr>
              <a:t>Directed lighting for surgery, refrigeration of vaccines, sterilization of equipment, Medical CD-ROM, Lab tests</a:t>
            </a:r>
            <a:endParaRPr lang="en-US" dirty="0" smtClean="0">
              <a:ea typeface="ＭＳ Ｐゴシック" pitchFamily="-111" charset="-128"/>
            </a:endParaRPr>
          </a:p>
          <a:p>
            <a:pPr>
              <a:buFont typeface="Arial"/>
              <a:buChar char="•"/>
            </a:pPr>
            <a:r>
              <a:rPr lang="en-US" dirty="0" smtClean="0">
                <a:ea typeface="ＭＳ Ｐゴシック" pitchFamily="-111" charset="-128"/>
              </a:rPr>
              <a:t>Also cost and inconvenience of procuring the (imported) fuel</a:t>
            </a:r>
          </a:p>
          <a:p>
            <a:pPr>
              <a:buFont typeface="Arial"/>
              <a:buChar char="•"/>
            </a:pPr>
            <a:r>
              <a:rPr lang="en-US" dirty="0" smtClean="0">
                <a:ea typeface="ＭＳ Ｐゴシック" pitchFamily="-111" charset="-128"/>
              </a:rPr>
              <a:t>Goals – improved nutrition/health/income/education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300"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6A2B1DBB-D220-4581-A024-510CBC1E2FB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a:t>
            </a:r>
            <a:endParaRPr lang="en-US" dirty="0"/>
          </a:p>
        </p:txBody>
      </p:sp>
      <p:sp>
        <p:nvSpPr>
          <p:cNvPr id="4" name="Slide Number Placeholder 3"/>
          <p:cNvSpPr>
            <a:spLocks noGrp="1"/>
          </p:cNvSpPr>
          <p:nvPr>
            <p:ph type="sldNum" sz="quarter" idx="10"/>
          </p:nvPr>
        </p:nvSpPr>
        <p:spPr/>
        <p:txBody>
          <a:bodyPr/>
          <a:lstStyle/>
          <a:p>
            <a:pPr>
              <a:defRPr/>
            </a:pPr>
            <a:fld id="{05A28097-7882-4CE9-B877-34DE4B8C6865}" type="slidenum">
              <a:rPr lang="en-US" smtClean="0"/>
              <a:pPr>
                <a:defRPr/>
              </a:pPr>
              <a:t>14</a:t>
            </a:fld>
            <a:endParaRPr lang="en-US"/>
          </a:p>
        </p:txBody>
      </p:sp>
    </p:spTree>
    <p:extLst>
      <p:ext uri="{BB962C8B-B14F-4D97-AF65-F5344CB8AC3E}">
        <p14:creationId xmlns:p14="http://schemas.microsoft.com/office/powerpoint/2010/main" val="329543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D9FD8-AFAB-4A67-9B8C-CE45532157A4}" type="slidenum">
              <a:rPr lang="en-US" altLang="en-US"/>
              <a:pPr/>
              <a:t>15</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Ask students to think</a:t>
            </a:r>
            <a:r>
              <a:rPr lang="en-US" altLang="en-US" baseline="0" dirty="0" smtClean="0"/>
              <a:t> about who is in charge of each of these strategies…</a:t>
            </a:r>
            <a:endParaRPr lang="en-US" altLang="en-US" dirty="0" smtClean="0"/>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56FAE5FF-28DD-46FE-A130-06EC03F8B196}" type="slidenum">
              <a:rPr lang="en-US" altLang="en-US"/>
              <a:pPr eaLnBrk="1" hangingPunct="1"/>
              <a:t>16</a:t>
            </a:fld>
            <a:endParaRPr lang="en-US" alt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Source: http://</a:t>
            </a:r>
            <a:r>
              <a:rPr lang="en-US" altLang="en-US" dirty="0" err="1" smtClean="0"/>
              <a:t>www.energytrendsinsider.com</a:t>
            </a:r>
            <a:r>
              <a:rPr lang="en-US" altLang="en-US" dirty="0" smtClean="0"/>
              <a:t>/</a:t>
            </a:r>
            <a:r>
              <a:rPr lang="en-US" altLang="en-US" dirty="0" err="1" smtClean="0"/>
              <a:t>wp</a:t>
            </a:r>
            <a:r>
              <a:rPr lang="en-US" altLang="en-US" dirty="0" smtClean="0"/>
              <a:t>-content/uploads/2012/07/Global-Solar.png?00cfb7</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3877E1A-C0E4-404F-96E8-77C5BF7B9B23}" type="slidenum">
              <a:rPr lang="en-US" altLang="en-US"/>
              <a:pPr eaLnBrk="1" hangingPunct="1"/>
              <a:t>17</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#s are a few years old.</a:t>
            </a:r>
            <a:r>
              <a:rPr lang="en-US" altLang="en-US" baseline="0" dirty="0" smtClean="0"/>
              <a:t>  Update?</a:t>
            </a:r>
          </a:p>
          <a:p>
            <a:pPr eaLnBrk="1" hangingPunct="1"/>
            <a:endParaRPr lang="en-US" altLang="en-US" baseline="0" dirty="0" smtClean="0"/>
          </a:p>
          <a:p>
            <a:pPr eaLnBrk="1" hangingPunct="1"/>
            <a:r>
              <a:rPr lang="en-US" altLang="en-US" dirty="0" smtClean="0"/>
              <a:t>(Source “Renewables 2010: Global Status Report” Renewable Energy Policy Network for the 21st Century)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D46CB4B9-952B-4F1D-B7A7-902E828582BC}" type="slidenum">
              <a:rPr lang="en-US" altLang="en-US"/>
              <a:pPr eaLnBrk="1" hangingPunct="1"/>
              <a:t>18</a:t>
            </a:fld>
            <a:endParaRPr lang="en-US" alt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Update #s?</a:t>
            </a:r>
          </a:p>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dirty="0" smtClean="0"/>
              <a:t>Wood smoke from damp wood = incomplete combustion = respiratory diseases</a:t>
            </a:r>
          </a:p>
          <a:p>
            <a:pPr>
              <a:buFont typeface="Arial"/>
              <a:buChar char="•"/>
            </a:pPr>
            <a:r>
              <a:rPr lang="en-US" sz="1200" dirty="0" smtClean="0"/>
              <a:t>Responsible for low birth weight (like cigarettes), which is predictive of future health an developmental issues.</a:t>
            </a:r>
          </a:p>
          <a:p>
            <a:pPr>
              <a:buFont typeface="Arial"/>
              <a:buChar char="•"/>
            </a:pPr>
            <a:r>
              <a:rPr lang="en-US" sz="1200" dirty="0" smtClean="0"/>
              <a:t>Cataracts and burns</a:t>
            </a:r>
          </a:p>
          <a:p>
            <a:pPr>
              <a:buFont typeface="Arial"/>
              <a:buChar char="•"/>
            </a:pPr>
            <a:r>
              <a:rPr lang="en-US" sz="1200" dirty="0" smtClean="0"/>
              <a:t>Heavy loads -- 40lbs of wood /day = l</a:t>
            </a:r>
            <a:r>
              <a:rPr lang="en-US" sz="1200" dirty="0" smtClean="0">
                <a:latin typeface="Arial" charset="0"/>
                <a:cs typeface="ＭＳ Ｐゴシック" pitchFamily="-111" charset="-128"/>
              </a:rPr>
              <a:t>arge time sink keeping kids away from school</a:t>
            </a:r>
          </a:p>
          <a:p>
            <a:pPr lvl="0">
              <a:buFont typeface="Arial"/>
              <a:buChar char="•"/>
            </a:pPr>
            <a:r>
              <a:rPr lang="en-US" sz="1200" dirty="0" smtClean="0"/>
              <a:t>Over 3 billion people use coal and biomass to cook their food and heat their homes </a:t>
            </a:r>
          </a:p>
          <a:p>
            <a:pPr lvl="0">
              <a:buFont typeface="Arial"/>
              <a:buChar char="•"/>
            </a:pPr>
            <a:r>
              <a:rPr lang="en-US" sz="1200" dirty="0" smtClean="0"/>
              <a:t>Concentrations of PM and CO 20-100 times higher than EPA standards for indoor air quality</a:t>
            </a:r>
          </a:p>
          <a:p>
            <a:pPr lvl="0">
              <a:buFont typeface="Arial"/>
              <a:buChar char="•"/>
            </a:pPr>
            <a:r>
              <a:rPr lang="en-US" sz="1200" dirty="0" smtClean="0"/>
              <a:t>Women and children face the greatest risks.</a:t>
            </a:r>
          </a:p>
          <a:p>
            <a:pPr eaLnBrk="1" hangingPunct="1"/>
            <a:r>
              <a:rPr lang="en-US" sz="1200" b="1" dirty="0" smtClean="0">
                <a:latin typeface="Arial"/>
                <a:cs typeface="Arial"/>
              </a:rPr>
              <a:t>Source:</a:t>
            </a:r>
            <a:r>
              <a:rPr lang="en-US" sz="1200" dirty="0" smtClean="0">
                <a:latin typeface="Arial"/>
                <a:cs typeface="Arial"/>
              </a:rPr>
              <a:t> </a:t>
            </a:r>
            <a:r>
              <a:rPr lang="en-US" sz="1200" dirty="0" smtClean="0">
                <a:latin typeface="Arial"/>
                <a:cs typeface="Arial"/>
                <a:hlinkClick r:id="rId3"/>
              </a:rPr>
              <a:t>http://www.who.int/indoorair/health_impacts/en/</a:t>
            </a:r>
            <a:endParaRPr lang="en-US" sz="1200" dirty="0" smtClean="0">
              <a:latin typeface="Arial"/>
              <a:cs typeface="Arial"/>
            </a:endParaRPr>
          </a:p>
          <a:p>
            <a:pPr>
              <a:lnSpc>
                <a:spcPct val="90000"/>
              </a:lnSpc>
              <a:buClr>
                <a:srgbClr val="0070C0"/>
              </a:buClr>
              <a:buFont typeface="Wingdings" charset="2"/>
              <a:buNone/>
            </a:pPr>
            <a:r>
              <a:rPr lang="en-US" sz="1200" dirty="0" smtClean="0">
                <a:solidFill>
                  <a:schemeClr val="tx2"/>
                </a:solidFill>
              </a:rPr>
              <a:t>Source: Practical Action 2010, “Poor Peoples Energy Outlook”</a:t>
            </a:r>
          </a:p>
          <a:p>
            <a:pPr>
              <a:lnSpc>
                <a:spcPct val="90000"/>
              </a:lnSpc>
              <a:buClr>
                <a:srgbClr val="0070C0"/>
              </a:buClr>
              <a:buFont typeface="Wingdings" charset="2"/>
              <a:buNone/>
            </a:pPr>
            <a:r>
              <a:rPr lang="en-US" sz="1200" dirty="0" smtClean="0">
                <a:solidFill>
                  <a:schemeClr val="tx2"/>
                </a:solidFill>
              </a:rPr>
              <a:t>Image Source: </a:t>
            </a:r>
            <a:r>
              <a:rPr lang="en-US" sz="1200" dirty="0" err="1" smtClean="0">
                <a:solidFill>
                  <a:schemeClr val="tx2"/>
                </a:solidFill>
              </a:rPr>
              <a:t>Hedon</a:t>
            </a:r>
            <a:r>
              <a:rPr lang="en-US" sz="1200" dirty="0" smtClean="0">
                <a:solidFill>
                  <a:schemeClr val="tx2"/>
                </a:solidFill>
              </a:rPr>
              <a:t>: Household Energy Network (www.hedon.info)</a:t>
            </a:r>
            <a:endParaRPr lang="en-US" sz="1200" dirty="0" smtClean="0">
              <a:cs typeface="ＭＳ Ｐゴシック" pitchFamily="-111" charset="-128"/>
            </a:endParaRPr>
          </a:p>
        </p:txBody>
      </p:sp>
      <p:sp>
        <p:nvSpPr>
          <p:cNvPr id="4" name="Slide Number Placeholder 3"/>
          <p:cNvSpPr>
            <a:spLocks noGrp="1"/>
          </p:cNvSpPr>
          <p:nvPr>
            <p:ph type="sldNum" sz="quarter" idx="10"/>
          </p:nvPr>
        </p:nvSpPr>
        <p:spPr/>
        <p:txBody>
          <a:bodyPr/>
          <a:lstStyle/>
          <a:p>
            <a:pPr>
              <a:defRPr/>
            </a:pPr>
            <a:fld id="{05A28097-7882-4CE9-B877-34DE4B8C6865}" type="slidenum">
              <a:rPr lang="en-US" smtClean="0"/>
              <a:pPr>
                <a:defRPr/>
              </a:pPr>
              <a:t>19</a:t>
            </a:fld>
            <a:endParaRPr lang="en-US"/>
          </a:p>
        </p:txBody>
      </p:sp>
    </p:spTree>
    <p:extLst>
      <p:ext uri="{BB962C8B-B14F-4D97-AF65-F5344CB8AC3E}">
        <p14:creationId xmlns:p14="http://schemas.microsoft.com/office/powerpoint/2010/main" val="329152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F7B70689-AA41-4C66-A638-E49DCFA959B3}" type="slidenum">
              <a:rPr lang="en-US" smtClean="0"/>
              <a:pPr/>
              <a:t>20</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cs typeface="ＭＳ Ｐゴシック" pitchFamily="-111" charset="-128"/>
              </a:rPr>
              <a:t>Currently large contributor to deforestation and erosion!!!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0602CC68-4531-460B-8685-09ACB92A748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audience has probably seen these stats many times.</a:t>
            </a:r>
            <a:endParaRPr lang="en-US" dirty="0"/>
          </a:p>
        </p:txBody>
      </p:sp>
      <p:sp>
        <p:nvSpPr>
          <p:cNvPr id="4" name="Slide Number Placeholder 3"/>
          <p:cNvSpPr>
            <a:spLocks noGrp="1"/>
          </p:cNvSpPr>
          <p:nvPr>
            <p:ph type="sldNum" sz="quarter" idx="10"/>
          </p:nvPr>
        </p:nvSpPr>
        <p:spPr/>
        <p:txBody>
          <a:bodyPr/>
          <a:lstStyle/>
          <a:p>
            <a:pPr>
              <a:defRPr/>
            </a:pPr>
            <a:fld id="{05A28097-7882-4CE9-B877-34DE4B8C6865}" type="slidenum">
              <a:rPr lang="en-US" smtClean="0"/>
              <a:pPr>
                <a:defRPr/>
              </a:pPr>
              <a:t>21</a:t>
            </a:fld>
            <a:endParaRPr lang="en-US"/>
          </a:p>
        </p:txBody>
      </p:sp>
    </p:spTree>
    <p:extLst>
      <p:ext uri="{BB962C8B-B14F-4D97-AF65-F5344CB8AC3E}">
        <p14:creationId xmlns:p14="http://schemas.microsoft.com/office/powerpoint/2010/main" val="386182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ea typeface="ＭＳ Ｐゴシック" pitchFamily="-111" charset="-128"/>
              </a:rPr>
              <a:t>Health effects of</a:t>
            </a:r>
            <a:r>
              <a:rPr lang="en-US" baseline="0" dirty="0" smtClean="0">
                <a:ea typeface="ＭＳ Ｐゴシック" pitchFamily="-111" charset="-128"/>
              </a:rPr>
              <a:t> water:</a:t>
            </a:r>
          </a:p>
          <a:p>
            <a:pPr>
              <a:buFont typeface="Arial" charset="0"/>
              <a:buChar char="•"/>
            </a:pPr>
            <a:r>
              <a:rPr lang="en-US" baseline="0" dirty="0" smtClean="0">
                <a:ea typeface="ＭＳ Ｐゴシック" pitchFamily="-111" charset="-128"/>
              </a:rPr>
              <a:t>Open wells / streams / containers: easily contaminated by animals, dirt, etc.</a:t>
            </a:r>
          </a:p>
          <a:p>
            <a:pPr>
              <a:buFont typeface="Arial" charset="0"/>
              <a:buChar char="•"/>
            </a:pPr>
            <a:r>
              <a:rPr lang="en-US" baseline="0" dirty="0" smtClean="0">
                <a:ea typeface="ＭＳ Ｐゴシック" pitchFamily="-111" charset="-128"/>
              </a:rPr>
              <a:t>Carrying heavy load (5gal = 40lbs): lots of calories / stunts growth – childbirth problems &amp; deaths</a:t>
            </a:r>
          </a:p>
          <a:p>
            <a:pPr>
              <a:buFont typeface="Arial" charset="0"/>
              <a:buChar char="•"/>
            </a:pPr>
            <a:r>
              <a:rPr lang="en-US" baseline="0" dirty="0" smtClean="0">
                <a:ea typeface="ＭＳ Ｐゴシック" pitchFamily="-111" charset="-128"/>
              </a:rPr>
              <a:t>Water projects = opportunity to test of Arsenic etc. &amp; filter / treat if needed</a:t>
            </a:r>
          </a:p>
          <a:p>
            <a:pPr>
              <a:buFont typeface="Arial" charset="0"/>
              <a:buChar char="•"/>
            </a:pPr>
            <a:r>
              <a:rPr lang="en-US" baseline="0" dirty="0" smtClean="0">
                <a:ea typeface="ＭＳ Ｐゴシック" pitchFamily="-111" charset="-128"/>
              </a:rPr>
              <a:t>Time spent = away from education and other pursuits</a:t>
            </a:r>
          </a:p>
          <a:p>
            <a:pPr>
              <a:buFont typeface="Arial" charset="0"/>
              <a:buChar char="•"/>
            </a:pPr>
            <a:r>
              <a:rPr lang="en-US" sz="1200" i="1" dirty="0" smtClean="0">
                <a:latin typeface="Lucida Sans Unicode" charset="-52"/>
              </a:rPr>
              <a:t>average per capita daily water use in the US 69.3 gallons </a:t>
            </a:r>
            <a:r>
              <a:rPr lang="en-US" sz="1050" i="1" dirty="0" smtClean="0">
                <a:latin typeface="Lucida Sans Unicode" charset="-52"/>
              </a:rPr>
              <a:t>(Water Works Association)</a:t>
            </a:r>
          </a:p>
          <a:p>
            <a:pPr>
              <a:buFont typeface="Arial" charset="0"/>
              <a:buChar char="•"/>
            </a:pPr>
            <a:r>
              <a:rPr lang="en-US" sz="1050" i="0" dirty="0" smtClean="0">
                <a:latin typeface="Lucida Sans Unicode" charset="-52"/>
                <a:ea typeface="ＭＳ Ｐゴシック" pitchFamily="-111" charset="-128"/>
              </a:rPr>
              <a:t>Dehydration</a:t>
            </a:r>
          </a:p>
          <a:p>
            <a:pPr>
              <a:buFont typeface="Arial" charset="0"/>
              <a:buChar char="•"/>
            </a:pPr>
            <a:r>
              <a:rPr lang="en-US" sz="1050" i="0" dirty="0" smtClean="0">
                <a:latin typeface="Lucida Sans Unicode" charset="-52"/>
                <a:ea typeface="ＭＳ Ｐゴシック" pitchFamily="-111" charset="-128"/>
              </a:rPr>
              <a:t>WHO = 10-12 gallons per person per day</a:t>
            </a:r>
          </a:p>
          <a:p>
            <a:pPr lvl="0"/>
            <a:endParaRPr lang="en-US" dirty="0" smtClean="0"/>
          </a:p>
          <a:p>
            <a:pPr lvl="0"/>
            <a:r>
              <a:rPr lang="en-US" dirty="0" smtClean="0"/>
              <a:t>UNICEF:</a:t>
            </a:r>
          </a:p>
          <a:p>
            <a:pPr lvl="0"/>
            <a:r>
              <a:rPr lang="en-US" dirty="0" smtClean="0"/>
              <a:t>Women and children are primarily responsible for fetching water. </a:t>
            </a:r>
          </a:p>
          <a:p>
            <a:pPr lvl="0"/>
            <a:r>
              <a:rPr lang="en-US" dirty="0" smtClean="0"/>
              <a:t>Everyday women around the world spend 200 million hours collecting water to meet their basic needs.</a:t>
            </a:r>
          </a:p>
          <a:p>
            <a:pPr lvl="0"/>
            <a:r>
              <a:rPr lang="en-US" dirty="0" smtClean="0"/>
              <a:t>The millennium development goals set the goal of halving the number of people without access to safe drinking water by 2015. </a:t>
            </a:r>
          </a:p>
          <a:p>
            <a:pPr lvl="1"/>
            <a:r>
              <a:rPr lang="en-US" dirty="0" smtClean="0"/>
              <a:t>These targets are on their way to being met in Middle East/North Africa, South Asia, East Asia/</a:t>
            </a:r>
            <a:r>
              <a:rPr lang="en-US" dirty="0" err="1" smtClean="0"/>
              <a:t>Paciﬁc</a:t>
            </a:r>
            <a:r>
              <a:rPr lang="en-US" dirty="0" smtClean="0"/>
              <a:t> and Latin America/Caribbean. </a:t>
            </a:r>
          </a:p>
          <a:p>
            <a:pPr lvl="1"/>
            <a:r>
              <a:rPr lang="en-US" dirty="0" smtClean="0"/>
              <a:t>They are unlikely to be met in West/Central Africa, Eastern/Southern Africa and Central Eastern Europe/Commonwealth of Independent States</a:t>
            </a:r>
          </a:p>
          <a:p>
            <a:pPr lvl="0"/>
            <a:r>
              <a:rPr lang="en-US" dirty="0" smtClean="0"/>
              <a:t>Over 50% of all water projects fail in the first few years. </a:t>
            </a:r>
          </a:p>
          <a:p>
            <a:pPr lvl="0"/>
            <a:endParaRPr lang="en-US" dirty="0" smtClean="0"/>
          </a:p>
          <a:p>
            <a:pPr lvl="0"/>
            <a:endParaRPr lang="en-US" dirty="0" smtClean="0"/>
          </a:p>
          <a:p>
            <a:pPr>
              <a:buFont typeface="Arial" charset="0"/>
              <a:buChar char="•"/>
            </a:pPr>
            <a:endParaRPr lang="en-US" i="0" dirty="0" smtClean="0">
              <a:ea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DB3AD1D-C279-4D77-9C4C-200A0E503490}" type="slidenum">
              <a:rPr lang="en-US" smtClean="0"/>
              <a:pPr/>
              <a:t>23</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0602CC68-4531-460B-8685-09ACB92A748E}"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Achievement of success requires a broad lens</a:t>
            </a:r>
          </a:p>
        </p:txBody>
      </p:sp>
      <p:sp>
        <p:nvSpPr>
          <p:cNvPr id="4" name="Slide Number Placeholder 3"/>
          <p:cNvSpPr>
            <a:spLocks noGrp="1"/>
          </p:cNvSpPr>
          <p:nvPr>
            <p:ph type="sldNum" sz="quarter" idx="5"/>
          </p:nvPr>
        </p:nvSpPr>
        <p:spPr/>
        <p:txBody>
          <a:bodyPr/>
          <a:lstStyle/>
          <a:p>
            <a:pPr>
              <a:defRPr/>
            </a:pPr>
            <a:fld id="{9955BC17-5593-43BF-8FA2-71F57D9FB49C}"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Women have traditionally been excluded from needs, design, and workforce.</a:t>
            </a:r>
          </a:p>
          <a:p>
            <a:r>
              <a:rPr lang="en-US" altLang="en-US" smtClean="0">
                <a:latin typeface="Times" pitchFamily="18" charset="0"/>
              </a:rPr>
              <a:t>Women have been excluded for a number of reasons</a:t>
            </a:r>
          </a:p>
        </p:txBody>
      </p:sp>
      <p:sp>
        <p:nvSpPr>
          <p:cNvPr id="4" name="Slide Number Placeholder 3"/>
          <p:cNvSpPr>
            <a:spLocks noGrp="1"/>
          </p:cNvSpPr>
          <p:nvPr>
            <p:ph type="sldNum" sz="quarter" idx="5"/>
          </p:nvPr>
        </p:nvSpPr>
        <p:spPr/>
        <p:txBody>
          <a:bodyPr/>
          <a:lstStyle/>
          <a:p>
            <a:pPr>
              <a:defRPr/>
            </a:pPr>
            <a:fld id="{0FFFFA33-AC9C-4420-B91A-FE401575379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In the village of Tablo,  Southern Philippines, Green Empowerment and its local partner YAMOG implemented a micro-hydro plant.  Besides providing electricity for lights and televisions, the Farmers Cooperative obtained power to run agro processing equipment. Now w</a:t>
            </a:r>
            <a:r>
              <a:rPr lang="en-US" altLang="en-US" sz="1300" smtClean="0">
                <a:latin typeface="Times" pitchFamily="18" charset="0"/>
              </a:rPr>
              <a:t>omen need not carry and walk a distant municipal center to have their rice milled.  In addition, a</a:t>
            </a:r>
            <a:r>
              <a:rPr lang="en-US" altLang="en-US" smtClean="0">
                <a:latin typeface="Times" pitchFamily="18" charset="0"/>
              </a:rPr>
              <a:t>s a result of having light at night, the Women Weavers Cooperative increased their production of traditional woven cloth and arts products.  They also found that the natural fibers they use are more flexible at night, making their work easier.</a:t>
            </a:r>
          </a:p>
          <a:p>
            <a:endParaRPr lang="en-US" alt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9AA7BB63-BC7C-4426-8747-35B059408FE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Here are three successful examples (case studies) of inclusion of women in energy transactions. </a:t>
            </a:r>
          </a:p>
          <a:p>
            <a:endParaRPr lang="en-US" altLang="en-US" smtClean="0">
              <a:latin typeface="Times" pitchFamily="18" charset="0"/>
            </a:endParaRPr>
          </a:p>
          <a:p>
            <a:r>
              <a:rPr lang="en-US" altLang="en-US" smtClean="0">
                <a:latin typeface="Times" pitchFamily="18" charset="0"/>
              </a:rPr>
              <a:t>Several solar pumps were installed in Nicaragua by Green Empowerment and its local partner Asofenix. The population of the area are small-scale farmers who are severely affected by seasonal variations in water availability. A total of five PV-powered water pumps were installed, taking into consideration the local conditions. Most of the year, primarily women and children used to walk for hours to fetch water and carry it in buckets on their heads. The PV systems pump the water to a high reservoir from where it is distributed by gravity to the households. Not only have the pumps reduced the drudgery of the women, they have also contributed to increased economic activity, better health, and improved living conditions.</a:t>
            </a:r>
          </a:p>
          <a:p>
            <a:endParaRPr lang="en-US" alt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FADF0AAC-3E93-4C75-BAEF-A1857778C9B2}"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endParaRPr lang="en-US" alt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661AB139-438E-4F17-9463-568EF663387A}"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1BE5C6E-5E47-480E-BAB3-3A445964C9CE}" type="slidenum">
              <a:rPr lang="en-US" smtClean="0"/>
              <a:pPr/>
              <a:t>30</a:t>
            </a:fld>
            <a:endParaRPr lang="en-US" smtClean="0"/>
          </a:p>
        </p:txBody>
      </p:sp>
      <p:sp>
        <p:nvSpPr>
          <p:cNvPr id="110595" name="1 Marcador de imagen de diapositiva"/>
          <p:cNvSpPr>
            <a:spLocks noGrp="1" noRot="1" noChangeAspect="1" noTextEdit="1"/>
          </p:cNvSpPr>
          <p:nvPr>
            <p:ph type="sldImg"/>
          </p:nvPr>
        </p:nvSpPr>
        <p:spPr>
          <a:ln/>
        </p:spPr>
      </p:sp>
      <p:sp>
        <p:nvSpPr>
          <p:cNvPr id="110596" name="2 Marcador de notas"/>
          <p:cNvSpPr>
            <a:spLocks noGrp="1"/>
          </p:cNvSpPr>
          <p:nvPr>
            <p:ph type="body" idx="1"/>
          </p:nvPr>
        </p:nvSpPr>
        <p:spPr>
          <a:noFill/>
          <a:ln/>
        </p:spPr>
        <p:txBody>
          <a:bodyPr lIns="96650" tIns="48324" rIns="96650" bIns="48324"/>
          <a:lstStyle/>
          <a:p>
            <a:pPr eaLnBrk="1" hangingPunct="1"/>
            <a:r>
              <a:rPr lang="en-US" dirty="0" smtClean="0"/>
              <a:t>La Pita, Nicaragua, micro-hydro</a:t>
            </a:r>
          </a:p>
        </p:txBody>
      </p:sp>
      <p:sp>
        <p:nvSpPr>
          <p:cNvPr id="110597" name="3 Marcador de número de diapositiva"/>
          <p:cNvSpPr txBox="1">
            <a:spLocks noGrp="1"/>
          </p:cNvSpPr>
          <p:nvPr/>
        </p:nvSpPr>
        <p:spPr bwMode="auto">
          <a:xfrm>
            <a:off x="4143427" y="9120172"/>
            <a:ext cx="3170138" cy="479539"/>
          </a:xfrm>
          <a:prstGeom prst="rect">
            <a:avLst/>
          </a:prstGeom>
          <a:noFill/>
          <a:ln w="9525">
            <a:noFill/>
            <a:miter lim="800000"/>
            <a:headEnd/>
            <a:tailEnd/>
          </a:ln>
        </p:spPr>
        <p:txBody>
          <a:bodyPr lIns="96650" tIns="48324" rIns="96650" bIns="48324" anchor="b"/>
          <a:lstStyle/>
          <a:p>
            <a:pPr algn="r" defTabSz="966788"/>
            <a:fld id="{59FA53FA-F1E2-43FC-A0FB-B685D03CBEC4}" type="slidenum">
              <a:rPr lang="en-US" sz="1300"/>
              <a:pPr algn="r" defTabSz="966788"/>
              <a:t>30</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a:t>
            </a:r>
            <a:r>
              <a:rPr lang="en-US" dirty="0" smtClean="0"/>
              <a:t>,</a:t>
            </a:r>
            <a:r>
              <a:rPr lang="en-US" baseline="0" dirty="0" smtClean="0"/>
              <a:t> there is a clear correlation between HDI and energy use, but which way is the causality? Does energy use contribute to raising standards of living, or do wealthier people just use more energy.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point out that at a certain point, the curve levels off and there is no additional HDI benefit from additional energy use.</a:t>
            </a:r>
            <a:endParaRPr lang="en-US" dirty="0" smtClean="0"/>
          </a:p>
          <a:p>
            <a:endParaRPr lang="en-US" dirty="0" smtClean="0"/>
          </a:p>
          <a:p>
            <a:r>
              <a:rPr lang="en-US" dirty="0" smtClean="0"/>
              <a:t>The United Nations Human Development Index (HDI) relates energy use to the quality of life to which most humans aspire. The middle class averages about 0.8 on the HDI and requires access to over 3,000 </a:t>
            </a:r>
            <a:r>
              <a:rPr lang="en-US" dirty="0" err="1" smtClean="0"/>
              <a:t>kWhrs</a:t>
            </a:r>
            <a:r>
              <a:rPr lang="en-US" dirty="0" smtClean="0"/>
              <a:t> per person per year. 80% of the world’s population of over 7 billion people is below 0.8 on the HDI. Source: Wright and </a:t>
            </a:r>
            <a:r>
              <a:rPr lang="en-US" dirty="0" err="1" smtClean="0"/>
              <a:t>Conca</a:t>
            </a:r>
            <a:r>
              <a:rPr lang="en-US" dirty="0" smtClean="0"/>
              <a:t>, 2007)</a:t>
            </a:r>
            <a:r>
              <a:rPr lang="en-US" dirty="0" smtClean="0"/>
              <a:t>.</a:t>
            </a:r>
          </a:p>
          <a:p>
            <a:endParaRPr lang="en-US" dirty="0" smtClean="0"/>
          </a:p>
          <a:p>
            <a:r>
              <a:rPr lang="en-US" dirty="0" smtClean="0"/>
              <a:t>However, this 0.70 HDI is a composite of 500 million people above 0.8 HDI and 800 million still below 0.6 HDI. Almost all of China’s policies are geared to raising the remaining 800 million above 0.8 HDI and into the middle class. </a:t>
            </a:r>
            <a:r>
              <a:rPr lang="en-US" smtClean="0"/>
              <a:t>This should dispel any notion that China’s hunger for all energy sources will slow anytime soon.</a:t>
            </a:r>
            <a:endParaRPr lang="en-US" dirty="0" smtClean="0"/>
          </a:p>
        </p:txBody>
      </p:sp>
      <p:sp>
        <p:nvSpPr>
          <p:cNvPr id="4" name="Slide Number Placeholder 3"/>
          <p:cNvSpPr>
            <a:spLocks noGrp="1"/>
          </p:cNvSpPr>
          <p:nvPr>
            <p:ph type="sldNum" sz="quarter" idx="10"/>
          </p:nvPr>
        </p:nvSpPr>
        <p:spPr/>
        <p:txBody>
          <a:bodyPr/>
          <a:lstStyle/>
          <a:p>
            <a:pPr>
              <a:defRPr/>
            </a:pPr>
            <a:fld id="{05A28097-7882-4CE9-B877-34DE4B8C6865}" type="slidenum">
              <a:rPr lang="en-US" smtClean="0"/>
              <a:pPr>
                <a:defRPr/>
              </a:pPr>
              <a:t>4</a:t>
            </a:fld>
            <a:endParaRPr lang="en-US"/>
          </a:p>
        </p:txBody>
      </p:sp>
    </p:spTree>
    <p:extLst>
      <p:ext uri="{BB962C8B-B14F-4D97-AF65-F5344CB8AC3E}">
        <p14:creationId xmlns:p14="http://schemas.microsoft.com/office/powerpoint/2010/main" val="203841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ea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7681DD4E-2EF0-489A-8BCF-2DB0D0CE6C0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rPr>
              <a:t>Why are woman more likely to suffer from </a:t>
            </a:r>
            <a:r>
              <a:rPr lang="en-US" altLang="en-US" b="1" smtClean="0">
                <a:latin typeface="Times" pitchFamily="18" charset="0"/>
              </a:rPr>
              <a:t>energy poverty?</a:t>
            </a:r>
            <a:endParaRPr lang="en-US" altLang="en-US" smtClean="0">
              <a:latin typeface="Times" pitchFamily="18" charset="0"/>
            </a:endParaRPr>
          </a:p>
          <a:p>
            <a:r>
              <a:rPr lang="en-US" altLang="en-US" smtClean="0">
                <a:latin typeface="Times" pitchFamily="18" charset="0"/>
              </a:rPr>
              <a:t>There are many reasons why women, particularly in developing countries, are affected disproportionately.  They comprise 70% of the 1.2 billion people worldwide living in poverty; women have less access and control over resources; women are vulnerable to changes outside of their control (e.g. drought) because of their lack resources.  They expend the majority of metabolic energy with tasks related to wood/biomass collection and carrying.</a:t>
            </a:r>
          </a:p>
          <a:p>
            <a:r>
              <a:rPr lang="en-US" altLang="en-US" smtClean="0">
                <a:latin typeface="Times" pitchFamily="18" charset="0"/>
              </a:rPr>
              <a:t>This fact alone means women and girls are disproportionately affected by energy poverty in terms of their:</a:t>
            </a:r>
          </a:p>
          <a:p>
            <a:r>
              <a:rPr lang="en-US" altLang="en-US" smtClean="0">
                <a:latin typeface="Times" pitchFamily="18" charset="0"/>
              </a:rPr>
              <a:t>Health: carrying tens of kilos of  fuel wood over long distances; in-door pollution</a:t>
            </a:r>
          </a:p>
          <a:p>
            <a:r>
              <a:rPr lang="en-US" altLang="en-US" smtClean="0">
                <a:latin typeface="Times" pitchFamily="18" charset="0"/>
              </a:rPr>
              <a:t>Education: Literacy: girls are kept from school</a:t>
            </a:r>
          </a:p>
          <a:p>
            <a:r>
              <a:rPr lang="en-US" altLang="en-US" smtClean="0">
                <a:latin typeface="Times" pitchFamily="18" charset="0"/>
              </a:rPr>
              <a:t>Fertility: illiteracy increases family size</a:t>
            </a:r>
          </a:p>
          <a:p>
            <a:r>
              <a:rPr lang="en-US" altLang="en-US" smtClean="0">
                <a:latin typeface="Times" pitchFamily="18" charset="0"/>
              </a:rPr>
              <a:t>Safety: household fires, personal attack</a:t>
            </a:r>
          </a:p>
          <a:p>
            <a:r>
              <a:rPr lang="en-US" altLang="en-US" smtClean="0">
                <a:latin typeface="Times" pitchFamily="18" charset="0"/>
              </a:rPr>
              <a:t>Future economic participation</a:t>
            </a:r>
          </a:p>
          <a:p>
            <a:r>
              <a:rPr lang="en-US" altLang="en-US" smtClean="0">
                <a:latin typeface="Times" pitchFamily="18" charset="0"/>
              </a:rPr>
              <a:t> </a:t>
            </a:r>
          </a:p>
          <a:p>
            <a:r>
              <a:rPr lang="en-US" altLang="en-US" smtClean="0">
                <a:latin typeface="Times" pitchFamily="18" charset="0"/>
              </a:rPr>
              <a:t>Culturally, women are not perceived as having an interest or skills in the energy arena; they are not seen as pertinent to decisions about energy.  </a:t>
            </a:r>
          </a:p>
        </p:txBody>
      </p:sp>
      <p:sp>
        <p:nvSpPr>
          <p:cNvPr id="4" name="Slide Number Placeholder 3"/>
          <p:cNvSpPr>
            <a:spLocks noGrp="1"/>
          </p:cNvSpPr>
          <p:nvPr>
            <p:ph type="sldNum" sz="quarter" idx="5"/>
          </p:nvPr>
        </p:nvSpPr>
        <p:spPr/>
        <p:txBody>
          <a:bodyPr/>
          <a:lstStyle/>
          <a:p>
            <a:pPr>
              <a:defRPr/>
            </a:pPr>
            <a:fld id="{CA31C37C-046C-4EFE-9F08-508D4935F3E2}"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D9FD8-AFAB-4A67-9B8C-CE45532157A4}" type="slidenum">
              <a:rPr lang="en-US" altLang="en-US"/>
              <a:pPr/>
              <a:t>7</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ltLang="en-US" dirty="0" smtClean="0"/>
              <a:t>Animate?  Ask for other ways energy is</a:t>
            </a:r>
            <a:r>
              <a:rPr lang="en-US" altLang="en-US" baseline="0" dirty="0" smtClean="0"/>
              <a:t> involved?</a:t>
            </a:r>
            <a:endParaRPr lang="en-US" altLang="en-US" dirty="0"/>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54667-BA36-4967-853E-6622ABD5CEC9}" type="slidenum">
              <a:rPr lang="en-US" altLang="en-US"/>
              <a:pPr/>
              <a:t>8</a:t>
            </a:fld>
            <a:endParaRPr lang="en-US" alt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ltLang="en-US"/>
              <a:t>Note overlap &amp; link between energy &amp; labor, particularly child &amp; women labor,</a:t>
            </a:r>
          </a:p>
          <a:p>
            <a:r>
              <a:rPr lang="en-US" altLang="en-US"/>
              <a:t>And indoor pollution (kerosene, wood burning)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D9FD8-AFAB-4A67-9B8C-CE45532157A4}" type="slidenum">
              <a:rPr lang="en-US" altLang="en-US"/>
              <a:pPr/>
              <a:t>9</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ltLang="en-US" dirty="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A8691-4E3E-40D1-8089-DEF30FD06951}" type="slidenum">
              <a:rPr lang="en-US" altLang="en-US"/>
              <a:pPr/>
              <a:t>10</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Master" Target="../slideMasters/slideMaster1.xml"/><Relationship Id="rId1" Type="http://schemas.openxmlformats.org/officeDocument/2006/relationships/tags" Target="../tags/tag1.x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4/7/14</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5" name="Rectangle 10"/>
          <p:cNvSpPr>
            <a:spLocks noChangeArrowheads="1"/>
          </p:cNvSpPr>
          <p:nvPr userDrawn="1">
            <p:custDataLst>
              <p:tags r:id="rId1"/>
            </p:custDataLst>
          </p:nvPr>
        </p:nvSpPr>
        <p:spPr bwMode="auto">
          <a:xfrm>
            <a:off x="0" y="1828800"/>
            <a:ext cx="9144000" cy="5029200"/>
          </a:xfrm>
          <a:prstGeom prst="rect">
            <a:avLst/>
          </a:prstGeom>
          <a:solidFill>
            <a:schemeClr val="bg1"/>
          </a:solidFill>
          <a:ln>
            <a:noFill/>
          </a:ln>
          <a:extLst/>
        </p:spPr>
        <p:txBody>
          <a:bodyPr wrap="none" anchor="ctr"/>
          <a:lstStyle/>
          <a:p>
            <a:pPr eaLnBrk="0" hangingPunct="0">
              <a:defRPr/>
            </a:pPr>
            <a:endParaRPr lang="en-US"/>
          </a:p>
        </p:txBody>
      </p:sp>
      <p:sp>
        <p:nvSpPr>
          <p:cNvPr id="16" name="Rectangle 8"/>
          <p:cNvSpPr>
            <a:spLocks noChangeArrowheads="1"/>
          </p:cNvSpPr>
          <p:nvPr userDrawn="1">
            <p:custDataLst>
              <p:tags r:id="rId2"/>
            </p:custDataLst>
          </p:nvPr>
        </p:nvSpPr>
        <p:spPr bwMode="auto">
          <a:xfrm>
            <a:off x="0" y="1752600"/>
            <a:ext cx="9144000" cy="152400"/>
          </a:xfrm>
          <a:prstGeom prst="rect">
            <a:avLst/>
          </a:prstGeom>
          <a:solidFill>
            <a:schemeClr val="accent1"/>
          </a:solidFill>
          <a:ln>
            <a:noFill/>
          </a:ln>
          <a:extLst/>
        </p:spPr>
        <p:txBody>
          <a:bodyPr wrap="none" anchor="ctr"/>
          <a:lstStyle/>
          <a:p>
            <a:pPr eaLnBrk="0" hangingPunct="0">
              <a:defRPr/>
            </a:pPr>
            <a:endParaRPr lang="en-US"/>
          </a:p>
        </p:txBody>
      </p:sp>
      <p:sp>
        <p:nvSpPr>
          <p:cNvPr id="17" name="Rectangle 9"/>
          <p:cNvSpPr>
            <a:spLocks noChangeArrowheads="1"/>
          </p:cNvSpPr>
          <p:nvPr userDrawn="1">
            <p:custDataLst>
              <p:tags r:id="rId3"/>
            </p:custDataLst>
          </p:nvPr>
        </p:nvSpPr>
        <p:spPr bwMode="auto">
          <a:xfrm>
            <a:off x="0" y="1905000"/>
            <a:ext cx="152400" cy="4953000"/>
          </a:xfrm>
          <a:prstGeom prst="rect">
            <a:avLst/>
          </a:prstGeom>
          <a:solidFill>
            <a:schemeClr val="accent4"/>
          </a:solidFill>
          <a:ln>
            <a:noFill/>
          </a:ln>
          <a:extLst/>
        </p:spPr>
        <p:txBody>
          <a:bodyPr wrap="none" anchor="ctr"/>
          <a:lstStyle/>
          <a:p>
            <a:pPr eaLnBrk="0" hangingPunct="0">
              <a:defRPr/>
            </a:pPr>
            <a:endParaRPr lang="en-US">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4/7/14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4/7/14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Wingdings" pitchFamily="2" charset="2"/>
              <a:buChar char="Ø"/>
              <a:defRPr sz="2800"/>
            </a:lvl1pPr>
            <a:lvl2pPr marL="742950" indent="-285750">
              <a:buFont typeface="Wingdings" pitchFamily="2" charset="2"/>
              <a:buChar cha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2"/>
          <p:cNvSpPr>
            <a:spLocks noGrp="1" noChangeArrowheads="1"/>
          </p:cNvSpPr>
          <p:nvPr>
            <p:ph type="title"/>
          </p:nvPr>
        </p:nvSpPr>
        <p:spPr bwMode="auto">
          <a:xfrm>
            <a:off x="219075" y="990600"/>
            <a:ext cx="8696325" cy="609600"/>
          </a:xfrm>
          <a:prstGeom prst="rect">
            <a:avLst/>
          </a:prstGeom>
          <a:noFill/>
          <a:ln>
            <a:noFill/>
          </a:ln>
          <a:extLst/>
        </p:spPr>
        <p:txBody>
          <a:bodyPr/>
          <a:lstStyle>
            <a:lvl1pPr>
              <a:defRPr sz="3200"/>
            </a:lvl1pPr>
          </a:lstStyle>
          <a:p>
            <a:pPr lvl="0"/>
            <a:r>
              <a:rPr lang="en-US" dirty="0" smtClean="0"/>
              <a:t>Click to edit Master title style</a:t>
            </a:r>
          </a:p>
        </p:txBody>
      </p:sp>
      <p:sp>
        <p:nvSpPr>
          <p:cNvPr id="5" name="Slide Number Placeholder 3"/>
          <p:cNvSpPr>
            <a:spLocks noGrp="1"/>
          </p:cNvSpPr>
          <p:nvPr>
            <p:ph type="sldNum" sz="quarter" idx="11"/>
            <p:custDataLst>
              <p:tags r:id="rId1"/>
            </p:custDataLst>
          </p:nvPr>
        </p:nvSpPr>
        <p:spPr/>
        <p:txBody>
          <a:bodyPr/>
          <a:lstStyle>
            <a:lvl1pPr>
              <a:defRPr/>
            </a:lvl1pPr>
          </a:lstStyle>
          <a:p>
            <a:pPr>
              <a:defRPr/>
            </a:pPr>
            <a:r>
              <a:rPr lang="en-US"/>
              <a:t> Slide </a:t>
            </a:r>
            <a:fld id="{FB2BC84B-6734-4BFD-ABEE-540274E7228E}" type="slidenum">
              <a:rPr lang="en-US"/>
              <a:pPr>
                <a:defRPr/>
              </a:pPr>
              <a:t>‹#›</a:t>
            </a:fld>
            <a:endParaRPr lang="en-US" dirty="0"/>
          </a:p>
        </p:txBody>
      </p:sp>
      <p:pic>
        <p:nvPicPr>
          <p:cNvPr id="6" name="Picture 5" descr="C:\Users\Michel\Documents\Michel\_VocTec -ASU-micro-hydro\Liberia\Handout\GE_logo+tagline.jpg"/>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52400" y="5397"/>
            <a:ext cx="2362200" cy="6804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276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 List Page">
    <p:spTree>
      <p:nvGrpSpPr>
        <p:cNvPr id="1" name=""/>
        <p:cNvGrpSpPr/>
        <p:nvPr/>
      </p:nvGrpSpPr>
      <p:grpSpPr>
        <a:xfrm>
          <a:off x="0" y="0"/>
          <a:ext cx="0" cy="0"/>
          <a:chOff x="0" y="0"/>
          <a:chExt cx="0" cy="0"/>
        </a:xfrm>
      </p:grpSpPr>
      <p:sp>
        <p:nvSpPr>
          <p:cNvPr id="10" name="SmartArt Placeholder 9"/>
          <p:cNvSpPr>
            <a:spLocks noGrp="1"/>
          </p:cNvSpPr>
          <p:nvPr>
            <p:ph type="dgm" sz="quarter" idx="12"/>
          </p:nvPr>
        </p:nvSpPr>
        <p:spPr>
          <a:xfrm>
            <a:off x="228600" y="1752600"/>
            <a:ext cx="8686800" cy="3810000"/>
          </a:xfrm>
        </p:spPr>
        <p:txBody>
          <a:bodyPr/>
          <a:lstStyle>
            <a:lvl1pPr marL="342900" indent="-342900">
              <a:buFont typeface="Wingdings" pitchFamily="2" charset="2"/>
              <a:buChar char="Ø"/>
              <a:defRPr sz="2800"/>
            </a:lvl1pPr>
          </a:lstStyle>
          <a:p>
            <a:pPr lvl="0"/>
            <a:r>
              <a:rPr lang="en-US" noProof="0" smtClean="0"/>
              <a:t>Click icon to add SmartArt graphic</a:t>
            </a:r>
            <a:endParaRPr lang="en-US" noProof="0" dirty="0"/>
          </a:p>
        </p:txBody>
      </p:sp>
      <p:sp>
        <p:nvSpPr>
          <p:cNvPr id="6" name="Rectangle 2"/>
          <p:cNvSpPr>
            <a:spLocks noGrp="1" noChangeArrowheads="1"/>
          </p:cNvSpPr>
          <p:nvPr>
            <p:ph type="title"/>
          </p:nvPr>
        </p:nvSpPr>
        <p:spPr bwMode="auto">
          <a:xfrm>
            <a:off x="219075" y="990600"/>
            <a:ext cx="8696325" cy="609600"/>
          </a:xfrm>
          <a:prstGeom prst="rect">
            <a:avLst/>
          </a:prstGeom>
          <a:noFill/>
          <a:ln>
            <a:noFill/>
          </a:ln>
          <a:extLst/>
        </p:spPr>
        <p:txBody>
          <a:bodyPr/>
          <a:lstStyle>
            <a:lvl1pPr>
              <a:defRPr sz="3200"/>
            </a:lvl1pPr>
          </a:lstStyle>
          <a:p>
            <a:pPr lvl="0"/>
            <a:r>
              <a:rPr lang="en-US" smtClean="0"/>
              <a:t>Click to edit Master title style</a:t>
            </a:r>
            <a:endParaRPr lang="en-US" dirty="0" smtClean="0"/>
          </a:p>
        </p:txBody>
      </p:sp>
      <p:sp>
        <p:nvSpPr>
          <p:cNvPr id="5" name="Slide Number Placeholder 3"/>
          <p:cNvSpPr>
            <a:spLocks noGrp="1"/>
          </p:cNvSpPr>
          <p:nvPr>
            <p:ph type="sldNum" sz="quarter" idx="14"/>
            <p:custDataLst>
              <p:tags r:id="rId1"/>
            </p:custDataLst>
          </p:nvPr>
        </p:nvSpPr>
        <p:spPr/>
        <p:txBody>
          <a:bodyPr/>
          <a:lstStyle>
            <a:lvl1pPr>
              <a:defRPr/>
            </a:lvl1pPr>
          </a:lstStyle>
          <a:p>
            <a:pPr>
              <a:defRPr/>
            </a:pPr>
            <a:r>
              <a:rPr lang="en-US"/>
              <a:t> Slide </a:t>
            </a:r>
            <a:fld id="{6EEA4D2C-E7F3-48A0-B2BF-F1218E6918F5}" type="slidenum">
              <a:rPr lang="en-US"/>
              <a:pPr>
                <a:defRPr/>
              </a:pPr>
              <a:t>‹#›</a:t>
            </a:fld>
            <a:endParaRPr lang="en-US" dirty="0"/>
          </a:p>
        </p:txBody>
      </p:sp>
    </p:spTree>
    <p:extLst>
      <p:ext uri="{BB962C8B-B14F-4D97-AF65-F5344CB8AC3E}">
        <p14:creationId xmlns:p14="http://schemas.microsoft.com/office/powerpoint/2010/main" val="335342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0" name="Text Placeholder 8"/>
          <p:cNvSpPr>
            <a:spLocks noGrp="1"/>
          </p:cNvSpPr>
          <p:nvPr>
            <p:ph idx="1"/>
          </p:nvPr>
        </p:nvSpPr>
        <p:spPr bwMode="auto">
          <a:xfrm>
            <a:off x="990600" y="1600200"/>
            <a:ext cx="7499350" cy="4800600"/>
          </a:xfrm>
          <a:prstGeom prst="rect">
            <a:avLst/>
          </a:prstGeom>
          <a:noFill/>
          <a:ln w="9525">
            <a:noFill/>
            <a:miter lim="800000"/>
            <a:headEnd/>
            <a:tailEnd/>
          </a:ln>
        </p:spPr>
        <p:txBody>
          <a:bodyPr/>
          <a:lstStyle>
            <a:lvl1pPr>
              <a:buClr>
                <a:srgbClr val="0070C0"/>
              </a:buClr>
              <a:buFont typeface="Arial" pitchFamily="34" charset="0"/>
              <a:buChar char="•"/>
              <a:defRPr lang="en-US" sz="3200" kern="1200" dirty="0" smtClean="0">
                <a:solidFill>
                  <a:schemeClr val="tx1"/>
                </a:solidFill>
                <a:effectLst/>
                <a:latin typeface="+mn-lt"/>
                <a:ea typeface="+mn-ea"/>
                <a:cs typeface="+mn-cs"/>
              </a:defRPr>
            </a:lvl1pPr>
            <a:lvl2pPr>
              <a:buClr>
                <a:schemeClr val="accent6">
                  <a:lumMod val="75000"/>
                </a:schemeClr>
              </a:buClr>
              <a:buFont typeface="Courier New" pitchFamily="49" charset="0"/>
              <a:buChar char="o"/>
              <a:defRPr lang="en-US" sz="2800" kern="1200" dirty="0" smtClean="0">
                <a:solidFill>
                  <a:schemeClr val="tx1"/>
                </a:solidFill>
                <a:latin typeface="+mn-lt"/>
                <a:ea typeface="+mn-ea"/>
                <a:cs typeface="+mn-cs"/>
              </a:defRPr>
            </a:lvl2pPr>
            <a:lvl3pPr>
              <a:defRPr lang="en-US" sz="2400" kern="1200" dirty="0" smtClean="0">
                <a:solidFill>
                  <a:schemeClr val="tx1"/>
                </a:solidFill>
                <a:latin typeface="+mn-lt"/>
                <a:ea typeface="+mn-ea"/>
                <a:cs typeface="+mn-cs"/>
              </a:defRPr>
            </a:lvl3pPr>
          </a:lstStyle>
          <a:p>
            <a:pPr lvl="0"/>
            <a:endParaRPr lang="en-US" noProof="0" dirty="0" smtClean="0"/>
          </a:p>
        </p:txBody>
      </p:sp>
    </p:spTree>
    <p:extLst>
      <p:ext uri="{BB962C8B-B14F-4D97-AF65-F5344CB8AC3E}">
        <p14:creationId xmlns:p14="http://schemas.microsoft.com/office/powerpoint/2010/main" val="335279021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4/7/14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4/7/14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4/7/14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4/7/14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4/7/14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4/7/14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4/7/14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4/7/14</a:t>
            </a:fld>
            <a:endParaRPr lang="en-US"/>
          </a:p>
        </p:txBody>
      </p:sp>
      <p:sp>
        <p:nvSpPr>
          <p:cNvPr id="7" name="Slide Number Placeholder 6"/>
          <p:cNvSpPr>
            <a:spLocks noGrp="1"/>
          </p:cNvSpPr>
          <p:nvPr>
            <p:ph type="sldNum" sz="quarter" idx="12"/>
          </p:nvPr>
        </p:nvSpPr>
        <p:spPr/>
        <p:txBody>
          <a:bodyPr/>
          <a:lstStyle/>
          <a:p>
            <a:pPr>
              <a:defRPr/>
            </a:pPr>
            <a:r>
              <a:rPr lang="en-US" smtClean="0"/>
              <a:t> Slide </a:t>
            </a:r>
            <a:fld id="{E46E21F2-2383-41F5-96EE-44FFCC528D91}" type="slidenum">
              <a:rPr lang="en-US" smtClean="0"/>
              <a:pPr>
                <a:defRPr/>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4/7/14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r>
              <a:rPr lang="en-US" smtClean="0"/>
              <a:t> Slide </a:t>
            </a:r>
            <a:fld id="{E46E21F2-2383-41F5-96EE-44FFCC528D91}" type="slidenum">
              <a:rPr lang="en-US" smtClean="0"/>
              <a:pPr>
                <a:defRPr/>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C:\Users\Michel\Documents\Michel\_VocTec -ASU-micro-hydro\Liberia\Handout\GE_logo+tagline.jpg"/>
          <p:cNvPicPr/>
          <p:nvPr userDrawn="1"/>
        </p:nvPicPr>
        <p:blipFill rotWithShape="1">
          <a:blip r:embed="rId16" cstate="screen">
            <a:extLst>
              <a:ext uri="{28A0092B-C50C-407E-A947-70E740481C1C}">
                <a14:useLocalDpi xmlns:a14="http://schemas.microsoft.com/office/drawing/2010/main"/>
              </a:ext>
            </a:extLst>
          </a:blip>
          <a:srcRect/>
          <a:stretch/>
        </p:blipFill>
        <p:spPr bwMode="auto">
          <a:xfrm>
            <a:off x="3962400" y="6354424"/>
            <a:ext cx="1219200" cy="351176"/>
          </a:xfrm>
          <a:prstGeom prst="rect">
            <a:avLst/>
          </a:prstGeom>
          <a:noFill/>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080" r:id="rId13"/>
    <p:sldLayoutId id="2147484102" r:id="rId14"/>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9xpH2rRstg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image" Target="../media/image50.jpeg"/><Relationship Id="rId20" Type="http://schemas.openxmlformats.org/officeDocument/2006/relationships/image" Target="../media/image61.jpeg"/><Relationship Id="rId21" Type="http://schemas.openxmlformats.org/officeDocument/2006/relationships/image" Target="../media/image62.jpeg"/><Relationship Id="rId10" Type="http://schemas.openxmlformats.org/officeDocument/2006/relationships/image" Target="../media/image51.jpeg"/><Relationship Id="rId11" Type="http://schemas.openxmlformats.org/officeDocument/2006/relationships/image" Target="../media/image52.jpeg"/><Relationship Id="rId12" Type="http://schemas.openxmlformats.org/officeDocument/2006/relationships/image" Target="../media/image53.jpeg"/><Relationship Id="rId13" Type="http://schemas.openxmlformats.org/officeDocument/2006/relationships/image" Target="../media/image54.jpeg"/><Relationship Id="rId14" Type="http://schemas.openxmlformats.org/officeDocument/2006/relationships/image" Target="../media/image55.jpeg"/><Relationship Id="rId15" Type="http://schemas.openxmlformats.org/officeDocument/2006/relationships/image" Target="../media/image56.jpeg"/><Relationship Id="rId16" Type="http://schemas.openxmlformats.org/officeDocument/2006/relationships/image" Target="../media/image57.jpeg"/><Relationship Id="rId17" Type="http://schemas.openxmlformats.org/officeDocument/2006/relationships/image" Target="../media/image58.jpeg"/><Relationship Id="rId18" Type="http://schemas.openxmlformats.org/officeDocument/2006/relationships/image" Target="../media/image59.jpeg"/><Relationship Id="rId19"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p:txBody>
          <a:bodyPr/>
          <a:lstStyle/>
          <a:p>
            <a:pPr eaLnBrk="1" hangingPunct="1">
              <a:defRPr/>
            </a:pPr>
            <a:r>
              <a:rPr lang="en-US" dirty="0" smtClean="0">
                <a:solidFill>
                  <a:schemeClr val="tx2">
                    <a:satMod val="130000"/>
                  </a:schemeClr>
                </a:solidFill>
              </a:rPr>
              <a:t>What does this illustrate?</a:t>
            </a:r>
            <a:endParaRPr lang="en-US" dirty="0">
              <a:solidFill>
                <a:schemeClr val="tx2">
                  <a:satMod val="130000"/>
                </a:schemeClr>
              </a:solidFill>
            </a:endParaRPr>
          </a:p>
        </p:txBody>
      </p:sp>
      <p:sp>
        <p:nvSpPr>
          <p:cNvPr id="2" name="Vertical Text Placeholder 1"/>
          <p:cNvSpPr>
            <a:spLocks noGrp="1"/>
          </p:cNvSpPr>
          <p:nvPr>
            <p:ph type="body" orient="vert"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 Slide </a:t>
            </a:r>
            <a:fld id="{FB2BC84B-6734-4BFD-ABEE-540274E7228E}" type="slidenum">
              <a:rPr lang="en-US" smtClean="0"/>
              <a:pPr>
                <a:defRPr/>
              </a:pPr>
              <a:t>1</a:t>
            </a:fld>
            <a:endParaRPr lang="en-US" dirty="0"/>
          </a:p>
        </p:txBody>
      </p:sp>
      <p:pic>
        <p:nvPicPr>
          <p:cNvPr id="3" name="Picture 2"/>
          <p:cNvPicPr>
            <a:picLocks noChangeAspect="1"/>
          </p:cNvPicPr>
          <p:nvPr/>
        </p:nvPicPr>
        <p:blipFill>
          <a:blip r:embed="rId3"/>
          <a:stretch>
            <a:fillRect/>
          </a:stretch>
        </p:blipFill>
        <p:spPr>
          <a:xfrm>
            <a:off x="245535" y="1676400"/>
            <a:ext cx="8669865" cy="4267200"/>
          </a:xfrm>
          <a:prstGeom prst="rect">
            <a:avLst/>
          </a:prstGeom>
        </p:spPr>
      </p:pic>
    </p:spTree>
    <p:extLst>
      <p:ext uri="{BB962C8B-B14F-4D97-AF65-F5344CB8AC3E}">
        <p14:creationId xmlns:p14="http://schemas.microsoft.com/office/powerpoint/2010/main" val="114676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ltLang="en-US" dirty="0"/>
              <a:t>Why </a:t>
            </a:r>
            <a:r>
              <a:rPr lang="en-US" altLang="en-US" dirty="0" smtClean="0"/>
              <a:t>Renewable </a:t>
            </a:r>
            <a:r>
              <a:rPr lang="en-US" altLang="en-US" dirty="0"/>
              <a:t>Energies?</a:t>
            </a:r>
          </a:p>
        </p:txBody>
      </p:sp>
      <p:sp>
        <p:nvSpPr>
          <p:cNvPr id="431107" name="Rectangle 3"/>
          <p:cNvSpPr>
            <a:spLocks noGrp="1" noChangeArrowheads="1"/>
          </p:cNvSpPr>
          <p:nvPr>
            <p:ph idx="1"/>
          </p:nvPr>
        </p:nvSpPr>
        <p:spPr/>
        <p:txBody>
          <a:bodyPr>
            <a:normAutofit lnSpcReduction="10000"/>
          </a:bodyPr>
          <a:lstStyle/>
          <a:p>
            <a:pPr>
              <a:lnSpc>
                <a:spcPct val="90000"/>
              </a:lnSpc>
            </a:pPr>
            <a:r>
              <a:rPr lang="en-US" altLang="en-US" sz="2400"/>
              <a:t>Environmental: no green house gases or local pollution; reduced mining of finite resources; reduced footprint of distribution grid</a:t>
            </a:r>
          </a:p>
          <a:p>
            <a:pPr>
              <a:lnSpc>
                <a:spcPct val="90000"/>
              </a:lnSpc>
            </a:pPr>
            <a:r>
              <a:rPr lang="en-US" altLang="en-US" sz="2400"/>
              <a:t>Economical: ‘fuel’ is locally available - no importation; no future escalating fuel cost; reduced dependency on transport infrastructure; no need for large distribution grid</a:t>
            </a:r>
          </a:p>
          <a:p>
            <a:pPr>
              <a:lnSpc>
                <a:spcPct val="90000"/>
              </a:lnSpc>
            </a:pPr>
            <a:r>
              <a:rPr lang="en-US" altLang="en-US" sz="2400"/>
              <a:t>Social: small-scale decentralized creates local jobs, keep remote areas attractive; local control = empowerment</a:t>
            </a:r>
          </a:p>
          <a:p>
            <a:pPr>
              <a:lnSpc>
                <a:spcPct val="90000"/>
              </a:lnSpc>
            </a:pPr>
            <a:r>
              <a:rPr lang="en-US" altLang="en-US" sz="2400"/>
              <a:t>Political: no dependent on importing from volatile or shady governments; no security risk from concentration of dangerous or valuable material</a:t>
            </a:r>
          </a:p>
        </p:txBody>
      </p:sp>
    </p:spTree>
    <p:extLst>
      <p:ext uri="{BB962C8B-B14F-4D97-AF65-F5344CB8AC3E}">
        <p14:creationId xmlns:p14="http://schemas.microsoft.com/office/powerpoint/2010/main" val="340484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Renewable Energy in the World</a:t>
            </a:r>
          </a:p>
        </p:txBody>
      </p:sp>
      <p:sp>
        <p:nvSpPr>
          <p:cNvPr id="4" name="Slide Number Placeholder 3"/>
          <p:cNvSpPr>
            <a:spLocks noGrp="1"/>
          </p:cNvSpPr>
          <p:nvPr>
            <p:ph type="sldNum" sz="quarter" idx="12"/>
          </p:nvPr>
        </p:nvSpPr>
        <p:spPr/>
        <p:txBody>
          <a:bodyPr/>
          <a:lstStyle/>
          <a:p>
            <a:pPr>
              <a:defRPr/>
            </a:pPr>
            <a:fld id="{DCEA505A-982A-40F2-BB17-08F5CAA4993B}" type="slidenum">
              <a:rPr lang="en-US" smtClean="0"/>
              <a:pPr>
                <a:defRPr/>
              </a:pPr>
              <a:t>11</a:t>
            </a:fld>
            <a:endParaRPr lang="en-US"/>
          </a:p>
        </p:txBody>
      </p:sp>
      <p:pic>
        <p:nvPicPr>
          <p:cNvPr id="5" name="Picture 4"/>
          <p:cNvPicPr>
            <a:picLocks noChangeAspect="1"/>
          </p:cNvPicPr>
          <p:nvPr/>
        </p:nvPicPr>
        <p:blipFill>
          <a:blip r:embed="rId3"/>
          <a:stretch>
            <a:fillRect/>
          </a:stretch>
        </p:blipFill>
        <p:spPr>
          <a:xfrm>
            <a:off x="914400" y="1676400"/>
            <a:ext cx="7391400" cy="4651102"/>
          </a:xfrm>
          <a:prstGeom prst="rect">
            <a:avLst/>
          </a:prstGeom>
        </p:spPr>
      </p:pic>
    </p:spTree>
    <p:extLst>
      <p:ext uri="{BB962C8B-B14F-4D97-AF65-F5344CB8AC3E}">
        <p14:creationId xmlns:p14="http://schemas.microsoft.com/office/powerpoint/2010/main" val="349038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normAutofit/>
          </a:bodyPr>
          <a:lstStyle/>
          <a:p>
            <a:r>
              <a:rPr lang="en-US" sz="4400" dirty="0" smtClean="0"/>
              <a:t>Electricity</a:t>
            </a:r>
          </a:p>
        </p:txBody>
      </p:sp>
      <p:pic>
        <p:nvPicPr>
          <p:cNvPr id="23555" name="Picture 4" descr="HPIM28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4114800"/>
            <a:ext cx="2819400" cy="2114550"/>
          </a:xfrm>
          <a:prstGeom prst="rect">
            <a:avLst/>
          </a:prstGeom>
          <a:noFill/>
          <a:ln w="9525">
            <a:noFill/>
            <a:miter lim="800000"/>
            <a:headEnd/>
            <a:tailEnd/>
          </a:ln>
        </p:spPr>
      </p:pic>
      <p:pic>
        <p:nvPicPr>
          <p:cNvPr id="23556" name="Picture 5" descr="HPIM065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1752600"/>
            <a:ext cx="2819400" cy="2114550"/>
          </a:xfrm>
          <a:prstGeom prst="rect">
            <a:avLst/>
          </a:prstGeom>
          <a:noFill/>
          <a:ln w="9525">
            <a:noFill/>
            <a:miter lim="800000"/>
            <a:headEnd/>
            <a:tailEnd/>
          </a:ln>
        </p:spPr>
      </p:pic>
      <p:pic>
        <p:nvPicPr>
          <p:cNvPr id="23557" name="Picture 7"/>
          <p:cNvPicPr>
            <a:picLocks noChangeAspect="1" noChangeArrowheads="1"/>
          </p:cNvPicPr>
          <p:nvPr/>
        </p:nvPicPr>
        <p:blipFill>
          <a:blip r:embed="rId5" cstate="print"/>
          <a:srcRect/>
          <a:stretch>
            <a:fillRect/>
          </a:stretch>
        </p:blipFill>
        <p:spPr bwMode="auto">
          <a:xfrm>
            <a:off x="4114800" y="2590800"/>
            <a:ext cx="1807163" cy="2590800"/>
          </a:xfrm>
          <a:prstGeom prst="rect">
            <a:avLst/>
          </a:prstGeom>
          <a:noFill/>
          <a:ln w="9525">
            <a:noFill/>
            <a:miter lim="800000"/>
            <a:headEnd/>
            <a:tailEnd/>
          </a:ln>
        </p:spPr>
      </p:pic>
      <p:pic>
        <p:nvPicPr>
          <p:cNvPr id="23558"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 y="4191000"/>
            <a:ext cx="2140618" cy="2286000"/>
          </a:xfrm>
          <a:prstGeom prst="rect">
            <a:avLst/>
          </a:prstGeom>
          <a:noFill/>
          <a:ln w="9525">
            <a:noFill/>
            <a:miter lim="800000"/>
            <a:headEnd/>
            <a:tailEnd/>
          </a:ln>
        </p:spPr>
      </p:pic>
      <p:pic>
        <p:nvPicPr>
          <p:cNvPr id="23559" name="Picture 9" descr="ninoMecher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 y="1905000"/>
            <a:ext cx="1828800" cy="2114987"/>
          </a:xfrm>
          <a:prstGeom prst="rect">
            <a:avLst/>
          </a:prstGeom>
          <a:noFill/>
          <a:ln w="9525">
            <a:noFill/>
            <a:miter lim="800000"/>
            <a:headEnd/>
            <a:tailEnd/>
          </a:ln>
        </p:spPr>
      </p:pic>
      <p:sp>
        <p:nvSpPr>
          <p:cNvPr id="3" name="Right Arrow 2"/>
          <p:cNvSpPr/>
          <p:nvPr/>
        </p:nvSpPr>
        <p:spPr>
          <a:xfrm>
            <a:off x="2590800" y="3886200"/>
            <a:ext cx="1371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65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3"/>
          <p:cNvSpPr>
            <a:spLocks noGrp="1"/>
          </p:cNvSpPr>
          <p:nvPr>
            <p:ph type="title"/>
          </p:nvPr>
        </p:nvSpPr>
        <p:spPr/>
        <p:txBody>
          <a:bodyPr/>
          <a:lstStyle/>
          <a:p>
            <a:pPr eaLnBrk="1" hangingPunct="1"/>
            <a:r>
              <a:rPr lang="en-US" altLang="en-US" sz="2800" smtClean="0"/>
              <a:t>Electricity &amp; Quality of Life</a:t>
            </a:r>
          </a:p>
        </p:txBody>
      </p:sp>
      <p:sp>
        <p:nvSpPr>
          <p:cNvPr id="2" name="Content Placeholder 1"/>
          <p:cNvSpPr>
            <a:spLocks noGrp="1"/>
          </p:cNvSpPr>
          <p:nvPr>
            <p:ph idx="1"/>
          </p:nvPr>
        </p:nvSpPr>
        <p:spPr/>
        <p:txBody>
          <a:bodyPr/>
          <a:lstStyle/>
          <a:p>
            <a:endParaRPr lang="en-US"/>
          </a:p>
        </p:txBody>
      </p:sp>
      <p:sp>
        <p:nvSpPr>
          <p:cNvPr id="9" name="Slide Number Placeholder 2"/>
          <p:cNvSpPr>
            <a:spLocks noGrp="1"/>
          </p:cNvSpPr>
          <p:nvPr>
            <p:ph type="sldNum" sz="quarter" idx="12"/>
          </p:nvPr>
        </p:nvSpPr>
        <p:spPr/>
        <p:txBody>
          <a:bodyPr/>
          <a:lstStyle/>
          <a:p>
            <a:pPr>
              <a:defRPr/>
            </a:pPr>
            <a:r>
              <a:rPr lang="en-US" dirty="0">
                <a:solidFill>
                  <a:schemeClr val="accent6"/>
                </a:solidFill>
              </a:rPr>
              <a:t> Slide </a:t>
            </a:r>
            <a:fld id="{8C49D833-B70E-42D2-BE05-5FCC814C68E5}" type="slidenum">
              <a:rPr lang="en-US">
                <a:solidFill>
                  <a:schemeClr val="accent6"/>
                </a:solidFill>
              </a:rPr>
              <a:pPr>
                <a:defRPr/>
              </a:pPr>
              <a:t>13</a:t>
            </a:fld>
            <a:endParaRPr lang="en-US" dirty="0">
              <a:solidFill>
                <a:schemeClr val="accent6"/>
              </a:solidFill>
            </a:endParaRPr>
          </a:p>
        </p:txBody>
      </p:sp>
      <p:pic>
        <p:nvPicPr>
          <p:cNvPr id="12" name="Picture 4" descr="HPIM28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828800"/>
            <a:ext cx="2248733" cy="1734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ounded Rectangle 12"/>
          <p:cNvSpPr/>
          <p:nvPr/>
        </p:nvSpPr>
        <p:spPr>
          <a:xfrm>
            <a:off x="838200" y="1828800"/>
            <a:ext cx="2209800" cy="1677808"/>
          </a:xfrm>
          <a:prstGeom prst="roundRect">
            <a:avLst>
              <a:gd name="adj" fmla="val 10000"/>
            </a:avLst>
          </a:prstGeom>
          <a:blipFill rotWithShape="0">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pic>
        <p:nvPicPr>
          <p:cNvPr id="10" name="Picture 6" descr="C:\Documents and Settings\Jaime Enrique Muñoz\Escritorio\Fotos Roblar - Iluminacion\DSC0027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6087" y="1828800"/>
            <a:ext cx="2197777" cy="1723528"/>
          </a:xfrm>
          <a:prstGeom prst="roundRect">
            <a:avLst>
              <a:gd name="adj" fmla="val 16667"/>
            </a:avLst>
          </a:prstGeom>
          <a:noFill/>
          <a:ln>
            <a:solidFill>
              <a:schemeClr val="accent4"/>
            </a:solid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1" name="Picture 10" descr="IMG_19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4659" y="3747879"/>
            <a:ext cx="1716881" cy="2289175"/>
          </a:xfrm>
          <a:prstGeom prst="rect">
            <a:avLst/>
          </a:prstGeom>
          <a:noFill/>
          <a:ln w="3175">
            <a:solidFill>
              <a:schemeClr val="tx1"/>
            </a:solidFill>
            <a:miter lim="800000"/>
            <a:headEnd/>
            <a:tailEnd/>
          </a:ln>
        </p:spPr>
      </p:pic>
      <p:pic>
        <p:nvPicPr>
          <p:cNvPr id="14" name="Picture 7" descr="IMG_0236"/>
          <p:cNvPicPr>
            <a:picLocks noChangeAspect="1" noChangeArrowheads="1"/>
          </p:cNvPicPr>
          <p:nvPr/>
        </p:nvPicPr>
        <p:blipFill>
          <a:blip r:embed="rId7" cstate="screen">
            <a:lum bright="20000" contrast="10000"/>
            <a:extLst>
              <a:ext uri="{28A0092B-C50C-407E-A947-70E740481C1C}">
                <a14:useLocalDpi xmlns:a14="http://schemas.microsoft.com/office/drawing/2010/main"/>
              </a:ext>
            </a:extLst>
          </a:blip>
          <a:srcRect/>
          <a:stretch>
            <a:fillRect/>
          </a:stretch>
        </p:blipFill>
        <p:spPr bwMode="auto">
          <a:xfrm>
            <a:off x="6019800" y="4310690"/>
            <a:ext cx="2239385" cy="1679539"/>
          </a:xfrm>
          <a:prstGeom prst="rect">
            <a:avLst/>
          </a:prstGeom>
          <a:noFill/>
          <a:ln w="6350">
            <a:solidFill>
              <a:schemeClr val="tx1"/>
            </a:solidFill>
            <a:miter lim="800000"/>
            <a:headEnd/>
            <a:tailEnd/>
          </a:ln>
        </p:spPr>
      </p:pic>
      <p:pic>
        <p:nvPicPr>
          <p:cNvPr id="15" name="Picture 8" descr="IMG_015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71566" y="4289829"/>
            <a:ext cx="2106817" cy="1721260"/>
          </a:xfrm>
          <a:prstGeom prst="rect">
            <a:avLst/>
          </a:prstGeom>
          <a:noFill/>
          <a:ln w="317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prstGeom prst="rect">
            <a:avLst/>
          </a:prstGeom>
          <a:noFill/>
        </p:spPr>
        <p:txBody>
          <a:bodyPr wrap="square" rtlCol="0">
            <a:spAutoFit/>
          </a:bodyPr>
          <a:lstStyle/>
          <a:p>
            <a:r>
              <a:rPr lang="en-US" sz="2800" dirty="0" smtClean="0">
                <a:latin typeface="+mj-lt"/>
              </a:rPr>
              <a:t>Video</a:t>
            </a:r>
            <a:endParaRPr lang="en-US" sz="2400" dirty="0">
              <a:latin typeface="+mj-lt"/>
            </a:endParaRPr>
          </a:p>
        </p:txBody>
      </p:sp>
      <p:sp>
        <p:nvSpPr>
          <p:cNvPr id="6" name="Content Placeholder 5"/>
          <p:cNvSpPr txBox="1">
            <a:spLocks noGrp="1"/>
          </p:cNvSpPr>
          <p:nvPr>
            <p:ph idx="1"/>
          </p:nvPr>
        </p:nvSpPr>
        <p:spPr>
          <a:prstGeom prst="rect">
            <a:avLst/>
          </a:prstGeom>
          <a:noFill/>
        </p:spPr>
        <p:txBody>
          <a:bodyPr wrap="square" rtlCol="0">
            <a:spAutoFit/>
          </a:bodyPr>
          <a:lstStyle/>
          <a:p>
            <a:pPr marL="0" indent="0">
              <a:buNone/>
            </a:pPr>
            <a:r>
              <a:rPr lang="en-US" sz="2800" dirty="0" smtClean="0">
                <a:latin typeface="+mj-lt"/>
              </a:rPr>
              <a:t>Green Living Project -Nicaragua </a:t>
            </a:r>
          </a:p>
          <a:p>
            <a:pPr marL="0" indent="0">
              <a:buNone/>
            </a:pPr>
            <a:r>
              <a:rPr lang="en-US" sz="2400" dirty="0" smtClean="0">
                <a:latin typeface="+mj-lt"/>
              </a:rPr>
              <a:t>solar pumping, micro-hydro, wind, biogas</a:t>
            </a:r>
            <a:endParaRPr lang="en-US" sz="2400" dirty="0">
              <a:latin typeface="+mj-lt"/>
            </a:endParaRPr>
          </a:p>
        </p:txBody>
      </p:sp>
      <p:sp>
        <p:nvSpPr>
          <p:cNvPr id="4" name="Slide Number Placeholder 3"/>
          <p:cNvSpPr>
            <a:spLocks noGrp="1"/>
          </p:cNvSpPr>
          <p:nvPr>
            <p:ph type="sldNum" sz="quarter" idx="12"/>
          </p:nvPr>
        </p:nvSpPr>
        <p:spPr/>
        <p:txBody>
          <a:bodyPr/>
          <a:lstStyle/>
          <a:p>
            <a:pPr>
              <a:defRPr/>
            </a:pPr>
            <a:r>
              <a:rPr lang="en-US" smtClean="0"/>
              <a:t> Slide </a:t>
            </a:r>
            <a:fld id="{FB2BC84B-6734-4BFD-ABEE-540274E7228E}" type="slidenum">
              <a:rPr lang="en-US" smtClean="0"/>
              <a:pPr>
                <a:defRPr/>
              </a:pPr>
              <a:t>14</a:t>
            </a:fld>
            <a:endParaRPr lang="en-US" dirty="0"/>
          </a:p>
        </p:txBody>
      </p:sp>
      <p:sp>
        <p:nvSpPr>
          <p:cNvPr id="7" name="TextBox 6"/>
          <p:cNvSpPr txBox="1"/>
          <p:nvPr/>
        </p:nvSpPr>
        <p:spPr>
          <a:xfrm>
            <a:off x="381000" y="3733800"/>
            <a:ext cx="8153400" cy="1384995"/>
          </a:xfrm>
          <a:prstGeom prst="rect">
            <a:avLst/>
          </a:prstGeom>
          <a:noFill/>
        </p:spPr>
        <p:txBody>
          <a:bodyPr wrap="square" rtlCol="0">
            <a:spAutoFit/>
          </a:bodyPr>
          <a:lstStyle/>
          <a:p>
            <a:r>
              <a:rPr lang="en-US" dirty="0" smtClean="0"/>
              <a:t>GreenLivingProject-AsoFenix.mp4   (3:18)</a:t>
            </a:r>
          </a:p>
          <a:p>
            <a:r>
              <a:rPr lang="en-US" dirty="0" smtClean="0">
                <a:hlinkClick r:id="rId3"/>
              </a:rPr>
              <a:t>http://www.youtube.com/watch?v=9xpH2rRstgU</a:t>
            </a:r>
            <a:endParaRPr lang="en-US" dirty="0" smtClean="0"/>
          </a:p>
          <a:p>
            <a:endParaRPr lang="en-US" dirty="0"/>
          </a:p>
        </p:txBody>
      </p:sp>
    </p:spTree>
    <p:extLst>
      <p:ext uri="{BB962C8B-B14F-4D97-AF65-F5344CB8AC3E}">
        <p14:creationId xmlns:p14="http://schemas.microsoft.com/office/powerpoint/2010/main" val="54152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solidFill>
                  <a:schemeClr val="tx2">
                    <a:satMod val="130000"/>
                  </a:schemeClr>
                </a:solidFill>
              </a:rPr>
              <a:t>Strategies for rural electrification</a:t>
            </a:r>
            <a:r>
              <a:rPr lang="en-US" sz="3200" dirty="0" smtClean="0"/>
              <a:t/>
            </a:r>
            <a:br>
              <a:rPr lang="en-US" sz="3200" dirty="0" smtClean="0"/>
            </a:br>
            <a:endParaRPr lang="en-US" sz="3200" dirty="0"/>
          </a:p>
        </p:txBody>
      </p:sp>
      <p:sp>
        <p:nvSpPr>
          <p:cNvPr id="4" name="Rectangle 4"/>
          <p:cNvSpPr>
            <a:spLocks noGrp="1" noChangeArrowheads="1"/>
          </p:cNvSpPr>
          <p:nvPr>
            <p:ph idx="1"/>
          </p:nvPr>
        </p:nvSpPr>
        <p:spPr>
          <a:xfrm>
            <a:off x="457200" y="1752600"/>
            <a:ext cx="4038600" cy="4373563"/>
          </a:xfrm>
        </p:spPr>
        <p:txBody>
          <a:bodyPr>
            <a:normAutofit/>
          </a:bodyPr>
          <a:lstStyle/>
          <a:p>
            <a:pPr eaLnBrk="1" hangingPunct="1">
              <a:buFont typeface="Wingdings" charset="2"/>
              <a:buNone/>
              <a:tabLst>
                <a:tab pos="0" algn="l"/>
              </a:tabLst>
            </a:pPr>
            <a:r>
              <a:rPr lang="en-US" altLang="en-US" sz="2400" dirty="0" smtClean="0">
                <a:solidFill>
                  <a:schemeClr val="tx2"/>
                </a:solidFill>
              </a:rPr>
              <a:t>Grid extension (powered by coal, oil, large hydro dams, or large wind)</a:t>
            </a:r>
          </a:p>
          <a:p>
            <a:pPr eaLnBrk="1" hangingPunct="1">
              <a:buFont typeface="Wingdings" charset="2"/>
              <a:buNone/>
              <a:tabLst>
                <a:tab pos="0" algn="l"/>
              </a:tabLst>
            </a:pPr>
            <a:endParaRPr lang="en-US" altLang="en-US" sz="2400" dirty="0" smtClean="0">
              <a:solidFill>
                <a:schemeClr val="tx2"/>
              </a:solidFill>
            </a:endParaRPr>
          </a:p>
          <a:p>
            <a:pPr eaLnBrk="1" hangingPunct="1">
              <a:buFont typeface="Wingdings" charset="2"/>
              <a:buNone/>
              <a:tabLst>
                <a:tab pos="0" algn="l"/>
              </a:tabLst>
            </a:pPr>
            <a:r>
              <a:rPr lang="en-US" altLang="en-US" sz="2400" dirty="0" smtClean="0">
                <a:solidFill>
                  <a:schemeClr val="tx2"/>
                </a:solidFill>
              </a:rPr>
              <a:t>Distributed / decentralized energy</a:t>
            </a:r>
          </a:p>
          <a:p>
            <a:pPr eaLnBrk="1" hangingPunct="1">
              <a:lnSpc>
                <a:spcPct val="90000"/>
              </a:lnSpc>
              <a:buClr>
                <a:srgbClr val="0070C0"/>
              </a:buClr>
              <a:tabLst>
                <a:tab pos="0" algn="l"/>
              </a:tabLst>
            </a:pPr>
            <a:r>
              <a:rPr lang="en-US" altLang="en-US" sz="2400" dirty="0" smtClean="0">
                <a:solidFill>
                  <a:schemeClr val="tx2"/>
                </a:solidFill>
              </a:rPr>
              <a:t>Micro-grids at a village level (e.g. microhydro)</a:t>
            </a:r>
          </a:p>
          <a:p>
            <a:pPr eaLnBrk="1" hangingPunct="1">
              <a:lnSpc>
                <a:spcPct val="90000"/>
              </a:lnSpc>
              <a:buClr>
                <a:srgbClr val="0070C0"/>
              </a:buClr>
              <a:tabLst>
                <a:tab pos="0" algn="l"/>
              </a:tabLst>
            </a:pPr>
            <a:r>
              <a:rPr lang="en-US" altLang="en-US" sz="2400" dirty="0" smtClean="0">
                <a:solidFill>
                  <a:schemeClr val="tx2"/>
                </a:solidFill>
              </a:rPr>
              <a:t>Distributed energy (e.g. solar home systems)</a:t>
            </a:r>
          </a:p>
        </p:txBody>
      </p:sp>
      <p:pic>
        <p:nvPicPr>
          <p:cNvPr id="5" name="Picture 4" descr="AA02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514600"/>
            <a:ext cx="3733800" cy="24876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9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Growth of Wind and Solar</a:t>
            </a:r>
            <a:endParaRPr lang="en-US" dirty="0">
              <a:solidFill>
                <a:schemeClr val="tx2">
                  <a:satMod val="130000"/>
                </a:schemeClr>
              </a:solidFill>
            </a:endParaRPr>
          </a:p>
        </p:txBody>
      </p:sp>
      <p:sp>
        <p:nvSpPr>
          <p:cNvPr id="6" name="Slide Number Placeholder 5"/>
          <p:cNvSpPr>
            <a:spLocks noGrp="1"/>
          </p:cNvSpPr>
          <p:nvPr>
            <p:ph type="sldNum" sz="quarter" idx="12"/>
          </p:nvPr>
        </p:nvSpPr>
        <p:spPr/>
        <p:txBody>
          <a:bodyPr/>
          <a:lstStyle/>
          <a:p>
            <a:pPr>
              <a:defRPr/>
            </a:pPr>
            <a:fld id="{05D9E503-4F79-477A-B293-5FD8956F5461}" type="slidenum">
              <a:rPr lang="en-US" smtClean="0"/>
              <a:pPr>
                <a:defRPr/>
              </a:pPr>
              <a:t>16</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676400"/>
            <a:ext cx="6858000" cy="4644000"/>
          </a:xfrm>
          <a:prstGeom prst="rect">
            <a:avLst/>
          </a:prstGeom>
        </p:spPr>
      </p:pic>
    </p:spTree>
    <p:extLst>
      <p:ext uri="{BB962C8B-B14F-4D97-AF65-F5344CB8AC3E}">
        <p14:creationId xmlns:p14="http://schemas.microsoft.com/office/powerpoint/2010/main" val="279772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noAutofit/>
          </a:bodyPr>
          <a:lstStyle/>
          <a:p>
            <a:pPr eaLnBrk="1" fontAlgn="auto" hangingPunct="1">
              <a:spcAft>
                <a:spcPts val="0"/>
              </a:spcAft>
              <a:defRPr/>
            </a:pPr>
            <a:r>
              <a:rPr lang="en-US" dirty="0" smtClean="0">
                <a:solidFill>
                  <a:schemeClr val="tx2">
                    <a:satMod val="130000"/>
                  </a:schemeClr>
                </a:solidFill>
              </a:rPr>
              <a:t>Solar Programs</a:t>
            </a:r>
          </a:p>
        </p:txBody>
      </p:sp>
      <p:sp>
        <p:nvSpPr>
          <p:cNvPr id="89091" name="Rectangle 3"/>
          <p:cNvSpPr>
            <a:spLocks noGrp="1" noChangeArrowheads="1"/>
          </p:cNvSpPr>
          <p:nvPr>
            <p:ph idx="1"/>
          </p:nvPr>
        </p:nvSpPr>
        <p:spPr>
          <a:xfrm>
            <a:off x="457200" y="1752600"/>
            <a:ext cx="6019800" cy="4373563"/>
          </a:xfrm>
        </p:spPr>
        <p:txBody>
          <a:bodyPr>
            <a:normAutofit fontScale="92500" lnSpcReduction="20000"/>
          </a:bodyPr>
          <a:lstStyle/>
          <a:p>
            <a:pPr marL="533400" indent="-533400" eaLnBrk="1" hangingPunct="1">
              <a:lnSpc>
                <a:spcPct val="90000"/>
              </a:lnSpc>
              <a:buClr>
                <a:srgbClr val="0070C0"/>
              </a:buClr>
              <a:buFont typeface="Arial" pitchFamily="34" charset="0"/>
              <a:buChar char="•"/>
              <a:defRPr/>
            </a:pPr>
            <a:r>
              <a:rPr lang="en-US" sz="2400" dirty="0" smtClean="0">
                <a:solidFill>
                  <a:schemeClr val="tx2"/>
                </a:solidFill>
              </a:rPr>
              <a:t>2014 in the news: 24M solar pumps + drip irrigation for India</a:t>
            </a:r>
            <a:r>
              <a:rPr lang="en-US" sz="2400" dirty="0" smtClean="0">
                <a:solidFill>
                  <a:schemeClr val="tx2"/>
                </a:solidFill>
              </a:rPr>
              <a:t>?</a:t>
            </a:r>
          </a:p>
          <a:p>
            <a:pPr marL="533400" indent="-533400" eaLnBrk="1" hangingPunct="1">
              <a:lnSpc>
                <a:spcPct val="90000"/>
              </a:lnSpc>
              <a:buClr>
                <a:srgbClr val="0070C0"/>
              </a:buClr>
              <a:buFont typeface="Arial" pitchFamily="34" charset="0"/>
              <a:buChar char="•"/>
              <a:defRPr/>
            </a:pPr>
            <a:endParaRPr lang="en-US" sz="2400" dirty="0" smtClean="0">
              <a:solidFill>
                <a:schemeClr val="tx2"/>
              </a:solidFill>
            </a:endParaRPr>
          </a:p>
          <a:p>
            <a:pPr marL="0" indent="0" eaLnBrk="1" hangingPunct="1">
              <a:lnSpc>
                <a:spcPct val="90000"/>
              </a:lnSpc>
              <a:buClr>
                <a:srgbClr val="0070C0"/>
              </a:buClr>
              <a:buNone/>
              <a:defRPr/>
            </a:pPr>
            <a:r>
              <a:rPr lang="en-US" sz="2400" dirty="0" smtClean="0">
                <a:solidFill>
                  <a:schemeClr val="tx2"/>
                </a:solidFill>
              </a:rPr>
              <a:t>Older news</a:t>
            </a:r>
            <a:endParaRPr lang="en-US" sz="2400" dirty="0">
              <a:solidFill>
                <a:schemeClr val="tx2"/>
              </a:solidFill>
            </a:endParaRPr>
          </a:p>
          <a:p>
            <a:pPr marL="533400" indent="-533400" eaLnBrk="1" hangingPunct="1">
              <a:lnSpc>
                <a:spcPct val="90000"/>
              </a:lnSpc>
              <a:buClr>
                <a:srgbClr val="0070C0"/>
              </a:buClr>
              <a:buFont typeface="Arial" pitchFamily="34" charset="0"/>
              <a:buChar char="•"/>
              <a:defRPr/>
            </a:pPr>
            <a:r>
              <a:rPr lang="en-US" sz="2400" dirty="0" smtClean="0">
                <a:solidFill>
                  <a:schemeClr val="tx2"/>
                </a:solidFill>
              </a:rPr>
              <a:t>Bangladesh: 500,000 solar home systems</a:t>
            </a:r>
          </a:p>
          <a:p>
            <a:pPr marL="533400" indent="-533400" eaLnBrk="1" hangingPunct="1">
              <a:lnSpc>
                <a:spcPct val="90000"/>
              </a:lnSpc>
              <a:buClr>
                <a:srgbClr val="0070C0"/>
              </a:buClr>
              <a:buFont typeface="Arial" pitchFamily="34" charset="0"/>
              <a:buChar char="•"/>
              <a:defRPr/>
            </a:pPr>
            <a:r>
              <a:rPr lang="en-US" sz="2400" dirty="0" smtClean="0">
                <a:solidFill>
                  <a:schemeClr val="tx2"/>
                </a:solidFill>
              </a:rPr>
              <a:t>Northwest China: 400,000 solar home systems</a:t>
            </a:r>
          </a:p>
          <a:p>
            <a:pPr marL="533400" indent="-533400" eaLnBrk="1" hangingPunct="1">
              <a:lnSpc>
                <a:spcPct val="90000"/>
              </a:lnSpc>
              <a:buClr>
                <a:srgbClr val="0070C0"/>
              </a:buClr>
              <a:buFont typeface="Arial" pitchFamily="34" charset="0"/>
              <a:buChar char="•"/>
              <a:defRPr/>
            </a:pPr>
            <a:r>
              <a:rPr lang="en-US" sz="2400" dirty="0" smtClean="0">
                <a:solidFill>
                  <a:schemeClr val="tx2"/>
                </a:solidFill>
              </a:rPr>
              <a:t>India: 500,000 solar home systems and 700,000 solar lanterns</a:t>
            </a:r>
          </a:p>
          <a:p>
            <a:pPr marL="533400" indent="-533400" eaLnBrk="1" hangingPunct="1">
              <a:lnSpc>
                <a:spcPct val="90000"/>
              </a:lnSpc>
              <a:buClr>
                <a:srgbClr val="0070C0"/>
              </a:buClr>
              <a:buFont typeface="Arial" pitchFamily="34" charset="0"/>
              <a:buChar char="•"/>
              <a:defRPr/>
            </a:pPr>
            <a:r>
              <a:rPr lang="en-US" sz="2400" dirty="0" smtClean="0">
                <a:solidFill>
                  <a:schemeClr val="tx2"/>
                </a:solidFill>
              </a:rPr>
              <a:t>Kenya: 300,000 solar home systems</a:t>
            </a:r>
          </a:p>
          <a:p>
            <a:pPr marL="533400" indent="-533400" eaLnBrk="1" hangingPunct="1">
              <a:lnSpc>
                <a:spcPct val="90000"/>
              </a:lnSpc>
              <a:buClr>
                <a:srgbClr val="0070C0"/>
              </a:buClr>
              <a:buFont typeface="Arial" pitchFamily="34" charset="0"/>
              <a:buChar char="•"/>
              <a:defRPr/>
            </a:pPr>
            <a:r>
              <a:rPr lang="en-US" sz="2400" dirty="0" smtClean="0">
                <a:solidFill>
                  <a:schemeClr val="tx2"/>
                </a:solidFill>
              </a:rPr>
              <a:t>Sri Lanka: 70,000 solar home </a:t>
            </a:r>
          </a:p>
          <a:p>
            <a:pPr marL="533400" indent="-533400" eaLnBrk="1" hangingPunct="1">
              <a:lnSpc>
                <a:spcPct val="90000"/>
              </a:lnSpc>
              <a:buClr>
                <a:srgbClr val="0070C0"/>
              </a:buClr>
              <a:buFont typeface="Wingdings 2" pitchFamily="18" charset="2"/>
              <a:buNone/>
              <a:defRPr/>
            </a:pPr>
            <a:r>
              <a:rPr lang="en-US" sz="2400" dirty="0" smtClean="0">
                <a:solidFill>
                  <a:schemeClr val="tx2"/>
                </a:solidFill>
              </a:rPr>
              <a:t>	systems (</a:t>
            </a:r>
            <a:r>
              <a:rPr lang="en-US" sz="2400" dirty="0" err="1" smtClean="0">
                <a:solidFill>
                  <a:schemeClr val="tx2"/>
                </a:solidFill>
              </a:rPr>
              <a:t>Sarvodaya</a:t>
            </a:r>
            <a:r>
              <a:rPr lang="en-US" sz="2400" dirty="0" smtClean="0">
                <a:solidFill>
                  <a:schemeClr val="tx2"/>
                </a:solidFill>
              </a:rPr>
              <a:t>)</a:t>
            </a:r>
            <a:r>
              <a:rPr lang="en-US" sz="2400" dirty="0" smtClean="0"/>
              <a:t/>
            </a:r>
            <a:br>
              <a:rPr lang="en-US" sz="2400" dirty="0" smtClean="0"/>
            </a:br>
            <a:endParaRPr lang="en-US" sz="2400" dirty="0" smtClean="0"/>
          </a:p>
          <a:p>
            <a:pPr marL="533400" indent="-533400" eaLnBrk="1" hangingPunct="1">
              <a:lnSpc>
                <a:spcPct val="90000"/>
              </a:lnSpc>
              <a:buClr>
                <a:srgbClr val="0070C0"/>
              </a:buClr>
              <a:buFont typeface="Arial" pitchFamily="34" charset="0"/>
              <a:buChar char="•"/>
              <a:defRPr/>
            </a:pPr>
            <a:endParaRPr lang="en-US" sz="2400" dirty="0" smtClean="0">
              <a:solidFill>
                <a:srgbClr val="FF0066"/>
              </a:solidFill>
            </a:endParaRPr>
          </a:p>
          <a:p>
            <a:pPr marL="533400" indent="-533400" eaLnBrk="1" hangingPunct="1">
              <a:lnSpc>
                <a:spcPct val="90000"/>
              </a:lnSpc>
              <a:buClr>
                <a:srgbClr val="0070C0"/>
              </a:buClr>
              <a:buFont typeface="Arial" pitchFamily="34" charset="0"/>
              <a:buChar char="•"/>
              <a:defRPr/>
            </a:pPr>
            <a:endParaRPr lang="en-US" sz="2400" dirty="0" smtClean="0">
              <a:solidFill>
                <a:srgbClr val="FF0066"/>
              </a:solidFill>
            </a:endParaRPr>
          </a:p>
          <a:p>
            <a:pPr marL="533400" indent="-533400" eaLnBrk="1" hangingPunct="1">
              <a:lnSpc>
                <a:spcPct val="90000"/>
              </a:lnSpc>
              <a:buClr>
                <a:srgbClr val="0070C0"/>
              </a:buClr>
              <a:buFont typeface="Arial" pitchFamily="34" charset="0"/>
              <a:buChar char="•"/>
              <a:defRPr/>
            </a:pPr>
            <a:endParaRPr lang="en-US" sz="2400" dirty="0" smtClean="0">
              <a:solidFill>
                <a:srgbClr val="FF0066"/>
              </a:solidFill>
            </a:endParaRPr>
          </a:p>
          <a:p>
            <a:pPr marL="533400" indent="-533400" eaLnBrk="1" hangingPunct="1">
              <a:lnSpc>
                <a:spcPct val="90000"/>
              </a:lnSpc>
              <a:buClr>
                <a:srgbClr val="0070C0"/>
              </a:buClr>
              <a:buFont typeface="Arial" pitchFamily="34" charset="0"/>
              <a:buChar char="•"/>
              <a:defRPr/>
            </a:pPr>
            <a:endParaRPr lang="en-US" sz="2400" dirty="0" smtClean="0">
              <a:solidFill>
                <a:srgbClr val="FF0066"/>
              </a:solidFill>
            </a:endParaRPr>
          </a:p>
        </p:txBody>
      </p:sp>
      <p:sp>
        <p:nvSpPr>
          <p:cNvPr id="5" name="Slide Number Placeholder 4"/>
          <p:cNvSpPr>
            <a:spLocks noGrp="1"/>
          </p:cNvSpPr>
          <p:nvPr>
            <p:ph type="sldNum" sz="quarter" idx="12"/>
          </p:nvPr>
        </p:nvSpPr>
        <p:spPr/>
        <p:txBody>
          <a:bodyPr/>
          <a:lstStyle/>
          <a:p>
            <a:pPr>
              <a:defRPr/>
            </a:pPr>
            <a:fld id="{1BE44E8B-ECC8-46C1-9CE0-C17E2604C8B1}" type="slidenum">
              <a:rPr lang="en-US" smtClean="0"/>
              <a:pPr>
                <a:defRPr/>
              </a:pPr>
              <a:t>17</a:t>
            </a:fld>
            <a:endParaRPr lang="en-US"/>
          </a:p>
        </p:txBody>
      </p:sp>
      <p:pic>
        <p:nvPicPr>
          <p:cNvPr id="84996" name="Picture 3" descr="DSCN506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2362200"/>
            <a:ext cx="234156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86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Small – Micro Hydro Programs</a:t>
            </a:r>
            <a:endParaRPr lang="en-US" dirty="0">
              <a:solidFill>
                <a:schemeClr val="tx2">
                  <a:satMod val="130000"/>
                </a:schemeClr>
              </a:solidFill>
            </a:endParaRPr>
          </a:p>
        </p:txBody>
      </p:sp>
      <p:sp>
        <p:nvSpPr>
          <p:cNvPr id="86019" name="Rectangle 3"/>
          <p:cNvSpPr>
            <a:spLocks noGrp="1" noChangeArrowheads="1"/>
          </p:cNvSpPr>
          <p:nvPr>
            <p:ph idx="1"/>
          </p:nvPr>
        </p:nvSpPr>
        <p:spPr/>
        <p:txBody>
          <a:bodyPr/>
          <a:lstStyle/>
          <a:p>
            <a:pPr marL="0" indent="0" algn="ctr" eaLnBrk="1" hangingPunct="1">
              <a:lnSpc>
                <a:spcPct val="90000"/>
              </a:lnSpc>
              <a:buClr>
                <a:srgbClr val="0070C0"/>
              </a:buClr>
              <a:buNone/>
            </a:pPr>
            <a:r>
              <a:rPr lang="en-US" altLang="en-US" sz="2400" dirty="0" smtClean="0">
                <a:solidFill>
                  <a:schemeClr val="tx2"/>
                </a:solidFill>
              </a:rPr>
              <a:t>China: more than 42,000 units with generating capacity reaching 28 GW (units less than 50 MW)</a:t>
            </a:r>
          </a:p>
        </p:txBody>
      </p:sp>
      <p:sp>
        <p:nvSpPr>
          <p:cNvPr id="6" name="Slide Number Placeholder 5"/>
          <p:cNvSpPr>
            <a:spLocks noGrp="1"/>
          </p:cNvSpPr>
          <p:nvPr>
            <p:ph type="sldNum" sz="quarter" idx="12"/>
          </p:nvPr>
        </p:nvSpPr>
        <p:spPr/>
        <p:txBody>
          <a:bodyPr/>
          <a:lstStyle/>
          <a:p>
            <a:pPr>
              <a:defRPr/>
            </a:pPr>
            <a:fld id="{05D80BB1-EB62-493A-B978-1AA522B79692}" type="slidenum">
              <a:rPr lang="en-US" smtClean="0"/>
              <a:pPr>
                <a:defRPr/>
              </a:pPr>
              <a:t>18</a:t>
            </a:fld>
            <a:endParaRPr lang="en-US"/>
          </a:p>
        </p:txBody>
      </p:sp>
      <p:pic>
        <p:nvPicPr>
          <p:cNvPr id="860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2819400"/>
            <a:ext cx="3886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1219200" y="5943600"/>
            <a:ext cx="6718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charset="2"/>
              <a:buNone/>
            </a:pPr>
            <a:r>
              <a:rPr lang="en-US" altLang="en-US" sz="1200" dirty="0">
                <a:solidFill>
                  <a:schemeClr val="tx2"/>
                </a:solidFill>
              </a:rPr>
              <a:t>(Source: Tong, </a:t>
            </a:r>
            <a:r>
              <a:rPr lang="en-US" altLang="en-US" sz="1200" dirty="0" err="1">
                <a:solidFill>
                  <a:schemeClr val="tx2"/>
                </a:solidFill>
              </a:rPr>
              <a:t>Jiandong</a:t>
            </a:r>
            <a:r>
              <a:rPr lang="en-US" altLang="en-US" sz="1200" dirty="0">
                <a:solidFill>
                  <a:schemeClr val="tx2"/>
                </a:solidFill>
              </a:rPr>
              <a:t>, “Mini Hydropower” 2004. Image source: </a:t>
            </a:r>
            <a:r>
              <a:rPr lang="en-US" altLang="en-US" sz="1200" dirty="0" err="1">
                <a:solidFill>
                  <a:schemeClr val="tx2"/>
                </a:solidFill>
              </a:rPr>
              <a:t>hydropowerstation.com</a:t>
            </a:r>
            <a:r>
              <a:rPr lang="en-US" altLang="en-US" sz="1200" dirty="0">
                <a:solidFill>
                  <a:schemeClr val="tx2"/>
                </a:solidFill>
              </a:rPr>
              <a:t> )</a:t>
            </a:r>
          </a:p>
        </p:txBody>
      </p:sp>
    </p:spTree>
    <p:extLst>
      <p:ext uri="{BB962C8B-B14F-4D97-AF65-F5344CB8AC3E}">
        <p14:creationId xmlns:p14="http://schemas.microsoft.com/office/powerpoint/2010/main" val="376889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Cooking</a:t>
            </a:r>
            <a:br>
              <a:rPr lang="en-US" dirty="0" smtClean="0"/>
            </a:br>
            <a:endParaRPr lang="en-US" dirty="0"/>
          </a:p>
        </p:txBody>
      </p:sp>
      <p:sp>
        <p:nvSpPr>
          <p:cNvPr id="2" name="Content Placeholder 1"/>
          <p:cNvSpPr>
            <a:spLocks noGrp="1"/>
          </p:cNvSpPr>
          <p:nvPr>
            <p:ph idx="1"/>
          </p:nvPr>
        </p:nvSpPr>
        <p:spPr>
          <a:xfrm>
            <a:off x="457200" y="1752600"/>
            <a:ext cx="5181600" cy="4373563"/>
          </a:xfrm>
        </p:spPr>
        <p:txBody>
          <a:bodyPr/>
          <a:lstStyle/>
          <a:p>
            <a:pPr marL="0" indent="0">
              <a:buNone/>
            </a:pPr>
            <a:r>
              <a:rPr lang="en-US" sz="2000" dirty="0" smtClean="0"/>
              <a:t>1.6m </a:t>
            </a:r>
            <a:r>
              <a:rPr lang="en-US" sz="2000" dirty="0"/>
              <a:t>deaths/year from toxic stove </a:t>
            </a:r>
            <a:r>
              <a:rPr lang="en-US" sz="2000" dirty="0" smtClean="0"/>
              <a:t>smoke</a:t>
            </a:r>
          </a:p>
          <a:p>
            <a:pPr marL="0" indent="0">
              <a:buNone/>
            </a:pPr>
            <a:r>
              <a:rPr lang="en-US" sz="2000" dirty="0" smtClean="0"/>
              <a:t>Respiratory </a:t>
            </a:r>
            <a:r>
              <a:rPr lang="en-US" sz="2000" dirty="0"/>
              <a:t>infections are </a:t>
            </a:r>
            <a:r>
              <a:rPr lang="en-US" sz="2000" dirty="0" smtClean="0"/>
              <a:t>leading </a:t>
            </a:r>
            <a:r>
              <a:rPr lang="en-US" sz="2000" dirty="0"/>
              <a:t>cause of death for children under 5</a:t>
            </a:r>
            <a:br>
              <a:rPr lang="en-US" sz="2000" dirty="0"/>
            </a:br>
            <a:endParaRPr lang="en-US" sz="2000" dirty="0" smtClean="0"/>
          </a:p>
          <a:p>
            <a:pPr marL="0" indent="0">
              <a:buNone/>
            </a:pPr>
            <a:r>
              <a:rPr lang="en-US" sz="2000" dirty="0" smtClean="0">
                <a:cs typeface="ＭＳ Ｐゴシック" pitchFamily="-111" charset="-128"/>
              </a:rPr>
              <a:t>Cooking </a:t>
            </a:r>
            <a:r>
              <a:rPr lang="en-US" sz="2000" dirty="0">
                <a:cs typeface="ＭＳ Ｐゴシック" pitchFamily="-111" charset="-128"/>
              </a:rPr>
              <a:t>is largest energy need in rural areas</a:t>
            </a:r>
            <a:br>
              <a:rPr lang="en-US" sz="2000" dirty="0">
                <a:cs typeface="ＭＳ Ｐゴシック" pitchFamily="-111" charset="-128"/>
              </a:rPr>
            </a:br>
            <a:endParaRPr lang="en-US" sz="2000" dirty="0">
              <a:cs typeface="ＭＳ Ｐゴシック" pitchFamily="-111" charset="-128"/>
            </a:endParaRPr>
          </a:p>
          <a:p>
            <a:pPr marL="0" indent="0">
              <a:buNone/>
            </a:pPr>
            <a:r>
              <a:rPr lang="en-US" sz="2000" dirty="0">
                <a:cs typeface="ＭＳ Ｐゴシック" pitchFamily="-111" charset="-128"/>
              </a:rPr>
              <a:t>Currently large contributor to deforestation and erosion</a:t>
            </a:r>
            <a:endParaRPr lang="en-US" sz="2000" dirty="0"/>
          </a:p>
          <a:p>
            <a:pPr marL="0" indent="0">
              <a:buNone/>
            </a:pPr>
            <a:r>
              <a:rPr lang="en-US" sz="2000" dirty="0" smtClean="0">
                <a:cs typeface="ＭＳ Ｐゴシック" pitchFamily="-111" charset="-128"/>
              </a:rPr>
              <a:t>Fetching wood keeps </a:t>
            </a:r>
            <a:r>
              <a:rPr lang="en-US" sz="2000" dirty="0">
                <a:cs typeface="ＭＳ Ｐゴシック" pitchFamily="-111" charset="-128"/>
              </a:rPr>
              <a:t>kids away from education</a:t>
            </a:r>
            <a:endParaRPr lang="en-US" sz="2000" dirty="0"/>
          </a:p>
        </p:txBody>
      </p:sp>
      <p:sp>
        <p:nvSpPr>
          <p:cNvPr id="4" name="Slide Number Placeholder 3"/>
          <p:cNvSpPr>
            <a:spLocks noGrp="1"/>
          </p:cNvSpPr>
          <p:nvPr>
            <p:ph type="sldNum" sz="quarter" idx="12"/>
          </p:nvPr>
        </p:nvSpPr>
        <p:spPr/>
        <p:txBody>
          <a:bodyPr/>
          <a:lstStyle/>
          <a:p>
            <a:pPr>
              <a:defRPr/>
            </a:pPr>
            <a:r>
              <a:rPr lang="en-US" smtClean="0"/>
              <a:t>Slide </a:t>
            </a:r>
            <a:fld id="{0DDC6431-A3F2-4A6D-A4C1-BB63A5483A65}" type="slidenum">
              <a:rPr lang="en-US" smtClean="0"/>
              <a:pPr>
                <a:defRPr/>
              </a:pPr>
              <a:t>19</a:t>
            </a:fld>
            <a:endParaRPr lang="en-US"/>
          </a:p>
        </p:txBody>
      </p:sp>
      <p:pic>
        <p:nvPicPr>
          <p:cNvPr id="5" name="Picture 2" descr="\\Energia-marc\biodig\FOTOS BDG\Taller\P102061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6598" y="3973012"/>
            <a:ext cx="3022599" cy="2210771"/>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C:\Users\Michel\Documents\Michel\Nicaragua\Nicaragua fotos\2007tripPhotos\compP\HPIM336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6598" y="1600200"/>
            <a:ext cx="3022600" cy="2266950"/>
          </a:xfrm>
          <a:prstGeom prst="rect">
            <a:avLst/>
          </a:prstGeom>
          <a:noFill/>
        </p:spPr>
      </p:pic>
      <p:sp>
        <p:nvSpPr>
          <p:cNvPr id="7" name="TextBox 6"/>
          <p:cNvSpPr txBox="1"/>
          <p:nvPr/>
        </p:nvSpPr>
        <p:spPr>
          <a:xfrm>
            <a:off x="762000" y="5791200"/>
            <a:ext cx="4597399" cy="584776"/>
          </a:xfrm>
          <a:prstGeom prst="rect">
            <a:avLst/>
          </a:prstGeom>
          <a:noFill/>
        </p:spPr>
        <p:txBody>
          <a:bodyPr wrap="square" rtlCol="0">
            <a:spAutoFit/>
          </a:bodyPr>
          <a:lstStyle/>
          <a:p>
            <a:r>
              <a:rPr lang="en-US" sz="1600" i="1" dirty="0" smtClean="0"/>
              <a:t>Sources: WHO; Energy Services for the Millennium Development Goals UNDP</a:t>
            </a:r>
            <a:endParaRPr lang="en-US" sz="1600" i="1" dirty="0"/>
          </a:p>
        </p:txBody>
      </p:sp>
    </p:spTree>
    <p:extLst>
      <p:ext uri="{BB962C8B-B14F-4D97-AF65-F5344CB8AC3E}">
        <p14:creationId xmlns:p14="http://schemas.microsoft.com/office/powerpoint/2010/main" val="268913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28600" y="2438400"/>
            <a:ext cx="8839200" cy="2057400"/>
          </a:xfrm>
        </p:spPr>
        <p:txBody>
          <a:bodyPr/>
          <a:lstStyle/>
          <a:p>
            <a:pPr eaLnBrk="1" hangingPunct="1"/>
            <a:r>
              <a:rPr lang="en-US" altLang="en-US" dirty="0" smtClean="0"/>
              <a:t/>
            </a:r>
            <a:br>
              <a:rPr lang="en-US" altLang="en-US" dirty="0" smtClean="0"/>
            </a:br>
            <a:r>
              <a:rPr lang="en-US" altLang="en-US" dirty="0" smtClean="0"/>
              <a:t>Global &amp; Local Picture on </a:t>
            </a:r>
            <a:br>
              <a:rPr lang="en-US" altLang="en-US" dirty="0" smtClean="0"/>
            </a:br>
            <a:r>
              <a:rPr lang="en-US" dirty="0" smtClean="0"/>
              <a:t>Energy and Water</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pPr eaLnBrk="1" fontAlgn="auto" hangingPunct="1">
              <a:spcAft>
                <a:spcPts val="0"/>
              </a:spcAft>
              <a:defRPr/>
            </a:pPr>
            <a:r>
              <a:rPr lang="en-US" sz="3600" dirty="0" smtClean="0">
                <a:solidFill>
                  <a:schemeClr val="tx2">
                    <a:satMod val="130000"/>
                  </a:schemeClr>
                </a:solidFill>
              </a:rPr>
              <a:t>Forests and </a:t>
            </a:r>
            <a:r>
              <a:rPr lang="en-US" sz="3600" dirty="0" err="1" smtClean="0">
                <a:solidFill>
                  <a:schemeClr val="tx2">
                    <a:satMod val="130000"/>
                  </a:schemeClr>
                </a:solidFill>
              </a:rPr>
              <a:t>Fuelwood</a:t>
            </a:r>
            <a:endParaRPr lang="en-US" sz="3600" dirty="0">
              <a:solidFill>
                <a:schemeClr val="tx2">
                  <a:satMod val="130000"/>
                </a:schemeClr>
              </a:solidFill>
            </a:endParaRPr>
          </a:p>
        </p:txBody>
      </p:sp>
      <p:pic>
        <p:nvPicPr>
          <p:cNvPr id="81923" name="Picture 4"/>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t="10685" b="10685"/>
          <a:stretch>
            <a:fillRect/>
          </a:stretch>
        </p:blipFill>
        <p:spPr>
          <a:noFill/>
        </p:spPr>
      </p:pic>
      <p:sp>
        <p:nvSpPr>
          <p:cNvPr id="4" name="Slide Number Placeholder 3"/>
          <p:cNvSpPr>
            <a:spLocks noGrp="1"/>
          </p:cNvSpPr>
          <p:nvPr>
            <p:ph type="sldNum" sz="quarter" idx="12"/>
          </p:nvPr>
        </p:nvSpPr>
        <p:spPr/>
        <p:txBody>
          <a:bodyPr/>
          <a:lstStyle/>
          <a:p>
            <a:pPr>
              <a:defRPr/>
            </a:pPr>
            <a:fld id="{C5B92FA3-4354-4811-A649-6E8741FAABD1}" type="slidenum">
              <a:rPr lang="en-US" smtClean="0"/>
              <a:pPr>
                <a:defRPr/>
              </a:pPr>
              <a:t>20</a:t>
            </a:fld>
            <a:endParaRPr lang="en-US"/>
          </a:p>
        </p:txBody>
      </p:sp>
    </p:spTree>
    <p:extLst>
      <p:ext uri="{BB962C8B-B14F-4D97-AF65-F5344CB8AC3E}">
        <p14:creationId xmlns:p14="http://schemas.microsoft.com/office/powerpoint/2010/main" val="96350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4800" y="1722120"/>
            <a:ext cx="376857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20000"/>
              </a:spcAft>
              <a:buClr>
                <a:schemeClr val="tx1"/>
              </a:buClr>
              <a:buSzTx/>
              <a:buFontTx/>
              <a:buBlip>
                <a:blip r:embed="rId3"/>
              </a:buBlip>
              <a:tabLst/>
              <a:defRPr/>
            </a:pPr>
            <a:r>
              <a:rPr kumimoji="0" lang="en-US" sz="2000" b="0" i="0" u="none" strike="noStrike" kern="0" cap="none" spc="0" normalizeH="0" baseline="0" noProof="0" dirty="0" smtClean="0">
                <a:ln>
                  <a:noFill/>
                </a:ln>
                <a:effectLst/>
                <a:uLnTx/>
                <a:uFillTx/>
                <a:latin typeface="Arial"/>
                <a:ea typeface="MS PGothic" pitchFamily="34" charset="-128"/>
                <a:cs typeface="Arial"/>
              </a:rPr>
              <a:t>2.5 billion live w/o adequate sanitation</a:t>
            </a:r>
          </a:p>
          <a:p>
            <a:pPr marL="342900" marR="0" lvl="0" indent="-342900" algn="l" defTabSz="914400" rtl="0" eaLnBrk="0" fontAlgn="base" latinLnBrk="0" hangingPunct="0">
              <a:lnSpc>
                <a:spcPct val="90000"/>
              </a:lnSpc>
              <a:spcBef>
                <a:spcPct val="20000"/>
              </a:spcBef>
              <a:spcAft>
                <a:spcPct val="20000"/>
              </a:spcAft>
              <a:buClr>
                <a:schemeClr val="tx1"/>
              </a:buClr>
              <a:buSzTx/>
              <a:tabLst/>
              <a:defRPr/>
            </a:pPr>
            <a:endParaRPr kumimoji="0" lang="en-US" sz="600" b="0" i="0" u="none" strike="noStrike" kern="0" cap="none" spc="0" normalizeH="0" baseline="0" noProof="0" dirty="0" smtClean="0">
              <a:ln>
                <a:noFill/>
              </a:ln>
              <a:effectLst/>
              <a:uLnTx/>
              <a:uFillTx/>
              <a:latin typeface="Arial"/>
              <a:ea typeface="MS PGothic" pitchFamily="34" charset="-128"/>
              <a:cs typeface="Arial"/>
            </a:endParaRPr>
          </a:p>
          <a:p>
            <a:pPr marL="342900" marR="0" lvl="0" indent="-342900" algn="l" defTabSz="914400" rtl="0" eaLnBrk="0" fontAlgn="base" latinLnBrk="0" hangingPunct="0">
              <a:lnSpc>
                <a:spcPct val="90000"/>
              </a:lnSpc>
              <a:spcBef>
                <a:spcPct val="20000"/>
              </a:spcBef>
              <a:spcAft>
                <a:spcPct val="20000"/>
              </a:spcAft>
              <a:buClr>
                <a:schemeClr val="tx1"/>
              </a:buClr>
              <a:buSzTx/>
              <a:buFontTx/>
              <a:buBlip>
                <a:blip r:embed="rId3"/>
              </a:buBlip>
              <a:tabLst/>
              <a:defRPr/>
            </a:pPr>
            <a:r>
              <a:rPr kumimoji="0" lang="en-US" sz="2000" b="0" i="0" u="none" strike="noStrike" kern="0" cap="none" spc="0" normalizeH="0" baseline="0" noProof="0" dirty="0" smtClean="0">
                <a:ln>
                  <a:noFill/>
                </a:ln>
                <a:effectLst/>
                <a:uLnTx/>
                <a:uFillTx/>
                <a:latin typeface="Arial"/>
                <a:ea typeface="MS PGothic" pitchFamily="34" charset="-128"/>
                <a:cs typeface="Arial"/>
              </a:rPr>
              <a:t>Due to pollution &amp; scarcity ~ 1.1 billion lack access to clean drinking water</a:t>
            </a:r>
          </a:p>
          <a:p>
            <a:pPr marL="342900" indent="-342900" eaLnBrk="0" hangingPunct="0">
              <a:lnSpc>
                <a:spcPct val="90000"/>
              </a:lnSpc>
              <a:spcBef>
                <a:spcPct val="20000"/>
              </a:spcBef>
              <a:spcAft>
                <a:spcPct val="20000"/>
              </a:spcAft>
              <a:buClr>
                <a:schemeClr val="tx1"/>
              </a:buClr>
            </a:pPr>
            <a:endParaRPr lang="en-US" sz="600" dirty="0" smtClean="0"/>
          </a:p>
          <a:p>
            <a:pPr marL="342900" lvl="0" indent="-342900" eaLnBrk="0" hangingPunct="0">
              <a:lnSpc>
                <a:spcPct val="90000"/>
              </a:lnSpc>
              <a:spcBef>
                <a:spcPct val="20000"/>
              </a:spcBef>
              <a:spcAft>
                <a:spcPct val="20000"/>
              </a:spcAft>
              <a:buClr>
                <a:schemeClr val="tx1"/>
              </a:buClr>
              <a:buBlip>
                <a:blip r:embed="rId3"/>
              </a:buBlip>
            </a:pPr>
            <a:r>
              <a:rPr lang="en-US" sz="2000" dirty="0" smtClean="0"/>
              <a:t>Diarrhea is the second leading cause of death of children under five ~ 1.5 million per year</a:t>
            </a:r>
          </a:p>
          <a:p>
            <a:pPr marL="342900" lvl="0" indent="-342900" eaLnBrk="0" hangingPunct="0">
              <a:lnSpc>
                <a:spcPct val="90000"/>
              </a:lnSpc>
              <a:spcBef>
                <a:spcPct val="20000"/>
              </a:spcBef>
              <a:spcAft>
                <a:spcPct val="20000"/>
              </a:spcAft>
              <a:buClr>
                <a:schemeClr val="tx1"/>
              </a:buClr>
            </a:pPr>
            <a:endParaRPr lang="en-US" sz="600" dirty="0" smtClean="0"/>
          </a:p>
          <a:p>
            <a:pPr marL="342900" lvl="0" indent="-342900" eaLnBrk="0" hangingPunct="0">
              <a:lnSpc>
                <a:spcPct val="90000"/>
              </a:lnSpc>
              <a:spcBef>
                <a:spcPct val="20000"/>
              </a:spcBef>
              <a:spcAft>
                <a:spcPct val="20000"/>
              </a:spcAft>
              <a:buClr>
                <a:schemeClr val="tx1"/>
              </a:buClr>
              <a:buBlip>
                <a:blip r:embed="rId3"/>
              </a:buBlip>
            </a:pPr>
            <a:r>
              <a:rPr lang="en-US" sz="2000" dirty="0" smtClean="0"/>
              <a:t>88% of diarrhea cases attributed to limited access to water and inadequate sanitation/hygiene. </a:t>
            </a:r>
          </a:p>
          <a:p>
            <a:pPr marL="342900" indent="-342900" eaLnBrk="0" hangingPunct="0">
              <a:lnSpc>
                <a:spcPct val="90000"/>
              </a:lnSpc>
              <a:spcBef>
                <a:spcPct val="20000"/>
              </a:spcBef>
              <a:spcAft>
                <a:spcPct val="20000"/>
              </a:spcAft>
              <a:buClr>
                <a:schemeClr val="tx1"/>
              </a:buClr>
              <a:buBlip>
                <a:blip r:embed="rId3"/>
              </a:buBlip>
            </a:pPr>
            <a:endParaRPr lang="en-US" sz="2000" dirty="0" smtClean="0"/>
          </a:p>
          <a:p>
            <a:pPr marL="342900" marR="0" lvl="0" indent="-342900" algn="l" defTabSz="914400" rtl="0" eaLnBrk="0" fontAlgn="base" latinLnBrk="0" hangingPunct="0">
              <a:lnSpc>
                <a:spcPct val="90000"/>
              </a:lnSpc>
              <a:spcBef>
                <a:spcPct val="20000"/>
              </a:spcBef>
              <a:spcAft>
                <a:spcPct val="20000"/>
              </a:spcAft>
              <a:buClr>
                <a:schemeClr val="tx1"/>
              </a:buClr>
              <a:buSzTx/>
              <a:buFontTx/>
              <a:buBlip>
                <a:blip r:embed="rId3"/>
              </a:buBlip>
              <a:tabLst/>
              <a:defRPr/>
            </a:pPr>
            <a:endParaRPr kumimoji="0" lang="en-US" sz="2000" b="0" i="0" u="none" strike="noStrike" kern="0" cap="none" spc="0" normalizeH="0" baseline="0" noProof="0" dirty="0">
              <a:ln>
                <a:noFill/>
              </a:ln>
              <a:effectLst/>
              <a:uLnTx/>
              <a:uFillTx/>
              <a:latin typeface="Arial"/>
              <a:ea typeface="MS PGothic" pitchFamily="34" charset="-128"/>
              <a:cs typeface="Arial"/>
            </a:endParaRPr>
          </a:p>
        </p:txBody>
      </p:sp>
      <p:pic>
        <p:nvPicPr>
          <p:cNvPr id="3" name="Picture 3"/>
          <p:cNvPicPr>
            <a:picLocks noChangeAspect="1" noChangeArrowheads="1"/>
          </p:cNvPicPr>
          <p:nvPr/>
        </p:nvPicPr>
        <p:blipFill>
          <a:blip r:embed="rId4"/>
          <a:srcRect/>
          <a:stretch>
            <a:fillRect/>
          </a:stretch>
        </p:blipFill>
        <p:spPr bwMode="auto">
          <a:xfrm>
            <a:off x="4724400" y="1752600"/>
            <a:ext cx="3489463" cy="4572000"/>
          </a:xfrm>
          <a:prstGeom prst="rect">
            <a:avLst/>
          </a:prstGeom>
          <a:noFill/>
          <a:ln w="9525">
            <a:noFill/>
            <a:miter lim="800000"/>
            <a:headEnd/>
            <a:tailEnd/>
          </a:ln>
        </p:spPr>
      </p:pic>
      <p:sp>
        <p:nvSpPr>
          <p:cNvPr id="4" name="Text Box 4"/>
          <p:cNvSpPr txBox="1">
            <a:spLocks noChangeArrowheads="1"/>
          </p:cNvSpPr>
          <p:nvPr/>
        </p:nvSpPr>
        <p:spPr bwMode="auto">
          <a:xfrm>
            <a:off x="457200" y="6324600"/>
            <a:ext cx="31242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000000"/>
                </a:solidFill>
              </a:rPr>
              <a:t>Sources: Pacific Institute &amp; UNICEF</a:t>
            </a:r>
            <a:endParaRPr lang="en-US" sz="1400" i="1" dirty="0">
              <a:solidFill>
                <a:srgbClr val="000000"/>
              </a:solidFill>
            </a:endParaRPr>
          </a:p>
        </p:txBody>
      </p:sp>
      <p:sp>
        <p:nvSpPr>
          <p:cNvPr id="5" name="Title 4"/>
          <p:cNvSpPr>
            <a:spLocks noGrp="1"/>
          </p:cNvSpPr>
          <p:nvPr>
            <p:ph type="title"/>
          </p:nvPr>
        </p:nvSpPr>
        <p:spPr/>
        <p:txBody>
          <a:bodyPr>
            <a:normAutofit fontScale="90000"/>
          </a:bodyPr>
          <a:lstStyle/>
          <a:p>
            <a:pPr lvl="0"/>
            <a:r>
              <a:rPr lang="es-PE" sz="3600" kern="1200" dirty="0" err="1" smtClean="0">
                <a:solidFill>
                  <a:schemeClr val="tx2">
                    <a:satMod val="130000"/>
                  </a:schemeClr>
                </a:solidFill>
              </a:rPr>
              <a:t>Clean</a:t>
            </a:r>
            <a:r>
              <a:rPr lang="es-PE" sz="3600" kern="1200" dirty="0" smtClean="0">
                <a:solidFill>
                  <a:schemeClr val="tx2">
                    <a:satMod val="130000"/>
                  </a:schemeClr>
                </a:solidFill>
              </a:rPr>
              <a:t> </a:t>
            </a:r>
            <a:r>
              <a:rPr lang="es-PE" sz="3600" kern="1200" dirty="0" err="1" smtClean="0">
                <a:solidFill>
                  <a:schemeClr val="tx2">
                    <a:satMod val="130000"/>
                  </a:schemeClr>
                </a:solidFill>
              </a:rPr>
              <a:t>Water</a:t>
            </a:r>
            <a:r>
              <a:rPr lang="es-PE" sz="3600" kern="1200" dirty="0">
                <a:solidFill>
                  <a:schemeClr val="tx2">
                    <a:satMod val="130000"/>
                  </a:schemeClr>
                </a:solidFill>
              </a:rPr>
              <a:t/>
            </a:r>
            <a:br>
              <a:rPr lang="es-PE" sz="3600" kern="1200" dirty="0">
                <a:solidFill>
                  <a:schemeClr val="tx2">
                    <a:satMod val="130000"/>
                  </a:schemeClr>
                </a:solidFill>
              </a:rPr>
            </a:br>
            <a:endParaRPr lang="en-US" sz="3600" dirty="0"/>
          </a:p>
        </p:txBody>
      </p:sp>
      <p:sp>
        <p:nvSpPr>
          <p:cNvPr id="6" name="Content Placeholder 5"/>
          <p:cNvSpPr>
            <a:spLocks noGrp="1"/>
          </p:cNvSpPr>
          <p:nvPr>
            <p:ph idx="1"/>
          </p:nvPr>
        </p:nvSpPr>
        <p:spPr>
          <a:xfrm>
            <a:off x="457200" y="1752600"/>
            <a:ext cx="4038600" cy="4373563"/>
          </a:xfrm>
        </p:spPr>
        <p:txBody>
          <a:bodyPr/>
          <a:lstStyle/>
          <a:p>
            <a:endParaRPr lang="en-US" dirty="0"/>
          </a:p>
        </p:txBody>
      </p:sp>
    </p:spTree>
    <p:extLst>
      <p:ext uri="{BB962C8B-B14F-4D97-AF65-F5344CB8AC3E}">
        <p14:creationId xmlns:p14="http://schemas.microsoft.com/office/powerpoint/2010/main" val="86193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14" descr="climbing-withBuckets"/>
          <p:cNvPicPr>
            <a:picLocks noChangeAspect="1" noChangeArrowheads="1"/>
          </p:cNvPicPr>
          <p:nvPr/>
        </p:nvPicPr>
        <p:blipFill>
          <a:blip r:embed="rId3" cstate="print"/>
          <a:srcRect/>
          <a:stretch>
            <a:fillRect/>
          </a:stretch>
        </p:blipFill>
        <p:spPr bwMode="auto">
          <a:xfrm>
            <a:off x="1143000" y="1981200"/>
            <a:ext cx="2362200" cy="3149600"/>
          </a:xfrm>
          <a:prstGeom prst="rect">
            <a:avLst/>
          </a:prstGeom>
          <a:noFill/>
          <a:ln w="25400">
            <a:solidFill>
              <a:schemeClr val="tx1"/>
            </a:solidFill>
            <a:miter lim="800000"/>
            <a:headEnd/>
            <a:tailEnd/>
          </a:ln>
        </p:spPr>
      </p:pic>
      <p:sp>
        <p:nvSpPr>
          <p:cNvPr id="22535" name="Text Box 7"/>
          <p:cNvSpPr txBox="1">
            <a:spLocks noChangeArrowheads="1"/>
          </p:cNvSpPr>
          <p:nvPr/>
        </p:nvSpPr>
        <p:spPr bwMode="auto">
          <a:xfrm>
            <a:off x="-1905000" y="6887564"/>
            <a:ext cx="5791200" cy="577850"/>
          </a:xfrm>
          <a:prstGeom prst="rect">
            <a:avLst/>
          </a:prstGeom>
          <a:solidFill>
            <a:schemeClr val="bg1"/>
          </a:solidFill>
          <a:ln w="9525">
            <a:noFill/>
            <a:miter lim="800000"/>
            <a:headEnd/>
            <a:tailEnd/>
          </a:ln>
        </p:spPr>
        <p:txBody>
          <a:bodyPr wrap="square">
            <a:spAutoFit/>
          </a:bodyPr>
          <a:lstStyle/>
          <a:p>
            <a:pPr algn="ctr">
              <a:lnSpc>
                <a:spcPct val="150000"/>
              </a:lnSpc>
            </a:pPr>
            <a:r>
              <a:rPr lang="en-US" sz="2400" dirty="0">
                <a:latin typeface="Arial"/>
                <a:cs typeface="Arial"/>
              </a:rPr>
              <a:t>Goal =</a:t>
            </a:r>
            <a:r>
              <a:rPr lang="en-US" sz="2400" dirty="0" smtClean="0">
                <a:latin typeface="Arial"/>
                <a:cs typeface="Arial"/>
              </a:rPr>
              <a:t> 5-10 </a:t>
            </a:r>
            <a:r>
              <a:rPr lang="en-US" sz="2400" dirty="0">
                <a:latin typeface="Arial"/>
                <a:cs typeface="Arial"/>
              </a:rPr>
              <a:t>gallons of water</a:t>
            </a:r>
            <a:r>
              <a:rPr lang="en-US" sz="2400" dirty="0" smtClean="0">
                <a:latin typeface="Arial"/>
                <a:cs typeface="Arial"/>
              </a:rPr>
              <a:t>/day/person</a:t>
            </a:r>
          </a:p>
        </p:txBody>
      </p:sp>
      <p:pic>
        <p:nvPicPr>
          <p:cNvPr id="105477" name="Picture 10" descr="1"/>
          <p:cNvPicPr>
            <a:picLocks noChangeAspect="1" noChangeArrowheads="1"/>
          </p:cNvPicPr>
          <p:nvPr/>
        </p:nvPicPr>
        <p:blipFill>
          <a:blip r:embed="rId4" cstate="print"/>
          <a:srcRect/>
          <a:stretch>
            <a:fillRect/>
          </a:stretch>
        </p:blipFill>
        <p:spPr bwMode="auto">
          <a:xfrm>
            <a:off x="5410200" y="1981200"/>
            <a:ext cx="3124200" cy="3171777"/>
          </a:xfrm>
          <a:prstGeom prst="rect">
            <a:avLst/>
          </a:prstGeom>
          <a:noFill/>
          <a:ln w="25400">
            <a:solidFill>
              <a:schemeClr val="tx1"/>
            </a:solidFill>
            <a:miter lim="800000"/>
            <a:headEnd/>
            <a:tailEnd/>
          </a:ln>
          <a:effectLst>
            <a:outerShdw dist="35921" dir="2700000" algn="ctr" rotWithShape="0">
              <a:srgbClr val="808080"/>
            </a:outerShdw>
          </a:effectLst>
        </p:spPr>
      </p:pic>
      <p:sp>
        <p:nvSpPr>
          <p:cNvPr id="2" name="Title 1"/>
          <p:cNvSpPr>
            <a:spLocks noGrp="1"/>
          </p:cNvSpPr>
          <p:nvPr>
            <p:ph type="title"/>
          </p:nvPr>
        </p:nvSpPr>
        <p:spPr/>
        <p:txBody>
          <a:bodyPr/>
          <a:lstStyle/>
          <a:p>
            <a:r>
              <a:rPr lang="en-US" dirty="0" smtClean="0"/>
              <a:t>Water access</a:t>
            </a:r>
            <a:endParaRPr lang="en-US" dirty="0"/>
          </a:p>
        </p:txBody>
      </p:sp>
      <p:sp>
        <p:nvSpPr>
          <p:cNvPr id="4" name="Right Arrow 3"/>
          <p:cNvSpPr/>
          <p:nvPr/>
        </p:nvSpPr>
        <p:spPr>
          <a:xfrm>
            <a:off x="4038600" y="3276600"/>
            <a:ext cx="762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24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p:txBody>
          <a:bodyPr>
            <a:normAutofit/>
          </a:bodyPr>
          <a:lstStyle/>
          <a:p>
            <a:pPr eaLnBrk="1" fontAlgn="auto" hangingPunct="1">
              <a:spcAft>
                <a:spcPts val="0"/>
              </a:spcAft>
              <a:defRPr/>
            </a:pPr>
            <a:r>
              <a:rPr lang="en-US" sz="3600" dirty="0" smtClean="0">
                <a:solidFill>
                  <a:schemeClr val="tx2">
                    <a:satMod val="130000"/>
                  </a:schemeClr>
                </a:solidFill>
              </a:rPr>
              <a:t>Forests, Energy, Water</a:t>
            </a:r>
            <a:endParaRPr lang="en-US" sz="3600" dirty="0">
              <a:solidFill>
                <a:schemeClr val="tx2">
                  <a:satMod val="130000"/>
                </a:schemeClr>
              </a:solidFill>
            </a:endParaRPr>
          </a:p>
        </p:txBody>
      </p:sp>
      <p:sp>
        <p:nvSpPr>
          <p:cNvPr id="78851" name="Rectangle 3"/>
          <p:cNvSpPr>
            <a:spLocks noGrp="1" noChangeArrowheads="1"/>
          </p:cNvSpPr>
          <p:nvPr>
            <p:ph idx="1"/>
          </p:nvPr>
        </p:nvSpPr>
        <p:spPr>
          <a:xfrm>
            <a:off x="457200" y="1752600"/>
            <a:ext cx="4343400" cy="4373563"/>
          </a:xfrm>
        </p:spPr>
        <p:txBody>
          <a:bodyPr/>
          <a:lstStyle/>
          <a:p>
            <a:pPr eaLnBrk="1" hangingPunct="1">
              <a:buClr>
                <a:srgbClr val="0070C0"/>
              </a:buClr>
              <a:buFont typeface="Wingdings 2" charset="2"/>
              <a:buNone/>
              <a:tabLst>
                <a:tab pos="0" algn="l"/>
              </a:tabLst>
            </a:pPr>
            <a:r>
              <a:rPr lang="en-US" sz="2000" dirty="0" smtClean="0">
                <a:latin typeface="Arial"/>
                <a:cs typeface="Arial"/>
              </a:rPr>
              <a:t>Link between forests and Water supply + Micro-Hydro energy</a:t>
            </a:r>
          </a:p>
          <a:p>
            <a:pPr eaLnBrk="1" hangingPunct="1">
              <a:buClr>
                <a:srgbClr val="0070C0"/>
              </a:buClr>
              <a:tabLst>
                <a:tab pos="0" algn="l"/>
              </a:tabLst>
            </a:pPr>
            <a:r>
              <a:rPr lang="en-US" sz="2000" dirty="0" smtClean="0">
                <a:latin typeface="Arial"/>
                <a:cs typeface="Arial"/>
              </a:rPr>
              <a:t>Methods of forest conservation:</a:t>
            </a:r>
          </a:p>
          <a:p>
            <a:pPr marL="609600" lvl="2" indent="-282575" eaLnBrk="1" hangingPunct="1">
              <a:spcBef>
                <a:spcPts val="600"/>
              </a:spcBef>
              <a:buClr>
                <a:srgbClr val="0070C0"/>
              </a:buClr>
              <a:buSzPct val="80000"/>
              <a:buFont typeface="Courier New" pitchFamily="49" charset="0"/>
              <a:buChar char="o"/>
              <a:tabLst>
                <a:tab pos="0" algn="l"/>
              </a:tabLst>
            </a:pPr>
            <a:r>
              <a:rPr lang="en-US" sz="2000" dirty="0" smtClean="0">
                <a:latin typeface="Arial"/>
                <a:cs typeface="Arial"/>
              </a:rPr>
              <a:t>Local ordinances</a:t>
            </a:r>
          </a:p>
          <a:p>
            <a:pPr marL="609600" lvl="2" indent="-282575" eaLnBrk="1" hangingPunct="1">
              <a:spcBef>
                <a:spcPts val="600"/>
              </a:spcBef>
              <a:buClr>
                <a:srgbClr val="0070C0"/>
              </a:buClr>
              <a:buSzPct val="80000"/>
              <a:buFont typeface="Courier New" pitchFamily="49" charset="0"/>
              <a:buChar char="o"/>
              <a:tabLst>
                <a:tab pos="0" algn="l"/>
              </a:tabLst>
            </a:pPr>
            <a:r>
              <a:rPr lang="en-US" sz="2000" dirty="0" smtClean="0">
                <a:latin typeface="Arial"/>
                <a:cs typeface="Arial"/>
              </a:rPr>
              <a:t>Purchase Forest Reserves</a:t>
            </a:r>
          </a:p>
          <a:p>
            <a:pPr marL="609600" lvl="2" indent="-282575" eaLnBrk="1" hangingPunct="1">
              <a:spcBef>
                <a:spcPts val="600"/>
              </a:spcBef>
              <a:buClr>
                <a:srgbClr val="0070C0"/>
              </a:buClr>
              <a:buSzPct val="80000"/>
              <a:buFont typeface="Courier New" pitchFamily="49" charset="0"/>
              <a:buChar char="o"/>
              <a:tabLst>
                <a:tab pos="0" algn="l"/>
              </a:tabLst>
            </a:pPr>
            <a:r>
              <a:rPr lang="en-US" sz="2000" dirty="0" smtClean="0">
                <a:latin typeface="Arial"/>
                <a:cs typeface="Arial"/>
              </a:rPr>
              <a:t>Training courses in agroforestry and restoration</a:t>
            </a:r>
          </a:p>
          <a:p>
            <a:pPr marL="609600" lvl="2" indent="-282575" eaLnBrk="1" hangingPunct="1">
              <a:spcBef>
                <a:spcPts val="600"/>
              </a:spcBef>
              <a:buClr>
                <a:srgbClr val="0070C0"/>
              </a:buClr>
              <a:buSzPct val="80000"/>
              <a:buFont typeface="Courier New" pitchFamily="49" charset="0"/>
              <a:buChar char="o"/>
              <a:tabLst>
                <a:tab pos="0" algn="l"/>
              </a:tabLst>
            </a:pPr>
            <a:r>
              <a:rPr lang="en-US" sz="2000" dirty="0" smtClean="0">
                <a:latin typeface="Arial"/>
                <a:cs typeface="Arial"/>
              </a:rPr>
              <a:t>Watershed mapping – increased community oversight</a:t>
            </a:r>
          </a:p>
          <a:p>
            <a:pPr marL="609600" lvl="2" indent="-282575" eaLnBrk="1" hangingPunct="1">
              <a:spcBef>
                <a:spcPts val="600"/>
              </a:spcBef>
              <a:buClr>
                <a:srgbClr val="0070C0"/>
              </a:buClr>
              <a:buSzPct val="80000"/>
              <a:buFont typeface="Courier New" pitchFamily="49" charset="0"/>
              <a:buChar char="o"/>
              <a:tabLst>
                <a:tab pos="0" algn="l"/>
              </a:tabLst>
            </a:pPr>
            <a:r>
              <a:rPr lang="en-US" sz="2000" dirty="0" smtClean="0">
                <a:latin typeface="Arial"/>
                <a:cs typeface="Arial"/>
              </a:rPr>
              <a:t>Native tree nurseries</a:t>
            </a:r>
          </a:p>
        </p:txBody>
      </p:sp>
      <p:sp>
        <p:nvSpPr>
          <p:cNvPr id="6" name="Slide Number Placeholder 5"/>
          <p:cNvSpPr>
            <a:spLocks noGrp="1"/>
          </p:cNvSpPr>
          <p:nvPr>
            <p:ph type="sldNum" sz="quarter" idx="12"/>
          </p:nvPr>
        </p:nvSpPr>
        <p:spPr/>
        <p:txBody>
          <a:bodyPr/>
          <a:lstStyle/>
          <a:p>
            <a:pPr>
              <a:defRPr/>
            </a:pPr>
            <a:fld id="{D8D70FFA-7072-41CA-8587-A11CB689CC63}" type="slidenum">
              <a:rPr lang="en-US" smtClean="0"/>
              <a:pPr>
                <a:defRPr/>
              </a:pPr>
              <a:t>23</a:t>
            </a:fld>
            <a:endParaRPr lang="en-US"/>
          </a:p>
        </p:txBody>
      </p:sp>
      <p:pic>
        <p:nvPicPr>
          <p:cNvPr id="78853" name="Picture 5" descr="el bote uncropp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2362200"/>
            <a:ext cx="3751262" cy="2225675"/>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89716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28600" y="2438400"/>
            <a:ext cx="8839200" cy="2057400"/>
          </a:xfrm>
        </p:spPr>
        <p:txBody>
          <a:bodyPr/>
          <a:lstStyle/>
          <a:p>
            <a:pPr eaLnBrk="1" hangingPunct="1"/>
            <a:r>
              <a:rPr lang="en-US" altLang="en-US" dirty="0" smtClean="0"/>
              <a:t/>
            </a:r>
            <a:br>
              <a:rPr lang="en-US" altLang="en-US" dirty="0" smtClean="0"/>
            </a:br>
            <a:r>
              <a:rPr lang="en-US" dirty="0" smtClean="0"/>
              <a:t>Energy poverty and gender issues </a:t>
            </a:r>
            <a:endParaRPr lang="en-US" altLang="en-US" dirty="0" smtClean="0"/>
          </a:p>
        </p:txBody>
      </p:sp>
    </p:spTree>
    <p:extLst>
      <p:ext uri="{BB962C8B-B14F-4D97-AF65-F5344CB8AC3E}">
        <p14:creationId xmlns:p14="http://schemas.microsoft.com/office/powerpoint/2010/main" val="5679960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3"/>
          <p:cNvSpPr>
            <a:spLocks noGrp="1"/>
          </p:cNvSpPr>
          <p:nvPr>
            <p:ph type="title"/>
          </p:nvPr>
        </p:nvSpPr>
        <p:spPr/>
        <p:txBody>
          <a:bodyPr/>
          <a:lstStyle/>
          <a:p>
            <a:pPr eaLnBrk="1" hangingPunct="1"/>
            <a:r>
              <a:rPr lang="en-US" altLang="en-US" sz="2800" smtClean="0"/>
              <a:t>Success of Electricity Projects</a:t>
            </a:r>
          </a:p>
        </p:txBody>
      </p:sp>
      <p:sp>
        <p:nvSpPr>
          <p:cNvPr id="12290" name="Content Placeholder 1"/>
          <p:cNvSpPr>
            <a:spLocks noGrp="1"/>
          </p:cNvSpPr>
          <p:nvPr>
            <p:ph idx="1"/>
          </p:nvPr>
        </p:nvSpPr>
        <p:spPr>
          <a:xfrm>
            <a:off x="457200" y="1752600"/>
            <a:ext cx="5029200" cy="4373563"/>
          </a:xfrm>
        </p:spPr>
        <p:txBody>
          <a:bodyPr/>
          <a:lstStyle/>
          <a:p>
            <a:pPr eaLnBrk="1" hangingPunct="1">
              <a:spcBef>
                <a:spcPts val="600"/>
              </a:spcBef>
              <a:spcAft>
                <a:spcPts val="600"/>
              </a:spcAft>
            </a:pPr>
            <a:r>
              <a:rPr lang="en-US" altLang="en-US" dirty="0" smtClean="0"/>
              <a:t>Success of electricity projects requires:</a:t>
            </a:r>
          </a:p>
          <a:p>
            <a:pPr lvl="1" eaLnBrk="1" hangingPunct="1">
              <a:spcBef>
                <a:spcPts val="600"/>
              </a:spcBef>
              <a:spcAft>
                <a:spcPts val="600"/>
              </a:spcAft>
            </a:pPr>
            <a:r>
              <a:rPr lang="en-US" altLang="en-US" sz="2200" dirty="0" smtClean="0"/>
              <a:t>Consideration of needs of all members of a community</a:t>
            </a:r>
          </a:p>
          <a:p>
            <a:pPr lvl="1" eaLnBrk="1" hangingPunct="1">
              <a:spcBef>
                <a:spcPts val="600"/>
              </a:spcBef>
              <a:spcAft>
                <a:spcPts val="600"/>
              </a:spcAft>
            </a:pPr>
            <a:r>
              <a:rPr lang="en-US" altLang="en-US" sz="2200" dirty="0" smtClean="0"/>
              <a:t>Effective selection of technology that meets these needs</a:t>
            </a:r>
          </a:p>
          <a:p>
            <a:pPr lvl="1" eaLnBrk="1" hangingPunct="1">
              <a:spcBef>
                <a:spcPts val="600"/>
              </a:spcBef>
              <a:spcAft>
                <a:spcPts val="600"/>
              </a:spcAft>
            </a:pPr>
            <a:r>
              <a:rPr lang="en-US" altLang="en-US" sz="2200" dirty="0" smtClean="0"/>
              <a:t>Trained workforce that can install and maintain technology in a sustained manner</a:t>
            </a:r>
          </a:p>
        </p:txBody>
      </p:sp>
      <p:sp>
        <p:nvSpPr>
          <p:cNvPr id="9" name="Slide Number Placeholder 2"/>
          <p:cNvSpPr>
            <a:spLocks noGrp="1"/>
          </p:cNvSpPr>
          <p:nvPr>
            <p:ph type="sldNum" sz="quarter" idx="12"/>
          </p:nvPr>
        </p:nvSpPr>
        <p:spPr/>
        <p:txBody>
          <a:bodyPr/>
          <a:lstStyle/>
          <a:p>
            <a:pPr>
              <a:defRPr/>
            </a:pPr>
            <a:r>
              <a:rPr lang="en-US">
                <a:solidFill>
                  <a:schemeClr val="accent6"/>
                </a:solidFill>
              </a:rPr>
              <a:t> Slide </a:t>
            </a:r>
            <a:fld id="{2B150296-D7A7-4FE0-8B24-6E5846F9D3ED}" type="slidenum">
              <a:rPr lang="en-US">
                <a:solidFill>
                  <a:schemeClr val="accent6"/>
                </a:solidFill>
              </a:rPr>
              <a:pPr>
                <a:defRPr/>
              </a:pPr>
              <a:t>25</a:t>
            </a:fld>
            <a:endParaRPr lang="en-US" dirty="0">
              <a:solidFill>
                <a:schemeClr val="accent6"/>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1752600"/>
            <a:ext cx="2899120" cy="403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p:cNvSpPr>
            <a:spLocks noGrp="1"/>
          </p:cNvSpPr>
          <p:nvPr>
            <p:ph type="title"/>
          </p:nvPr>
        </p:nvSpPr>
        <p:spPr/>
        <p:txBody>
          <a:bodyPr/>
          <a:lstStyle/>
          <a:p>
            <a:pPr eaLnBrk="1" hangingPunct="1"/>
            <a:r>
              <a:rPr lang="en-US" altLang="en-US" sz="2800" smtClean="0"/>
              <a:t>Women Exclusion</a:t>
            </a:r>
          </a:p>
        </p:txBody>
      </p:sp>
      <p:sp>
        <p:nvSpPr>
          <p:cNvPr id="2" name="Content Placeholder 1"/>
          <p:cNvSpPr>
            <a:spLocks noGrp="1"/>
          </p:cNvSpPr>
          <p:nvPr>
            <p:ph idx="1"/>
          </p:nvPr>
        </p:nvSpPr>
        <p:spPr>
          <a:xfrm>
            <a:off x="457200" y="1752600"/>
            <a:ext cx="5334000" cy="4373563"/>
          </a:xfrm>
        </p:spPr>
        <p:txBody>
          <a:bodyPr/>
          <a:lstStyle/>
          <a:p>
            <a:pPr eaLnBrk="1" hangingPunct="1">
              <a:spcBef>
                <a:spcPts val="600"/>
              </a:spcBef>
              <a:spcAft>
                <a:spcPts val="600"/>
              </a:spcAft>
              <a:defRPr/>
            </a:pPr>
            <a:r>
              <a:rPr lang="en-US" dirty="0" smtClean="0"/>
              <a:t>Women’s exclusion is due to:</a:t>
            </a:r>
          </a:p>
          <a:p>
            <a:pPr lvl="1" eaLnBrk="1" hangingPunct="1">
              <a:spcBef>
                <a:spcPts val="600"/>
              </a:spcBef>
              <a:spcAft>
                <a:spcPts val="600"/>
              </a:spcAft>
              <a:defRPr/>
            </a:pPr>
            <a:r>
              <a:rPr lang="en-US" sz="2200" dirty="0" smtClean="0"/>
              <a:t>Underrepresentation </a:t>
            </a:r>
            <a:r>
              <a:rPr lang="en-US" sz="2200" dirty="0"/>
              <a:t>in </a:t>
            </a:r>
            <a:r>
              <a:rPr lang="en-US" sz="2200" dirty="0" smtClean="0"/>
              <a:t>decision-making bodies at the national and local levels</a:t>
            </a:r>
          </a:p>
          <a:p>
            <a:pPr lvl="1" eaLnBrk="1" hangingPunct="1">
              <a:spcBef>
                <a:spcPts val="600"/>
              </a:spcBef>
              <a:spcAft>
                <a:spcPts val="600"/>
              </a:spcAft>
              <a:defRPr/>
            </a:pPr>
            <a:r>
              <a:rPr lang="en-US" sz="2200" dirty="0" smtClean="0"/>
              <a:t>Limited  training in technology fields</a:t>
            </a:r>
          </a:p>
          <a:p>
            <a:pPr lvl="1" eaLnBrk="1" hangingPunct="1">
              <a:spcBef>
                <a:spcPts val="600"/>
              </a:spcBef>
              <a:spcAft>
                <a:spcPts val="600"/>
              </a:spcAft>
              <a:defRPr/>
            </a:pPr>
            <a:r>
              <a:rPr lang="en-US" sz="2200" dirty="0" smtClean="0"/>
              <a:t>Perceptions that women are not interested in technology</a:t>
            </a:r>
          </a:p>
          <a:p>
            <a:pPr lvl="1" eaLnBrk="1" hangingPunct="1">
              <a:spcBef>
                <a:spcPts val="600"/>
              </a:spcBef>
              <a:spcAft>
                <a:spcPts val="600"/>
              </a:spcAft>
              <a:defRPr/>
            </a:pPr>
            <a:r>
              <a:rPr lang="en-US" sz="2200" dirty="0" smtClean="0">
                <a:solidFill>
                  <a:srgbClr val="FF0000"/>
                </a:solidFill>
              </a:rPr>
              <a:t>Other factors in your community?</a:t>
            </a:r>
            <a:endParaRPr lang="en-US" sz="2200" dirty="0">
              <a:solidFill>
                <a:srgbClr val="FF0000"/>
              </a:solidFill>
            </a:endParaRPr>
          </a:p>
          <a:p>
            <a:pPr marL="0" indent="0" eaLnBrk="1" hangingPunct="1">
              <a:spcBef>
                <a:spcPts val="600"/>
              </a:spcBef>
              <a:spcAft>
                <a:spcPts val="600"/>
              </a:spcAft>
              <a:buFont typeface="Wingdings" pitchFamily="2" charset="2"/>
              <a:buNone/>
              <a:defRPr/>
            </a:pPr>
            <a:endParaRPr lang="en-US" dirty="0"/>
          </a:p>
          <a:p>
            <a:pPr marL="0" indent="0" eaLnBrk="1" hangingPunct="1">
              <a:spcBef>
                <a:spcPts val="600"/>
              </a:spcBef>
              <a:spcAft>
                <a:spcPts val="600"/>
              </a:spcAft>
              <a:buFont typeface="Wingdings" pitchFamily="2" charset="2"/>
              <a:buNone/>
              <a:defRPr/>
            </a:pPr>
            <a:endParaRPr lang="en-US" dirty="0"/>
          </a:p>
          <a:p>
            <a:pPr marL="0" indent="0" eaLnBrk="1" hangingPunct="1">
              <a:spcBef>
                <a:spcPts val="600"/>
              </a:spcBef>
              <a:spcAft>
                <a:spcPts val="600"/>
              </a:spcAft>
              <a:buFont typeface="Wingdings" pitchFamily="2" charset="2"/>
              <a:buNone/>
              <a:defRPr/>
            </a:pPr>
            <a:endParaRPr lang="en-US" dirty="0"/>
          </a:p>
        </p:txBody>
      </p:sp>
      <p:sp>
        <p:nvSpPr>
          <p:cNvPr id="9" name="Slide Number Placeholder 2"/>
          <p:cNvSpPr>
            <a:spLocks noGrp="1"/>
          </p:cNvSpPr>
          <p:nvPr>
            <p:ph type="sldNum" sz="quarter" idx="12"/>
          </p:nvPr>
        </p:nvSpPr>
        <p:spPr/>
        <p:txBody>
          <a:bodyPr/>
          <a:lstStyle/>
          <a:p>
            <a:pPr>
              <a:defRPr/>
            </a:pPr>
            <a:r>
              <a:rPr lang="en-US">
                <a:solidFill>
                  <a:schemeClr val="accent6"/>
                </a:solidFill>
              </a:rPr>
              <a:t> Slide </a:t>
            </a:r>
            <a:fld id="{2B36A3C0-D228-4B44-AFB7-355C06B1ADDD}" type="slidenum">
              <a:rPr lang="en-US">
                <a:solidFill>
                  <a:schemeClr val="accent6"/>
                </a:solidFill>
              </a:rPr>
              <a:pPr>
                <a:defRPr/>
              </a:pPr>
              <a:t>26</a:t>
            </a:fld>
            <a:endParaRPr lang="en-US" dirty="0">
              <a:solidFill>
                <a:schemeClr val="accent6"/>
              </a:solidFill>
            </a:endParaRPr>
          </a:p>
        </p:txBody>
      </p:sp>
      <p:pic>
        <p:nvPicPr>
          <p:cNvPr id="13" name="Picture 4" descr="C:\Users\Michel\Documents\Michel\Peru\PhotosPeruSummer2006\Anna\DSCN53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828800"/>
            <a:ext cx="2759964" cy="36799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09600"/>
            <a:ext cx="8260672" cy="914400"/>
          </a:xfrm>
        </p:spPr>
        <p:txBody>
          <a:bodyPr>
            <a:normAutofit fontScale="90000"/>
          </a:bodyPr>
          <a:lstStyle/>
          <a:p>
            <a:r>
              <a:rPr lang="en-US" altLang="en-US" dirty="0">
                <a:solidFill>
                  <a:schemeClr val="tx2"/>
                </a:solidFill>
              </a:rPr>
              <a:t>Case Study: Productivity in The Philippines</a:t>
            </a:r>
            <a:br>
              <a:rPr lang="en-US" altLang="en-US" dirty="0">
                <a:solidFill>
                  <a:schemeClr val="tx2"/>
                </a:solidFill>
              </a:rPr>
            </a:br>
            <a:endParaRPr lang="en-US" dirty="0"/>
          </a:p>
        </p:txBody>
      </p:sp>
      <p:sp>
        <p:nvSpPr>
          <p:cNvPr id="18435" name="Content Placeholder 5"/>
          <p:cNvSpPr>
            <a:spLocks noGrp="1"/>
          </p:cNvSpPr>
          <p:nvPr>
            <p:ph idx="1"/>
          </p:nvPr>
        </p:nvSpPr>
        <p:spPr/>
        <p:txBody>
          <a:bodyPr/>
          <a:lstStyle/>
          <a:p>
            <a:pPr eaLnBrk="1" hangingPunct="1">
              <a:buFont typeface="Wingdings" pitchFamily="2" charset="2"/>
              <a:buNone/>
            </a:pPr>
            <a:endParaRPr lang="en-US" altLang="en-US" smtClean="0"/>
          </a:p>
          <a:p>
            <a:pPr eaLnBrk="1" hangingPunct="1">
              <a:buFont typeface="Wingdings" pitchFamily="2" charset="2"/>
              <a:buNone/>
            </a:pPr>
            <a:endParaRPr lang="en-US" altLang="en-US" smtClean="0"/>
          </a:p>
        </p:txBody>
      </p:sp>
      <p:sp>
        <p:nvSpPr>
          <p:cNvPr id="9" name="Slide Number Placeholder 2"/>
          <p:cNvSpPr>
            <a:spLocks noGrp="1"/>
          </p:cNvSpPr>
          <p:nvPr>
            <p:ph type="sldNum" sz="quarter" idx="12"/>
          </p:nvPr>
        </p:nvSpPr>
        <p:spPr/>
        <p:txBody>
          <a:bodyPr/>
          <a:lstStyle/>
          <a:p>
            <a:pPr>
              <a:defRPr/>
            </a:pPr>
            <a:r>
              <a:rPr lang="en-US" smtClean="0">
                <a:solidFill>
                  <a:schemeClr val="accent6"/>
                </a:solidFill>
              </a:rPr>
              <a:t> Slide </a:t>
            </a:r>
            <a:fld id="{0553B151-D3FD-4E8B-A09D-FCC28D3785ED}" type="slidenum">
              <a:rPr lang="en-US" smtClean="0">
                <a:solidFill>
                  <a:schemeClr val="accent6"/>
                </a:solidFill>
              </a:rPr>
              <a:pPr>
                <a:defRPr/>
              </a:pPr>
              <a:t>27</a:t>
            </a:fld>
            <a:endParaRPr lang="en-US" dirty="0">
              <a:solidFill>
                <a:schemeClr val="accent6"/>
              </a:solidFill>
            </a:endParaRPr>
          </a:p>
        </p:txBody>
      </p:sp>
      <p:sp>
        <p:nvSpPr>
          <p:cNvPr id="18438" name="Content Placeholder 1"/>
          <p:cNvSpPr txBox="1">
            <a:spLocks/>
          </p:cNvSpPr>
          <p:nvPr/>
        </p:nvSpPr>
        <p:spPr bwMode="auto">
          <a:xfrm>
            <a:off x="609600" y="160020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20000"/>
              </a:spcBef>
              <a:buClr>
                <a:srgbClr val="B81440"/>
              </a:buClr>
              <a:buFont typeface="Wingdings" pitchFamily="2" charset="2"/>
              <a:buChar char="Ø"/>
            </a:pPr>
            <a:r>
              <a:rPr lang="en-US" altLang="en-US" sz="2400" dirty="0" err="1"/>
              <a:t>Tablo</a:t>
            </a:r>
            <a:r>
              <a:rPr lang="en-US" altLang="en-US" sz="2400" dirty="0"/>
              <a:t> micro-hydro (MH) system</a:t>
            </a:r>
          </a:p>
          <a:p>
            <a:pPr lvl="1" eaLnBrk="1" hangingPunct="1">
              <a:spcBef>
                <a:spcPct val="20000"/>
              </a:spcBef>
              <a:buClr>
                <a:srgbClr val="32680F"/>
              </a:buClr>
              <a:buFont typeface="Wingdings" pitchFamily="2" charset="2"/>
              <a:buChar char="§"/>
            </a:pPr>
            <a:r>
              <a:rPr lang="en-US" altLang="en-US" sz="2200" dirty="0"/>
              <a:t>Women increased their income by weaving at night</a:t>
            </a:r>
          </a:p>
          <a:p>
            <a:pPr lvl="1" eaLnBrk="1" hangingPunct="1">
              <a:spcBef>
                <a:spcPct val="20000"/>
              </a:spcBef>
              <a:buClr>
                <a:srgbClr val="32680F"/>
              </a:buClr>
              <a:buFont typeface="Wingdings" pitchFamily="2" charset="2"/>
              <a:buChar char="§"/>
            </a:pPr>
            <a:r>
              <a:rPr lang="en-US" altLang="en-US" sz="2200" dirty="0"/>
              <a:t>Women no longer carry rice to be milled far away</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429000"/>
            <a:ext cx="3399116" cy="25495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1" name="Picture 3" descr="C:\Users\Michel\Documents\Michel\Philippines\YAMOG\PhotosGE\IMG_034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3429000"/>
            <a:ext cx="3403600" cy="2552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n-US" sz="2800" dirty="0" smtClean="0"/>
              <a:t>Case Study: Water Distribution in Nicaragua</a:t>
            </a:r>
            <a:endParaRPr lang="en-US" sz="2800" dirty="0">
              <a:solidFill>
                <a:schemeClr val="accent4"/>
              </a:solidFill>
            </a:endParaRPr>
          </a:p>
        </p:txBody>
      </p:sp>
      <p:sp>
        <p:nvSpPr>
          <p:cNvPr id="19458" name="Content Placeholder 1"/>
          <p:cNvSpPr>
            <a:spLocks noGrp="1"/>
          </p:cNvSpPr>
          <p:nvPr>
            <p:ph idx="1"/>
          </p:nvPr>
        </p:nvSpPr>
        <p:spPr/>
        <p:txBody>
          <a:bodyPr/>
          <a:lstStyle/>
          <a:p>
            <a:pPr eaLnBrk="1" hangingPunct="1"/>
            <a:r>
              <a:rPr lang="en-US" altLang="en-US" dirty="0" smtClean="0"/>
              <a:t>Solar pumps for villages</a:t>
            </a:r>
          </a:p>
          <a:p>
            <a:pPr lvl="1" eaLnBrk="1" hangingPunct="1"/>
            <a:r>
              <a:rPr lang="en-US" altLang="en-US" sz="2200" dirty="0" smtClean="0"/>
              <a:t>Consideration of the needs of all members of the community has been shown to have positive impact</a:t>
            </a:r>
          </a:p>
          <a:p>
            <a:pPr lvl="1" eaLnBrk="1" hangingPunct="1"/>
            <a:r>
              <a:rPr lang="en-US" altLang="en-US" sz="2200" smtClean="0"/>
              <a:t>ater </a:t>
            </a:r>
            <a:r>
              <a:rPr lang="en-US" altLang="en-US" sz="2200" dirty="0" smtClean="0"/>
              <a:t>cooperatives are run by both women and men </a:t>
            </a:r>
          </a:p>
        </p:txBody>
      </p:sp>
      <p:sp>
        <p:nvSpPr>
          <p:cNvPr id="8" name="Slide Number Placeholder 2"/>
          <p:cNvSpPr>
            <a:spLocks noGrp="1"/>
          </p:cNvSpPr>
          <p:nvPr>
            <p:ph type="sldNum" sz="quarter" idx="12"/>
          </p:nvPr>
        </p:nvSpPr>
        <p:spPr/>
        <p:txBody>
          <a:bodyPr/>
          <a:lstStyle/>
          <a:p>
            <a:pPr>
              <a:defRPr/>
            </a:pPr>
            <a:r>
              <a:rPr lang="en-US">
                <a:solidFill>
                  <a:schemeClr val="accent6"/>
                </a:solidFill>
              </a:rPr>
              <a:t> Slide </a:t>
            </a:r>
            <a:fld id="{485312C8-5CB2-402F-9E4C-2E7D1129AED7}" type="slidenum">
              <a:rPr lang="en-US">
                <a:solidFill>
                  <a:schemeClr val="accent6"/>
                </a:solidFill>
              </a:rPr>
              <a:pPr>
                <a:defRPr/>
              </a:pPr>
              <a:t>28</a:t>
            </a:fld>
            <a:endParaRPr lang="en-US" dirty="0">
              <a:solidFill>
                <a:schemeClr val="accent6"/>
              </a:solidFill>
            </a:endParaRPr>
          </a:p>
        </p:txBody>
      </p:sp>
      <p:pic>
        <p:nvPicPr>
          <p:cNvPr id="1026" name="Picture 2" descr="C:\Users\Michel\Documents\Michel\Nicaragua\El-Jocote\JocoteFotoSelection\Boy filling up jug of water from the tank near his hous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3505200"/>
            <a:ext cx="2133600" cy="2844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2" descr="C:\Users\Michel\Documents\Michel\Nicaragua\El-Jocote\FotosInstall\DSCF0227.JPG"/>
          <p:cNvPicPr>
            <a:picLocks noChangeAspect="1" noChangeArrowheads="1"/>
          </p:cNvPicPr>
          <p:nvPr/>
        </p:nvPicPr>
        <p:blipFill>
          <a:blip r:embed="rId4" cstate="print"/>
          <a:srcRect/>
          <a:stretch>
            <a:fillRect/>
          </a:stretch>
        </p:blipFill>
        <p:spPr bwMode="auto">
          <a:xfrm>
            <a:off x="3200400" y="3810000"/>
            <a:ext cx="3073400" cy="2305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4" descr="climbing-withBuckets"/>
          <p:cNvPicPr>
            <a:picLocks noChangeAspect="1" noChangeArrowheads="1"/>
          </p:cNvPicPr>
          <p:nvPr/>
        </p:nvPicPr>
        <p:blipFill>
          <a:blip r:embed="rId5" cstate="print"/>
          <a:srcRect/>
          <a:stretch>
            <a:fillRect/>
          </a:stretch>
        </p:blipFill>
        <p:spPr bwMode="auto">
          <a:xfrm>
            <a:off x="895350" y="3581400"/>
            <a:ext cx="2076450" cy="2768600"/>
          </a:xfrm>
          <a:prstGeom prst="rect">
            <a:avLst/>
          </a:prstGeom>
          <a:no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sz="2800" dirty="0" smtClean="0"/>
              <a:t>Case Study: Women Exclusion in Guatemala</a:t>
            </a:r>
            <a:br>
              <a:rPr lang="en-US" sz="2800" dirty="0" smtClean="0"/>
            </a:br>
            <a:endParaRPr lang="en-US" sz="2800" dirty="0">
              <a:solidFill>
                <a:schemeClr val="accent4"/>
              </a:solidFill>
            </a:endParaRPr>
          </a:p>
        </p:txBody>
      </p:sp>
      <p:sp>
        <p:nvSpPr>
          <p:cNvPr id="20482" name="Content Placeholder 1"/>
          <p:cNvSpPr>
            <a:spLocks noGrp="1"/>
          </p:cNvSpPr>
          <p:nvPr>
            <p:ph idx="1"/>
          </p:nvPr>
        </p:nvSpPr>
        <p:spPr/>
        <p:txBody>
          <a:bodyPr/>
          <a:lstStyle/>
          <a:p>
            <a:pPr eaLnBrk="1" hangingPunct="1"/>
            <a:r>
              <a:rPr lang="en-US" altLang="en-US" dirty="0" smtClean="0"/>
              <a:t>Household solar panels in Guatemala</a:t>
            </a:r>
          </a:p>
          <a:p>
            <a:pPr lvl="1" eaLnBrk="1" hangingPunct="1"/>
            <a:r>
              <a:rPr lang="en-US" altLang="en-US" sz="2200" dirty="0" smtClean="0"/>
              <a:t>Battery failed quickly because trained men were not at home to maintain them.</a:t>
            </a:r>
          </a:p>
          <a:p>
            <a:pPr lvl="1" eaLnBrk="1" hangingPunct="1"/>
            <a:r>
              <a:rPr lang="en-US" altLang="en-US" sz="2200" dirty="0" smtClean="0"/>
              <a:t>Women can be trained and be available to maintain energy systems in communities</a:t>
            </a:r>
          </a:p>
        </p:txBody>
      </p:sp>
      <p:sp>
        <p:nvSpPr>
          <p:cNvPr id="8" name="Slide Number Placeholder 2"/>
          <p:cNvSpPr>
            <a:spLocks noGrp="1"/>
          </p:cNvSpPr>
          <p:nvPr>
            <p:ph type="sldNum" sz="quarter" idx="12"/>
          </p:nvPr>
        </p:nvSpPr>
        <p:spPr/>
        <p:txBody>
          <a:bodyPr/>
          <a:lstStyle/>
          <a:p>
            <a:pPr>
              <a:defRPr/>
            </a:pPr>
            <a:r>
              <a:rPr lang="en-US">
                <a:solidFill>
                  <a:schemeClr val="accent6"/>
                </a:solidFill>
              </a:rPr>
              <a:t> Slide </a:t>
            </a:r>
            <a:fld id="{39C28476-7A82-42F3-945A-BC9284741A67}" type="slidenum">
              <a:rPr lang="en-US">
                <a:solidFill>
                  <a:schemeClr val="accent6"/>
                </a:solidFill>
              </a:rPr>
              <a:pPr>
                <a:defRPr/>
              </a:pPr>
              <a:t>29</a:t>
            </a:fld>
            <a:endParaRPr lang="en-US" dirty="0">
              <a:solidFill>
                <a:schemeClr val="accent6"/>
              </a:solidFill>
            </a:endParaRPr>
          </a:p>
        </p:txBody>
      </p:sp>
      <p:pic>
        <p:nvPicPr>
          <p:cNvPr id="9" name="Picture 4" descr="http://tierra-institute.org/wp-content/uploads/2011/10/100_0189.jpg"/>
          <p:cNvPicPr>
            <a:picLocks noChangeAspect="1" noChangeArrowheads="1"/>
          </p:cNvPicPr>
          <p:nvPr/>
        </p:nvPicPr>
        <p:blipFill>
          <a:blip r:embed="rId3" cstate="print">
            <a:extLst/>
          </a:blip>
          <a:srcRect/>
          <a:stretch>
            <a:fillRect/>
          </a:stretch>
        </p:blipFill>
        <p:spPr bwMode="auto">
          <a:xfrm>
            <a:off x="2667001" y="3680092"/>
            <a:ext cx="4191000" cy="26170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 Slide </a:t>
            </a:r>
            <a:fld id="{FB2BC84B-6734-4BFD-ABEE-540274E7228E}" type="slidenum">
              <a:rPr lang="en-US" smtClean="0"/>
              <a:pPr>
                <a:defRPr/>
              </a:pPr>
              <a:t>3</a:t>
            </a:fld>
            <a:endParaRPr lang="en-US"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rcRect t="3963" b="3963"/>
          <a:stretch>
            <a:fillRect/>
          </a:stretch>
        </p:blipFill>
        <p:spPr>
          <a:xfrm>
            <a:off x="-381000" y="0"/>
            <a:ext cx="10036825" cy="6934200"/>
          </a:xfrm>
        </p:spPr>
      </p:pic>
      <p:sp>
        <p:nvSpPr>
          <p:cNvPr id="3" name="Rectangle 2"/>
          <p:cNvSpPr/>
          <p:nvPr/>
        </p:nvSpPr>
        <p:spPr>
          <a:xfrm>
            <a:off x="4479667" y="3167390"/>
            <a:ext cx="184666" cy="523220"/>
          </a:xfrm>
          <a:prstGeom prst="rect">
            <a:avLst/>
          </a:prstGeom>
        </p:spPr>
        <p:txBody>
          <a:bodyPr wrap="none">
            <a:spAutoFit/>
          </a:bodyPr>
          <a:lstStyle/>
          <a:p>
            <a:r>
              <a:rPr lang="en-US" dirty="0"/>
              <a:t> </a:t>
            </a:r>
          </a:p>
        </p:txBody>
      </p:sp>
      <p:sp>
        <p:nvSpPr>
          <p:cNvPr id="6" name="Rectangle 5"/>
          <p:cNvSpPr/>
          <p:nvPr/>
        </p:nvSpPr>
        <p:spPr>
          <a:xfrm>
            <a:off x="4479667" y="3167390"/>
            <a:ext cx="184666" cy="523220"/>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874081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EAA2849B-45A4-43A0-9713-1131E6498330}" type="slidenum">
              <a:rPr lang="en-US" smtClean="0"/>
              <a:pPr>
                <a:defRPr/>
              </a:pPr>
              <a:t>30</a:t>
            </a:fld>
            <a:endParaRPr lang="en-US"/>
          </a:p>
        </p:txBody>
      </p:sp>
      <p:pic>
        <p:nvPicPr>
          <p:cNvPr id="25604" name="4 Imagen" descr="IMG_247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819400"/>
            <a:ext cx="1828800" cy="1524000"/>
          </a:xfrm>
          <a:prstGeom prst="rect">
            <a:avLst/>
          </a:prstGeom>
          <a:noFill/>
          <a:ln w="9525">
            <a:noFill/>
            <a:miter lim="800000"/>
            <a:headEnd/>
            <a:tailEnd/>
          </a:ln>
        </p:spPr>
      </p:pic>
      <p:pic>
        <p:nvPicPr>
          <p:cNvPr id="25605" name="5 Imagen" descr="IMG_2539.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050" y="152400"/>
            <a:ext cx="1447800" cy="1930400"/>
          </a:xfrm>
          <a:prstGeom prst="rect">
            <a:avLst/>
          </a:prstGeom>
          <a:noFill/>
          <a:ln w="9525">
            <a:noFill/>
            <a:miter lim="800000"/>
            <a:headEnd/>
            <a:tailEnd/>
          </a:ln>
        </p:spPr>
      </p:pic>
      <p:pic>
        <p:nvPicPr>
          <p:cNvPr id="25606" name="6 Imagen" descr="IMG_243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152400"/>
            <a:ext cx="1847850" cy="1477963"/>
          </a:xfrm>
          <a:prstGeom prst="rect">
            <a:avLst/>
          </a:prstGeom>
          <a:noFill/>
          <a:ln w="9525">
            <a:noFill/>
            <a:miter lim="800000"/>
            <a:headEnd/>
            <a:tailEnd/>
          </a:ln>
        </p:spPr>
      </p:pic>
      <p:pic>
        <p:nvPicPr>
          <p:cNvPr id="25607" name="7 Imagen" descr="IMG_2538.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29400" y="3124200"/>
            <a:ext cx="2362200" cy="1771650"/>
          </a:xfrm>
          <a:prstGeom prst="rect">
            <a:avLst/>
          </a:prstGeom>
          <a:noFill/>
          <a:ln w="9525">
            <a:noFill/>
            <a:miter lim="800000"/>
            <a:headEnd/>
            <a:tailEnd/>
          </a:ln>
        </p:spPr>
      </p:pic>
      <p:pic>
        <p:nvPicPr>
          <p:cNvPr id="25608" name="8 Imagen" descr="IMG_2460.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05600" y="4953000"/>
            <a:ext cx="2336800" cy="1752600"/>
          </a:xfrm>
          <a:prstGeom prst="rect">
            <a:avLst/>
          </a:prstGeom>
          <a:noFill/>
          <a:ln w="9525">
            <a:noFill/>
            <a:miter lim="800000"/>
            <a:headEnd/>
            <a:tailEnd/>
          </a:ln>
        </p:spPr>
      </p:pic>
      <p:pic>
        <p:nvPicPr>
          <p:cNvPr id="25609" name="9 Imagen" descr="IMG_2495.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5000" y="1676400"/>
            <a:ext cx="1828800" cy="1371600"/>
          </a:xfrm>
          <a:prstGeom prst="rect">
            <a:avLst/>
          </a:prstGeom>
          <a:noFill/>
          <a:ln w="9525">
            <a:noFill/>
            <a:miter lim="800000"/>
            <a:headEnd/>
            <a:tailEnd/>
          </a:ln>
        </p:spPr>
      </p:pic>
      <p:cxnSp>
        <p:nvCxnSpPr>
          <p:cNvPr id="12" name="11 Conector recto de flecha"/>
          <p:cNvCxnSpPr/>
          <p:nvPr/>
        </p:nvCxnSpPr>
        <p:spPr>
          <a:xfrm rot="5400000">
            <a:off x="766763" y="2436812"/>
            <a:ext cx="457200" cy="3175"/>
          </a:xfrm>
          <a:prstGeom prst="straightConnector1">
            <a:avLst/>
          </a:prstGeom>
          <a:ln>
            <a:solidFill>
              <a:schemeClr val="bg1"/>
            </a:solidFill>
            <a:tailEnd type="arrow"/>
          </a:ln>
        </p:spPr>
        <p:style>
          <a:lnRef idx="2">
            <a:schemeClr val="accent4"/>
          </a:lnRef>
          <a:fillRef idx="0">
            <a:schemeClr val="accent4"/>
          </a:fillRef>
          <a:effectRef idx="1">
            <a:schemeClr val="accent4"/>
          </a:effectRef>
          <a:fontRef idx="minor">
            <a:schemeClr val="tx1"/>
          </a:fontRef>
        </p:style>
      </p:cxnSp>
      <p:cxnSp>
        <p:nvCxnSpPr>
          <p:cNvPr id="14" name="13 Conector recto de flecha"/>
          <p:cNvCxnSpPr/>
          <p:nvPr/>
        </p:nvCxnSpPr>
        <p:spPr>
          <a:xfrm>
            <a:off x="685800" y="4572000"/>
            <a:ext cx="1219200" cy="1588"/>
          </a:xfrm>
          <a:prstGeom prst="straightConnector1">
            <a:avLst/>
          </a:prstGeom>
          <a:ln>
            <a:solidFill>
              <a:schemeClr val="bg1"/>
            </a:solidFill>
            <a:tailEnd type="arrow"/>
          </a:ln>
        </p:spPr>
        <p:style>
          <a:lnRef idx="2">
            <a:schemeClr val="accent4"/>
          </a:lnRef>
          <a:fillRef idx="0">
            <a:schemeClr val="accent4"/>
          </a:fillRef>
          <a:effectRef idx="1">
            <a:schemeClr val="accent4"/>
          </a:effectRef>
          <a:fontRef idx="minor">
            <a:schemeClr val="tx1"/>
          </a:fontRef>
        </p:style>
      </p:cxnSp>
      <p:pic>
        <p:nvPicPr>
          <p:cNvPr id="25612" name="Picture 12" descr="IMG_2560.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00600" y="5334000"/>
            <a:ext cx="1727200" cy="1295400"/>
          </a:xfrm>
          <a:prstGeom prst="rect">
            <a:avLst/>
          </a:prstGeom>
          <a:noFill/>
          <a:ln w="9525">
            <a:noFill/>
            <a:miter lim="800000"/>
            <a:headEnd/>
            <a:tailEnd/>
          </a:ln>
        </p:spPr>
      </p:pic>
      <p:pic>
        <p:nvPicPr>
          <p:cNvPr id="25613" name="Picture 14" descr="IMG_2510.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53000" y="3124200"/>
            <a:ext cx="1581150" cy="2108200"/>
          </a:xfrm>
          <a:prstGeom prst="rect">
            <a:avLst/>
          </a:prstGeom>
          <a:noFill/>
          <a:ln w="9525">
            <a:noFill/>
            <a:miter lim="800000"/>
            <a:headEnd/>
            <a:tailEnd/>
          </a:ln>
        </p:spPr>
      </p:pic>
      <p:pic>
        <p:nvPicPr>
          <p:cNvPr id="25614" name="Picture 15" descr="IMG_2441.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71800" y="304800"/>
            <a:ext cx="1600200" cy="2133600"/>
          </a:xfrm>
          <a:prstGeom prst="rect">
            <a:avLst/>
          </a:prstGeom>
          <a:noFill/>
          <a:ln w="9525">
            <a:noFill/>
            <a:miter lim="800000"/>
            <a:headEnd/>
            <a:tailEnd/>
          </a:ln>
        </p:spPr>
      </p:pic>
      <p:pic>
        <p:nvPicPr>
          <p:cNvPr id="25615" name="Picture 16" descr="IMG_2496.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429000" y="2514600"/>
            <a:ext cx="1219200" cy="762000"/>
          </a:xfrm>
          <a:prstGeom prst="rect">
            <a:avLst/>
          </a:prstGeom>
          <a:noFill/>
          <a:ln w="9525">
            <a:noFill/>
            <a:miter lim="800000"/>
            <a:headEnd/>
            <a:tailEnd/>
          </a:ln>
        </p:spPr>
      </p:pic>
      <p:pic>
        <p:nvPicPr>
          <p:cNvPr id="25616" name="Picture 17" descr="IMG_2455.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0600" y="1676400"/>
            <a:ext cx="779463" cy="685800"/>
          </a:xfrm>
          <a:prstGeom prst="rect">
            <a:avLst/>
          </a:prstGeom>
          <a:noFill/>
          <a:ln w="9525">
            <a:noFill/>
            <a:miter lim="800000"/>
            <a:headEnd/>
            <a:tailEnd/>
          </a:ln>
        </p:spPr>
      </p:pic>
      <p:pic>
        <p:nvPicPr>
          <p:cNvPr id="25617" name="Picture 18" descr="IMG_2526.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90800" y="5105400"/>
            <a:ext cx="2133600" cy="1600200"/>
          </a:xfrm>
          <a:prstGeom prst="rect">
            <a:avLst/>
          </a:prstGeom>
          <a:noFill/>
          <a:ln w="9525">
            <a:noFill/>
            <a:miter lim="800000"/>
            <a:headEnd/>
            <a:tailEnd/>
          </a:ln>
        </p:spPr>
      </p:pic>
      <p:pic>
        <p:nvPicPr>
          <p:cNvPr id="25618" name="Picture 20" descr="IMG_2498.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20913" y="228600"/>
            <a:ext cx="636587" cy="1600200"/>
          </a:xfrm>
          <a:prstGeom prst="rect">
            <a:avLst/>
          </a:prstGeom>
          <a:noFill/>
          <a:ln w="9525">
            <a:noFill/>
            <a:miter lim="800000"/>
            <a:headEnd/>
            <a:tailEnd/>
          </a:ln>
        </p:spPr>
      </p:pic>
      <p:pic>
        <p:nvPicPr>
          <p:cNvPr id="25619" name="Picture 21" descr="IMG_2550.JP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086600" y="152400"/>
            <a:ext cx="1905000" cy="1428750"/>
          </a:xfrm>
          <a:prstGeom prst="rect">
            <a:avLst/>
          </a:prstGeom>
          <a:noFill/>
          <a:ln w="9525">
            <a:noFill/>
            <a:miter lim="800000"/>
            <a:headEnd/>
            <a:tailEnd/>
          </a:ln>
        </p:spPr>
      </p:pic>
      <p:pic>
        <p:nvPicPr>
          <p:cNvPr id="25620" name="Picture 22" descr="IMG_2544.JPG"/>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429000" y="3352800"/>
            <a:ext cx="1219200" cy="1625600"/>
          </a:xfrm>
          <a:prstGeom prst="rect">
            <a:avLst/>
          </a:prstGeom>
          <a:noFill/>
          <a:ln w="9525">
            <a:noFill/>
            <a:miter lim="800000"/>
            <a:headEnd/>
            <a:tailEnd/>
          </a:ln>
        </p:spPr>
      </p:pic>
      <p:pic>
        <p:nvPicPr>
          <p:cNvPr id="25621" name="Picture 23" descr="IMG_2531.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505200" y="152400"/>
            <a:ext cx="1219200" cy="244475"/>
          </a:xfrm>
          <a:prstGeom prst="rect">
            <a:avLst/>
          </a:prstGeom>
          <a:noFill/>
          <a:ln w="9525">
            <a:noFill/>
            <a:miter lim="800000"/>
            <a:headEnd/>
            <a:tailEnd/>
          </a:ln>
        </p:spPr>
      </p:pic>
      <p:pic>
        <p:nvPicPr>
          <p:cNvPr id="25622" name="Picture 25" descr="IMG_2563.JPG"/>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286000" y="2514600"/>
            <a:ext cx="1047750" cy="1397000"/>
          </a:xfrm>
          <a:prstGeom prst="rect">
            <a:avLst/>
          </a:prstGeom>
          <a:noFill/>
          <a:ln w="9525">
            <a:noFill/>
            <a:miter lim="800000"/>
            <a:headEnd/>
            <a:tailEnd/>
          </a:ln>
        </p:spPr>
      </p:pic>
      <p:pic>
        <p:nvPicPr>
          <p:cNvPr id="25623" name="Picture 35" descr="IMG_2523.JP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953000" y="2438400"/>
            <a:ext cx="615950" cy="549275"/>
          </a:xfrm>
          <a:prstGeom prst="rect">
            <a:avLst/>
          </a:prstGeom>
          <a:noFill/>
          <a:ln w="9525">
            <a:noFill/>
            <a:miter lim="800000"/>
            <a:headEnd/>
            <a:tailEnd/>
          </a:ln>
        </p:spPr>
      </p:pic>
      <p:pic>
        <p:nvPicPr>
          <p:cNvPr id="25624" name="Picture 36" descr="IMG_2502.JP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209800" y="4038600"/>
            <a:ext cx="1143000" cy="533400"/>
          </a:xfrm>
          <a:prstGeom prst="rect">
            <a:avLst/>
          </a:prstGeom>
          <a:noFill/>
          <a:ln w="9525">
            <a:noFill/>
            <a:miter lim="800000"/>
            <a:headEnd/>
            <a:tailEnd/>
          </a:ln>
        </p:spPr>
      </p:pic>
    </p:spTree>
    <p:extLst>
      <p:ext uri="{BB962C8B-B14F-4D97-AF65-F5344CB8AC3E}">
        <p14:creationId xmlns:p14="http://schemas.microsoft.com/office/powerpoint/2010/main" val="36909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5"/>
          <p:cNvSpPr>
            <a:spLocks noGrp="1"/>
          </p:cNvSpPr>
          <p:nvPr>
            <p:ph idx="1"/>
          </p:nvPr>
        </p:nvSpPr>
        <p:spPr/>
        <p:txBody>
          <a:bodyPr>
            <a:normAutofit fontScale="92500" lnSpcReduction="20000"/>
          </a:bodyPr>
          <a:lstStyle/>
          <a:p>
            <a:r>
              <a:rPr lang="en-US" sz="2000" dirty="0" smtClean="0"/>
              <a:t>Electricity for lighting &amp; basic appliances  for villages in San Pablo district, Peru :</a:t>
            </a:r>
          </a:p>
          <a:p>
            <a:pPr lvl="1"/>
            <a:r>
              <a:rPr lang="en-US" sz="2000" dirty="0" smtClean="0"/>
              <a:t>37  families, using 100Wp solar each:			       $60k</a:t>
            </a:r>
          </a:p>
          <a:p>
            <a:pPr lvl="1"/>
            <a:r>
              <a:rPr lang="en-US" sz="2000" dirty="0" smtClean="0"/>
              <a:t>64 families with a 21kW micro-hydro system:                             $82k</a:t>
            </a:r>
          </a:p>
          <a:p>
            <a:pPr lvl="1"/>
            <a:r>
              <a:rPr lang="en-US" sz="2000" dirty="0" smtClean="0"/>
              <a:t>53 families, with 100W mini wind turbine each:                         $100k</a:t>
            </a:r>
            <a:br>
              <a:rPr lang="en-US" sz="2000" dirty="0" smtClean="0"/>
            </a:br>
            <a:endParaRPr lang="en-US" sz="2000" dirty="0" smtClean="0"/>
          </a:p>
          <a:p>
            <a:r>
              <a:rPr lang="en-US" sz="2000" dirty="0" smtClean="0"/>
              <a:t>Potable water distribution:</a:t>
            </a:r>
          </a:p>
          <a:p>
            <a:pPr lvl="1"/>
            <a:r>
              <a:rPr lang="en-US" sz="2000" dirty="0" smtClean="0"/>
              <a:t>To 360 people in Negros Occidental, Philippines, w/ ram pump: $10k</a:t>
            </a:r>
          </a:p>
          <a:p>
            <a:pPr lvl="1"/>
            <a:r>
              <a:rPr lang="en-US" sz="2000" dirty="0" smtClean="0"/>
              <a:t>To 250 people in El Jocote, Nicaragua, with a solar pump:          $50k</a:t>
            </a:r>
          </a:p>
          <a:p>
            <a:pPr>
              <a:buNone/>
            </a:pPr>
            <a:r>
              <a:rPr lang="en-US" sz="2000" i="1" dirty="0" smtClean="0"/>
              <a:t/>
            </a:r>
            <a:br>
              <a:rPr lang="en-US" sz="2000" i="1" dirty="0" smtClean="0"/>
            </a:br>
            <a:r>
              <a:rPr lang="en-US" sz="2000" i="1" dirty="0" smtClean="0"/>
              <a:t>Price of an SUV =   bring water to a whole village</a:t>
            </a:r>
          </a:p>
        </p:txBody>
      </p:sp>
      <p:sp>
        <p:nvSpPr>
          <p:cNvPr id="38914" name="Rectangle 2"/>
          <p:cNvSpPr>
            <a:spLocks noGrp="1"/>
          </p:cNvSpPr>
          <p:nvPr>
            <p:ph type="title"/>
          </p:nvPr>
        </p:nvSpPr>
        <p:spPr/>
        <p:txBody>
          <a:bodyPr/>
          <a:lstStyle/>
          <a:p>
            <a:r>
              <a:rPr lang="en-US" dirty="0" smtClean="0"/>
              <a:t>Budget  Examples </a:t>
            </a:r>
          </a:p>
        </p:txBody>
      </p:sp>
    </p:spTree>
    <p:extLst>
      <p:ext uri="{BB962C8B-B14F-4D97-AF65-F5344CB8AC3E}">
        <p14:creationId xmlns:p14="http://schemas.microsoft.com/office/powerpoint/2010/main" val="4025766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rPr>
              <a:t>Energy and Development</a:t>
            </a:r>
            <a:endParaRPr lang="en-US" dirty="0"/>
          </a:p>
        </p:txBody>
      </p:sp>
      <p:sp>
        <p:nvSpPr>
          <p:cNvPr id="13" name="Content Placeholder 1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Slide </a:t>
            </a:r>
            <a:fld id="{0DDC6431-A3F2-4A6D-A4C1-BB63A5483A65}" type="slidenum">
              <a:rPr lang="en-US" smtClean="0"/>
              <a:pPr>
                <a:defRPr/>
              </a:pPr>
              <a:t>4</a:t>
            </a:fld>
            <a:endParaRPr lang="en-US"/>
          </a:p>
        </p:txBody>
      </p:sp>
      <p:pic>
        <p:nvPicPr>
          <p:cNvPr id="12" name="Picture 11"/>
          <p:cNvPicPr>
            <a:picLocks noChangeAspect="1"/>
          </p:cNvPicPr>
          <p:nvPr/>
        </p:nvPicPr>
        <p:blipFill>
          <a:blip r:embed="rId3"/>
          <a:stretch>
            <a:fillRect/>
          </a:stretch>
        </p:blipFill>
        <p:spPr>
          <a:xfrm>
            <a:off x="1600200" y="1676400"/>
            <a:ext cx="5943600" cy="4457700"/>
          </a:xfrm>
          <a:prstGeom prst="rect">
            <a:avLst/>
          </a:prstGeom>
        </p:spPr>
      </p:pic>
    </p:spTree>
    <p:extLst>
      <p:ext uri="{BB962C8B-B14F-4D97-AF65-F5344CB8AC3E}">
        <p14:creationId xmlns:p14="http://schemas.microsoft.com/office/powerpoint/2010/main" val="53202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3"/>
          <p:cNvSpPr>
            <a:spLocks noGrp="1"/>
          </p:cNvSpPr>
          <p:nvPr>
            <p:ph type="title"/>
          </p:nvPr>
        </p:nvSpPr>
        <p:spPr/>
        <p:txBody>
          <a:bodyPr/>
          <a:lstStyle/>
          <a:p>
            <a:pPr eaLnBrk="1" hangingPunct="1"/>
            <a:r>
              <a:rPr lang="en-US" altLang="en-US" sz="2800" dirty="0" smtClean="0"/>
              <a:t>Energy Poverty</a:t>
            </a:r>
          </a:p>
        </p:txBody>
      </p:sp>
      <p:sp>
        <p:nvSpPr>
          <p:cNvPr id="14338" name="Content Placeholder 1"/>
          <p:cNvSpPr>
            <a:spLocks noGrp="1"/>
          </p:cNvSpPr>
          <p:nvPr>
            <p:ph idx="1"/>
          </p:nvPr>
        </p:nvSpPr>
        <p:spPr>
          <a:xfrm>
            <a:off x="457200" y="1752600"/>
            <a:ext cx="5562600" cy="4373563"/>
          </a:xfrm>
        </p:spPr>
        <p:txBody>
          <a:bodyPr>
            <a:normAutofit lnSpcReduction="10000"/>
          </a:bodyPr>
          <a:lstStyle/>
          <a:p>
            <a:pPr eaLnBrk="1" hangingPunct="1">
              <a:spcBef>
                <a:spcPts val="600"/>
              </a:spcBef>
              <a:spcAft>
                <a:spcPts val="600"/>
              </a:spcAft>
            </a:pPr>
            <a:r>
              <a:rPr lang="en-US" altLang="en-US" dirty="0" smtClean="0"/>
              <a:t>What requires energy in daily life?</a:t>
            </a:r>
          </a:p>
          <a:p>
            <a:pPr lvl="1" eaLnBrk="1" hangingPunct="1">
              <a:spcBef>
                <a:spcPts val="600"/>
              </a:spcBef>
              <a:spcAft>
                <a:spcPts val="600"/>
              </a:spcAft>
            </a:pPr>
            <a:r>
              <a:rPr lang="en-US" altLang="en-US" sz="2200" dirty="0" smtClean="0"/>
              <a:t>Hauling wood, water </a:t>
            </a:r>
          </a:p>
          <a:p>
            <a:pPr lvl="1" eaLnBrk="1" hangingPunct="1">
              <a:spcBef>
                <a:spcPts val="600"/>
              </a:spcBef>
              <a:spcAft>
                <a:spcPts val="600"/>
              </a:spcAft>
            </a:pPr>
            <a:r>
              <a:rPr lang="en-US" altLang="en-US" sz="2200" dirty="0" smtClean="0"/>
              <a:t>Cooking, lighting, transportation</a:t>
            </a:r>
          </a:p>
          <a:p>
            <a:pPr lvl="1" eaLnBrk="1" hangingPunct="1">
              <a:spcBef>
                <a:spcPts val="600"/>
              </a:spcBef>
              <a:spcAft>
                <a:spcPts val="600"/>
              </a:spcAft>
            </a:pPr>
            <a:r>
              <a:rPr lang="en-US" altLang="en-US" sz="2200" dirty="0" smtClean="0"/>
              <a:t>Pumping or lifting water</a:t>
            </a:r>
          </a:p>
          <a:p>
            <a:pPr lvl="1" eaLnBrk="1" hangingPunct="1">
              <a:spcBef>
                <a:spcPts val="600"/>
              </a:spcBef>
              <a:spcAft>
                <a:spcPts val="600"/>
              </a:spcAft>
            </a:pPr>
            <a:r>
              <a:rPr lang="en-US" altLang="en-US" sz="2200" dirty="0" smtClean="0"/>
              <a:t>Agricultural work, harvest processing</a:t>
            </a:r>
          </a:p>
          <a:p>
            <a:pPr lvl="1" eaLnBrk="1" hangingPunct="1">
              <a:spcBef>
                <a:spcPts val="600"/>
              </a:spcBef>
              <a:spcAft>
                <a:spcPts val="600"/>
              </a:spcAft>
            </a:pPr>
            <a:r>
              <a:rPr lang="en-US" altLang="en-US" sz="2200" dirty="0" smtClean="0"/>
              <a:t>Cell phones, radio, television</a:t>
            </a:r>
          </a:p>
          <a:p>
            <a:pPr eaLnBrk="1" hangingPunct="1">
              <a:spcBef>
                <a:spcPts val="600"/>
              </a:spcBef>
              <a:spcAft>
                <a:spcPts val="600"/>
              </a:spcAft>
            </a:pPr>
            <a:r>
              <a:rPr lang="en-US" altLang="en-US" sz="2600" dirty="0" smtClean="0"/>
              <a:t>Which of these tasks can benefit from electricity?</a:t>
            </a:r>
          </a:p>
          <a:p>
            <a:pPr eaLnBrk="1" hangingPunct="1">
              <a:spcBef>
                <a:spcPts val="600"/>
              </a:spcBef>
              <a:spcAft>
                <a:spcPts val="600"/>
              </a:spcAft>
            </a:pPr>
            <a:r>
              <a:rPr lang="en-US" altLang="en-US" sz="2600" dirty="0" smtClean="0"/>
              <a:t>Who benefits most?</a:t>
            </a:r>
          </a:p>
        </p:txBody>
      </p:sp>
      <p:sp>
        <p:nvSpPr>
          <p:cNvPr id="9" name="Slide Number Placeholder 2"/>
          <p:cNvSpPr>
            <a:spLocks noGrp="1"/>
          </p:cNvSpPr>
          <p:nvPr>
            <p:ph type="sldNum" sz="quarter" idx="12"/>
          </p:nvPr>
        </p:nvSpPr>
        <p:spPr/>
        <p:txBody>
          <a:bodyPr/>
          <a:lstStyle/>
          <a:p>
            <a:pPr>
              <a:defRPr/>
            </a:pPr>
            <a:r>
              <a:rPr lang="en-US">
                <a:solidFill>
                  <a:schemeClr val="accent6"/>
                </a:solidFill>
              </a:rPr>
              <a:t> Slide </a:t>
            </a:r>
            <a:fld id="{15A0836D-AC2E-4EF6-9245-6AAEB149A1D7}" type="slidenum">
              <a:rPr lang="en-US">
                <a:solidFill>
                  <a:schemeClr val="accent6"/>
                </a:solidFill>
              </a:rPr>
              <a:pPr>
                <a:defRPr/>
              </a:pPr>
              <a:t>5</a:t>
            </a:fld>
            <a:endParaRPr lang="en-US" dirty="0">
              <a:solidFill>
                <a:schemeClr val="accent6"/>
              </a:solidFill>
            </a:endParaRPr>
          </a:p>
        </p:txBody>
      </p:sp>
      <p:pic>
        <p:nvPicPr>
          <p:cNvPr id="11" name="Picture 5" descr="C:\Users\Michel\Documents\Michel\Nicaragua\El-Jocote\JocoteFotoSelection\Girls in El Jocote carrying water from the well.JPG"/>
          <p:cNvPicPr>
            <a:picLocks noChangeAspect="1" noChangeArrowheads="1"/>
          </p:cNvPicPr>
          <p:nvPr/>
        </p:nvPicPr>
        <p:blipFill>
          <a:blip r:embed="rId3" cstate="print"/>
          <a:srcRect/>
          <a:stretch>
            <a:fillRect/>
          </a:stretch>
        </p:blipFill>
        <p:spPr bwMode="auto">
          <a:xfrm>
            <a:off x="6191250" y="1828800"/>
            <a:ext cx="2571750" cy="3429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3"/>
          <p:cNvSpPr>
            <a:spLocks noGrp="1"/>
          </p:cNvSpPr>
          <p:nvPr>
            <p:ph type="title"/>
          </p:nvPr>
        </p:nvSpPr>
        <p:spPr/>
        <p:txBody>
          <a:bodyPr/>
          <a:lstStyle/>
          <a:p>
            <a:pPr eaLnBrk="1" hangingPunct="1"/>
            <a:r>
              <a:rPr lang="en-US" altLang="en-US" sz="2800" dirty="0" smtClean="0"/>
              <a:t>Energy Poverty &amp; Gender</a:t>
            </a:r>
          </a:p>
        </p:txBody>
      </p:sp>
      <p:sp>
        <p:nvSpPr>
          <p:cNvPr id="15362" name="Content Placeholder 1"/>
          <p:cNvSpPr>
            <a:spLocks noGrp="1"/>
          </p:cNvSpPr>
          <p:nvPr>
            <p:ph idx="1"/>
          </p:nvPr>
        </p:nvSpPr>
        <p:spPr>
          <a:xfrm>
            <a:off x="457200" y="1752600"/>
            <a:ext cx="5486400" cy="4373563"/>
          </a:xfrm>
        </p:spPr>
        <p:txBody>
          <a:bodyPr/>
          <a:lstStyle/>
          <a:p>
            <a:pPr eaLnBrk="1" hangingPunct="1">
              <a:spcBef>
                <a:spcPts val="600"/>
              </a:spcBef>
              <a:spcAft>
                <a:spcPts val="600"/>
              </a:spcAft>
            </a:pPr>
            <a:r>
              <a:rPr lang="en-US" altLang="en-US" dirty="0" smtClean="0"/>
              <a:t>Worldwide, 70% of people living in poverty are women</a:t>
            </a:r>
          </a:p>
          <a:p>
            <a:pPr eaLnBrk="1" hangingPunct="1">
              <a:spcBef>
                <a:spcPts val="600"/>
              </a:spcBef>
              <a:spcAft>
                <a:spcPts val="600"/>
              </a:spcAft>
            </a:pPr>
            <a:r>
              <a:rPr lang="en-US" altLang="en-US" dirty="0" smtClean="0"/>
              <a:t>Lack of access to energy affects women and girls disproportionately</a:t>
            </a:r>
          </a:p>
          <a:p>
            <a:pPr eaLnBrk="1" hangingPunct="1">
              <a:spcBef>
                <a:spcPts val="600"/>
              </a:spcBef>
              <a:spcAft>
                <a:spcPts val="600"/>
              </a:spcAft>
            </a:pPr>
            <a:r>
              <a:rPr lang="en-US" altLang="en-US" dirty="0" smtClean="0"/>
              <a:t>Culturally, women are often not associated with energy interest or skill; or in decision-making</a:t>
            </a:r>
          </a:p>
          <a:p>
            <a:pPr eaLnBrk="1" hangingPunct="1">
              <a:spcBef>
                <a:spcPts val="600"/>
              </a:spcBef>
              <a:spcAft>
                <a:spcPts val="600"/>
              </a:spcAft>
              <a:buFont typeface="Wingdings" pitchFamily="2" charset="2"/>
              <a:buNone/>
            </a:pPr>
            <a:endParaRPr lang="en-US" altLang="en-US" dirty="0" smtClean="0"/>
          </a:p>
        </p:txBody>
      </p:sp>
      <p:sp>
        <p:nvSpPr>
          <p:cNvPr id="9" name="Slide Number Placeholder 2"/>
          <p:cNvSpPr>
            <a:spLocks noGrp="1"/>
          </p:cNvSpPr>
          <p:nvPr>
            <p:ph type="sldNum" sz="quarter" idx="12"/>
          </p:nvPr>
        </p:nvSpPr>
        <p:spPr/>
        <p:txBody>
          <a:bodyPr/>
          <a:lstStyle/>
          <a:p>
            <a:pPr>
              <a:defRPr/>
            </a:pPr>
            <a:r>
              <a:rPr lang="en-US">
                <a:solidFill>
                  <a:schemeClr val="accent6"/>
                </a:solidFill>
              </a:rPr>
              <a:t> Slide </a:t>
            </a:r>
            <a:fld id="{7B56BB8E-E505-407D-9775-5E6F527FA025}" type="slidenum">
              <a:rPr lang="en-US">
                <a:solidFill>
                  <a:schemeClr val="accent6"/>
                </a:solidFill>
              </a:rPr>
              <a:pPr>
                <a:defRPr/>
              </a:pPr>
              <a:t>6</a:t>
            </a:fld>
            <a:endParaRPr lang="en-US" dirty="0">
              <a:solidFill>
                <a:schemeClr val="accent6"/>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1752600"/>
            <a:ext cx="2438400" cy="33673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2">
                    <a:satMod val="130000"/>
                  </a:schemeClr>
                </a:solidFill>
              </a:rPr>
              <a:t>Energy &amp; Millennium Development </a:t>
            </a:r>
            <a:r>
              <a:rPr lang="en-US" dirty="0" smtClean="0">
                <a:solidFill>
                  <a:schemeClr val="tx2">
                    <a:satMod val="130000"/>
                  </a:schemeClr>
                </a:solidFill>
              </a:rPr>
              <a:t>Goals</a:t>
            </a:r>
            <a:endParaRPr lang="en-US" dirty="0"/>
          </a:p>
        </p:txBody>
      </p:sp>
      <p:sp>
        <p:nvSpPr>
          <p:cNvPr id="2" name="Content Placeholder 1"/>
          <p:cNvSpPr>
            <a:spLocks noGrp="1"/>
          </p:cNvSpPr>
          <p:nvPr>
            <p:ph idx="1"/>
          </p:nvPr>
        </p:nvSpPr>
        <p:spPr/>
        <p:txBody>
          <a:bodyPr/>
          <a:lstStyle/>
          <a:p>
            <a:endParaRPr lang="en-US"/>
          </a:p>
        </p:txBody>
      </p:sp>
      <p:pic>
        <p:nvPicPr>
          <p:cNvPr id="6" name="Picture 3" descr="mdg-image"/>
          <p:cNvPicPr>
            <a:picLocks noChangeAspect="1" noChangeArrowheads="1"/>
          </p:cNvPicPr>
          <p:nvPr/>
        </p:nvPicPr>
        <p:blipFill>
          <a:blip r:embed="rId3" cstate="print"/>
          <a:srcRect/>
          <a:stretch>
            <a:fillRect/>
          </a:stretch>
        </p:blipFill>
        <p:spPr bwMode="auto">
          <a:xfrm>
            <a:off x="6400800" y="1752600"/>
            <a:ext cx="2485096" cy="4746625"/>
          </a:xfrm>
          <a:prstGeom prst="rect">
            <a:avLst/>
          </a:prstGeom>
          <a:noFill/>
          <a:ln w="9525">
            <a:noFill/>
            <a:miter lim="800000"/>
            <a:headEnd/>
            <a:tailEnd/>
          </a:ln>
        </p:spPr>
      </p:pic>
      <p:sp>
        <p:nvSpPr>
          <p:cNvPr id="7" name="Rectangle 8"/>
          <p:cNvSpPr>
            <a:spLocks noChangeArrowheads="1"/>
          </p:cNvSpPr>
          <p:nvPr/>
        </p:nvSpPr>
        <p:spPr bwMode="auto">
          <a:xfrm>
            <a:off x="381001" y="1843017"/>
            <a:ext cx="6169025" cy="4524315"/>
          </a:xfrm>
          <a:prstGeom prst="rect">
            <a:avLst/>
          </a:prstGeom>
          <a:noFill/>
          <a:ln w="9525">
            <a:noFill/>
            <a:miter lim="800000"/>
            <a:headEnd/>
            <a:tailEnd/>
          </a:ln>
        </p:spPr>
        <p:txBody>
          <a:bodyPr wrap="square">
            <a:spAutoFit/>
          </a:bodyPr>
          <a:lstStyle/>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MDG</a:t>
            </a:r>
            <a:r>
              <a:rPr lang="en-US" sz="2000" dirty="0">
                <a:solidFill>
                  <a:schemeClr val="tx2"/>
                </a:solidFill>
              </a:rPr>
              <a:t>: Universal Education</a:t>
            </a: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ENERGY</a:t>
            </a:r>
            <a:r>
              <a:rPr lang="en-US" sz="2000" dirty="0">
                <a:solidFill>
                  <a:schemeClr val="tx2"/>
                </a:solidFill>
              </a:rPr>
              <a:t>: Light for studying. Computers. Communications</a:t>
            </a:r>
            <a:r>
              <a:rPr lang="en-US" sz="2000" dirty="0" smtClean="0">
                <a:solidFill>
                  <a:schemeClr val="tx2"/>
                </a:solidFill>
              </a:rPr>
              <a:t>.</a:t>
            </a:r>
            <a:br>
              <a:rPr lang="en-US" sz="2000" dirty="0" smtClean="0">
                <a:solidFill>
                  <a:schemeClr val="tx2"/>
                </a:solidFill>
              </a:rPr>
            </a:br>
            <a:endParaRPr lang="en-US" sz="2000" dirty="0">
              <a:solidFill>
                <a:schemeClr val="tx2"/>
              </a:solidFill>
            </a:endParaRP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MDG</a:t>
            </a:r>
            <a:r>
              <a:rPr lang="en-US" sz="2000" dirty="0">
                <a:solidFill>
                  <a:schemeClr val="tx2"/>
                </a:solidFill>
              </a:rPr>
              <a:t>: Gender Equality</a:t>
            </a: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ENERGY</a:t>
            </a:r>
            <a:r>
              <a:rPr lang="en-US" sz="2000" dirty="0">
                <a:solidFill>
                  <a:schemeClr val="tx2"/>
                </a:solidFill>
              </a:rPr>
              <a:t>: Burden of </a:t>
            </a:r>
            <a:r>
              <a:rPr lang="en-US" sz="2000" dirty="0" smtClean="0">
                <a:solidFill>
                  <a:schemeClr val="tx2"/>
                </a:solidFill>
              </a:rPr>
              <a:t>firewood &amp; water collection</a:t>
            </a:r>
            <a:br>
              <a:rPr lang="en-US" sz="2000" dirty="0" smtClean="0">
                <a:solidFill>
                  <a:schemeClr val="tx2"/>
                </a:solidFill>
              </a:rPr>
            </a:br>
            <a:endParaRPr lang="en-US" sz="2000" dirty="0">
              <a:solidFill>
                <a:schemeClr val="tx2"/>
              </a:solidFill>
            </a:endParaRP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MDG</a:t>
            </a:r>
            <a:r>
              <a:rPr lang="en-US" sz="2000" dirty="0">
                <a:solidFill>
                  <a:schemeClr val="tx2"/>
                </a:solidFill>
              </a:rPr>
              <a:t>: Child and Maternal Health</a:t>
            </a: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ENERGY</a:t>
            </a:r>
            <a:r>
              <a:rPr lang="en-US" sz="2000" dirty="0">
                <a:solidFill>
                  <a:schemeClr val="tx2"/>
                </a:solidFill>
              </a:rPr>
              <a:t>: Electricity for health </a:t>
            </a:r>
            <a:r>
              <a:rPr lang="en-US" sz="2000" dirty="0" smtClean="0">
                <a:solidFill>
                  <a:schemeClr val="tx2"/>
                </a:solidFill>
              </a:rPr>
              <a:t>clinics</a:t>
            </a:r>
            <a:br>
              <a:rPr lang="en-US" sz="2000" dirty="0" smtClean="0">
                <a:solidFill>
                  <a:schemeClr val="tx2"/>
                </a:solidFill>
              </a:rPr>
            </a:br>
            <a:endParaRPr lang="en-US" sz="2000" dirty="0">
              <a:solidFill>
                <a:schemeClr val="tx2"/>
              </a:solidFill>
            </a:endParaRP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MDG</a:t>
            </a:r>
            <a:r>
              <a:rPr lang="en-US" sz="2000" dirty="0">
                <a:solidFill>
                  <a:schemeClr val="tx2"/>
                </a:solidFill>
              </a:rPr>
              <a:t>: Reduce poverty and hunger</a:t>
            </a:r>
          </a:p>
          <a:p>
            <a:pPr marL="457200" indent="-457200">
              <a:spcBef>
                <a:spcPct val="20000"/>
              </a:spcBef>
              <a:buClr>
                <a:srgbClr val="0070C0"/>
              </a:buClr>
              <a:buFont typeface="Wingdings" panose="05000000000000000000" pitchFamily="2" charset="2"/>
              <a:buChar char="§"/>
            </a:pPr>
            <a:r>
              <a:rPr lang="en-US" sz="2000" dirty="0" smtClean="0">
                <a:solidFill>
                  <a:schemeClr val="tx2"/>
                </a:solidFill>
              </a:rPr>
              <a:t>ENERGY</a:t>
            </a:r>
            <a:r>
              <a:rPr lang="en-US" sz="2000" dirty="0">
                <a:solidFill>
                  <a:schemeClr val="tx2"/>
                </a:solidFill>
              </a:rPr>
              <a:t>: Small businesses. Food processing</a:t>
            </a:r>
            <a:r>
              <a:rPr lang="en-US" sz="2000" dirty="0" smtClean="0">
                <a:solidFill>
                  <a:schemeClr val="tx2"/>
                </a:solidFill>
              </a:rPr>
              <a:t>. Irrigation</a:t>
            </a:r>
            <a:endParaRPr lang="en-US" sz="2000" dirty="0">
              <a:solidFill>
                <a:schemeClr val="tx2"/>
              </a:solidFill>
            </a:endParaRPr>
          </a:p>
        </p:txBody>
      </p:sp>
    </p:spTree>
    <p:extLst>
      <p:ext uri="{BB962C8B-B14F-4D97-AF65-F5344CB8AC3E}">
        <p14:creationId xmlns:p14="http://schemas.microsoft.com/office/powerpoint/2010/main" val="352842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Conchan cas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533400"/>
            <a:ext cx="2362200" cy="1771650"/>
          </a:xfrm>
          <a:prstGeom prst="rect">
            <a:avLst/>
          </a:prstGeom>
          <a:solidFill>
            <a:srgbClr val="336699"/>
          </a:solidFill>
        </p:spPr>
      </p:pic>
      <p:pic>
        <p:nvPicPr>
          <p:cNvPr id="278531" name="Picture 3" descr="Viento3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3200" y="457200"/>
            <a:ext cx="1649413" cy="21336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8532" name="Picture 4" descr="rur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05600" y="3124200"/>
            <a:ext cx="2209800" cy="1763713"/>
          </a:xfrm>
          <a:prstGeom prst="rect">
            <a:avLst/>
          </a:prstGeom>
          <a:solidFill>
            <a:srgbClr val="336699"/>
          </a:solidFill>
        </p:spPr>
      </p:pic>
      <p:sp>
        <p:nvSpPr>
          <p:cNvPr id="278533" name="Text Box 5"/>
          <p:cNvSpPr txBox="1">
            <a:spLocks noChangeArrowheads="1"/>
          </p:cNvSpPr>
          <p:nvPr/>
        </p:nvSpPr>
        <p:spPr bwMode="auto">
          <a:xfrm rot="-973358">
            <a:off x="315913" y="4354513"/>
            <a:ext cx="1752600" cy="82232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Improved kitchens</a:t>
            </a:r>
          </a:p>
        </p:txBody>
      </p:sp>
      <p:sp>
        <p:nvSpPr>
          <p:cNvPr id="278534" name="Text Box 6"/>
          <p:cNvSpPr txBox="1">
            <a:spLocks noChangeArrowheads="1"/>
          </p:cNvSpPr>
          <p:nvPr/>
        </p:nvSpPr>
        <p:spPr bwMode="auto">
          <a:xfrm rot="-19729244">
            <a:off x="1524000" y="1219200"/>
            <a:ext cx="1066800" cy="457200"/>
          </a:xfrm>
          <a:prstGeom prst="rect">
            <a:avLst/>
          </a:prstGeom>
          <a:solidFill>
            <a:srgbClr val="808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LPG</a:t>
            </a:r>
          </a:p>
        </p:txBody>
      </p:sp>
      <p:sp>
        <p:nvSpPr>
          <p:cNvPr id="278535" name="Text Box 7"/>
          <p:cNvSpPr txBox="1">
            <a:spLocks noChangeArrowheads="1"/>
          </p:cNvSpPr>
          <p:nvPr/>
        </p:nvSpPr>
        <p:spPr bwMode="auto">
          <a:xfrm rot="1168053">
            <a:off x="684213" y="1700213"/>
            <a:ext cx="1766887" cy="519112"/>
          </a:xfrm>
          <a:prstGeom prst="rect">
            <a:avLst/>
          </a:prstGeom>
          <a:solidFill>
            <a:srgbClr val="808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800" b="1">
                <a:solidFill>
                  <a:schemeClr val="bg1"/>
                </a:solidFill>
                <a:latin typeface="Comic Sans MS" pitchFamily="66" charset="0"/>
              </a:rPr>
              <a:t>kerosene</a:t>
            </a:r>
          </a:p>
        </p:txBody>
      </p:sp>
      <p:sp>
        <p:nvSpPr>
          <p:cNvPr id="278536" name="Text Box 8"/>
          <p:cNvSpPr txBox="1">
            <a:spLocks noChangeArrowheads="1"/>
          </p:cNvSpPr>
          <p:nvPr/>
        </p:nvSpPr>
        <p:spPr bwMode="auto">
          <a:xfrm>
            <a:off x="179388" y="3141663"/>
            <a:ext cx="2944812" cy="82232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Biomass (wood, manure, bagasse)</a:t>
            </a:r>
          </a:p>
        </p:txBody>
      </p:sp>
      <p:sp>
        <p:nvSpPr>
          <p:cNvPr id="278537" name="Text Box 9"/>
          <p:cNvSpPr txBox="1">
            <a:spLocks noChangeArrowheads="1"/>
          </p:cNvSpPr>
          <p:nvPr/>
        </p:nvSpPr>
        <p:spPr bwMode="auto">
          <a:xfrm rot="1355410">
            <a:off x="6011863" y="5734050"/>
            <a:ext cx="2781300" cy="469900"/>
          </a:xfrm>
          <a:prstGeom prst="rect">
            <a:avLst/>
          </a:prstGeom>
          <a:solidFill>
            <a:srgbClr val="336699"/>
          </a:solidFill>
          <a:ln w="127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GB" altLang="en-US" sz="2400" b="1">
                <a:solidFill>
                  <a:schemeClr val="bg1"/>
                </a:solidFill>
                <a:latin typeface="Comic Sans MS" pitchFamily="66" charset="0"/>
              </a:rPr>
              <a:t>Diesel generators</a:t>
            </a:r>
          </a:p>
        </p:txBody>
      </p:sp>
      <p:sp>
        <p:nvSpPr>
          <p:cNvPr id="278538" name="Text Box 10"/>
          <p:cNvSpPr txBox="1">
            <a:spLocks noChangeArrowheads="1"/>
          </p:cNvSpPr>
          <p:nvPr/>
        </p:nvSpPr>
        <p:spPr bwMode="auto">
          <a:xfrm>
            <a:off x="3810000" y="5867400"/>
            <a:ext cx="2362200" cy="457200"/>
          </a:xfrm>
          <a:prstGeom prst="rect">
            <a:avLst/>
          </a:prstGeom>
          <a:solidFill>
            <a:srgbClr val="3366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Electrical grid</a:t>
            </a:r>
          </a:p>
        </p:txBody>
      </p:sp>
      <p:sp>
        <p:nvSpPr>
          <p:cNvPr id="278539" name="AutoShape 11"/>
          <p:cNvSpPr>
            <a:spLocks noChangeArrowheads="1"/>
          </p:cNvSpPr>
          <p:nvPr/>
        </p:nvSpPr>
        <p:spPr bwMode="auto">
          <a:xfrm>
            <a:off x="2895600" y="2514600"/>
            <a:ext cx="3733800" cy="304800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1" lang="en-GB" altLang="en-US" sz="2400" b="1">
                <a:solidFill>
                  <a:schemeClr val="accent2"/>
                </a:solidFill>
                <a:latin typeface="Comic Sans MS" pitchFamily="66" charset="0"/>
              </a:rPr>
              <a:t>Energy </a:t>
            </a:r>
            <a:br>
              <a:rPr kumimoji="1" lang="en-GB" altLang="en-US" sz="2400" b="1">
                <a:solidFill>
                  <a:schemeClr val="accent2"/>
                </a:solidFill>
                <a:latin typeface="Comic Sans MS" pitchFamily="66" charset="0"/>
              </a:rPr>
            </a:br>
            <a:r>
              <a:rPr kumimoji="1" lang="en-GB" altLang="en-US" sz="2400" b="1">
                <a:solidFill>
                  <a:schemeClr val="accent2"/>
                </a:solidFill>
                <a:latin typeface="Comic Sans MS" pitchFamily="66" charset="0"/>
              </a:rPr>
              <a:t>options</a:t>
            </a:r>
          </a:p>
        </p:txBody>
      </p:sp>
      <p:sp>
        <p:nvSpPr>
          <p:cNvPr id="278540" name="Rectangle 12"/>
          <p:cNvSpPr>
            <a:spLocks noChangeArrowheads="1"/>
          </p:cNvSpPr>
          <p:nvPr/>
        </p:nvSpPr>
        <p:spPr bwMode="auto">
          <a:xfrm>
            <a:off x="4572000" y="457200"/>
            <a:ext cx="1431925"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GB" altLang="en-US" sz="1600" b="1">
                <a:latin typeface="Comic Sans MS" pitchFamily="66" charset="0"/>
              </a:rPr>
              <a:t>Hydro power</a:t>
            </a:r>
          </a:p>
        </p:txBody>
      </p:sp>
      <p:sp>
        <p:nvSpPr>
          <p:cNvPr id="278541" name="Rectangle 13"/>
          <p:cNvSpPr>
            <a:spLocks noChangeArrowheads="1"/>
          </p:cNvSpPr>
          <p:nvPr/>
        </p:nvSpPr>
        <p:spPr bwMode="auto">
          <a:xfrm>
            <a:off x="6705600" y="304800"/>
            <a:ext cx="13335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GB" altLang="en-US" sz="1600" b="1">
                <a:latin typeface="Comic Sans MS" pitchFamily="66" charset="0"/>
              </a:rPr>
              <a:t>Wind Power</a:t>
            </a:r>
          </a:p>
        </p:txBody>
      </p:sp>
      <p:sp>
        <p:nvSpPr>
          <p:cNvPr id="278542" name="Text Box 14"/>
          <p:cNvSpPr txBox="1">
            <a:spLocks noChangeArrowheads="1"/>
          </p:cNvSpPr>
          <p:nvPr/>
        </p:nvSpPr>
        <p:spPr bwMode="auto">
          <a:xfrm rot="777547">
            <a:off x="323850" y="2276475"/>
            <a:ext cx="1766888" cy="519113"/>
          </a:xfrm>
          <a:prstGeom prst="rect">
            <a:avLst/>
          </a:prstGeom>
          <a:solidFill>
            <a:srgbClr val="808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800" b="1">
                <a:solidFill>
                  <a:schemeClr val="bg1"/>
                </a:solidFill>
                <a:latin typeface="Comic Sans MS" pitchFamily="66" charset="0"/>
              </a:rPr>
              <a:t>candles</a:t>
            </a:r>
          </a:p>
        </p:txBody>
      </p:sp>
      <p:sp>
        <p:nvSpPr>
          <p:cNvPr id="278543" name="Text Box 15"/>
          <p:cNvSpPr txBox="1">
            <a:spLocks noChangeArrowheads="1"/>
          </p:cNvSpPr>
          <p:nvPr/>
        </p:nvSpPr>
        <p:spPr bwMode="auto">
          <a:xfrm rot="-22891051">
            <a:off x="533400" y="5410200"/>
            <a:ext cx="1295400" cy="457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Biogas</a:t>
            </a:r>
          </a:p>
        </p:txBody>
      </p:sp>
      <p:sp>
        <p:nvSpPr>
          <p:cNvPr id="278544" name="Text Box 16"/>
          <p:cNvSpPr txBox="1">
            <a:spLocks noChangeArrowheads="1"/>
          </p:cNvSpPr>
          <p:nvPr/>
        </p:nvSpPr>
        <p:spPr bwMode="auto">
          <a:xfrm rot="-20299493">
            <a:off x="6781800" y="5181600"/>
            <a:ext cx="1627188" cy="457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Biodiesel</a:t>
            </a:r>
          </a:p>
        </p:txBody>
      </p:sp>
      <p:sp>
        <p:nvSpPr>
          <p:cNvPr id="278545" name="Rectangle 17"/>
          <p:cNvSpPr>
            <a:spLocks noChangeArrowheads="1"/>
          </p:cNvSpPr>
          <p:nvPr/>
        </p:nvSpPr>
        <p:spPr bwMode="auto">
          <a:xfrm>
            <a:off x="7620000" y="2971800"/>
            <a:ext cx="1354138"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GB" altLang="en-US" sz="1600" b="1">
                <a:latin typeface="Comic Sans MS" pitchFamily="66" charset="0"/>
              </a:rPr>
              <a:t>Solar power</a:t>
            </a:r>
          </a:p>
        </p:txBody>
      </p:sp>
      <p:sp>
        <p:nvSpPr>
          <p:cNvPr id="278546" name="Text Box 18"/>
          <p:cNvSpPr txBox="1">
            <a:spLocks noChangeArrowheads="1"/>
          </p:cNvSpPr>
          <p:nvPr/>
        </p:nvSpPr>
        <p:spPr bwMode="auto">
          <a:xfrm rot="-1638490">
            <a:off x="1447800" y="5486400"/>
            <a:ext cx="2217738" cy="822325"/>
          </a:xfrm>
          <a:prstGeom prst="rect">
            <a:avLst/>
          </a:prstGeom>
          <a:solidFill>
            <a:srgbClr val="808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2400" b="1">
                <a:solidFill>
                  <a:schemeClr val="bg1"/>
                </a:solidFill>
                <a:latin typeface="Comic Sans MS" pitchFamily="66" charset="0"/>
              </a:rPr>
              <a:t>Human power = labor</a:t>
            </a:r>
          </a:p>
        </p:txBody>
      </p:sp>
    </p:spTree>
    <p:extLst>
      <p:ext uri="{BB962C8B-B14F-4D97-AF65-F5344CB8AC3E}">
        <p14:creationId xmlns:p14="http://schemas.microsoft.com/office/powerpoint/2010/main" val="221960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2">
                    <a:satMod val="130000"/>
                  </a:schemeClr>
                </a:solidFill>
              </a:rPr>
              <a:t>Climate </a:t>
            </a:r>
            <a:r>
              <a:rPr lang="en-US" sz="2800" dirty="0" smtClean="0">
                <a:solidFill>
                  <a:schemeClr val="tx2">
                    <a:satMod val="130000"/>
                  </a:schemeClr>
                </a:solidFill>
              </a:rPr>
              <a:t>Change</a:t>
            </a:r>
            <a:endParaRPr lang="en-US" sz="2800" dirty="0"/>
          </a:p>
        </p:txBody>
      </p:sp>
      <p:sp>
        <p:nvSpPr>
          <p:cNvPr id="4" name="2 Marcador de contenido"/>
          <p:cNvSpPr>
            <a:spLocks noGrp="1"/>
          </p:cNvSpPr>
          <p:nvPr>
            <p:ph idx="1"/>
          </p:nvPr>
        </p:nvSpPr>
        <p:spPr/>
        <p:txBody>
          <a:bodyPr>
            <a:normAutofit lnSpcReduction="10000"/>
          </a:bodyPr>
          <a:lstStyle/>
          <a:p>
            <a:pPr eaLnBrk="1" hangingPunct="1">
              <a:buFont typeface="Wingdings" charset="2"/>
              <a:buNone/>
            </a:pPr>
            <a:r>
              <a:rPr lang="en-US" altLang="en-US" sz="2800" dirty="0" smtClean="0">
                <a:solidFill>
                  <a:schemeClr val="tx2"/>
                </a:solidFill>
              </a:rPr>
              <a:t>Around the world, rural communities are seeking access to modern conveniences of the industrialized world </a:t>
            </a:r>
            <a:r>
              <a:rPr lang="en-US" altLang="en-US" sz="2000" dirty="0" smtClean="0">
                <a:solidFill>
                  <a:schemeClr val="tx2"/>
                </a:solidFill>
              </a:rPr>
              <a:t>(electricity, water, better housing, roads, appliances) </a:t>
            </a:r>
            <a:r>
              <a:rPr lang="en-US" altLang="en-US" sz="2800" dirty="0" smtClean="0">
                <a:solidFill>
                  <a:schemeClr val="tx2"/>
                </a:solidFill>
              </a:rPr>
              <a:t>which will add to fossil fuel extraction and use, and higher emissions….</a:t>
            </a:r>
          </a:p>
          <a:p>
            <a:pPr eaLnBrk="1" hangingPunct="1">
              <a:buFont typeface="Wingdings" charset="2"/>
              <a:buNone/>
            </a:pPr>
            <a:endParaRPr lang="en-US" altLang="en-US" sz="1600" dirty="0" smtClean="0">
              <a:solidFill>
                <a:schemeClr val="tx2"/>
              </a:solidFill>
            </a:endParaRPr>
          </a:p>
          <a:p>
            <a:pPr eaLnBrk="1" hangingPunct="1">
              <a:buFont typeface="Wingdings" charset="2"/>
              <a:buNone/>
            </a:pPr>
            <a:r>
              <a:rPr lang="en-US" altLang="en-US" sz="2800" dirty="0" smtClean="0">
                <a:solidFill>
                  <a:schemeClr val="tx2"/>
                </a:solidFill>
              </a:rPr>
              <a:t>But, can we de-link improvements in human wellbeing from increases in CO2?</a:t>
            </a:r>
          </a:p>
          <a:p>
            <a:pPr eaLnBrk="1" hangingPunct="1">
              <a:buFont typeface="Wingdings" charset="2"/>
              <a:buNone/>
            </a:pPr>
            <a:endParaRPr lang="en-US" altLang="en-US" sz="1600" dirty="0" smtClean="0">
              <a:solidFill>
                <a:schemeClr val="tx2"/>
              </a:solidFill>
            </a:endParaRPr>
          </a:p>
          <a:p>
            <a:pPr eaLnBrk="1" hangingPunct="1">
              <a:buFont typeface="Wingdings" charset="2"/>
              <a:buNone/>
            </a:pPr>
            <a:r>
              <a:rPr lang="en-US" altLang="en-US" sz="2800" dirty="0" smtClean="0">
                <a:solidFill>
                  <a:schemeClr val="tx2"/>
                </a:solidFill>
              </a:rPr>
              <a:t>And take another route to ‘development’?</a:t>
            </a:r>
          </a:p>
          <a:p>
            <a:pPr eaLnBrk="1" hangingPunct="1">
              <a:buFont typeface="Wingdings" charset="2"/>
              <a:buNone/>
            </a:pPr>
            <a:endParaRPr lang="en-US" altLang="en-US" dirty="0" smtClean="0"/>
          </a:p>
          <a:p>
            <a:pPr eaLnBrk="1" hangingPunct="1">
              <a:buFont typeface="Wingdings" charset="2"/>
              <a:buNone/>
            </a:pPr>
            <a:endParaRPr lang="en-US" altLang="en-US" sz="2000" dirty="0" smtClean="0"/>
          </a:p>
        </p:txBody>
      </p:sp>
    </p:spTree>
    <p:extLst>
      <p:ext uri="{BB962C8B-B14F-4D97-AF65-F5344CB8AC3E}">
        <p14:creationId xmlns:p14="http://schemas.microsoft.com/office/powerpoint/2010/main" val="54459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cyMQRtbzVDPw4xYWxMLdJ"/>
</p:tagLst>
</file>

<file path=ppt/tags/tag2.xml><?xml version="1.0" encoding="utf-8"?>
<p:tagLst xmlns:a="http://schemas.openxmlformats.org/drawingml/2006/main" xmlns:r="http://schemas.openxmlformats.org/officeDocument/2006/relationships" xmlns:p="http://schemas.openxmlformats.org/presentationml/2006/main">
  <p:tag name="DVSHAPEID" val="peOXEkxOjLhyCgJZU12fbH"/>
</p:tagLst>
</file>

<file path=ppt/tags/tag3.xml><?xml version="1.0" encoding="utf-8"?>
<p:tagLst xmlns:a="http://schemas.openxmlformats.org/drawingml/2006/main" xmlns:r="http://schemas.openxmlformats.org/officeDocument/2006/relationships" xmlns:p="http://schemas.openxmlformats.org/presentationml/2006/main">
  <p:tag name="DVSHAPEID" val="67Sw23pNSmKfNjXSd9DLCR"/>
</p:tagLst>
</file>

<file path=ppt/tags/tag4.xml><?xml version="1.0" encoding="utf-8"?>
<p:tagLst xmlns:a="http://schemas.openxmlformats.org/drawingml/2006/main" xmlns:r="http://schemas.openxmlformats.org/officeDocument/2006/relationships" xmlns:p="http://schemas.openxmlformats.org/presentationml/2006/main">
  <p:tag name="DVSHAPEID" val="TJ0HCuAjljahpbRMIhl5BX"/>
</p:tagLst>
</file>

<file path=ppt/tags/tag5.xml><?xml version="1.0" encoding="utf-8"?>
<p:tagLst xmlns:a="http://schemas.openxmlformats.org/drawingml/2006/main" xmlns:r="http://schemas.openxmlformats.org/officeDocument/2006/relationships" xmlns:p="http://schemas.openxmlformats.org/presentationml/2006/main">
  <p:tag name="DVSHAPEID" val="TJ0HCuAjljahpbRMIhl5B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936C7FA9B15B4F99CA07BEC24A5BE1" ma:contentTypeVersion="0" ma:contentTypeDescription="Create a new document." ma:contentTypeScope="" ma:versionID="9826fff043bba426a816b1b28f2190a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8353C-B39F-4C6D-AF4C-9684233DA80E}">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673B58B2-9796-49E7-B044-7AE063DD6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3F2CD05-0276-45A7-8E95-9153376349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Apothecary.thmx</Template>
  <TotalTime>3923</TotalTime>
  <Words>2438</Words>
  <Application>Microsoft Macintosh PowerPoint</Application>
  <PresentationFormat>On-screen Show (4:3)</PresentationFormat>
  <Paragraphs>267</Paragraphs>
  <Slides>31</Slides>
  <Notes>30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Apothecary</vt:lpstr>
      <vt:lpstr>What does this illustrate?</vt:lpstr>
      <vt:lpstr> Global &amp; Local Picture on  Energy and Water</vt:lpstr>
      <vt:lpstr>PowerPoint Presentation</vt:lpstr>
      <vt:lpstr>Energy and Development</vt:lpstr>
      <vt:lpstr>Energy Poverty</vt:lpstr>
      <vt:lpstr>Energy Poverty &amp; Gender</vt:lpstr>
      <vt:lpstr>Energy &amp; Millennium Development Goals</vt:lpstr>
      <vt:lpstr>PowerPoint Presentation</vt:lpstr>
      <vt:lpstr>Climate Change</vt:lpstr>
      <vt:lpstr>Why Renewable Energies?</vt:lpstr>
      <vt:lpstr>Renewable Energy in the World</vt:lpstr>
      <vt:lpstr>Electricity</vt:lpstr>
      <vt:lpstr>Electricity &amp; Quality of Life</vt:lpstr>
      <vt:lpstr>Video</vt:lpstr>
      <vt:lpstr>Strategies for rural electrification </vt:lpstr>
      <vt:lpstr>Growth of Wind and Solar</vt:lpstr>
      <vt:lpstr>Solar Programs</vt:lpstr>
      <vt:lpstr>Small – Micro Hydro Programs</vt:lpstr>
      <vt:lpstr>Cooking </vt:lpstr>
      <vt:lpstr>Forests and Fuelwood</vt:lpstr>
      <vt:lpstr>Clean Water </vt:lpstr>
      <vt:lpstr>Water access</vt:lpstr>
      <vt:lpstr>Forests, Energy, Water</vt:lpstr>
      <vt:lpstr> Energy poverty and gender issues </vt:lpstr>
      <vt:lpstr>Success of Electricity Projects</vt:lpstr>
      <vt:lpstr>Women Exclusion</vt:lpstr>
      <vt:lpstr>Case Study: Productivity in The Philippines </vt:lpstr>
      <vt:lpstr>Case Study: Water Distribution in Nicaragua</vt:lpstr>
      <vt:lpstr>Case Study: Women Exclusion in Guatemala </vt:lpstr>
      <vt:lpstr>PowerPoint Presentation</vt:lpstr>
      <vt:lpstr>Budget  Examples </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Training &amp;  Education for Clean Energy (VOCTEC) Introduction</dc:title>
  <dc:creator>Rim Razzouk</dc:creator>
  <cp:lastModifiedBy>Aaron Liss</cp:lastModifiedBy>
  <cp:revision>89</cp:revision>
  <cp:lastPrinted>2012-01-26T21:42:58Z</cp:lastPrinted>
  <dcterms:created xsi:type="dcterms:W3CDTF">2012-11-06T23:11:03Z</dcterms:created>
  <dcterms:modified xsi:type="dcterms:W3CDTF">2014-04-07T19:59:08Z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1heJd2bFL44FAcsld7F4uRFhTC7FY2tzDaebypYYYt1M</vt:lpwstr>
  </property>
  <property fmtid="{D5CDD505-2E9C-101B-9397-08002B2CF9AE}" pid="4" name="Google.Documents.RevisionId">
    <vt:lpwstr>04876123356737567316</vt:lpwstr>
  </property>
  <property fmtid="{D5CDD505-2E9C-101B-9397-08002B2CF9AE}" pid="5" name="Google.Documents.PreviousRevisionId">
    <vt:lpwstr>05878015317445889799</vt:lpwstr>
  </property>
  <property fmtid="{D5CDD505-2E9C-101B-9397-08002B2CF9AE}" pid="6" name="Google.Documents.PluginVersion">
    <vt:lpwstr>2.0.2662.553</vt:lpwstr>
  </property>
  <property fmtid="{D5CDD505-2E9C-101B-9397-08002B2CF9AE}" pid="7" name="Google.Documents.MergeIncapabilityFlags">
    <vt:i4>0</vt:i4>
  </property>
  <property fmtid="{D5CDD505-2E9C-101B-9397-08002B2CF9AE}" pid="8" name="ContentTypeId">
    <vt:lpwstr>0x0101000F936C7FA9B15B4F99CA07BEC24A5BE1</vt:lpwstr>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ies>
</file>