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4" r:id="rId4"/>
    <p:sldId id="265" r:id="rId5"/>
    <p:sldId id="266" r:id="rId6"/>
    <p:sldId id="263" r:id="rId7"/>
    <p:sldId id="267" r:id="rId8"/>
    <p:sldId id="268" r:id="rId9"/>
    <p:sldId id="269" r:id="rId10"/>
    <p:sldId id="262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5355374-26CF-4423-BB25-A9DE9214CF68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B7AC561-4EE2-457A-B3E8-B5079C454C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Units &amp; Consumption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ESM </a:t>
            </a:r>
            <a:r>
              <a:rPr lang="en-US" dirty="0" smtClean="0"/>
              <a:t>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9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in terms of BTUs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Calorie = 3.968 BTUs</a:t>
            </a:r>
          </a:p>
          <a:p>
            <a:r>
              <a:rPr lang="en-US" dirty="0" smtClean="0"/>
              <a:t>Heating Oil: 1 gallon = 138,690 BTUs</a:t>
            </a:r>
          </a:p>
          <a:p>
            <a:r>
              <a:rPr lang="en-US" dirty="0" smtClean="0"/>
              <a:t>Gasoline: 1 gallon = 124,238 BTUs</a:t>
            </a:r>
          </a:p>
          <a:p>
            <a:r>
              <a:rPr lang="en-US" dirty="0" smtClean="0"/>
              <a:t>Natural Gas: 1 </a:t>
            </a:r>
            <a:r>
              <a:rPr lang="en-US" dirty="0" err="1" smtClean="0"/>
              <a:t>therm</a:t>
            </a:r>
            <a:r>
              <a:rPr lang="en-US" dirty="0" smtClean="0"/>
              <a:t> = 100,000 BTUs</a:t>
            </a:r>
          </a:p>
          <a:p>
            <a:r>
              <a:rPr lang="en-US" dirty="0" smtClean="0"/>
              <a:t>Electricity: 1kWh = 3412 BTUs</a:t>
            </a:r>
          </a:p>
          <a:p>
            <a:r>
              <a:rPr lang="en-US" dirty="0" smtClean="0"/>
              <a:t>Coal: 1 short ton = 19,858,000 BTUs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www.eia.gov</a:t>
            </a:r>
            <a:r>
              <a:rPr lang="en-US" dirty="0"/>
              <a:t>/kids</a:t>
            </a:r>
          </a:p>
        </p:txBody>
      </p:sp>
    </p:spTree>
    <p:extLst>
      <p:ext uri="{BB962C8B-B14F-4D97-AF65-F5344CB8AC3E}">
        <p14:creationId xmlns:p14="http://schemas.microsoft.com/office/powerpoint/2010/main" val="423161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0" t="8627" r="22354" b="49648"/>
          <a:stretch/>
        </p:blipFill>
        <p:spPr bwMode="auto">
          <a:xfrm>
            <a:off x="304800" y="685800"/>
            <a:ext cx="871601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6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t="45902" r="45901" b="4009"/>
          <a:stretch/>
        </p:blipFill>
        <p:spPr bwMode="auto">
          <a:xfrm>
            <a:off x="74820" y="152400"/>
            <a:ext cx="8992980" cy="64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43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909756"/>
              </p:ext>
            </p:extLst>
          </p:nvPr>
        </p:nvGraphicFramePr>
        <p:xfrm>
          <a:off x="1066800" y="455996"/>
          <a:ext cx="6934200" cy="640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5626100" imgH="5194300" progId="Word.Document.12">
                  <p:embed/>
                </p:oleObj>
              </mc:Choice>
              <mc:Fallback>
                <p:oleObj name="Document" r:id="rId4" imgW="5626100" imgH="519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455996"/>
                        <a:ext cx="6934200" cy="6402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11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-71074"/>
            <a:ext cx="8041440" cy="1442674"/>
          </a:xfrm>
        </p:spPr>
        <p:txBody>
          <a:bodyPr/>
          <a:lstStyle/>
          <a:p>
            <a:r>
              <a:rPr lang="en-US" dirty="0" smtClean="0"/>
              <a:t>Sources of Energy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219200"/>
            <a:ext cx="176784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2311399" cy="1724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505200"/>
            <a:ext cx="2286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4648200"/>
            <a:ext cx="2519180" cy="167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2057400"/>
            <a:ext cx="2641600" cy="20327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267200"/>
            <a:ext cx="2120900" cy="212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4800600"/>
            <a:ext cx="1574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8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41440" cy="1442674"/>
          </a:xfrm>
        </p:spPr>
        <p:txBody>
          <a:bodyPr/>
          <a:lstStyle/>
          <a:p>
            <a:r>
              <a:rPr lang="en-US" dirty="0" smtClean="0"/>
              <a:t>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389525"/>
          </a:xfrm>
        </p:spPr>
        <p:txBody>
          <a:bodyPr/>
          <a:lstStyle/>
          <a:p>
            <a:r>
              <a:rPr lang="en-US" dirty="0" smtClean="0"/>
              <a:t>Sold in units of THERMS</a:t>
            </a:r>
          </a:p>
          <a:p>
            <a:pPr lvl="1"/>
            <a:r>
              <a:rPr lang="en-US" dirty="0" smtClean="0"/>
              <a:t>100 cubic feet</a:t>
            </a:r>
          </a:p>
          <a:p>
            <a:r>
              <a:rPr lang="en-US" dirty="0" smtClean="0"/>
              <a:t>Hydrocarbon mixture (mostly methane)</a:t>
            </a:r>
          </a:p>
          <a:p>
            <a:r>
              <a:rPr lang="en-US" dirty="0" smtClean="0"/>
              <a:t>Uses: generating electricity, heating houses, providing heat &amp; power to industry and vehicles</a:t>
            </a:r>
          </a:p>
          <a:p>
            <a:r>
              <a:rPr lang="en-US" dirty="0" smtClean="0"/>
              <a:t>Found deep in underground rock formations &amp; above crude oil reservoirs</a:t>
            </a:r>
          </a:p>
          <a:p>
            <a:r>
              <a:rPr lang="en-US" dirty="0" smtClean="0"/>
              <a:t>Cheaper than oil, easy to transport, burns hotter &amp; cleaner than other fossil fuels</a:t>
            </a:r>
          </a:p>
          <a:p>
            <a:r>
              <a:rPr lang="en-US" dirty="0" smtClean="0"/>
              <a:t>Leaks of natural gas into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9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Sold in units of kilowatt hours (kWh) </a:t>
            </a:r>
          </a:p>
          <a:p>
            <a:pPr lvl="1"/>
            <a:r>
              <a:rPr lang="en-US" dirty="0" smtClean="0"/>
              <a:t>1000 watt hours</a:t>
            </a:r>
          </a:p>
          <a:p>
            <a:r>
              <a:rPr lang="en-US" dirty="0" smtClean="0"/>
              <a:t>Sources of electricity:</a:t>
            </a:r>
          </a:p>
          <a:p>
            <a:pPr lvl="1"/>
            <a:r>
              <a:rPr lang="en-US" dirty="0" smtClean="0"/>
              <a:t>Fossil fuel combustion</a:t>
            </a:r>
          </a:p>
          <a:p>
            <a:pPr lvl="1"/>
            <a:r>
              <a:rPr lang="en-US" dirty="0" smtClean="0"/>
              <a:t>Wind power</a:t>
            </a:r>
          </a:p>
          <a:p>
            <a:pPr lvl="1"/>
            <a:r>
              <a:rPr lang="en-US" dirty="0" smtClean="0"/>
              <a:t>Hydropower</a:t>
            </a:r>
          </a:p>
          <a:p>
            <a:r>
              <a:rPr lang="en-US" dirty="0" smtClean="0"/>
              <a:t>Can’t be easily stored…must generate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as much as needed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438400"/>
            <a:ext cx="2159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5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Kilowatt Hours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59" b="9059"/>
          <a:stretch>
            <a:fillRect/>
          </a:stretch>
        </p:blipFill>
        <p:spPr>
          <a:xfrm>
            <a:off x="457200" y="1371600"/>
            <a:ext cx="7812458" cy="41338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61952"/>
            <a:ext cx="3505200" cy="26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0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Sold in units of gallons</a:t>
            </a:r>
          </a:p>
          <a:p>
            <a:r>
              <a:rPr lang="en-US" dirty="0" smtClean="0"/>
              <a:t>Low viscosity, flammable liquid petroleum similar to diesel fuel</a:t>
            </a:r>
          </a:p>
          <a:p>
            <a:r>
              <a:rPr lang="en-US" dirty="0" smtClean="0"/>
              <a:t>Stored in above or underground storage tanks </a:t>
            </a:r>
          </a:p>
          <a:p>
            <a:r>
              <a:rPr lang="en-US" dirty="0" smtClean="0"/>
              <a:t>Fuel for furnaces or boilers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9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41440" cy="1442674"/>
          </a:xfrm>
        </p:spPr>
        <p:txBody>
          <a:bodyPr/>
          <a:lstStyle/>
          <a:p>
            <a:r>
              <a:rPr lang="en-US" dirty="0" smtClean="0"/>
              <a:t>Gasoline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3951337"/>
          </a:xfrm>
        </p:spPr>
        <p:txBody>
          <a:bodyPr/>
          <a:lstStyle/>
          <a:p>
            <a:r>
              <a:rPr lang="en-US" dirty="0" smtClean="0"/>
              <a:t>Sold in units of gallons</a:t>
            </a:r>
          </a:p>
          <a:p>
            <a:r>
              <a:rPr lang="en-US" dirty="0" smtClean="0"/>
              <a:t>Petroleum derived liquid used for fuel in internal combustion engines</a:t>
            </a:r>
          </a:p>
          <a:p>
            <a:r>
              <a:rPr lang="en-US" dirty="0" smtClean="0"/>
              <a:t>In US and many other countries, gasoline blended with up to 10% ethanol</a:t>
            </a:r>
          </a:p>
          <a:p>
            <a:r>
              <a:rPr lang="en-US" dirty="0" smtClean="0"/>
              <a:t>US accounts for 44% of world wide usage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267200"/>
            <a:ext cx="359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7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Sold in units of cords</a:t>
            </a:r>
          </a:p>
          <a:p>
            <a:pPr lvl="1"/>
            <a:r>
              <a:rPr lang="en-US" dirty="0" smtClean="0"/>
              <a:t>= 4’ x 4’ x 8’ stack of wood</a:t>
            </a:r>
          </a:p>
          <a:p>
            <a:pPr lvl="1"/>
            <a:r>
              <a:rPr lang="en-US" dirty="0" smtClean="0"/>
              <a:t>= 250 copies of Sunday NYT</a:t>
            </a:r>
          </a:p>
          <a:p>
            <a:pPr lvl="1"/>
            <a:r>
              <a:rPr lang="en-US" dirty="0" smtClean="0"/>
              <a:t>1 forested acre produces 10-15 cords</a:t>
            </a:r>
          </a:p>
          <a:p>
            <a:r>
              <a:rPr lang="en-US" dirty="0" smtClean="0"/>
              <a:t>Amount of energy depends on type of wood</a:t>
            </a:r>
          </a:p>
          <a:p>
            <a:pPr lvl="1"/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Water content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14800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5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636</TotalTime>
  <Words>269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Sketchbook</vt:lpstr>
      <vt:lpstr>Document</vt:lpstr>
      <vt:lpstr>Energy Units &amp; Consumption</vt:lpstr>
      <vt:lpstr>PowerPoint Presentation</vt:lpstr>
      <vt:lpstr>Sources of Energy</vt:lpstr>
      <vt:lpstr>Natural Gas</vt:lpstr>
      <vt:lpstr>Electricity</vt:lpstr>
      <vt:lpstr>Kilowatt Hours</vt:lpstr>
      <vt:lpstr>Heating Oil</vt:lpstr>
      <vt:lpstr>Gasoline</vt:lpstr>
      <vt:lpstr>Wood</vt:lpstr>
      <vt:lpstr>Energy in terms of BTUs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Units &amp; Consumption</dc:title>
  <dc:creator>Lab User</dc:creator>
  <cp:lastModifiedBy>Alexander Staunch</cp:lastModifiedBy>
  <cp:revision>20</cp:revision>
  <dcterms:created xsi:type="dcterms:W3CDTF">2012-01-19T00:25:06Z</dcterms:created>
  <dcterms:modified xsi:type="dcterms:W3CDTF">2013-12-30T21:24:35Z</dcterms:modified>
</cp:coreProperties>
</file>