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33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558C54-D797-2846-8554-FCC2F94DEDE9}" type="datetimeFigureOut">
              <a:rPr lang="en-US" smtClean="0"/>
              <a:t>12/28/14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8D0DD8-F70D-F040-A332-0989B0BC8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371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 is important – is it renewable or non-renewable</a:t>
            </a:r>
          </a:p>
          <a:p>
            <a:r>
              <a:rPr lang="en-US" dirty="0" smtClean="0"/>
              <a:t>Irrigation for food is the most and domestic (home</a:t>
            </a:r>
            <a:r>
              <a:rPr lang="en-US" baseline="0" dirty="0" smtClean="0"/>
              <a:t> use) is only 1%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8D0DD8-F70D-F040-A332-0989B0BC80B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00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Internet</a:t>
            </a:r>
            <a:r>
              <a:rPr lang="en-US" baseline="0" dirty="0" smtClean="0"/>
              <a:t> serves consume 1 to 2 % of the </a:t>
            </a:r>
            <a:r>
              <a:rPr lang="en-US" baseline="0" smtClean="0"/>
              <a:t>USA’s electricity.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8D0DD8-F70D-F040-A332-0989B0BC80B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5553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 good slide for discussion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8D0DD8-F70D-F040-A332-0989B0BC80B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28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Interactions between water and energy supply will be addressed more</a:t>
            </a:r>
            <a:r>
              <a:rPr lang="en-US" baseline="0" dirty="0" smtClean="0"/>
              <a:t> fully in lecture.  For example, using electricity to pump deep wells represents a depletion of a water source at the expense of increasing amounts of energy use.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8D0DD8-F70D-F040-A332-0989B0BC80B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0470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Social</a:t>
            </a:r>
            <a:r>
              <a:rPr lang="en-US" baseline="0" dirty="0" smtClean="0"/>
              <a:t> and economic contexts will be dealt with in class</a:t>
            </a:r>
          </a:p>
          <a:p>
            <a:r>
              <a:rPr lang="en-US" baseline="0" dirty="0" smtClean="0"/>
              <a:t>Roller water drums – allow people to haul water more from wells to their villages without hurting their backs.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8D0DD8-F70D-F040-A332-0989B0BC80B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70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12/28/14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12/28/14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12/28/14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12/28/14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12/28/14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unwater.org/water-cooperation-2013/water-cooperation/facts-and-figures/en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Week 1: Human impact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Human impact on water and energy resources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02385" y="5871308"/>
            <a:ext cx="324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ESM 102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825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= P A 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Impact </a:t>
            </a:r>
          </a:p>
          <a:p>
            <a:r>
              <a:rPr lang="en-US" dirty="0" smtClean="0"/>
              <a:t>Population of consumers</a:t>
            </a:r>
          </a:p>
          <a:p>
            <a:r>
              <a:rPr lang="en-US" dirty="0" smtClean="0"/>
              <a:t>Affluence or consumption</a:t>
            </a:r>
          </a:p>
          <a:p>
            <a:r>
              <a:rPr lang="en-US" dirty="0" smtClean="0"/>
              <a:t>Technology is the tools and processes used</a:t>
            </a:r>
          </a:p>
          <a:p>
            <a:pPr marL="402336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899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Consumption has two types of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Reduction in the available resource</a:t>
            </a:r>
          </a:p>
          <a:p>
            <a:pPr lvl="1"/>
            <a:r>
              <a:rPr lang="en-US" dirty="0" smtClean="0"/>
              <a:t>Using water from a limited source</a:t>
            </a:r>
          </a:p>
          <a:p>
            <a:pPr lvl="1"/>
            <a:r>
              <a:rPr lang="en-US" dirty="0" smtClean="0"/>
              <a:t>Burning fossil fuels</a:t>
            </a:r>
          </a:p>
          <a:p>
            <a:r>
              <a:rPr lang="en-US" dirty="0" smtClean="0"/>
              <a:t>Side effects from consumption</a:t>
            </a:r>
          </a:p>
          <a:p>
            <a:pPr lvl="1"/>
            <a:r>
              <a:rPr lang="en-US" dirty="0" smtClean="0"/>
              <a:t>Depleting stream flow that leads to injury to fish</a:t>
            </a:r>
          </a:p>
          <a:p>
            <a:pPr lvl="1"/>
            <a:r>
              <a:rPr lang="en-US" dirty="0" smtClean="0"/>
              <a:t>Emission of pollution from fossil fuels</a:t>
            </a:r>
          </a:p>
          <a:p>
            <a:pPr lvl="2"/>
            <a:r>
              <a:rPr lang="en-US" dirty="0" smtClean="0"/>
              <a:t>CO2</a:t>
            </a:r>
          </a:p>
          <a:p>
            <a:pPr lvl="2"/>
            <a:r>
              <a:rPr lang="en-US" dirty="0" smtClean="0"/>
              <a:t>Hg, SO4, </a:t>
            </a:r>
            <a:r>
              <a:rPr lang="en-US" dirty="0" err="1" smtClean="0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658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Water consumption in the USA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2555944" cy="4800600"/>
          </a:xfrm>
        </p:spPr>
        <p:txBody>
          <a:bodyPr/>
          <a:lstStyle/>
          <a:p>
            <a:pPr marL="82296" indent="0">
              <a:buNone/>
            </a:pPr>
            <a:r>
              <a:rPr lang="en-US" dirty="0" smtClean="0"/>
              <a:t>Ag = 40%</a:t>
            </a:r>
          </a:p>
          <a:p>
            <a:pPr marL="82296" indent="0">
              <a:buNone/>
            </a:pPr>
            <a:r>
              <a:rPr lang="en-US" dirty="0" smtClean="0"/>
              <a:t>Elect = 40%</a:t>
            </a:r>
          </a:p>
          <a:p>
            <a:pPr marL="82296" indent="0">
              <a:buNone/>
            </a:pPr>
            <a:r>
              <a:rPr lang="en-US" dirty="0" smtClean="0"/>
              <a:t>Pub = 12%</a:t>
            </a:r>
          </a:p>
          <a:p>
            <a:pPr marL="82296" indent="0">
              <a:buNone/>
            </a:pPr>
            <a:r>
              <a:rPr lang="en-US" dirty="0" err="1"/>
              <a:t>Ind</a:t>
            </a:r>
            <a:r>
              <a:rPr lang="en-US" dirty="0"/>
              <a:t> = 6</a:t>
            </a:r>
            <a:r>
              <a:rPr lang="en-US" dirty="0" smtClean="0"/>
              <a:t>%</a:t>
            </a:r>
          </a:p>
          <a:p>
            <a:pPr marL="82296" indent="0">
              <a:buNone/>
            </a:pPr>
            <a:r>
              <a:rPr lang="en-US" dirty="0" smtClean="0"/>
              <a:t>Dom = 1%</a:t>
            </a:r>
            <a:endParaRPr lang="en-US" dirty="0"/>
          </a:p>
          <a:p>
            <a:pPr marL="82296" indent="0">
              <a:buNone/>
            </a:pPr>
            <a:endParaRPr lang="en-US" dirty="0" smtClean="0"/>
          </a:p>
        </p:txBody>
      </p:sp>
      <p:pic>
        <p:nvPicPr>
          <p:cNvPr id="4" name="Picture 3" descr="500px-Water_Use_U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9460" y="1767148"/>
            <a:ext cx="4762500" cy="41243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79267" y="6418566"/>
            <a:ext cx="6214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Image from http://</a:t>
            </a:r>
            <a:r>
              <a:rPr lang="en-US" dirty="0" err="1"/>
              <a:t>www.eoearth.org</a:t>
            </a:r>
            <a:r>
              <a:rPr lang="en-US" dirty="0"/>
              <a:t>/view/article/152861/ </a:t>
            </a:r>
          </a:p>
        </p:txBody>
      </p:sp>
    </p:spTree>
    <p:extLst>
      <p:ext uri="{BB962C8B-B14F-4D97-AF65-F5344CB8AC3E}">
        <p14:creationId xmlns:p14="http://schemas.microsoft.com/office/powerpoint/2010/main" val="3142187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consumption in the USA</a:t>
            </a:r>
            <a:endParaRPr lang="en-US" dirty="0"/>
          </a:p>
        </p:txBody>
      </p:sp>
      <p:pic>
        <p:nvPicPr>
          <p:cNvPr id="6" name="Content Placeholder 5" descr="US_Energy_Consumption_by_Sector_2007.png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2" r="7002"/>
          <a:stretch>
            <a:fillRect/>
          </a:stretch>
        </p:blipFill>
        <p:spPr/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Residential and commercial is only 10%</a:t>
            </a:r>
          </a:p>
          <a:p>
            <a:r>
              <a:rPr lang="en-US" dirty="0" smtClean="0"/>
              <a:t>Energy sources</a:t>
            </a:r>
          </a:p>
          <a:p>
            <a:pPr lvl="1"/>
            <a:r>
              <a:rPr lang="en-US" dirty="0" smtClean="0"/>
              <a:t>73% of total energy comes from fossil fuels</a:t>
            </a:r>
          </a:p>
          <a:p>
            <a:pPr lvl="1"/>
            <a:r>
              <a:rPr lang="en-US" dirty="0" smtClean="0"/>
              <a:t>9% from nuclear</a:t>
            </a:r>
          </a:p>
          <a:p>
            <a:pPr lvl="1"/>
            <a:r>
              <a:rPr lang="en-US" dirty="0" smtClean="0"/>
              <a:t>8% from renewables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388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impacts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Water consumption</a:t>
            </a:r>
          </a:p>
          <a:p>
            <a:pPr lvl="1"/>
            <a:r>
              <a:rPr lang="en-US" dirty="0" smtClean="0"/>
              <a:t>Stream flow depletion</a:t>
            </a:r>
          </a:p>
          <a:p>
            <a:pPr lvl="1"/>
            <a:r>
              <a:rPr lang="en-US" dirty="0" smtClean="0"/>
              <a:t>Water pollution from use</a:t>
            </a:r>
          </a:p>
          <a:p>
            <a:pPr lvl="1"/>
            <a:r>
              <a:rPr lang="en-US" dirty="0" smtClean="0"/>
              <a:t>Shifting ecosystems (by changing water delivery)</a:t>
            </a:r>
          </a:p>
          <a:p>
            <a:pPr lvl="1"/>
            <a:r>
              <a:rPr lang="en-US" dirty="0" smtClean="0"/>
              <a:t>Others?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Energy consumption</a:t>
            </a:r>
          </a:p>
          <a:p>
            <a:pPr lvl="1"/>
            <a:r>
              <a:rPr lang="en-US" dirty="0" smtClean="0"/>
              <a:t>Pollution</a:t>
            </a:r>
          </a:p>
          <a:p>
            <a:pPr lvl="1"/>
            <a:r>
              <a:rPr lang="en-US" dirty="0" smtClean="0"/>
              <a:t>Indoor pollution </a:t>
            </a:r>
          </a:p>
          <a:p>
            <a:pPr lvl="1"/>
            <a:r>
              <a:rPr lang="en-US" dirty="0" smtClean="0"/>
              <a:t>Social structure depends on energy</a:t>
            </a:r>
          </a:p>
          <a:p>
            <a:pPr lvl="1"/>
            <a:r>
              <a:rPr lang="en-US" dirty="0" smtClean="0"/>
              <a:t>Others?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15398" y="5397946"/>
            <a:ext cx="74614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 important role of scientific studies is to determine what these side-effects are. Rigorous studies follow leads and explore unknown areas.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964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people don’t have enough water and/or energy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Almost 1 billion people in the world don’t have access to sufficient drinking </a:t>
            </a:r>
            <a:r>
              <a:rPr lang="en-US" dirty="0" err="1" smtClean="0"/>
              <a:t>water</a:t>
            </a:r>
            <a:r>
              <a:rPr lang="en-US" sz="1800" dirty="0" err="1" smtClean="0">
                <a:hlinkClick r:id="rId3"/>
              </a:rPr>
              <a:t>http</a:t>
            </a:r>
            <a:r>
              <a:rPr lang="en-US" sz="1800" dirty="0">
                <a:hlinkClick r:id="rId3"/>
              </a:rPr>
              <a:t>://www.unwater.org/water-cooperation-2013/water-cooperation/facts-and-figures/en</a:t>
            </a:r>
            <a:r>
              <a:rPr lang="en-US" sz="1800" dirty="0" smtClean="0">
                <a:hlinkClick r:id="rId3"/>
              </a:rPr>
              <a:t>/</a:t>
            </a:r>
            <a:r>
              <a:rPr lang="en-US" dirty="0" smtClean="0"/>
              <a:t>	</a:t>
            </a:r>
            <a:endParaRPr lang="en-US" sz="1800" dirty="0" smtClean="0"/>
          </a:p>
          <a:p>
            <a:r>
              <a:rPr lang="en-US" dirty="0" smtClean="0"/>
              <a:t>Nearly 3 billion people cook over woodstoves</a:t>
            </a:r>
          </a:p>
          <a:p>
            <a:pPr lvl="1"/>
            <a:r>
              <a:rPr lang="en-US" sz="1800" dirty="0" smtClean="0"/>
              <a:t>(http</a:t>
            </a:r>
            <a:r>
              <a:rPr lang="en-US" sz="1800" dirty="0"/>
              <a:t>://</a:t>
            </a:r>
            <a:r>
              <a:rPr lang="en-US" sz="1800" dirty="0" err="1"/>
              <a:t>www.cleancookstoves.org</a:t>
            </a:r>
            <a:r>
              <a:rPr lang="en-US" sz="1800" dirty="0"/>
              <a:t>/our-work/the-issues/</a:t>
            </a:r>
            <a:r>
              <a:rPr lang="en-US" sz="1800" dirty="0" err="1" smtClean="0"/>
              <a:t>environment.html</a:t>
            </a:r>
            <a:r>
              <a:rPr lang="en-US" sz="1800" dirty="0" smtClean="0"/>
              <a:t>)</a:t>
            </a:r>
            <a:endParaRPr lang="en-US" sz="1800" dirty="0"/>
          </a:p>
          <a:p>
            <a:pPr marL="82296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409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“Appropriate” technology can help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152117" y="1660083"/>
            <a:ext cx="3996078" cy="498528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Innovations that help people</a:t>
            </a:r>
          </a:p>
          <a:p>
            <a:r>
              <a:rPr lang="en-US" dirty="0" smtClean="0"/>
              <a:t>Provide clean renewable sources of water and energy</a:t>
            </a:r>
          </a:p>
          <a:p>
            <a:r>
              <a:rPr lang="en-US" dirty="0" smtClean="0"/>
              <a:t>Minimize negative impacts</a:t>
            </a:r>
          </a:p>
          <a:p>
            <a:r>
              <a:rPr lang="en-US" dirty="0" smtClean="0"/>
              <a:t>Useful for</a:t>
            </a:r>
          </a:p>
          <a:p>
            <a:pPr lvl="1"/>
            <a:r>
              <a:rPr lang="en-US" dirty="0" smtClean="0"/>
              <a:t>Developing regions</a:t>
            </a:r>
          </a:p>
          <a:p>
            <a:pPr lvl="1"/>
            <a:r>
              <a:rPr lang="en-US" dirty="0" smtClean="0"/>
              <a:t>Sustainable communities</a:t>
            </a:r>
          </a:p>
          <a:p>
            <a:pPr lvl="1"/>
            <a:r>
              <a:rPr lang="en-US" dirty="0" smtClean="0"/>
              <a:t>Disaster preparedness or response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6" name="Content Placeholder 5" descr="water-roller.jpeg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5110" b="-35110"/>
          <a:stretch>
            <a:fillRect/>
          </a:stretch>
        </p:blipFill>
        <p:spPr>
          <a:xfrm>
            <a:off x="4876044" y="1013944"/>
            <a:ext cx="4057644" cy="5173496"/>
          </a:xfrm>
        </p:spPr>
      </p:pic>
    </p:spTree>
    <p:extLst>
      <p:ext uri="{BB962C8B-B14F-4D97-AF65-F5344CB8AC3E}">
        <p14:creationId xmlns:p14="http://schemas.microsoft.com/office/powerpoint/2010/main" val="28410597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59</TotalTime>
  <Words>407</Words>
  <Application>Microsoft Macintosh PowerPoint</Application>
  <PresentationFormat>On-screen Show (4:3)</PresentationFormat>
  <Paragraphs>67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Solstice</vt:lpstr>
      <vt:lpstr>Week 1: Human impact</vt:lpstr>
      <vt:lpstr>I = P A T</vt:lpstr>
      <vt:lpstr>Consumption has two types of impact</vt:lpstr>
      <vt:lpstr>Water consumption in the USA </vt:lpstr>
      <vt:lpstr>Energy consumption in the USA</vt:lpstr>
      <vt:lpstr>Other impacts</vt:lpstr>
      <vt:lpstr>Some people don’t have enough water and/or energy</vt:lpstr>
      <vt:lpstr>“Appropriate” technology can help</vt:lpstr>
    </vt:vector>
  </TitlesOfParts>
  <Company>Portland State Oregon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1: Human impact</dc:title>
  <dc:creator>John Rueter</dc:creator>
  <cp:lastModifiedBy>John Rueter</cp:lastModifiedBy>
  <cp:revision>18</cp:revision>
  <dcterms:created xsi:type="dcterms:W3CDTF">2014-12-28T23:15:23Z</dcterms:created>
  <dcterms:modified xsi:type="dcterms:W3CDTF">2014-12-29T00:14:55Z</dcterms:modified>
</cp:coreProperties>
</file>