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.xml" ContentType="application/vnd.openxmlformats-officedocument.drawingml.chart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handoutMasterIdLst>
    <p:handoutMasterId r:id="rId43"/>
  </p:handoutMasterIdLst>
  <p:sldIdLst>
    <p:sldId id="256" r:id="rId2"/>
    <p:sldId id="257" r:id="rId3"/>
    <p:sldId id="286" r:id="rId4"/>
    <p:sldId id="258" r:id="rId5"/>
    <p:sldId id="261" r:id="rId6"/>
    <p:sldId id="270" r:id="rId7"/>
    <p:sldId id="269" r:id="rId8"/>
    <p:sldId id="272" r:id="rId9"/>
    <p:sldId id="299" r:id="rId10"/>
    <p:sldId id="281" r:id="rId11"/>
    <p:sldId id="285" r:id="rId12"/>
    <p:sldId id="274" r:id="rId13"/>
    <p:sldId id="275" r:id="rId14"/>
    <p:sldId id="276" r:id="rId15"/>
    <p:sldId id="277" r:id="rId16"/>
    <p:sldId id="278" r:id="rId17"/>
    <p:sldId id="279" r:id="rId18"/>
    <p:sldId id="259" r:id="rId19"/>
    <p:sldId id="301" r:id="rId20"/>
    <p:sldId id="298" r:id="rId21"/>
    <p:sldId id="260" r:id="rId22"/>
    <p:sldId id="262" r:id="rId23"/>
    <p:sldId id="263" r:id="rId24"/>
    <p:sldId id="264" r:id="rId25"/>
    <p:sldId id="291" r:id="rId26"/>
    <p:sldId id="265" r:id="rId27"/>
    <p:sldId id="287" r:id="rId28"/>
    <p:sldId id="266" r:id="rId29"/>
    <p:sldId id="289" r:id="rId30"/>
    <p:sldId id="267" r:id="rId31"/>
    <p:sldId id="288" r:id="rId32"/>
    <p:sldId id="292" r:id="rId33"/>
    <p:sldId id="293" r:id="rId34"/>
    <p:sldId id="294" r:id="rId35"/>
    <p:sldId id="295" r:id="rId36"/>
    <p:sldId id="296" r:id="rId37"/>
    <p:sldId id="297" r:id="rId38"/>
    <p:sldId id="273" r:id="rId39"/>
    <p:sldId id="290" r:id="rId40"/>
    <p:sldId id="300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509" autoAdjust="0"/>
  </p:normalViewPr>
  <p:slideViewPr>
    <p:cSldViewPr snapToGrid="0" snapToObjects="1">
      <p:cViewPr>
        <p:scale>
          <a:sx n="99" d="100"/>
          <a:sy n="99" d="100"/>
        </p:scale>
        <p:origin x="-792" y="-2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ohnruet:Documents:public_html:algae:WQW-Sacramento:collection-of-scenarios-tab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020277659588"/>
          <c:y val="0.15733984224112"/>
          <c:w val="0.575959444680823"/>
          <c:h val="0.761761980600501"/>
        </c:manualLayout>
      </c:layout>
      <c:radarChart>
        <c:radarStyle val="marker"/>
        <c:varyColors val="0"/>
        <c:ser>
          <c:idx val="0"/>
          <c:order val="0"/>
          <c:tx>
            <c:strRef>
              <c:f>Sheet1!$Q$3</c:f>
              <c:strCache>
                <c:ptCount val="1"/>
                <c:pt idx="0">
                  <c:v>Collab Mosaic</c:v>
                </c:pt>
              </c:strCache>
            </c:strRef>
          </c:tx>
          <c:marker>
            <c:symbol val="none"/>
          </c:marker>
          <c:cat>
            <c:strRef>
              <c:f>Sheet1!$N$4:$N$9</c:f>
              <c:strCache>
                <c:ptCount val="6"/>
                <c:pt idx="0">
                  <c:v>Public Values</c:v>
                </c:pt>
                <c:pt idx="1">
                  <c:v>Knowledge</c:v>
                </c:pt>
                <c:pt idx="2">
                  <c:v>Institut</c:v>
                </c:pt>
                <c:pt idx="3">
                  <c:v>Demograph</c:v>
                </c:pt>
                <c:pt idx="4">
                  <c:v>Eco funct</c:v>
                </c:pt>
                <c:pt idx="5">
                  <c:v>Energy and warm</c:v>
                </c:pt>
              </c:strCache>
            </c:strRef>
          </c:cat>
          <c:val>
            <c:numRef>
              <c:f>Sheet1!$Q$4:$Q$9</c:f>
              <c:numCache>
                <c:formatCode>General</c:formatCode>
                <c:ptCount val="6"/>
                <c:pt idx="0">
                  <c:v>-0.5</c:v>
                </c:pt>
                <c:pt idx="1">
                  <c:v>0.5</c:v>
                </c:pt>
                <c:pt idx="2">
                  <c:v>1.0</c:v>
                </c:pt>
                <c:pt idx="3">
                  <c:v>0.0</c:v>
                </c:pt>
                <c:pt idx="4">
                  <c:v>0.5</c:v>
                </c:pt>
                <c:pt idx="5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Sheet1!$R$3</c:f>
              <c:strCache>
                <c:ptCount val="1"/>
                <c:pt idx="0">
                  <c:v>Ret to Nature</c:v>
                </c:pt>
              </c:strCache>
            </c:strRef>
          </c:tx>
          <c:marker>
            <c:symbol val="none"/>
          </c:marker>
          <c:cat>
            <c:strRef>
              <c:f>Sheet1!$N$4:$N$9</c:f>
              <c:strCache>
                <c:ptCount val="6"/>
                <c:pt idx="0">
                  <c:v>Public Values</c:v>
                </c:pt>
                <c:pt idx="1">
                  <c:v>Knowledge</c:v>
                </c:pt>
                <c:pt idx="2">
                  <c:v>Institut</c:v>
                </c:pt>
                <c:pt idx="3">
                  <c:v>Demograph</c:v>
                </c:pt>
                <c:pt idx="4">
                  <c:v>Eco funct</c:v>
                </c:pt>
                <c:pt idx="5">
                  <c:v>Energy and warm</c:v>
                </c:pt>
              </c:strCache>
            </c:strRef>
          </c:cat>
          <c:val>
            <c:numRef>
              <c:f>Sheet1!$R$4:$R$9</c:f>
              <c:numCache>
                <c:formatCode>General</c:formatCode>
                <c:ptCount val="6"/>
                <c:pt idx="0">
                  <c:v>-0.2</c:v>
                </c:pt>
                <c:pt idx="1">
                  <c:v>-0.6</c:v>
                </c:pt>
                <c:pt idx="2">
                  <c:v>0.0</c:v>
                </c:pt>
                <c:pt idx="3">
                  <c:v>-0.4</c:v>
                </c:pt>
                <c:pt idx="4">
                  <c:v>1.0</c:v>
                </c:pt>
                <c:pt idx="5">
                  <c:v>1.0</c:v>
                </c:pt>
              </c:numCache>
            </c:numRef>
          </c:val>
        </c:ser>
        <c:ser>
          <c:idx val="2"/>
          <c:order val="2"/>
          <c:tx>
            <c:strRef>
              <c:f>Sheet1!$S$3</c:f>
              <c:strCache>
                <c:ptCount val="1"/>
                <c:pt idx="0">
                  <c:v>Nothing will work</c:v>
                </c:pt>
              </c:strCache>
            </c:strRef>
          </c:tx>
          <c:marker>
            <c:symbol val="none"/>
          </c:marker>
          <c:cat>
            <c:strRef>
              <c:f>Sheet1!$N$4:$N$9</c:f>
              <c:strCache>
                <c:ptCount val="6"/>
                <c:pt idx="0">
                  <c:v>Public Values</c:v>
                </c:pt>
                <c:pt idx="1">
                  <c:v>Knowledge</c:v>
                </c:pt>
                <c:pt idx="2">
                  <c:v>Institut</c:v>
                </c:pt>
                <c:pt idx="3">
                  <c:v>Demograph</c:v>
                </c:pt>
                <c:pt idx="4">
                  <c:v>Eco funct</c:v>
                </c:pt>
                <c:pt idx="5">
                  <c:v>Energy and warm</c:v>
                </c:pt>
              </c:strCache>
            </c:strRef>
          </c:cat>
          <c:val>
            <c:numRef>
              <c:f>Sheet1!$S$4:$S$9</c:f>
              <c:numCache>
                <c:formatCode>General</c:formatCode>
                <c:ptCount val="6"/>
                <c:pt idx="0">
                  <c:v>0.0</c:v>
                </c:pt>
                <c:pt idx="1">
                  <c:v>-0.2</c:v>
                </c:pt>
                <c:pt idx="2">
                  <c:v>-1.0</c:v>
                </c:pt>
                <c:pt idx="3">
                  <c:v>0.0</c:v>
                </c:pt>
                <c:pt idx="4">
                  <c:v>0.5</c:v>
                </c:pt>
                <c:pt idx="5">
                  <c:v>0.0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-2111201288"/>
        <c:axId val="-2111197976"/>
      </c:radarChart>
      <c:catAx>
        <c:axId val="-2111201288"/>
        <c:scaling>
          <c:orientation val="minMax"/>
        </c:scaling>
        <c:delete val="0"/>
        <c:axPos val="b"/>
        <c:majorGridlines/>
        <c:majorTickMark val="none"/>
        <c:minorTickMark val="none"/>
        <c:tickLblPos val="nextTo"/>
        <c:spPr>
          <a:ln w="9525">
            <a:noFill/>
          </a:ln>
        </c:spPr>
        <c:crossAx val="-2111197976"/>
        <c:crosses val="autoZero"/>
        <c:auto val="1"/>
        <c:lblAlgn val="ctr"/>
        <c:lblOffset val="100"/>
        <c:noMultiLvlLbl val="0"/>
      </c:catAx>
      <c:valAx>
        <c:axId val="-2111197976"/>
        <c:scaling>
          <c:orientation val="minMax"/>
          <c:max val="1.0"/>
          <c:min val="-1.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-2111201288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FD7D4-714D-2648-A1A5-9C9B5D086022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926EF-B0E2-094D-9658-A61F88279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84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E3CFC-EDD8-C642-8B08-A0CFA915DB05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72180-A54A-1649-B96C-53168DFB7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27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67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Modernity</a:t>
            </a:r>
            <a:r>
              <a:rPr lang="en-US" baseline="0" dirty="0" smtClean="0"/>
              <a:t> - </a:t>
            </a:r>
            <a:r>
              <a:rPr lang="en-US" dirty="0" smtClean="0"/>
              <a:t>future </a:t>
            </a:r>
            <a:r>
              <a:rPr lang="en-US" dirty="0" smtClean="0"/>
              <a:t>will be different than the past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Post-modernity – there will be many versions of the </a:t>
            </a:r>
            <a:r>
              <a:rPr lang="en-US" dirty="0" smtClean="0"/>
              <a:t>truth and multiple conflicting “authorities”</a:t>
            </a:r>
            <a:endParaRPr lang="en-US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Second modernity (Gross)  - the future is uncertain and it will be different in ways we can’t even predict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Retro-modernity – only versions of the future that contain recognizable components of the present are feasible</a:t>
            </a:r>
          </a:p>
          <a:p>
            <a:pPr lvl="2"/>
            <a:r>
              <a:rPr lang="en-US" dirty="0" smtClean="0"/>
              <a:t>Turnover time of physical assets</a:t>
            </a:r>
          </a:p>
          <a:p>
            <a:pPr lvl="2"/>
            <a:r>
              <a:rPr lang="en-US" dirty="0" smtClean="0"/>
              <a:t>People are able to embrace the familiar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292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760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221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Problems</a:t>
            </a:r>
            <a:r>
              <a:rPr lang="en-US" baseline="0" dirty="0" smtClean="0"/>
              <a:t> are relative to what we value about the lake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752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303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56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487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99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81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42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problems are value statements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46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27A1DA-65E2-476A-B2C4-5FDE4D06D519}" type="slidenum">
              <a:rPr lang="en-US"/>
              <a:pPr/>
              <a:t>27</a:t>
            </a:fld>
            <a:endParaRPr lang="en-US"/>
          </a:p>
        </p:txBody>
      </p:sp>
      <p:sp>
        <p:nvSpPr>
          <p:cNvPr id="14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80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33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867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of the public – will they change significantly?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Trust individuals vs. control with rules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Rights: property-animal-“nature” continuum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Economics: financial methods can capture all important values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preference: people will seek environmental jobs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support the government’s projects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 function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is currently resilient and will take great effort to change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thresholds vs. the system will respond incrementally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Rehabilitated or restored ecosystems (marshes) will provide benefits to the public beyond just the marsh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population will grow significantly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Employment opportunities in other segments (outside of ecosystem restoration or the lake) will increase employment rates overall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 and Global Warming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 global warming impact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Restricted/expensive energy costs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Institutions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is effective enough to lead change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has sufficient money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mission is stable over a long enough period to finish projects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NGOs and Trust are effective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enterprise, such as socially responsible corporations, can contribute to accomplishing goals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continued innovation in institutions to meet new needs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 base, provides the ability to successfully manage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technical projects are feasible at these scales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wetlands will provide desired water quality outcomes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 innovation will help meet mission goals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Scientific adaptive management can be employed and supported to grow the knowledge base and reduce uncertainty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638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of the public – will they change significantly?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Trust individuals vs. control with rules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Rights: property-animal-“nature” continuum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Economics: financial methods can capture all important values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preference: people will seek environmental jobs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support the government’s projects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 function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is currently resilient and will take great effort to change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thresholds vs. the system will respond incrementally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Rehabilitated or restored ecosystems (marshes) will provide benefits to the public beyond just the marsh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population will grow significantly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Employment opportunities in other segments (outside of ecosystem restoration or the lake) will increase employment rates overall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 and Global Warming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 global warming impact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Restricted/expensive energy costs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Institutions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is effective enough to lead change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has sufficient money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mission is stable over a long enough period to finish projects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NGOs and Trust are effective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enterprise, such as socially responsible corporations, can contribute to accomplishing goals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continued innovation in institutions to meet new needs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 base, provides the ability to successfully manage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technical projects are feasible at these scales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wetlands will provide desired water quality outcomes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 innovation will help meet mission goals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Scientific adaptive management can be employed and supported to grow the knowledge base and reduce uncertainty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638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of the public – will they change significantly?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Trust individuals vs. control with rules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Rights: property-animal-“nature” continuum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Economics: financial methods can capture all important values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preference: people will seek environmental jobs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support the government’s projects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 function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is currently resilient and will take great effort to change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thresholds vs. the system will respond incrementally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Rehabilitated or restored ecosystems (marshes) will provide benefits to the public beyond just the marsh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population will grow significantly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Employment opportunities in other segments (outside of ecosystem restoration or the lake) will increase employment rates overall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 and Global Warming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 global warming impact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Restricted/expensive energy costs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Institutions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is effective enough to lead change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has sufficient money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mission is stable over a long enough period to finish projects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NGOs and Trust are effective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enterprise, such as socially responsible corporations, can contribute to accomplishing goals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continued innovation in institutions to meet new needs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 base, provides the ability to successfully manage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technical projects are feasible at these scales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wetlands will provide desired water quality outcomes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 innovation will help meet mission goals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Scientific adaptive management can be employed and supported to grow the knowledge base and reduce uncertainty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63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of the public – will they change significantly?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Trust individuals vs. control with rules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Rights: property-animal-“nature” continuum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Economics: financial methods can capture all important values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preference: people will seek environmental jobs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support the government’s projects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 function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is currently resilient and will take great effort to change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thresholds vs. the system will respond incrementally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Rehabilitated or restored ecosystems (marshes) will provide benefits to the public beyond just the marsh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population will grow significantly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Employment opportunities in other segments (outside of ecosystem restoration or the lake) will increase employment rates overall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 and Global Warming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 global warming impact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Restricted/expensive energy costs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Institutions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is effective enough to lead change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has sufficient money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mission is stable over a long enough period to finish projects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NGOs and Trust are effective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enterprise, such as socially responsible corporations, can contribute to accomplishing goals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continued innovation in institutions to meet new needs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 base, provides the ability to successfully manage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technical projects are feasible at these scales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wetlands will provide desired water quality outcomes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 innovation will help meet mission goals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Scientific adaptive management can be employed and supported to grow the knowledge base and reduce uncertainty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638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of the public – will they change significantly?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Trust individuals vs. control with rules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Rights: property-animal-“nature” continuum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Economics: financial methods can capture all important values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preference: people will seek environmental jobs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support the government’s projects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 function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is currently resilient and will take great effort to change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thresholds vs. the system will respond incrementally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Rehabilitated or restored ecosystems (marshes) will provide benefits to the public beyond just the marsh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population will grow significantly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Employment opportunities in other segments (outside of ecosystem restoration or the lake) will increase employment rates overall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 and Global Warming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 global warming impact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Restricted/expensive energy costs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Institutions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is effective enough to lead change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has sufficient money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mission is stable over a long enough period to finish projects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NGOs and Trust are effective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enterprise, such as socially responsible corporations, can contribute to accomplishing goals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continued innovation in institutions to meet new needs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 base, provides the ability to successfully manage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technical projects are feasible at these scales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wetlands will provide desired water quality outcomes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 innovation will help meet mission goals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Scientific adaptive management can be employed and supported to grow the knowledge base and reduce uncertainty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638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of the public – will they change significantly?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Trust individuals vs. control with rules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Rights: property-animal-“nature” continuum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Economics: financial methods can capture all important values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preference: people will seek environmental jobs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support the government’s projects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 function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is currently resilient and will take great effort to change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thresholds vs. the system will respond incrementally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Rehabilitated or restored ecosystems (marshes) will provide benefits to the public beyond just the marsh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population will grow significantly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Employment opportunities in other segments (outside of ecosystem restoration or the lake) will increase employment rates overall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 and Global Warming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 global warming impact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Restricted/expensive energy costs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Institutions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is effective enough to lead change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has sufficient money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mission is stable over a long enough period to finish projects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NGOs and Trust are effective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enterprise, such as socially responsible corporations, can contribute to accomplishing goals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continued innovation in institutions to meet new needs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 base, provides the ability to successfully manage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technical projects are feasible at these scales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wetlands will provide desired water quality outcomes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 innovation will help meet mission goals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Scientific adaptive management can be employed and supported to grow the knowledge base and reduce uncertainty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63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15,772 mi^2</a:t>
            </a:r>
          </a:p>
          <a:p>
            <a:r>
              <a:rPr lang="en-US" dirty="0" smtClean="0"/>
              <a:t>About</a:t>
            </a:r>
            <a:r>
              <a:rPr lang="en-US" baseline="0" dirty="0" smtClean="0"/>
              <a:t> the size of Vermont</a:t>
            </a:r>
          </a:p>
          <a:p>
            <a:r>
              <a:rPr lang="en-US" baseline="0" dirty="0" smtClean="0"/>
              <a:t>Larger than 9 states and DC</a:t>
            </a:r>
          </a:p>
          <a:p>
            <a:r>
              <a:rPr lang="en-US" baseline="0" dirty="0" smtClean="0"/>
              <a:t>About 100 government groups, agencies, or other groups in the KBRA</a:t>
            </a:r>
          </a:p>
          <a:p>
            <a:r>
              <a:rPr lang="en-US" baseline="0" dirty="0" smtClean="0"/>
              <a:t>11 </a:t>
            </a:r>
            <a:r>
              <a:rPr lang="en-US" baseline="0" dirty="0" err="1" smtClean="0"/>
              <a:t>hrs</a:t>
            </a:r>
            <a:r>
              <a:rPr lang="en-US" baseline="0" dirty="0" smtClean="0"/>
              <a:t> to drive from headwaters to coast	</a:t>
            </a:r>
          </a:p>
          <a:p>
            <a:endParaRPr lang="en-US" baseline="0" dirty="0" smtClean="0"/>
          </a:p>
          <a:p>
            <a:r>
              <a:rPr lang="en-US" baseline="0" dirty="0" smtClean="0"/>
              <a:t>Historical data resource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714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of the public – will they change significantly?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Trust individuals vs. control with rules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Rights: property-animal-“nature” continuum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Economics: financial methods can capture all important values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 preference: people will seek environmental jobs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support the government’s projects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Ecosystem function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system is currently resilient and will take great effort to change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are thresholds vs. the system will respond incrementally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Rehabilitated or restored ecosystems (marshes) will provide benefits to the public beyond just the marsh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Demographics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population will grow significantly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Employment opportunities in other segments (outside of ecosystem restoration or the lake) will increase employment rates overall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Energy and Global Warming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 global warming impact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Restricted/expensive energy costs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Institutions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is effective enough to lead change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has sufficient money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Government mission is stable over a long enough period to finish projects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NGOs and Trust are effective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Private enterprise, such as socially responsible corporations, can contribute to accomplishing goals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continued innovation in institutions to meet new needs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 base, provides the ability to successfully manage 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technical projects are feasible at these scales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wetlands will provide desired water quality outcomes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 innovation will help meet mission goals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Scientific adaptive management can be employed and supported to grow the knowledge base and reduce uncertainty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6638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648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163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56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52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51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were evident in the presentations – even at this highly technical workshop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can make objective statement</a:t>
            </a:r>
            <a:r>
              <a:rPr lang="en-US" baseline="0" dirty="0" smtClean="0"/>
              <a:t>s about the impact of these worldviews and analyze them rigorously, i.e. scientific evaluation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638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49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</a:t>
            </a:r>
            <a:r>
              <a:rPr lang="en-US" baseline="0" dirty="0" smtClean="0"/>
              <a:t> typology from </a:t>
            </a:r>
          </a:p>
          <a:p>
            <a:r>
              <a:rPr lang="en-US" baseline="0" dirty="0" smtClean="0"/>
              <a:t>Management Strategies from DOI Handbook of Adaptive Management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72180-A54A-1649-B96C-53168DFB77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856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FAA508-F0CD-46EA-95FB-26B559A0B5D9}" type="datetimeFigureOut">
              <a:rPr lang="en-US" smtClean="0"/>
              <a:t>10/29/13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rueterj@pdx.edu" TargetMode="External"/><Relationship Id="rId4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rueterj@pdx.edu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3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chart" Target="../charts/char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28761"/>
            <a:ext cx="8915400" cy="17063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Understanding worldviews may help sort through technical assessment of restoration methods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4"/>
            <a:ext cx="8001000" cy="3129042"/>
          </a:xfrm>
        </p:spPr>
        <p:txBody>
          <a:bodyPr/>
          <a:lstStyle/>
          <a:p>
            <a:r>
              <a:rPr lang="en-US" dirty="0" smtClean="0"/>
              <a:t>Focus on the Klamath Basin and Upper Klamath Lake</a:t>
            </a:r>
          </a:p>
          <a:p>
            <a:r>
              <a:rPr lang="en-US" dirty="0" smtClean="0"/>
              <a:t>John Rueter</a:t>
            </a:r>
          </a:p>
          <a:p>
            <a:pPr>
              <a:lnSpc>
                <a:spcPct val="50000"/>
              </a:lnSpc>
            </a:pPr>
            <a:r>
              <a:rPr lang="en-US" sz="1400" dirty="0" smtClean="0"/>
              <a:t>Environmental Sciences and Management Program</a:t>
            </a:r>
          </a:p>
          <a:p>
            <a:pPr>
              <a:lnSpc>
                <a:spcPct val="50000"/>
              </a:lnSpc>
            </a:pPr>
            <a:r>
              <a:rPr lang="en-US" sz="1400" dirty="0" smtClean="0"/>
              <a:t>Center for Lakes and Reservoirs</a:t>
            </a:r>
          </a:p>
          <a:p>
            <a:pPr>
              <a:lnSpc>
                <a:spcPct val="50000"/>
              </a:lnSpc>
            </a:pPr>
            <a:r>
              <a:rPr lang="en-US" sz="1400" dirty="0" smtClean="0"/>
              <a:t>School of the Environment</a:t>
            </a:r>
          </a:p>
          <a:p>
            <a:pPr>
              <a:lnSpc>
                <a:spcPct val="50000"/>
              </a:lnSpc>
            </a:pPr>
            <a:r>
              <a:rPr lang="en-US" sz="1400" dirty="0" smtClean="0"/>
              <a:t>Portland State University</a:t>
            </a:r>
          </a:p>
          <a:p>
            <a:r>
              <a:rPr lang="en-US" dirty="0" err="1" smtClean="0">
                <a:hlinkClick r:id="rId3"/>
              </a:rPr>
              <a:t>rueterj@pdx.edu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86566" y="323328"/>
            <a:ext cx="5157331" cy="902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2000"/>
              </a:spcBef>
              <a:buClr>
                <a:srgbClr val="94C600"/>
              </a:buClr>
            </a:pPr>
            <a:r>
              <a:rPr lang="en-US" i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“May you study interesting systems”</a:t>
            </a:r>
          </a:p>
          <a:p>
            <a:pPr lvl="0">
              <a:spcBef>
                <a:spcPts val="2000"/>
              </a:spcBef>
              <a:buClr>
                <a:srgbClr val="94C600"/>
              </a:buClr>
            </a:pPr>
            <a:r>
              <a:rPr lang="en-US" i="1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Paraphrased proverb </a:t>
            </a:r>
            <a:endParaRPr lang="en-US" i="1" dirty="0"/>
          </a:p>
        </p:txBody>
      </p:sp>
      <p:pic>
        <p:nvPicPr>
          <p:cNvPr id="6" name="Picture 5" descr="psulogo_horiz_msword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787" y="6163595"/>
            <a:ext cx="2185416" cy="43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06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Problem types and strategies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Problem typology 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222649073"/>
              </p:ext>
            </p:extLst>
          </p:nvPr>
        </p:nvGraphicFramePr>
        <p:xfrm>
          <a:off x="423364" y="3065463"/>
          <a:ext cx="3864241" cy="3266618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1231601"/>
                <a:gridCol w="1308576"/>
                <a:gridCol w="1324064"/>
              </a:tblGrid>
              <a:tr h="974347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Value alignment</a:t>
                      </a: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Value conflict</a:t>
                      </a: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99180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bg1"/>
                          </a:solidFill>
                        </a:rPr>
                        <a:t>Information</a:t>
                      </a:r>
                      <a:r>
                        <a:rPr lang="en-US" sz="1400" baseline="0" dirty="0" smtClean="0">
                          <a:solidFill>
                            <a:schemeClr val="bg1"/>
                          </a:solidFill>
                        </a:rPr>
                        <a:t> available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Simple</a:t>
                      </a:r>
                    </a:p>
                    <a:p>
                      <a:r>
                        <a:rPr lang="en-US" sz="1400" dirty="0" smtClean="0"/>
                        <a:t>(Regulations)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CPR</a:t>
                      </a:r>
                    </a:p>
                    <a:p>
                      <a:r>
                        <a:rPr lang="en-US" sz="1400" dirty="0" smtClean="0"/>
                        <a:t>(Institutions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</a:tr>
              <a:tr h="1300462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Information</a:t>
                      </a:r>
                      <a:r>
                        <a:rPr lang="en-US" sz="1400" baseline="0" dirty="0" smtClean="0">
                          <a:solidFill>
                            <a:srgbClr val="FFFFFF"/>
                          </a:solidFill>
                        </a:rPr>
                        <a:t> lacking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Information  </a:t>
                      </a:r>
                      <a:r>
                        <a:rPr lang="en-US" sz="1400" dirty="0" smtClean="0"/>
                        <a:t>(Research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Wicked</a:t>
                      </a:r>
                    </a:p>
                    <a:p>
                      <a:r>
                        <a:rPr lang="en-US" sz="1400" dirty="0" smtClean="0"/>
                        <a:t>(</a:t>
                      </a:r>
                      <a:r>
                        <a:rPr lang="en-US" sz="1400" dirty="0" err="1" smtClean="0"/>
                        <a:t>Entrepre-neurial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849431" y="2017713"/>
            <a:ext cx="3864263" cy="877887"/>
          </a:xfrm>
        </p:spPr>
        <p:txBody>
          <a:bodyPr/>
          <a:lstStyle/>
          <a:p>
            <a:r>
              <a:rPr lang="en-US" dirty="0" smtClean="0"/>
              <a:t>Management strategies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230469704"/>
              </p:ext>
            </p:extLst>
          </p:nvPr>
        </p:nvGraphicFramePr>
        <p:xfrm>
          <a:off x="4686747" y="3065463"/>
          <a:ext cx="4227066" cy="31031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09022"/>
                <a:gridCol w="1409022"/>
                <a:gridCol w="1409022"/>
              </a:tblGrid>
              <a:tr h="99568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High control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Low control</a:t>
                      </a:r>
                      <a:endParaRPr lang="en-US" sz="1400" dirty="0"/>
                    </a:p>
                  </a:txBody>
                  <a:tcPr/>
                </a:tc>
              </a:tr>
              <a:tr h="99568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Sufficient</a:t>
                      </a:r>
                      <a:r>
                        <a:rPr lang="en-US" sz="1400" baseline="0" dirty="0" smtClean="0">
                          <a:solidFill>
                            <a:srgbClr val="FFFFFF"/>
                          </a:solidFill>
                        </a:rPr>
                        <a:t> knowledge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Optimal project management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Hedging/diversification</a:t>
                      </a:r>
                      <a:endParaRPr lang="en-US" sz="1400" dirty="0"/>
                    </a:p>
                  </a:txBody>
                  <a:tcPr/>
                </a:tc>
              </a:tr>
              <a:tr h="111173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FFFFFF"/>
                          </a:solidFill>
                        </a:rPr>
                        <a:t>Uncertainty</a:t>
                      </a:r>
                      <a:endParaRPr lang="en-US" sz="14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Scientific</a:t>
                      </a:r>
                    </a:p>
                    <a:p>
                      <a:r>
                        <a:rPr lang="en-US" sz="1400" dirty="0" smtClean="0"/>
                        <a:t>Adaptive</a:t>
                      </a:r>
                    </a:p>
                    <a:p>
                      <a:r>
                        <a:rPr lang="en-US" sz="1400" dirty="0" err="1" smtClean="0"/>
                        <a:t>Managment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Scenarios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821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tical Title 6"/>
          <p:cNvSpPr>
            <a:spLocks noGrp="1"/>
          </p:cNvSpPr>
          <p:nvPr>
            <p:ph type="title" orient="vert"/>
          </p:nvPr>
        </p:nvSpPr>
        <p:spPr>
          <a:xfrm>
            <a:off x="7718621" y="526653"/>
            <a:ext cx="914400" cy="55332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Engaging with problems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6943942"/>
              </p:ext>
            </p:extLst>
          </p:nvPr>
        </p:nvGraphicFramePr>
        <p:xfrm>
          <a:off x="725716" y="886557"/>
          <a:ext cx="5842826" cy="554765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26134"/>
                <a:gridCol w="692358"/>
                <a:gridCol w="806897"/>
                <a:gridCol w="3617437"/>
              </a:tblGrid>
              <a:tr h="613447"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Effective</a:t>
                      </a:r>
                      <a:r>
                        <a:rPr lang="en-US" baseline="0" dirty="0" smtClean="0"/>
                        <a:t> modes</a:t>
                      </a:r>
                    </a:p>
                    <a:p>
                      <a:r>
                        <a:rPr lang="en-US" baseline="0" dirty="0" smtClean="0"/>
                        <a:t> of engagement</a:t>
                      </a:r>
                      <a:endParaRPr lang="en-US" dirty="0"/>
                    </a:p>
                  </a:txBody>
                  <a:tcPr/>
                </a:tc>
              </a:tr>
              <a:tr h="613447"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dirty="0" smtClean="0"/>
                        <a:t>Scenarios and expanded narratives</a:t>
                      </a:r>
                      <a:endParaRPr lang="en-US" dirty="0"/>
                    </a:p>
                  </a:txBody>
                  <a:tcPr anchor="ctr"/>
                </a:tc>
              </a:tr>
              <a:tr h="613447"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13447"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Environmental Entrepreneurism</a:t>
                      </a:r>
                      <a:endParaRPr lang="en-US" dirty="0"/>
                    </a:p>
                  </a:txBody>
                  <a:tcPr/>
                </a:tc>
              </a:tr>
              <a:tr h="613447"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Scientific</a:t>
                      </a:r>
                      <a:r>
                        <a:rPr lang="en-US" baseline="0" dirty="0" smtClean="0"/>
                        <a:t> Adaptive Manage</a:t>
                      </a:r>
                      <a:endParaRPr lang="en-US" dirty="0"/>
                    </a:p>
                  </a:txBody>
                  <a:tcPr/>
                </a:tc>
              </a:tr>
              <a:tr h="613447"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Multi-criteria</a:t>
                      </a:r>
                      <a:r>
                        <a:rPr lang="en-US" baseline="0" dirty="0" smtClean="0"/>
                        <a:t> </a:t>
                      </a:r>
                    </a:p>
                  </a:txBody>
                  <a:tcPr/>
                </a:tc>
              </a:tr>
              <a:tr h="613447"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Hedging/Diversification</a:t>
                      </a:r>
                      <a:endParaRPr lang="en-US" dirty="0"/>
                    </a:p>
                  </a:txBody>
                  <a:tcPr/>
                </a:tc>
              </a:tr>
              <a:tr h="613447"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CPR - institutions</a:t>
                      </a:r>
                      <a:endParaRPr lang="en-US" dirty="0"/>
                    </a:p>
                  </a:txBody>
                  <a:tcPr/>
                </a:tc>
              </a:tr>
              <a:tr h="613447"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Optimal Project Management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25716" y="362857"/>
            <a:ext cx="3531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Knowledge:Control:Value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261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scenarios: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Lake restoration will involve the entire community</a:t>
            </a:r>
          </a:p>
          <a:p>
            <a:r>
              <a:rPr lang="en-US" dirty="0" smtClean="0"/>
              <a:t>Building trust will take deliberate effort</a:t>
            </a:r>
          </a:p>
          <a:p>
            <a:r>
              <a:rPr lang="en-US" dirty="0" smtClean="0"/>
              <a:t>What will the lake and the region look like?</a:t>
            </a:r>
          </a:p>
          <a:p>
            <a:pPr lvl="1"/>
            <a:r>
              <a:rPr lang="en-US" dirty="0" smtClean="0"/>
              <a:t>Modernity</a:t>
            </a:r>
          </a:p>
          <a:p>
            <a:pPr lvl="1"/>
            <a:r>
              <a:rPr lang="en-US" dirty="0" smtClean="0"/>
              <a:t>Post-modernity </a:t>
            </a:r>
          </a:p>
          <a:p>
            <a:pPr lvl="1"/>
            <a:r>
              <a:rPr lang="en-US" dirty="0" smtClean="0"/>
              <a:t>Second modernity (Gross)</a:t>
            </a:r>
          </a:p>
          <a:p>
            <a:pPr lvl="1"/>
            <a:r>
              <a:rPr lang="en-US" dirty="0" smtClean="0"/>
              <a:t>Retro-</a:t>
            </a:r>
            <a:r>
              <a:rPr lang="en-US" dirty="0" smtClean="0"/>
              <a:t>modernity</a:t>
            </a:r>
          </a:p>
          <a:p>
            <a:r>
              <a:rPr lang="en-US" dirty="0" smtClean="0"/>
              <a:t>Went through an analysis of what conditions and values each of these worldviews think will be in their future</a:t>
            </a: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109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ertical Title 8"/>
          <p:cNvSpPr>
            <a:spLocks noGrp="1"/>
          </p:cNvSpPr>
          <p:nvPr>
            <p:ph type="title" orient="vert"/>
          </p:nvPr>
        </p:nvSpPr>
        <p:spPr>
          <a:xfrm>
            <a:off x="7668381" y="1129554"/>
            <a:ext cx="1233572" cy="5533278"/>
          </a:xfrm>
        </p:spPr>
        <p:txBody>
          <a:bodyPr>
            <a:noAutofit/>
          </a:bodyPr>
          <a:lstStyle/>
          <a:p>
            <a:r>
              <a:rPr lang="en-US" sz="2400" dirty="0" smtClean="0"/>
              <a:t>Individualist:</a:t>
            </a:r>
            <a:br>
              <a:rPr lang="en-US" sz="2400" dirty="0" smtClean="0"/>
            </a:br>
            <a:r>
              <a:rPr lang="en-US" sz="2400" dirty="0" smtClean="0"/>
              <a:t> Economic Renaissance</a:t>
            </a:r>
            <a:endParaRPr lang="en-US" sz="2400" dirty="0"/>
          </a:p>
        </p:txBody>
      </p:sp>
      <p:sp>
        <p:nvSpPr>
          <p:cNvPr id="10" name="Vertical Text Placeholder 9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Picture 10" descr="Scenario 1_Color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7476117" cy="543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72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>
            <a:noAutofit/>
          </a:bodyPr>
          <a:lstStyle/>
          <a:p>
            <a:r>
              <a:rPr lang="en-US" sz="2400" dirty="0" err="1" smtClean="0"/>
              <a:t>Hierarchist</a:t>
            </a:r>
            <a:r>
              <a:rPr lang="en-US" sz="2400" smtClean="0"/>
              <a:t>:</a:t>
            </a:r>
            <a:br>
              <a:rPr lang="en-US" sz="2400" smtClean="0"/>
            </a:br>
            <a:r>
              <a:rPr lang="en-US" sz="2400" smtClean="0"/>
              <a:t>Expert </a:t>
            </a:r>
            <a:r>
              <a:rPr lang="en-US" sz="2400" dirty="0" smtClean="0"/>
              <a:t>Lake Management</a:t>
            </a:r>
            <a:endParaRPr lang="en-US" sz="240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enario 2_Color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55"/>
            <a:ext cx="7971391" cy="57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2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Egalitarian: </a:t>
            </a:r>
            <a:br>
              <a:rPr lang="en-US" dirty="0" smtClean="0"/>
            </a:br>
            <a:r>
              <a:rPr lang="en-US" dirty="0" smtClean="0"/>
              <a:t>Mosaic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enario 3_Color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1"/>
            <a:ext cx="7987553" cy="58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6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Deep Ecology: Return to Nature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enario 4_Color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7875330" cy="572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1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Fatalist:</a:t>
            </a:r>
            <a:br>
              <a:rPr lang="en-US" dirty="0" smtClean="0"/>
            </a:br>
            <a:r>
              <a:rPr lang="en-US" dirty="0" smtClean="0"/>
              <a:t> You’re all crazy!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enario 5_color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1"/>
            <a:ext cx="7987553" cy="580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289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6. 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67190" y="2595562"/>
            <a:ext cx="4576810" cy="3776531"/>
          </a:xfrm>
        </p:spPr>
        <p:txBody>
          <a:bodyPr>
            <a:normAutofit/>
          </a:bodyPr>
          <a:lstStyle/>
          <a:p>
            <a:r>
              <a:rPr lang="en-US" dirty="0" smtClean="0"/>
              <a:t>It’s not hopeless for us.</a:t>
            </a:r>
          </a:p>
          <a:p>
            <a:r>
              <a:rPr lang="en-US" dirty="0" smtClean="0"/>
              <a:t>We can make objective statements about values.</a:t>
            </a:r>
          </a:p>
          <a:p>
            <a:r>
              <a:rPr lang="en-US" dirty="0" smtClean="0"/>
              <a:t>Sorting out KCV can help us choose approaches</a:t>
            </a:r>
          </a:p>
          <a:p>
            <a:r>
              <a:rPr lang="en-US" dirty="0" smtClean="0"/>
              <a:t>Under high uncertainty, scenarios that contain familiar elements can help us build trust and cooperation.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Picture 7" descr="lake-grass.png                                                 000AA0C7Macintosh HD                   C2A11B8C: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627" y="5362318"/>
            <a:ext cx="1741347" cy="1306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4" name="Picture 3" descr="pelicans.png                                                   000AA0C7Macintosh HD                   C2A11B8C:"/>
          <p:cNvPicPr>
            <a:picLocks noGrp="1"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59" y="3926889"/>
            <a:ext cx="2634616" cy="2741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7" name="Picture 6" descr="rockypoint.png                                                 000AA0C7Macintosh HD                   C2A11B8C:"/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156" y="2897356"/>
            <a:ext cx="2248818" cy="168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89177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enario 1_Color-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1426"/>
            <a:ext cx="1835865" cy="1334936"/>
          </a:xfrm>
          <a:prstGeom prst="rect">
            <a:avLst/>
          </a:prstGeom>
        </p:spPr>
      </p:pic>
      <p:pic>
        <p:nvPicPr>
          <p:cNvPr id="5" name="Picture 4" descr="Scenario 2_Color-sm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865" y="2297533"/>
            <a:ext cx="1827467" cy="1328829"/>
          </a:xfrm>
          <a:prstGeom prst="rect">
            <a:avLst/>
          </a:prstGeom>
        </p:spPr>
      </p:pic>
      <p:pic>
        <p:nvPicPr>
          <p:cNvPr id="6" name="Picture 5" descr="Scenario 3_Color-sma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332" y="2303195"/>
            <a:ext cx="1819679" cy="1323167"/>
          </a:xfrm>
          <a:prstGeom prst="rect">
            <a:avLst/>
          </a:prstGeom>
        </p:spPr>
      </p:pic>
      <p:pic>
        <p:nvPicPr>
          <p:cNvPr id="7" name="Picture 6" descr="Scenario 4_Color-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11" y="2303195"/>
            <a:ext cx="1823036" cy="1325608"/>
          </a:xfrm>
          <a:prstGeom prst="rect">
            <a:avLst/>
          </a:prstGeom>
        </p:spPr>
      </p:pic>
      <p:pic>
        <p:nvPicPr>
          <p:cNvPr id="8" name="Picture 7" descr="Scenario 5_color-sma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389" y="2290368"/>
            <a:ext cx="1837320" cy="13359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69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Klamath Basin and Upper Klamath Lake has problems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Technical proposals for cleaning up Upper Klamath Lake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It is important to identify worldviews, even in technical sessions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We can use information about disparate values to choose approaches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Creating scenarios, based on these worldviews, is a start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Conclusions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3492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6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5267198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Acknowledgements &amp; Contact Information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70669" y="491822"/>
            <a:ext cx="7610476" cy="3670767"/>
          </a:xfrm>
        </p:spPr>
        <p:txBody>
          <a:bodyPr/>
          <a:lstStyle/>
          <a:p>
            <a:r>
              <a:rPr lang="en-US" dirty="0" smtClean="0"/>
              <a:t> Klamath Water Quality Workshop</a:t>
            </a:r>
          </a:p>
          <a:p>
            <a:pPr lvl="1"/>
            <a:r>
              <a:rPr lang="en-US" dirty="0" smtClean="0"/>
              <a:t>Clayton </a:t>
            </a:r>
            <a:r>
              <a:rPr lang="en-US" dirty="0" err="1" smtClean="0"/>
              <a:t>Creager</a:t>
            </a:r>
            <a:r>
              <a:rPr lang="en-US" dirty="0" smtClean="0"/>
              <a:t>, North Coast Water Board, CA</a:t>
            </a:r>
          </a:p>
          <a:p>
            <a:pPr lvl="1"/>
            <a:r>
              <a:rPr lang="en-US" dirty="0" smtClean="0"/>
              <a:t>Maia Singer, Stillwater Sciences</a:t>
            </a:r>
          </a:p>
          <a:p>
            <a:r>
              <a:rPr lang="en-US" dirty="0" smtClean="0"/>
              <a:t>Lindsay Jordon– for the sketches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lindsayjordankretchun.com</a:t>
            </a:r>
            <a:r>
              <a:rPr lang="en-US" dirty="0"/>
              <a:t>/</a:t>
            </a:r>
            <a:endParaRPr lang="en-US" dirty="0" smtClean="0"/>
          </a:p>
          <a:p>
            <a:r>
              <a:rPr lang="en-US" dirty="0" smtClean="0"/>
              <a:t>My contact info:</a:t>
            </a:r>
          </a:p>
          <a:p>
            <a:pPr lvl="1"/>
            <a:r>
              <a:rPr lang="en-US" dirty="0" smtClean="0"/>
              <a:t>John Rueter</a:t>
            </a:r>
          </a:p>
          <a:p>
            <a:pPr lvl="1"/>
            <a:r>
              <a:rPr lang="en-US" dirty="0" smtClean="0">
                <a:hlinkClick r:id="rId2"/>
              </a:rPr>
              <a:t>rueterj@pdx.edu</a:t>
            </a:r>
            <a:endParaRPr lang="en-US" dirty="0" smtClean="0"/>
          </a:p>
          <a:p>
            <a:pPr lvl="1"/>
            <a:r>
              <a:rPr lang="en-US" dirty="0" smtClean="0"/>
              <a:t>http://</a:t>
            </a:r>
            <a:r>
              <a:rPr lang="en-US" dirty="0" err="1" smtClean="0"/>
              <a:t>cyanolab.research.pdx.edu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36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typology</a:t>
            </a:r>
            <a:endParaRPr lang="en-US" dirty="0"/>
          </a:p>
        </p:txBody>
      </p:sp>
      <p:graphicFrame>
        <p:nvGraphicFramePr>
          <p:cNvPr id="4" name="Group 10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679935"/>
              </p:ext>
            </p:extLst>
          </p:nvPr>
        </p:nvGraphicFramePr>
        <p:xfrm>
          <a:off x="3259667" y="3235476"/>
          <a:ext cx="2895600" cy="2133600"/>
        </p:xfrm>
        <a:graphic>
          <a:graphicData uri="http://schemas.openxmlformats.org/drawingml/2006/table">
            <a:tbl>
              <a:tblPr/>
              <a:tblGrid>
                <a:gridCol w="1447800"/>
                <a:gridCol w="1447800"/>
              </a:tblGrid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Simple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CPR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4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Inform-ation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charset="0"/>
                          <a:ea typeface="ＭＳ Ｐゴシック" charset="0"/>
                        </a:rPr>
                        <a:t>Wicked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 Box 1077"/>
          <p:cNvSpPr txBox="1">
            <a:spLocks noChangeArrowheads="1"/>
          </p:cNvSpPr>
          <p:nvPr/>
        </p:nvSpPr>
        <p:spPr bwMode="auto">
          <a:xfrm>
            <a:off x="2895600" y="2546350"/>
            <a:ext cx="4267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Alignment of values with costs</a:t>
            </a:r>
            <a:br>
              <a:rPr lang="en-US" dirty="0"/>
            </a:br>
            <a:r>
              <a:rPr lang="en-US" dirty="0"/>
              <a:t>         good              poor</a:t>
            </a:r>
          </a:p>
        </p:txBody>
      </p:sp>
      <p:sp>
        <p:nvSpPr>
          <p:cNvPr id="6" name="Text Box 1078"/>
          <p:cNvSpPr txBox="1">
            <a:spLocks noChangeArrowheads="1"/>
          </p:cNvSpPr>
          <p:nvPr/>
        </p:nvSpPr>
        <p:spPr bwMode="auto">
          <a:xfrm>
            <a:off x="457200" y="3751263"/>
            <a:ext cx="2057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Complexity of information </a:t>
            </a:r>
          </a:p>
        </p:txBody>
      </p:sp>
      <p:sp>
        <p:nvSpPr>
          <p:cNvPr id="7" name="Text Box 1080"/>
          <p:cNvSpPr txBox="1">
            <a:spLocks noChangeArrowheads="1"/>
          </p:cNvSpPr>
          <p:nvPr/>
        </p:nvSpPr>
        <p:spPr bwMode="auto">
          <a:xfrm>
            <a:off x="2458962" y="3505994"/>
            <a:ext cx="1143000" cy="137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Low</a:t>
            </a:r>
            <a:br>
              <a:rPr lang="en-US" dirty="0"/>
            </a:br>
            <a:endParaRPr lang="en-US" dirty="0"/>
          </a:p>
          <a:p>
            <a:pPr>
              <a:spcBef>
                <a:spcPct val="50000"/>
              </a:spcBef>
            </a:pPr>
            <a:r>
              <a:rPr lang="en-US" dirty="0"/>
              <a:t>High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1333" y="5539619"/>
            <a:ext cx="736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problems we will address in this seminar contain different mixtures values, information demands, and our ability to control  the situation enough to manage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52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02713"/>
            <a:ext cx="8913813" cy="914400"/>
          </a:xfrm>
        </p:spPr>
        <p:txBody>
          <a:bodyPr/>
          <a:lstStyle/>
          <a:p>
            <a:r>
              <a:rPr lang="en-US" dirty="0" smtClean="0"/>
              <a:t>Dredging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84476" y="3531810"/>
            <a:ext cx="6281662" cy="2334380"/>
          </a:xfrm>
        </p:spPr>
        <p:txBody>
          <a:bodyPr>
            <a:normAutofit/>
          </a:bodyPr>
          <a:lstStyle/>
          <a:p>
            <a:r>
              <a:rPr lang="en-US" dirty="0" err="1" smtClean="0"/>
              <a:t>Captial</a:t>
            </a:r>
            <a:r>
              <a:rPr lang="en-US" dirty="0" smtClean="0"/>
              <a:t> and O&amp;M = $5-15/yd</a:t>
            </a:r>
            <a:r>
              <a:rPr lang="en-US" baseline="30000" dirty="0" smtClean="0"/>
              <a:t>3</a:t>
            </a:r>
          </a:p>
          <a:p>
            <a:r>
              <a:rPr lang="en-US" dirty="0" smtClean="0"/>
              <a:t>Total project costs $150-460 mil</a:t>
            </a:r>
          </a:p>
          <a:p>
            <a:r>
              <a:rPr lang="en-US" dirty="0" smtClean="0"/>
              <a:t>$110-330 per Kg P </a:t>
            </a:r>
          </a:p>
          <a:p>
            <a:r>
              <a:rPr lang="en-US" dirty="0" smtClean="0"/>
              <a:t>Estimates don’t include disposal costs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9" y="368905"/>
            <a:ext cx="7755701" cy="213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602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Phosphorus removal – alum or aeration</a:t>
            </a:r>
            <a:endParaRPr lang="en-US" dirty="0"/>
          </a:p>
        </p:txBody>
      </p:sp>
      <p:pic>
        <p:nvPicPr>
          <p:cNvPr id="5" name="Content Placeholder 4" descr="alum.tif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75" r="-13375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Compared to other lakes with similar characteristics</a:t>
            </a:r>
          </a:p>
          <a:p>
            <a:r>
              <a:rPr lang="en-US" dirty="0" smtClean="0"/>
              <a:t>$90 to $180 mil for a treatment that would last from 8 to 15 years</a:t>
            </a:r>
          </a:p>
          <a:p>
            <a:r>
              <a:rPr lang="en-US" dirty="0" smtClean="0"/>
              <a:t>Over 50 years</a:t>
            </a:r>
          </a:p>
          <a:p>
            <a:r>
              <a:rPr lang="en-US" dirty="0" smtClean="0"/>
              <a:t>$260 per Kg P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47534" y="5964873"/>
            <a:ext cx="3332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Also considered aeration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073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Removing algae with filtration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17845" r="17845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138411"/>
          </a:xfrm>
        </p:spPr>
        <p:txBody>
          <a:bodyPr/>
          <a:lstStyle/>
          <a:p>
            <a:r>
              <a:rPr lang="en-US" dirty="0" smtClean="0"/>
              <a:t>Roaming filtering barges or stationary</a:t>
            </a:r>
          </a:p>
          <a:p>
            <a:r>
              <a:rPr lang="en-US" dirty="0" smtClean="0"/>
              <a:t>Barge costs</a:t>
            </a:r>
          </a:p>
          <a:p>
            <a:r>
              <a:rPr lang="en-US" dirty="0" smtClean="0"/>
              <a:t>Capital = $300k</a:t>
            </a:r>
          </a:p>
          <a:p>
            <a:r>
              <a:rPr lang="en-US" dirty="0" smtClean="0"/>
              <a:t>O&amp;M = $3.4 mill</a:t>
            </a:r>
          </a:p>
          <a:p>
            <a:r>
              <a:rPr lang="en-US" dirty="0" smtClean="0"/>
              <a:t>$110 per Kg P filtered and removed to landfill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83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Filtration at Canal A</a:t>
            </a:r>
            <a:endParaRPr lang="en-US" dirty="0"/>
          </a:p>
        </p:txBody>
      </p:sp>
      <p:pic>
        <p:nvPicPr>
          <p:cNvPr id="8" name="Content Placeholder 7" descr="canal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0" b="68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6162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Restore existing marshes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5613400" cy="3681412"/>
          </a:xfrm>
        </p:spPr>
        <p:txBody>
          <a:bodyPr/>
          <a:lstStyle/>
          <a:p>
            <a:r>
              <a:rPr lang="en-US" dirty="0" smtClean="0"/>
              <a:t>Based on general size of the current projects for restoration</a:t>
            </a:r>
          </a:p>
          <a:p>
            <a:r>
              <a:rPr lang="en-US" dirty="0" smtClean="0"/>
              <a:t>Capital = $15M to $28M</a:t>
            </a:r>
          </a:p>
          <a:p>
            <a:r>
              <a:rPr lang="en-US" dirty="0" smtClean="0"/>
              <a:t>O&amp;M = $16M - $128M</a:t>
            </a:r>
          </a:p>
          <a:p>
            <a:r>
              <a:rPr lang="en-US" dirty="0" smtClean="0"/>
              <a:t>$30 - $480 per Kg P</a:t>
            </a:r>
          </a:p>
        </p:txBody>
      </p:sp>
    </p:spTree>
    <p:extLst>
      <p:ext uri="{BB962C8B-B14F-4D97-AF65-F5344CB8AC3E}">
        <p14:creationId xmlns:p14="http://schemas.microsoft.com/office/powerpoint/2010/main" val="393020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07962" y="243755"/>
            <a:ext cx="6573838" cy="8985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Wetlands Drained for Agriculture</a:t>
            </a:r>
            <a:endParaRPr lang="en-US" dirty="0"/>
          </a:p>
        </p:txBody>
      </p:sp>
      <p:sp>
        <p:nvSpPr>
          <p:cNvPr id="73736" name="Rectangle 8"/>
          <p:cNvSpPr>
            <a:spLocks noChangeArrowheads="1"/>
          </p:cNvSpPr>
          <p:nvPr/>
        </p:nvSpPr>
        <p:spPr bwMode="auto">
          <a:xfrm>
            <a:off x="366713" y="713508"/>
            <a:ext cx="6077630" cy="76200"/>
          </a:xfrm>
          <a:prstGeom prst="rect">
            <a:avLst/>
          </a:prstGeom>
          <a:solidFill>
            <a:schemeClr val="accent1">
              <a:alpha val="50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3218" t="2820" r="2229" b="1190"/>
          <a:stretch/>
        </p:blipFill>
        <p:spPr bwMode="auto">
          <a:xfrm>
            <a:off x="207962" y="1713113"/>
            <a:ext cx="3625129" cy="48860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l="2745" t="2418" r="2483" b="1934"/>
          <a:stretch/>
        </p:blipFill>
        <p:spPr bwMode="auto">
          <a:xfrm>
            <a:off x="4115955" y="1713112"/>
            <a:ext cx="3780307" cy="4886099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 rot="-5400000">
            <a:off x="6045487" y="3833180"/>
            <a:ext cx="533717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dirty="0">
                <a:solidFill>
                  <a:schemeClr val="tx1"/>
                </a:solidFill>
                <a:latin typeface="+mj-lt"/>
                <a:cs typeface="Tahoma" pitchFamily="34" charset="0"/>
              </a:rPr>
              <a:t>Images: USBR (2005) Natural Flow of the Upper Klamath River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248400" y="2694708"/>
            <a:ext cx="1143000" cy="1524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246813" y="2847108"/>
            <a:ext cx="1144587" cy="4572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781800" y="2923308"/>
            <a:ext cx="609600" cy="99060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067550" y="2245821"/>
            <a:ext cx="177165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Recently restored wetlands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248400" y="2793133"/>
            <a:ext cx="1143000" cy="258763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860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 treatment marshes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28644" r="37385" b="23851"/>
          <a:stretch/>
        </p:blipFill>
        <p:spPr>
          <a:xfrm>
            <a:off x="89505" y="2038256"/>
            <a:ext cx="3986590" cy="479012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For 1,000 to 2,000 acres for 50 years</a:t>
            </a:r>
          </a:p>
          <a:p>
            <a:r>
              <a:rPr lang="en-US" dirty="0" smtClean="0"/>
              <a:t>Capital = $17M</a:t>
            </a:r>
          </a:p>
          <a:p>
            <a:r>
              <a:rPr lang="en-US" dirty="0" smtClean="0"/>
              <a:t>O&amp;M = $21M -$64M</a:t>
            </a:r>
          </a:p>
          <a:p>
            <a:r>
              <a:rPr lang="en-US" dirty="0" smtClean="0"/>
              <a:t>$47 - $162 per Kg 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3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Floating Treatment Wetlands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Considered as a type of treatment wetlands</a:t>
            </a:r>
            <a:endParaRPr lang="en-US" dirty="0"/>
          </a:p>
        </p:txBody>
      </p:sp>
      <p:pic>
        <p:nvPicPr>
          <p:cNvPr id="8" name="Picture Placeholder 7" descr="Mcleans Pit feb10 039"/>
          <p:cNvPicPr>
            <a:picLocks noGrp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3" b="1761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371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37666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1. Overview of the Klamath Basin and</a:t>
            </a:r>
            <a:br>
              <a:rPr lang="en-US" dirty="0" smtClean="0"/>
            </a:br>
            <a:r>
              <a:rPr lang="en-US" dirty="0" smtClean="0"/>
              <a:t>the issues</a:t>
            </a:r>
            <a:endParaRPr lang="en-US" dirty="0"/>
          </a:p>
        </p:txBody>
      </p:sp>
      <p:pic>
        <p:nvPicPr>
          <p:cNvPr id="7" name="Picture 2" descr="IM_10_RiversLakes_Labels.jpeg"/>
          <p:cNvPicPr>
            <a:picLocks noGrp="1" noChangeAspect="1"/>
          </p:cNvPicPr>
          <p:nvPr>
            <p:ph sz="half"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3" r="2323"/>
          <a:stretch>
            <a:fillRect/>
          </a:stretch>
        </p:blipFill>
        <p:spPr bwMode="auto">
          <a:xfrm>
            <a:off x="185033" y="1632857"/>
            <a:ext cx="4498727" cy="464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90286" y="6422571"/>
            <a:ext cx="3991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From KRPRW Environmental Setting</a:t>
            </a:r>
            <a:endParaRPr lang="en-US" sz="1200" dirty="0"/>
          </a:p>
        </p:txBody>
      </p:sp>
      <p:graphicFrame>
        <p:nvGraphicFramePr>
          <p:cNvPr id="9" name="Object 102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49619561"/>
              </p:ext>
            </p:extLst>
          </p:nvPr>
        </p:nvGraphicFramePr>
        <p:xfrm>
          <a:off x="4683760" y="1632857"/>
          <a:ext cx="4134484" cy="46441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Document" r:id="rId5" imgW="5486400" imgH="6163056" progId="Word.Document.8">
                  <p:embed/>
                </p:oleObj>
              </mc:Choice>
              <mc:Fallback>
                <p:oleObj name="Document" r:id="rId5" imgW="5486400" imgH="616305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760" y="1632857"/>
                        <a:ext cx="4134484" cy="46441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874381" y="6348355"/>
            <a:ext cx="21287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USGS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35270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BMP on Ranches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l="26728" r="26728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100 acre parcel with 0.9 acre in-pasture wetland</a:t>
            </a:r>
          </a:p>
          <a:p>
            <a:r>
              <a:rPr lang="en-US" dirty="0" smtClean="0"/>
              <a:t>50 years</a:t>
            </a:r>
          </a:p>
          <a:p>
            <a:r>
              <a:rPr lang="en-US" dirty="0" smtClean="0"/>
              <a:t>Capital = $18k</a:t>
            </a:r>
          </a:p>
          <a:p>
            <a:r>
              <a:rPr lang="en-US" dirty="0" smtClean="0"/>
              <a:t>O&amp;M = $12k</a:t>
            </a:r>
          </a:p>
          <a:p>
            <a:r>
              <a:rPr lang="en-US" dirty="0" smtClean="0"/>
              <a:t>$160-$320 per Kg P removed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849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11984"/>
            <a:ext cx="8913813" cy="914400"/>
          </a:xfrm>
        </p:spPr>
        <p:txBody>
          <a:bodyPr/>
          <a:lstStyle/>
          <a:p>
            <a:r>
              <a:rPr lang="en-US" dirty="0" smtClean="0"/>
              <a:t>Values and Conditions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7242" y="1758809"/>
            <a:ext cx="7452303" cy="3590637"/>
          </a:xfrm>
        </p:spPr>
        <p:txBody>
          <a:bodyPr/>
          <a:lstStyle/>
          <a:p>
            <a:r>
              <a:rPr lang="en-US" dirty="0" smtClean="0"/>
              <a:t>Values of the Public </a:t>
            </a:r>
          </a:p>
          <a:p>
            <a:r>
              <a:rPr lang="en-US" dirty="0" smtClean="0"/>
              <a:t>Ecosystem Function</a:t>
            </a:r>
          </a:p>
          <a:p>
            <a:r>
              <a:rPr lang="en-US" dirty="0" smtClean="0"/>
              <a:t>Demographics</a:t>
            </a:r>
          </a:p>
          <a:p>
            <a:r>
              <a:rPr lang="en-US" dirty="0" smtClean="0"/>
              <a:t>Energy and Global Climate Change</a:t>
            </a:r>
          </a:p>
          <a:p>
            <a:r>
              <a:rPr lang="en-US" dirty="0" smtClean="0"/>
              <a:t>Institutions</a:t>
            </a:r>
          </a:p>
          <a:p>
            <a:r>
              <a:rPr lang="en-US" dirty="0" smtClean="0"/>
              <a:t>Knowledge base </a:t>
            </a:r>
          </a:p>
          <a:p>
            <a:pPr marL="3492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843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11984"/>
            <a:ext cx="8913813" cy="914400"/>
          </a:xfrm>
        </p:spPr>
        <p:txBody>
          <a:bodyPr/>
          <a:lstStyle/>
          <a:p>
            <a:r>
              <a:rPr lang="en-US" dirty="0" smtClean="0"/>
              <a:t>Values and Conditions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7242" y="1758809"/>
            <a:ext cx="7452303" cy="461654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Values of the Public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Trust individuals vs. control with rules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Rights: property-animal-“nature” continuum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Economics: financial methods can capture all important values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Job preference: people will seek environmental jobs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People support the government’s projects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Ecosystem Function</a:t>
            </a:r>
          </a:p>
          <a:p>
            <a:r>
              <a:rPr lang="en-US" dirty="0" smtClean="0"/>
              <a:t>Demographics</a:t>
            </a:r>
          </a:p>
          <a:p>
            <a:r>
              <a:rPr lang="en-US" dirty="0" smtClean="0"/>
              <a:t>Energy and Global Climate Change</a:t>
            </a:r>
          </a:p>
          <a:p>
            <a:r>
              <a:rPr lang="en-US" dirty="0" smtClean="0"/>
              <a:t>Institutions</a:t>
            </a:r>
          </a:p>
          <a:p>
            <a:r>
              <a:rPr lang="en-US" dirty="0" smtClean="0"/>
              <a:t>Knowledge base </a:t>
            </a:r>
          </a:p>
          <a:p>
            <a:pPr marL="3492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717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11984"/>
            <a:ext cx="8913813" cy="914400"/>
          </a:xfrm>
        </p:spPr>
        <p:txBody>
          <a:bodyPr/>
          <a:lstStyle/>
          <a:p>
            <a:r>
              <a:rPr lang="en-US" dirty="0" smtClean="0"/>
              <a:t>Values and Conditions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7242" y="1758809"/>
            <a:ext cx="7452303" cy="4770482"/>
          </a:xfrm>
        </p:spPr>
        <p:txBody>
          <a:bodyPr>
            <a:normAutofit/>
          </a:bodyPr>
          <a:lstStyle/>
          <a:p>
            <a:r>
              <a:rPr lang="en-US" dirty="0" smtClean="0"/>
              <a:t>Values of the Public</a:t>
            </a:r>
          </a:p>
          <a:p>
            <a:r>
              <a:rPr lang="en-US" dirty="0" smtClean="0"/>
              <a:t>Ecosystem Function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The system is currently resilient and will take great effort to change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There are thresholds vs. the system will respond incrementally</a:t>
            </a:r>
          </a:p>
          <a:p>
            <a:pPr lvl="1"/>
            <a:r>
              <a:rPr lang="en-US" sz="1200" dirty="0">
                <a:solidFill>
                  <a:schemeClr val="tx1"/>
                </a:solidFill>
              </a:rPr>
              <a:t>Rehabilitated or restored ecosystems (marshes) will provide benefits to the public beyond just the </a:t>
            </a:r>
            <a:r>
              <a:rPr lang="en-US" sz="1200" dirty="0" smtClean="0">
                <a:solidFill>
                  <a:schemeClr val="tx1"/>
                </a:solidFill>
              </a:rPr>
              <a:t>marsh</a:t>
            </a:r>
            <a:endParaRPr lang="en-US" dirty="0" smtClean="0"/>
          </a:p>
          <a:p>
            <a:r>
              <a:rPr lang="en-US" dirty="0" smtClean="0"/>
              <a:t>Demographics</a:t>
            </a:r>
          </a:p>
          <a:p>
            <a:r>
              <a:rPr lang="en-US" dirty="0" smtClean="0"/>
              <a:t>Energy and Global Climate Change</a:t>
            </a:r>
          </a:p>
          <a:p>
            <a:r>
              <a:rPr lang="en-US" dirty="0" smtClean="0"/>
              <a:t>Institutions</a:t>
            </a:r>
          </a:p>
          <a:p>
            <a:r>
              <a:rPr lang="en-US" dirty="0" smtClean="0"/>
              <a:t>Knowledge base </a:t>
            </a:r>
          </a:p>
          <a:p>
            <a:pPr marL="3492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8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11984"/>
            <a:ext cx="8913813" cy="914400"/>
          </a:xfrm>
        </p:spPr>
        <p:txBody>
          <a:bodyPr/>
          <a:lstStyle/>
          <a:p>
            <a:r>
              <a:rPr lang="en-US" dirty="0" smtClean="0"/>
              <a:t>Values and Conditions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7242" y="1758809"/>
            <a:ext cx="7452303" cy="359063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Values of the Public</a:t>
            </a:r>
          </a:p>
          <a:p>
            <a:r>
              <a:rPr lang="en-US" dirty="0" smtClean="0"/>
              <a:t>Ecosystem Function</a:t>
            </a:r>
          </a:p>
          <a:p>
            <a:r>
              <a:rPr lang="en-US" dirty="0" smtClean="0"/>
              <a:t>Demographics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The population will grow significantly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Employment </a:t>
            </a:r>
            <a:r>
              <a:rPr lang="en-US" dirty="0" smtClean="0">
                <a:solidFill>
                  <a:schemeClr val="tx1"/>
                </a:solidFill>
              </a:rPr>
              <a:t>opportunities will increase overall</a:t>
            </a:r>
            <a:endParaRPr lang="en-US" dirty="0" smtClean="0"/>
          </a:p>
          <a:p>
            <a:r>
              <a:rPr lang="en-US" dirty="0" smtClean="0"/>
              <a:t>Energy and Global Climate Change</a:t>
            </a:r>
          </a:p>
          <a:p>
            <a:r>
              <a:rPr lang="en-US" dirty="0" smtClean="0"/>
              <a:t>Institutions</a:t>
            </a:r>
          </a:p>
          <a:p>
            <a:r>
              <a:rPr lang="en-US" dirty="0" smtClean="0"/>
              <a:t>Knowledge base </a:t>
            </a:r>
          </a:p>
          <a:p>
            <a:pPr marL="3492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051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11984"/>
            <a:ext cx="8913813" cy="914400"/>
          </a:xfrm>
        </p:spPr>
        <p:txBody>
          <a:bodyPr/>
          <a:lstStyle/>
          <a:p>
            <a:r>
              <a:rPr lang="en-US" dirty="0" smtClean="0"/>
              <a:t>Values and Conditions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7242" y="1758809"/>
            <a:ext cx="7452303" cy="4578066"/>
          </a:xfrm>
        </p:spPr>
        <p:txBody>
          <a:bodyPr>
            <a:normAutofit/>
          </a:bodyPr>
          <a:lstStyle/>
          <a:p>
            <a:r>
              <a:rPr lang="en-US" dirty="0" smtClean="0"/>
              <a:t>Values of the Public</a:t>
            </a:r>
          </a:p>
          <a:p>
            <a:r>
              <a:rPr lang="en-US" dirty="0" smtClean="0"/>
              <a:t>Ecosystem Function</a:t>
            </a:r>
          </a:p>
          <a:p>
            <a:r>
              <a:rPr lang="en-US" dirty="0" smtClean="0"/>
              <a:t>Demographics</a:t>
            </a:r>
          </a:p>
          <a:p>
            <a:r>
              <a:rPr lang="en-US" dirty="0" smtClean="0"/>
              <a:t>Energy and Global Climate Change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Strong global warming impact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Restricted/expensive energy </a:t>
            </a:r>
            <a:r>
              <a:rPr lang="en-US" dirty="0" smtClean="0">
                <a:solidFill>
                  <a:schemeClr val="tx1"/>
                </a:solidFill>
              </a:rPr>
              <a:t>costs</a:t>
            </a:r>
            <a:endParaRPr lang="en-US" dirty="0" smtClean="0"/>
          </a:p>
          <a:p>
            <a:r>
              <a:rPr lang="en-US" dirty="0" smtClean="0"/>
              <a:t>Institutions</a:t>
            </a:r>
          </a:p>
          <a:p>
            <a:r>
              <a:rPr lang="en-US" dirty="0" smtClean="0"/>
              <a:t>Knowledge base </a:t>
            </a:r>
          </a:p>
          <a:p>
            <a:pPr marL="3492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883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11984"/>
            <a:ext cx="8913813" cy="914400"/>
          </a:xfrm>
        </p:spPr>
        <p:txBody>
          <a:bodyPr/>
          <a:lstStyle/>
          <a:p>
            <a:r>
              <a:rPr lang="en-US" dirty="0" smtClean="0"/>
              <a:t>Values and Conditions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7242" y="1758809"/>
            <a:ext cx="7452303" cy="477048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Values of the Public</a:t>
            </a:r>
          </a:p>
          <a:p>
            <a:r>
              <a:rPr lang="en-US" dirty="0" smtClean="0"/>
              <a:t>Ecosystem Function</a:t>
            </a:r>
          </a:p>
          <a:p>
            <a:r>
              <a:rPr lang="en-US" dirty="0" smtClean="0"/>
              <a:t>Demographics</a:t>
            </a:r>
          </a:p>
          <a:p>
            <a:r>
              <a:rPr lang="en-US" dirty="0" smtClean="0"/>
              <a:t>Energy and Global Climate Change</a:t>
            </a:r>
          </a:p>
          <a:p>
            <a:r>
              <a:rPr lang="en-US" sz="2300" dirty="0" smtClean="0"/>
              <a:t>Institutions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Government is effective enough to lead change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Government has sufficient money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Government mission is stable over a long enough period to finish projects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NGOs and Trust are effective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Private enterprise, such as socially responsible corporations, can contribute to accomplishing goals</a:t>
            </a:r>
          </a:p>
          <a:p>
            <a:pPr lvl="1"/>
            <a:r>
              <a:rPr lang="en-US" sz="2300" dirty="0">
                <a:solidFill>
                  <a:schemeClr val="tx1"/>
                </a:solidFill>
              </a:rPr>
              <a:t>There is continued innovation in institutions to meet new needs</a:t>
            </a:r>
          </a:p>
          <a:p>
            <a:pPr lvl="1"/>
            <a:endParaRPr lang="en-US" sz="2300" dirty="0" smtClean="0"/>
          </a:p>
          <a:p>
            <a:r>
              <a:rPr lang="en-US" dirty="0" smtClean="0"/>
              <a:t>Knowledge base </a:t>
            </a:r>
          </a:p>
          <a:p>
            <a:pPr marL="3492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560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411984"/>
            <a:ext cx="8913813" cy="914400"/>
          </a:xfrm>
        </p:spPr>
        <p:txBody>
          <a:bodyPr/>
          <a:lstStyle/>
          <a:p>
            <a:r>
              <a:rPr lang="en-US" dirty="0" smtClean="0"/>
              <a:t>Values and Conditions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7242" y="1758809"/>
            <a:ext cx="7452303" cy="4873103"/>
          </a:xfrm>
        </p:spPr>
        <p:txBody>
          <a:bodyPr>
            <a:normAutofit/>
          </a:bodyPr>
          <a:lstStyle/>
          <a:p>
            <a:r>
              <a:rPr lang="en-US" dirty="0" smtClean="0"/>
              <a:t>Values of the Public</a:t>
            </a:r>
          </a:p>
          <a:p>
            <a:r>
              <a:rPr lang="en-US" dirty="0" smtClean="0"/>
              <a:t>Ecosystem Function</a:t>
            </a:r>
          </a:p>
          <a:p>
            <a:r>
              <a:rPr lang="en-US" dirty="0" smtClean="0"/>
              <a:t>Demographics</a:t>
            </a:r>
          </a:p>
          <a:p>
            <a:r>
              <a:rPr lang="en-US" dirty="0" smtClean="0"/>
              <a:t>Energy and Global Climate Change</a:t>
            </a:r>
          </a:p>
          <a:p>
            <a:r>
              <a:rPr lang="en-US" dirty="0" smtClean="0"/>
              <a:t>Institutions</a:t>
            </a:r>
          </a:p>
          <a:p>
            <a:r>
              <a:rPr lang="en-US" dirty="0" smtClean="0"/>
              <a:t>Knowledge base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technical projects are feasible at these scales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wetlands will provide desired water quality outcomes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direct innovation will help meet mission goals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Scientific adaptive management can be employed</a:t>
            </a:r>
            <a:endParaRPr lang="en-US" dirty="0" smtClean="0"/>
          </a:p>
          <a:p>
            <a:pPr marL="34925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382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469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Redo --- Cross comparison of assumptions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526394"/>
              </p:ext>
            </p:extLst>
          </p:nvPr>
        </p:nvGraphicFramePr>
        <p:xfrm>
          <a:off x="615801" y="1154491"/>
          <a:ext cx="7684680" cy="5552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28053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Fatalist/Techno-Skeptic</a:t>
            </a:r>
            <a:endParaRPr lang="en-US" dirty="0"/>
          </a:p>
        </p:txBody>
      </p:sp>
      <p:pic>
        <p:nvPicPr>
          <p:cNvPr id="6" name="Content Placeholder 5" descr="penstock-spraying.tif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3" b="1493"/>
          <a:stretch>
            <a:fillRect/>
          </a:stretch>
        </p:blipFill>
        <p:spPr>
          <a:xfrm>
            <a:off x="181068" y="2159422"/>
            <a:ext cx="4283487" cy="4421922"/>
          </a:xfr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Maybe interpreted as the need to take care of your current infrastructure</a:t>
            </a:r>
          </a:p>
          <a:p>
            <a:r>
              <a:rPr lang="en-US" dirty="0" smtClean="0"/>
              <a:t>Water spraying out of the penstock that connects the Link River Dam to the powerhouse</a:t>
            </a:r>
          </a:p>
          <a:p>
            <a:r>
              <a:rPr lang="en-US" dirty="0" smtClean="0"/>
              <a:t>Shooting 10 to 30 feet into the air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426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and </a:t>
            </a:r>
            <a:r>
              <a:rPr lang="en-US" dirty="0"/>
              <a:t>p</a:t>
            </a:r>
            <a:r>
              <a:rPr lang="en-US" dirty="0" smtClean="0"/>
              <a:t>roblems in the lake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45886" y="2590650"/>
            <a:ext cx="3566160" cy="3681412"/>
          </a:xfrm>
        </p:spPr>
        <p:txBody>
          <a:bodyPr/>
          <a:lstStyle/>
          <a:p>
            <a:r>
              <a:rPr lang="en-US" dirty="0" smtClean="0"/>
              <a:t>Not enough water for all users</a:t>
            </a:r>
          </a:p>
          <a:p>
            <a:r>
              <a:rPr lang="en-US" dirty="0" smtClean="0"/>
              <a:t>High phosphorus</a:t>
            </a:r>
          </a:p>
          <a:p>
            <a:r>
              <a:rPr lang="en-US" dirty="0" smtClean="0"/>
              <a:t>High chlorophyll</a:t>
            </a:r>
          </a:p>
          <a:p>
            <a:r>
              <a:rPr lang="en-US" dirty="0" smtClean="0"/>
              <a:t>Extreme algal blooms and crashes</a:t>
            </a:r>
          </a:p>
          <a:p>
            <a:r>
              <a:rPr lang="en-US" dirty="0" smtClean="0"/>
              <a:t>Endangered fish populations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phycocyanin 3_rip.png                                          000AA0C7Macintosh HD                   C2A11B8C: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45" y="2419000"/>
            <a:ext cx="4701767" cy="352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826126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Knowledge, Control &amp; Values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Knowledge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rom well understood to substantial uncertainty</a:t>
            </a:r>
          </a:p>
          <a:p>
            <a:r>
              <a:rPr lang="en-US" dirty="0" smtClean="0"/>
              <a:t>Control</a:t>
            </a:r>
          </a:p>
          <a:p>
            <a:pPr lvl="1"/>
            <a:r>
              <a:rPr lang="en-US" dirty="0" smtClean="0"/>
              <a:t>From ability to manage projects to un-manageable</a:t>
            </a:r>
          </a:p>
          <a:p>
            <a:r>
              <a:rPr lang="en-US" dirty="0" smtClean="0"/>
              <a:t>Values</a:t>
            </a:r>
          </a:p>
          <a:p>
            <a:pPr lvl="1"/>
            <a:r>
              <a:rPr lang="en-US" dirty="0" smtClean="0"/>
              <a:t>From everybody agrees to mismatches between individuals and society or disparity in the 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06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Technical workshop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81408" y="2911882"/>
            <a:ext cx="3566160" cy="3377919"/>
          </a:xfrm>
        </p:spPr>
        <p:txBody>
          <a:bodyPr>
            <a:normAutofit/>
          </a:bodyPr>
          <a:lstStyle/>
          <a:p>
            <a:r>
              <a:rPr lang="en-US" dirty="0" smtClean="0"/>
              <a:t>Teams were charged with presenting methods for lake restoration</a:t>
            </a:r>
            <a:endParaRPr lang="en-US" dirty="0"/>
          </a:p>
          <a:p>
            <a:r>
              <a:rPr lang="en-US" dirty="0" smtClean="0"/>
              <a:t>Common parameters</a:t>
            </a:r>
          </a:p>
          <a:p>
            <a:pPr lvl="1"/>
            <a:r>
              <a:rPr lang="en-US" dirty="0" smtClean="0"/>
              <a:t>Amount of land area </a:t>
            </a:r>
            <a:endParaRPr lang="en-US" dirty="0"/>
          </a:p>
          <a:p>
            <a:pPr lvl="1"/>
            <a:r>
              <a:rPr lang="en-US" dirty="0" smtClean="0"/>
              <a:t>P and N removal</a:t>
            </a:r>
          </a:p>
          <a:p>
            <a:pPr lvl="1"/>
            <a:r>
              <a:rPr lang="en-US" dirty="0" smtClean="0"/>
              <a:t>Costs</a:t>
            </a:r>
          </a:p>
          <a:p>
            <a:pPr lvl="1"/>
            <a:r>
              <a:rPr lang="en-US" dirty="0" smtClean="0"/>
              <a:t>Technical feasibility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98114" y="2899055"/>
            <a:ext cx="3915580" cy="3377920"/>
          </a:xfrm>
        </p:spPr>
        <p:txBody>
          <a:bodyPr>
            <a:normAutofit/>
          </a:bodyPr>
          <a:lstStyle/>
          <a:p>
            <a:r>
              <a:rPr lang="en-US" dirty="0" smtClean="0"/>
              <a:t>Proposed lake restoration methods</a:t>
            </a:r>
          </a:p>
          <a:p>
            <a:pPr lvl="1"/>
            <a:r>
              <a:rPr lang="en-US" dirty="0" smtClean="0"/>
              <a:t>Dredging</a:t>
            </a:r>
          </a:p>
          <a:p>
            <a:pPr lvl="1"/>
            <a:r>
              <a:rPr lang="en-US" dirty="0" smtClean="0"/>
              <a:t>Alum treatment</a:t>
            </a:r>
          </a:p>
          <a:p>
            <a:pPr lvl="1"/>
            <a:r>
              <a:rPr lang="en-US" dirty="0" smtClean="0"/>
              <a:t>Filtration</a:t>
            </a:r>
          </a:p>
          <a:p>
            <a:pPr lvl="1"/>
            <a:r>
              <a:rPr lang="en-US" dirty="0" smtClean="0"/>
              <a:t>Increase native wetlands</a:t>
            </a:r>
          </a:p>
          <a:p>
            <a:pPr lvl="1"/>
            <a:r>
              <a:rPr lang="en-US" dirty="0" smtClean="0"/>
              <a:t>Off-channel treatment marshes</a:t>
            </a:r>
          </a:p>
          <a:p>
            <a:pPr lvl="1"/>
            <a:r>
              <a:rPr lang="en-US" dirty="0" smtClean="0"/>
              <a:t>Distributed, smaller projects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92437" y="2308983"/>
            <a:ext cx="872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Klamath River Water Quality Workshop, Sept 10-13, 2012, Sacramento, 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29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7304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3. Important to identify worldviews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9361" y="2159422"/>
            <a:ext cx="3566160" cy="3681412"/>
          </a:xfrm>
        </p:spPr>
        <p:txBody>
          <a:bodyPr/>
          <a:lstStyle/>
          <a:p>
            <a:r>
              <a:rPr lang="en-US" dirty="0" smtClean="0"/>
              <a:t>Based on holder’s assumptions about how the world works</a:t>
            </a:r>
          </a:p>
          <a:p>
            <a:r>
              <a:rPr lang="en-US" dirty="0" smtClean="0"/>
              <a:t>Can use these assumptions to check against the other worldviews</a:t>
            </a:r>
          </a:p>
          <a:p>
            <a:pPr lvl="1"/>
            <a:r>
              <a:rPr lang="en-US" dirty="0" smtClean="0"/>
              <a:t>Example – Hobbes/Rousseau</a:t>
            </a:r>
          </a:p>
          <a:p>
            <a:r>
              <a:rPr lang="en-US" dirty="0" smtClean="0"/>
              <a:t>Can use these to generate scenarios (like in MEA)</a:t>
            </a:r>
          </a:p>
          <a:p>
            <a:pPr lvl="1"/>
            <a:endParaRPr lang="en-US" dirty="0"/>
          </a:p>
        </p:txBody>
      </p:sp>
      <p:pic>
        <p:nvPicPr>
          <p:cNvPr id="5" name="Content Placeholder 4" descr="MEA-cartoons.tif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" b="1843"/>
          <a:stretch>
            <a:fillRect/>
          </a:stretch>
        </p:blipFill>
        <p:spPr>
          <a:xfrm>
            <a:off x="4003813" y="1414879"/>
            <a:ext cx="4709881" cy="4862096"/>
          </a:xfrm>
        </p:spPr>
      </p:pic>
    </p:spTree>
    <p:extLst>
      <p:ext uri="{BB962C8B-B14F-4D97-AF65-F5344CB8AC3E}">
        <p14:creationId xmlns:p14="http://schemas.microsoft.com/office/powerpoint/2010/main" val="4215529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of Worldviews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14424" y="2595562"/>
            <a:ext cx="6852498" cy="367076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Individualist – free market</a:t>
            </a:r>
          </a:p>
          <a:p>
            <a:r>
              <a:rPr lang="en-US" dirty="0" err="1" smtClean="0"/>
              <a:t>Hierarchist</a:t>
            </a:r>
            <a:r>
              <a:rPr lang="en-US" dirty="0" smtClean="0"/>
              <a:t> – establish rules and procedures</a:t>
            </a:r>
          </a:p>
          <a:p>
            <a:r>
              <a:rPr lang="en-US" dirty="0" smtClean="0"/>
              <a:t>Egalitarian – use bottom up governance</a:t>
            </a:r>
          </a:p>
          <a:p>
            <a:r>
              <a:rPr lang="en-US" dirty="0" smtClean="0"/>
              <a:t>Deep Ecology – respect the rights of other organisms</a:t>
            </a:r>
          </a:p>
          <a:p>
            <a:r>
              <a:rPr lang="en-US" dirty="0" smtClean="0"/>
              <a:t>Fatalist – skeptical that this will make a difference</a:t>
            </a:r>
          </a:p>
        </p:txBody>
      </p:sp>
    </p:spTree>
    <p:extLst>
      <p:ext uri="{BB962C8B-B14F-4D97-AF65-F5344CB8AC3E}">
        <p14:creationId xmlns:p14="http://schemas.microsoft.com/office/powerpoint/2010/main" val="33011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itle 4"/>
          <p:cNvSpPr>
            <a:spLocks noGrp="1"/>
          </p:cNvSpPr>
          <p:nvPr>
            <p:ph type="title"/>
          </p:nvPr>
        </p:nvSpPr>
        <p:spPr>
          <a:xfrm>
            <a:off x="0" y="194570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Workshop &amp; Worldviews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385218"/>
              </p:ext>
            </p:extLst>
          </p:nvPr>
        </p:nvGraphicFramePr>
        <p:xfrm>
          <a:off x="238529" y="1446054"/>
          <a:ext cx="8546883" cy="4911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7824"/>
                <a:gridCol w="2898588"/>
                <a:gridCol w="3690471"/>
              </a:tblGrid>
              <a:tr h="413565">
                <a:tc>
                  <a:txBody>
                    <a:bodyPr/>
                    <a:lstStyle/>
                    <a:p>
                      <a:r>
                        <a:rPr lang="en-US" dirty="0" smtClean="0"/>
                        <a:t>Worldview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Proponent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Salient</a:t>
                      </a:r>
                      <a:r>
                        <a:rPr lang="en-US" baseline="0" dirty="0" smtClean="0"/>
                        <a:t> words</a:t>
                      </a:r>
                      <a:endParaRPr lang="en-US" dirty="0"/>
                    </a:p>
                  </a:txBody>
                  <a:tcPr/>
                </a:tc>
              </a:tr>
              <a:tr h="1053910">
                <a:tc>
                  <a:txBody>
                    <a:bodyPr/>
                    <a:lstStyle/>
                    <a:p>
                      <a:r>
                        <a:rPr lang="en-US" sz="1400" smtClean="0"/>
                        <a:t>Individualist/</a:t>
                      </a:r>
                    </a:p>
                    <a:p>
                      <a:r>
                        <a:rPr lang="en-US" sz="1400" smtClean="0"/>
                        <a:t>cornucopian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USDA</a:t>
                      </a:r>
                      <a:r>
                        <a:rPr lang="en-US" sz="1400" baseline="0" dirty="0" smtClean="0"/>
                        <a:t> NRCS who works closely with farmers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Ranchers have</a:t>
                      </a:r>
                      <a:r>
                        <a:rPr lang="en-US" sz="1400" baseline="0" dirty="0" smtClean="0"/>
                        <a:t> always been able to solve them using innovation</a:t>
                      </a:r>
                    </a:p>
                    <a:p>
                      <a:r>
                        <a:rPr lang="en-US" sz="1400" baseline="0" dirty="0" smtClean="0"/>
                        <a:t>Individuals will do the right thing with their property</a:t>
                      </a:r>
                      <a:endParaRPr lang="en-US" sz="1400" dirty="0"/>
                    </a:p>
                  </a:txBody>
                  <a:tcPr/>
                </a:tc>
              </a:tr>
              <a:tr h="836706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Hierachist</a:t>
                      </a:r>
                      <a:r>
                        <a:rPr lang="en-US" sz="1400" dirty="0" smtClean="0"/>
                        <a:t>/</a:t>
                      </a:r>
                    </a:p>
                    <a:p>
                      <a:r>
                        <a:rPr lang="en-US" sz="1400" dirty="0" err="1" smtClean="0"/>
                        <a:t>Industrical</a:t>
                      </a:r>
                      <a:r>
                        <a:rPr lang="en-US" sz="1400" dirty="0" smtClean="0"/>
                        <a:t> ecology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Representative from USGS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We can identify the causes and scale</a:t>
                      </a:r>
                      <a:r>
                        <a:rPr lang="en-US" sz="1400" baseline="0" dirty="0" smtClean="0"/>
                        <a:t> our efforts to efficiently address these</a:t>
                      </a:r>
                      <a:endParaRPr lang="en-US" sz="1400" dirty="0"/>
                    </a:p>
                  </a:txBody>
                  <a:tcPr/>
                </a:tc>
              </a:tr>
              <a:tr h="94129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Egalitarian/ </a:t>
                      </a:r>
                    </a:p>
                    <a:p>
                      <a:r>
                        <a:rPr lang="en-US" sz="1400" dirty="0" smtClean="0"/>
                        <a:t>Committed environmentalist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University professor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Precautionary principle invoked, don’t rely on large scale energy use</a:t>
                      </a:r>
                      <a:endParaRPr lang="en-US" sz="1400" dirty="0"/>
                    </a:p>
                  </a:txBody>
                  <a:tcPr/>
                </a:tc>
              </a:tr>
              <a:tr h="952652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Deep Ecology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Representative from Resighini Rancheria 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Return</a:t>
                      </a:r>
                      <a:r>
                        <a:rPr lang="en-US" sz="1400" baseline="0" dirty="0" smtClean="0"/>
                        <a:t> to pre-European conditions</a:t>
                      </a:r>
                    </a:p>
                    <a:p>
                      <a:r>
                        <a:rPr lang="en-US" sz="1400" baseline="0" dirty="0" smtClean="0"/>
                        <a:t>Self-regulating ecosystem</a:t>
                      </a:r>
                      <a:endParaRPr lang="en-US" sz="1400" dirty="0" smtClean="0"/>
                    </a:p>
                    <a:p>
                      <a:endParaRPr lang="en-US" sz="1400" dirty="0"/>
                    </a:p>
                  </a:txBody>
                  <a:tcPr/>
                </a:tc>
              </a:tr>
              <a:tr h="713824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Fatalist/techno-skeptic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Not represented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Need to solve</a:t>
                      </a:r>
                      <a:r>
                        <a:rPr lang="en-US" sz="1400" baseline="0" dirty="0" smtClean="0"/>
                        <a:t> your current problems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811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Considering values mismatches in looking for approaches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Range of worldviews means that there will be values mismatches</a:t>
            </a:r>
          </a:p>
          <a:p>
            <a:pPr lvl="1"/>
            <a:r>
              <a:rPr lang="en-US" dirty="0" smtClean="0"/>
              <a:t>Example: Individualists will favor population growth whereas Deep Ecologists will favor zero population growth</a:t>
            </a:r>
          </a:p>
          <a:p>
            <a:pPr lvl="1"/>
            <a:r>
              <a:rPr lang="en-US" dirty="0" smtClean="0"/>
              <a:t>Not our job to solve these debates</a:t>
            </a:r>
          </a:p>
          <a:p>
            <a:r>
              <a:rPr lang="en-US" dirty="0" smtClean="0"/>
              <a:t>Can include disparate values as a factor in choosing how to address environmental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1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920</TotalTime>
  <Words>3178</Words>
  <Application>Microsoft Macintosh PowerPoint</Application>
  <PresentationFormat>On-screen Show (4:3)</PresentationFormat>
  <Paragraphs>559</Paragraphs>
  <Slides>40</Slides>
  <Notes>32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Perception</vt:lpstr>
      <vt:lpstr>Document</vt:lpstr>
      <vt:lpstr>Understanding worldviews may help sort through technical assessment of restoration methods</vt:lpstr>
      <vt:lpstr>Overview</vt:lpstr>
      <vt:lpstr>1. Overview of the Klamath Basin and the issues</vt:lpstr>
      <vt:lpstr>Issues and problems in the lake</vt:lpstr>
      <vt:lpstr>2. Technical workshop</vt:lpstr>
      <vt:lpstr>3. Important to identify worldviews</vt:lpstr>
      <vt:lpstr>Set of Worldviews</vt:lpstr>
      <vt:lpstr>Workshop &amp; Worldviews</vt:lpstr>
      <vt:lpstr>Considering values mismatches in looking for approaches</vt:lpstr>
      <vt:lpstr>4. Problem types and strategies</vt:lpstr>
      <vt:lpstr>Engaging with problems</vt:lpstr>
      <vt:lpstr>Building scenarios: Assumptions</vt:lpstr>
      <vt:lpstr>Individualist:  Economic Renaissance</vt:lpstr>
      <vt:lpstr>Hierarchist: Expert Lake Management</vt:lpstr>
      <vt:lpstr>Egalitarian:  Mosaic</vt:lpstr>
      <vt:lpstr>Deep Ecology: Return to Nature</vt:lpstr>
      <vt:lpstr>Fatalist:  You’re all crazy!</vt:lpstr>
      <vt:lpstr>6. Conclusions</vt:lpstr>
      <vt:lpstr>Thank You</vt:lpstr>
      <vt:lpstr>Acknowledgements &amp; Contact Information</vt:lpstr>
      <vt:lpstr>Problem typology</vt:lpstr>
      <vt:lpstr>Dredging</vt:lpstr>
      <vt:lpstr>Phosphorus removal – alum or aeration</vt:lpstr>
      <vt:lpstr>Removing algae with filtration</vt:lpstr>
      <vt:lpstr>Filtration at Canal A</vt:lpstr>
      <vt:lpstr>Restore existing marshes</vt:lpstr>
      <vt:lpstr>Wetlands Drained for Agriculture</vt:lpstr>
      <vt:lpstr>Build treatment marshes</vt:lpstr>
      <vt:lpstr>Floating Treatment Wetlands</vt:lpstr>
      <vt:lpstr>Distributed BMP on Ranches</vt:lpstr>
      <vt:lpstr>Values and Conditions</vt:lpstr>
      <vt:lpstr>Values and Conditions</vt:lpstr>
      <vt:lpstr>Values and Conditions</vt:lpstr>
      <vt:lpstr>Values and Conditions</vt:lpstr>
      <vt:lpstr>Values and Conditions</vt:lpstr>
      <vt:lpstr>Values and Conditions</vt:lpstr>
      <vt:lpstr>Values and Conditions</vt:lpstr>
      <vt:lpstr>Redo --- Cross comparison of assumptions</vt:lpstr>
      <vt:lpstr>Fatalist/Techno-Skeptic</vt:lpstr>
      <vt:lpstr>Knowledge, Control &amp; Values</vt:lpstr>
    </vt:vector>
  </TitlesOfParts>
  <Company>Portland State Oregon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ESM 407/507 Fall 2013</dc:title>
  <dc:creator>John Rueter</dc:creator>
  <cp:lastModifiedBy>John Rueter</cp:lastModifiedBy>
  <cp:revision>93</cp:revision>
  <cp:lastPrinted>2013-10-29T01:55:14Z</cp:lastPrinted>
  <dcterms:created xsi:type="dcterms:W3CDTF">2013-09-20T20:14:11Z</dcterms:created>
  <dcterms:modified xsi:type="dcterms:W3CDTF">2013-10-29T22:45:18Z</dcterms:modified>
</cp:coreProperties>
</file>