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91" r:id="rId3"/>
    <p:sldId id="266" r:id="rId4"/>
    <p:sldId id="293" r:id="rId5"/>
    <p:sldId id="294" r:id="rId6"/>
    <p:sldId id="297" r:id="rId7"/>
    <p:sldId id="298" r:id="rId8"/>
    <p:sldId id="299" r:id="rId9"/>
    <p:sldId id="300" r:id="rId10"/>
    <p:sldId id="30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69" autoAdjust="0"/>
    <p:restoredTop sz="67994" autoAdjust="0"/>
  </p:normalViewPr>
  <p:slideViewPr>
    <p:cSldViewPr>
      <p:cViewPr varScale="1">
        <p:scale>
          <a:sx n="73" d="100"/>
          <a:sy n="73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8E8D8-DFFC-4F7B-B98D-DD07AA0B12C4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08296-814D-4C0D-8FA0-75EC50AD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8296-814D-4C0D-8FA0-75EC50AD00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5B4367B-35F7-4426-B30B-94F8FC818CCE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/>
              <a:t>Health Care Workforce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7322234" cy="1752600"/>
          </a:xfrm>
        </p:spPr>
        <p:txBody>
          <a:bodyPr/>
          <a:lstStyle/>
          <a:p>
            <a:r>
              <a:rPr lang="en-US" dirty="0" smtClean="0"/>
              <a:t>PA 574: Health Systems Organization</a:t>
            </a:r>
          </a:p>
          <a:p>
            <a:r>
              <a:rPr lang="en-US" dirty="0" smtClean="0"/>
              <a:t>Session 7– </a:t>
            </a:r>
            <a:r>
              <a:rPr lang="en-US" dirty="0" smtClean="0"/>
              <a:t>May </a:t>
            </a:r>
            <a:r>
              <a:rPr lang="en-US" dirty="0" smtClean="0"/>
              <a:t>15,</a:t>
            </a:r>
            <a:r>
              <a:rPr lang="en-US" dirty="0" smtClean="0"/>
              <a:t> </a:t>
            </a:r>
            <a:r>
              <a:rPr lang="en-US" dirty="0" smtClean="0"/>
              <a:t>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 Triple Aim Workforce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Need a “rational” but “open” workforce development “system”</a:t>
            </a:r>
          </a:p>
          <a:p>
            <a:pPr lvl="1"/>
            <a:r>
              <a:rPr lang="en-US" dirty="0" smtClean="0"/>
              <a:t>Workforce types based on outcome not concepts of process or structure</a:t>
            </a:r>
          </a:p>
          <a:p>
            <a:pPr lvl="1"/>
            <a:r>
              <a:rPr lang="en-US" dirty="0" smtClean="0"/>
              <a:t>Evidence based procedures for assessing acceptability and scope of practice</a:t>
            </a:r>
          </a:p>
          <a:p>
            <a:pPr lvl="1"/>
            <a:r>
              <a:rPr lang="en-US" dirty="0" smtClean="0"/>
              <a:t>Financing that is based on what you do, not who you are</a:t>
            </a:r>
          </a:p>
          <a:p>
            <a:r>
              <a:rPr lang="en-US" dirty="0" smtClean="0"/>
              <a:t> </a:t>
            </a:r>
            <a:r>
              <a:rPr lang="en-US" dirty="0" smtClean="0"/>
              <a:t>So how do we get this done – and who does it?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is Health Care Workforce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Inappropriate or inept healthcare can be harmful</a:t>
            </a:r>
          </a:p>
          <a:p>
            <a:r>
              <a:rPr lang="en-US" dirty="0" smtClean="0"/>
              <a:t>Health care in not “contractual”:</a:t>
            </a:r>
          </a:p>
          <a:p>
            <a:pPr lvl="1"/>
            <a:r>
              <a:rPr lang="en-US" dirty="0" smtClean="0"/>
              <a:t>Consumer does not have enough information to fully determine “appropriate” care</a:t>
            </a:r>
          </a:p>
          <a:p>
            <a:pPr lvl="1"/>
            <a:r>
              <a:rPr lang="en-US" dirty="0" smtClean="0"/>
              <a:t>Why malpractice is tort and not contract law based</a:t>
            </a:r>
          </a:p>
          <a:p>
            <a:r>
              <a:rPr lang="en-US" dirty="0" smtClean="0"/>
              <a:t>Leads to legal, policy based definitions of healthcare workforce</a:t>
            </a:r>
          </a:p>
          <a:p>
            <a:pPr lvl="1"/>
            <a:r>
              <a:rPr lang="en-US" dirty="0" smtClean="0"/>
              <a:t>Specialized training</a:t>
            </a:r>
          </a:p>
          <a:p>
            <a:pPr lvl="1"/>
            <a:r>
              <a:rPr lang="en-US" dirty="0" smtClean="0"/>
              <a:t>Licensure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S" dirty="0" smtClean="0"/>
              <a:t>Implications of HC Workforce “Differences”</a:t>
            </a:r>
            <a:endParaRPr kumimoji="0"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Leads to a “rational” but not very “open” system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/>
              <a:t>Can’t just create any position/workforce type you want (ad hoc)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/>
              <a:t>Those who are “in” are supported by system resources (billing capability)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/>
              <a:t>Both hard to get “in” and those “in” want to protect the turf they </a:t>
            </a:r>
            <a:r>
              <a:rPr lang="en-US" sz="2000" dirty="0" smtClean="0"/>
              <a:t>have</a:t>
            </a:r>
            <a:endParaRPr lang="en-US" sz="22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How do we promote workforce innovation while protecting patient safety?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200" dirty="0" smtClean="0"/>
              <a:t>What would an open system of workforce development look like and how would it work?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Typical Bases of HC </a:t>
            </a:r>
            <a:br>
              <a:rPr lang="en-US" dirty="0" smtClean="0"/>
            </a:br>
            <a:r>
              <a:rPr lang="en-US" dirty="0" smtClean="0"/>
              <a:t>Workforce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 diagnostic capability</a:t>
            </a:r>
          </a:p>
          <a:p>
            <a:pPr lvl="1"/>
            <a:r>
              <a:rPr lang="en-US" dirty="0" smtClean="0"/>
              <a:t>Really where “centrality” of MDs based</a:t>
            </a:r>
            <a:endParaRPr lang="en-US" dirty="0" smtClean="0"/>
          </a:p>
          <a:p>
            <a:r>
              <a:rPr lang="en-US" dirty="0" smtClean="0"/>
              <a:t>Disease/health conditions</a:t>
            </a:r>
          </a:p>
          <a:p>
            <a:pPr lvl="1"/>
            <a:r>
              <a:rPr lang="en-US" dirty="0" smtClean="0"/>
              <a:t>Oncology, psychiatry, etc</a:t>
            </a:r>
          </a:p>
          <a:p>
            <a:r>
              <a:rPr lang="en-US" dirty="0" smtClean="0"/>
              <a:t>Body parts/areas</a:t>
            </a:r>
          </a:p>
          <a:p>
            <a:pPr lvl="1"/>
            <a:r>
              <a:rPr lang="en-US" dirty="0" smtClean="0"/>
              <a:t>Dermatology, ENT</a:t>
            </a:r>
            <a:endParaRPr lang="en-US" dirty="0" smtClean="0"/>
          </a:p>
          <a:p>
            <a:r>
              <a:rPr lang="en-US" dirty="0" smtClean="0"/>
              <a:t>Health care processes</a:t>
            </a:r>
          </a:p>
          <a:p>
            <a:pPr lvl="1"/>
            <a:r>
              <a:rPr lang="en-US" dirty="0" smtClean="0"/>
              <a:t>Surgeon</a:t>
            </a:r>
          </a:p>
          <a:p>
            <a:r>
              <a:rPr lang="en-US" dirty="0" smtClean="0"/>
              <a:t>Facility/work location</a:t>
            </a:r>
          </a:p>
          <a:p>
            <a:pPr lvl="1"/>
            <a:r>
              <a:rPr lang="en-US" dirty="0" smtClean="0"/>
              <a:t>Hospitalist, “classic” RN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Tensions and Pitfalls </a:t>
            </a:r>
            <a:r>
              <a:rPr lang="en-US" dirty="0" smtClean="0"/>
              <a:t>of “Typical” Workforce Definitions</a:t>
            </a:r>
            <a:endParaRPr 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77200" cy="4572000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Need generalists – but who can know everything?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Specialization can improve (local) quality – but how do you treat the whole person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Who decides what healthcare is and thus limits of HC workforce?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Aren’t these “rational” categories really developed “naturally” and then cast in stone? And to whose benefit?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What Would the </a:t>
            </a:r>
            <a:br>
              <a:rPr lang="en-US" sz="4800" dirty="0" smtClean="0"/>
            </a:br>
            <a:r>
              <a:rPr lang="en-US" sz="4800" dirty="0" smtClean="0"/>
              <a:t>Triple Aims Suggest?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2999"/>
          </a:xfrm>
        </p:spPr>
        <p:txBody>
          <a:bodyPr>
            <a:noAutofit/>
          </a:bodyPr>
          <a:lstStyle/>
          <a:p>
            <a:pPr lvl="0"/>
            <a:r>
              <a:rPr lang="en-US" sz="3000" b="1" dirty="0" smtClean="0"/>
              <a:t>Health of Populations</a:t>
            </a:r>
          </a:p>
          <a:p>
            <a:pPr lvl="1"/>
            <a:r>
              <a:rPr lang="en-US" sz="2800" b="1" dirty="0" smtClean="0"/>
              <a:t>Workforce defined by ability to produce health (broadly)</a:t>
            </a:r>
          </a:p>
          <a:p>
            <a:pPr lvl="1"/>
            <a:r>
              <a:rPr lang="en-US" sz="2800" b="1" dirty="0" smtClean="0"/>
              <a:t>Health educators, “alternative and complementary” providers, allied health professionals (e.g. dieticians, physiologists) should all have equal opportunity</a:t>
            </a:r>
          </a:p>
          <a:p>
            <a:pPr lvl="1"/>
            <a:r>
              <a:rPr lang="en-US" sz="2800" b="1" dirty="0" smtClean="0"/>
              <a:t>Importance of (unbiased) comparative effectiveness research across professions/disciplines/treatment types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What Would the </a:t>
            </a:r>
            <a:br>
              <a:rPr lang="en-US" sz="4400" dirty="0" smtClean="0"/>
            </a:br>
            <a:r>
              <a:rPr lang="en-US" sz="4400" dirty="0" smtClean="0"/>
              <a:t>Triple Aims Suggest?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Individual Experience of </a:t>
            </a:r>
            <a:r>
              <a:rPr lang="en-US" b="1" dirty="0" smtClean="0"/>
              <a:t>Care</a:t>
            </a:r>
          </a:p>
          <a:p>
            <a:pPr lvl="1"/>
            <a:r>
              <a:rPr lang="en-US" b="1" dirty="0" smtClean="0"/>
              <a:t>Workforce is designed to meet whole person needs – if specialization then coordination</a:t>
            </a:r>
          </a:p>
          <a:p>
            <a:pPr lvl="1"/>
            <a:r>
              <a:rPr lang="en-US" b="1" dirty="0" smtClean="0"/>
              <a:t>Competencies in communication (with patient and other providers – teamwork) not just technical know how</a:t>
            </a:r>
          </a:p>
          <a:p>
            <a:pPr lvl="1"/>
            <a:r>
              <a:rPr lang="en-US" b="1" dirty="0" smtClean="0"/>
              <a:t>If coordination is important who creates/helps the individual with this?</a:t>
            </a:r>
          </a:p>
          <a:p>
            <a:pPr lvl="1"/>
            <a:r>
              <a:rPr lang="en-US" b="1" dirty="0" smtClean="0"/>
              <a:t>Community Health Workers, Case Managers, Home Health Workers, Health Navigators are all recognition of this important role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What Would the </a:t>
            </a:r>
            <a:br>
              <a:rPr lang="en-US" sz="4800" dirty="0" smtClean="0"/>
            </a:br>
            <a:r>
              <a:rPr lang="en-US" sz="4800" dirty="0" smtClean="0"/>
              <a:t>Triple Aims Suggest?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Reducing Per Capita </a:t>
            </a:r>
            <a:r>
              <a:rPr lang="en-US" b="1" dirty="0" smtClean="0"/>
              <a:t>Costs</a:t>
            </a:r>
          </a:p>
          <a:p>
            <a:pPr lvl="1"/>
            <a:r>
              <a:rPr lang="en-US" b="1" dirty="0" smtClean="0"/>
              <a:t>Getting the best at least cost</a:t>
            </a:r>
          </a:p>
          <a:p>
            <a:pPr lvl="1"/>
            <a:r>
              <a:rPr lang="en-US" b="1" dirty="0" smtClean="0"/>
              <a:t>Working to (top of) scope of practice</a:t>
            </a:r>
          </a:p>
          <a:p>
            <a:pPr lvl="1"/>
            <a:r>
              <a:rPr lang="en-US" b="1" dirty="0" smtClean="0"/>
              <a:t>Creating substitutes (specialists of a sort) where scope can be divided (PAs and NPs)</a:t>
            </a:r>
          </a:p>
          <a:p>
            <a:pPr lvl="1"/>
            <a:r>
              <a:rPr lang="en-US" b="1" dirty="0" smtClean="0"/>
              <a:t>Creating organizations/systems and financing that support “top of scope”, coordinated care</a:t>
            </a:r>
          </a:p>
          <a:p>
            <a:pPr lvl="1"/>
            <a:r>
              <a:rPr lang="en-US" b="1" dirty="0" smtClean="0"/>
              <a:t>One size does not fit all (Rural Health Clinics, developing nation health systems)</a:t>
            </a:r>
          </a:p>
          <a:p>
            <a:pPr lvl="1"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So How Do We Get a </a:t>
            </a:r>
            <a:br>
              <a:rPr lang="en-US" dirty="0" smtClean="0"/>
            </a:br>
            <a:r>
              <a:rPr lang="en-US" dirty="0" smtClean="0"/>
              <a:t>Triple Aims Workforce?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Creating Triple Aim organizations has helped</a:t>
            </a:r>
          </a:p>
          <a:p>
            <a:pPr lvl="1"/>
            <a:r>
              <a:rPr lang="en-US" dirty="0" smtClean="0"/>
              <a:t>CCOs and CHWs</a:t>
            </a:r>
          </a:p>
          <a:p>
            <a:r>
              <a:rPr lang="en-US" dirty="0" smtClean="0"/>
              <a:t>But desperation has been the mother of workforce innovation (resource limitations)</a:t>
            </a:r>
          </a:p>
          <a:p>
            <a:pPr lvl="1"/>
            <a:r>
              <a:rPr lang="en-US" dirty="0" smtClean="0"/>
              <a:t>CHWs as “developing nation” workforce</a:t>
            </a:r>
          </a:p>
          <a:p>
            <a:pPr lvl="1"/>
            <a:r>
              <a:rPr lang="en-US" dirty="0" smtClean="0"/>
              <a:t>Dental Assistants from Alaska</a:t>
            </a:r>
          </a:p>
          <a:p>
            <a:pPr lvl="1"/>
            <a:r>
              <a:rPr lang="en-US" dirty="0" smtClean="0"/>
              <a:t>“Find the Psychiatrist” in a public mental health system</a:t>
            </a:r>
          </a:p>
          <a:p>
            <a:pPr lvl="1"/>
            <a:r>
              <a:rPr lang="en-US" dirty="0" smtClean="0"/>
              <a:t>Basing innovation on resource limitations could stint quality(?)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1991</TotalTime>
  <Words>590</Words>
  <Application>Microsoft Office PowerPoint</Application>
  <PresentationFormat>On-screen Show (4:3)</PresentationFormat>
  <Paragraphs>67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 Health Care Workforce</vt:lpstr>
      <vt:lpstr>How is Health Care Workforce Different?</vt:lpstr>
      <vt:lpstr>Implications of HC Workforce “Differences”</vt:lpstr>
      <vt:lpstr>Typical Bases of HC  Workforce Types</vt:lpstr>
      <vt:lpstr>Tensions and Pitfalls of “Typical” Workforce Definitions</vt:lpstr>
      <vt:lpstr>What Would the  Triple Aims Suggest?</vt:lpstr>
      <vt:lpstr>What Would the  Triple Aims Suggest?</vt:lpstr>
      <vt:lpstr>What Would the  Triple Aims Suggest?</vt:lpstr>
      <vt:lpstr>So How Do We Get a  Triple Aims Workforce?</vt:lpstr>
      <vt:lpstr>Getting a Triple Aim Workforce</vt:lpstr>
    </vt:vector>
  </TitlesOfParts>
  <Company>Portland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and Systems of Health Services Organization</dc:title>
  <dc:creator>jrissi</dc:creator>
  <cp:lastModifiedBy>nwallace</cp:lastModifiedBy>
  <cp:revision>204</cp:revision>
  <dcterms:created xsi:type="dcterms:W3CDTF">2010-01-14T21:32:16Z</dcterms:created>
  <dcterms:modified xsi:type="dcterms:W3CDTF">2013-05-15T22:20:46Z</dcterms:modified>
</cp:coreProperties>
</file>