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91" r:id="rId3"/>
    <p:sldId id="292" r:id="rId4"/>
    <p:sldId id="266" r:id="rId5"/>
    <p:sldId id="293" r:id="rId6"/>
    <p:sldId id="294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69" autoAdjust="0"/>
    <p:restoredTop sz="67994" autoAdjust="0"/>
  </p:normalViewPr>
  <p:slideViewPr>
    <p:cSldViewPr>
      <p:cViewPr varScale="1">
        <p:scale>
          <a:sx n="73" d="100"/>
          <a:sy n="73" d="100"/>
        </p:scale>
        <p:origin x="-8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8E8D8-DFFC-4F7B-B98D-DD07AA0B12C4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08296-814D-4C0D-8FA0-75EC50AD00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08296-814D-4C0D-8FA0-75EC50AD00C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5B4367B-35F7-4426-B30B-94F8FC818CCE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EB04E93-10A7-4DD4-8C03-0BB38D75EA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B4367B-35F7-4426-B30B-94F8FC818CCE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B04E93-10A7-4DD4-8C03-0BB38D75EA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B4367B-35F7-4426-B30B-94F8FC818CCE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B04E93-10A7-4DD4-8C03-0BB38D75EA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B4367B-35F7-4426-B30B-94F8FC818CCE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B04E93-10A7-4DD4-8C03-0BB38D75EA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5B4367B-35F7-4426-B30B-94F8FC818CCE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EB04E93-10A7-4DD4-8C03-0BB38D75EA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B4367B-35F7-4426-B30B-94F8FC818CCE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EB04E93-10A7-4DD4-8C03-0BB38D75EA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B4367B-35F7-4426-B30B-94F8FC818CCE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EB04E93-10A7-4DD4-8C03-0BB38D75EA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B4367B-35F7-4426-B30B-94F8FC818CCE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B04E93-10A7-4DD4-8C03-0BB38D75EA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B4367B-35F7-4426-B30B-94F8FC818CCE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B04E93-10A7-4DD4-8C03-0BB38D75EA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5B4367B-35F7-4426-B30B-94F8FC818CCE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EB04E93-10A7-4DD4-8C03-0BB38D75EA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5B4367B-35F7-4426-B30B-94F8FC818CCE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EB04E93-10A7-4DD4-8C03-0BB38D75EA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5B4367B-35F7-4426-B30B-94F8FC818CCE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EB04E93-10A7-4DD4-8C03-0BB38D75EA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Organizing the Organizations that Provide Health 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7322234" cy="1752600"/>
          </a:xfrm>
        </p:spPr>
        <p:txBody>
          <a:bodyPr/>
          <a:lstStyle/>
          <a:p>
            <a:r>
              <a:rPr lang="en-US" dirty="0" smtClean="0"/>
              <a:t>PA 574: Health Systems Organization</a:t>
            </a:r>
          </a:p>
          <a:p>
            <a:r>
              <a:rPr lang="en-US" smtClean="0"/>
              <a:t>Session 6 – </a:t>
            </a:r>
            <a:r>
              <a:rPr lang="en-US" smtClean="0"/>
              <a:t>May </a:t>
            </a:r>
            <a:r>
              <a:rPr lang="en-US" smtClean="0"/>
              <a:t>8, </a:t>
            </a:r>
            <a:r>
              <a:rPr lang="en-US" dirty="0" smtClean="0"/>
              <a:t>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Managed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Managed care goes “underground” – but not gone</a:t>
            </a:r>
          </a:p>
          <a:p>
            <a:r>
              <a:rPr lang="en-US" dirty="0" smtClean="0"/>
              <a:t>Ten years or so and new boundary spanning org forms start to re-appear</a:t>
            </a:r>
          </a:p>
          <a:p>
            <a:r>
              <a:rPr lang="en-US" dirty="0" smtClean="0"/>
              <a:t>Birth of ACOs, CCOs, etc.</a:t>
            </a:r>
          </a:p>
          <a:p>
            <a:r>
              <a:rPr lang="en-US" dirty="0" smtClean="0"/>
              <a:t>All based on general MC principles</a:t>
            </a:r>
          </a:p>
          <a:p>
            <a:r>
              <a:rPr lang="en-US" dirty="0" smtClean="0"/>
              <a:t>Avoiding “top-down” and encouraging “bottom-up” main difference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Accountable Care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formally introduced through CMMS under Medicare (pilots) and then into PPACA</a:t>
            </a:r>
          </a:p>
          <a:p>
            <a:endParaRPr lang="en-US" dirty="0" smtClean="0"/>
          </a:p>
          <a:p>
            <a:r>
              <a:rPr lang="en-US" dirty="0" smtClean="0"/>
              <a:t>Affiliation of hospitals and ambulatory providers – spanning care process</a:t>
            </a:r>
          </a:p>
          <a:p>
            <a:endParaRPr lang="en-US" dirty="0" smtClean="0"/>
          </a:p>
          <a:p>
            <a:r>
              <a:rPr lang="en-US" dirty="0" smtClean="0"/>
              <a:t>Focus on reducing “downstream” intensive inpatient care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Accountable Care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“Natural” boundaries defined:</a:t>
            </a:r>
          </a:p>
          <a:p>
            <a:pPr lvl="1"/>
            <a:r>
              <a:rPr lang="en-US" dirty="0" smtClean="0"/>
              <a:t>Patients who use hospital(s)</a:t>
            </a:r>
          </a:p>
          <a:p>
            <a:pPr lvl="1"/>
            <a:r>
              <a:rPr lang="en-US" dirty="0" smtClean="0"/>
              <a:t>Providers who refer to hospital(s)</a:t>
            </a:r>
          </a:p>
          <a:p>
            <a:r>
              <a:rPr lang="en-US" dirty="0" smtClean="0"/>
              <a:t>Paid bonuses for attaining population health goals (gain sharing)</a:t>
            </a:r>
          </a:p>
          <a:p>
            <a:r>
              <a:rPr lang="en-US" dirty="0" smtClean="0"/>
              <a:t>MC “light” – “natural”, voluntary affiliations, no global budget, but explicit quality targets</a:t>
            </a:r>
          </a:p>
          <a:p>
            <a:r>
              <a:rPr lang="en-US" dirty="0" smtClean="0"/>
              <a:t>“Sub”-system of care – limited scope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Super ACOs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Colorado’s Regional Coordinated Care Organizations (RCCOs)</a:t>
            </a:r>
          </a:p>
          <a:p>
            <a:pPr lvl="1"/>
            <a:r>
              <a:rPr lang="en-US" dirty="0" smtClean="0"/>
              <a:t>Developed for Medicaid population</a:t>
            </a:r>
          </a:p>
          <a:p>
            <a:pPr lvl="1"/>
            <a:r>
              <a:rPr lang="en-US" dirty="0" smtClean="0"/>
              <a:t>Integrates behavioral and physical care</a:t>
            </a:r>
          </a:p>
          <a:p>
            <a:pPr lvl="1"/>
            <a:r>
              <a:rPr lang="en-US" dirty="0" smtClean="0"/>
              <a:t>State divided into geographic care regions (defines “population”)</a:t>
            </a:r>
          </a:p>
          <a:p>
            <a:pPr lvl="1"/>
            <a:r>
              <a:rPr lang="en-US" dirty="0" smtClean="0"/>
              <a:t>RCCO orgs formed that provide regional oversight/representation/technical assistance/monitoring but no direct authority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Super ACOs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Primary Care Homes main underlying “technology”</a:t>
            </a:r>
          </a:p>
          <a:p>
            <a:r>
              <a:rPr lang="en-US" dirty="0" smtClean="0"/>
              <a:t>State develops a data warehouse and tech assistance unit</a:t>
            </a:r>
          </a:p>
          <a:p>
            <a:r>
              <a:rPr lang="en-US" dirty="0" smtClean="0"/>
              <a:t>Explicit quality targets defined</a:t>
            </a:r>
          </a:p>
          <a:p>
            <a:r>
              <a:rPr lang="en-US" dirty="0" smtClean="0"/>
              <a:t>Bonuses paid to RCCOs (and distributed?) and PCHs for improved care</a:t>
            </a:r>
          </a:p>
          <a:p>
            <a:r>
              <a:rPr lang="en-US" dirty="0" smtClean="0"/>
              <a:t>All other payment (FFS) and service arrangements generally the same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ACOs meet MCOs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Oregon’s Coordinated Care Organizations are “next step” up.</a:t>
            </a:r>
          </a:p>
          <a:p>
            <a:r>
              <a:rPr lang="en-US" dirty="0" smtClean="0"/>
              <a:t>Medicaid (OHP) also – but with eye to private</a:t>
            </a:r>
          </a:p>
          <a:p>
            <a:r>
              <a:rPr lang="en-US" dirty="0" smtClean="0"/>
              <a:t>Combine physical, behavioral, dental care responsibility in one org (and wanted to include LTC)</a:t>
            </a:r>
          </a:p>
          <a:p>
            <a:r>
              <a:rPr lang="en-US" dirty="0" smtClean="0"/>
              <a:t>Regional orgs with global budgets and explicit quality targets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Are CCOs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/>
              <a:t>Coordinated Care </a:t>
            </a:r>
            <a:r>
              <a:rPr lang="en-US" b="1" dirty="0" err="1" smtClean="0"/>
              <a:t>Organizations</a:t>
            </a:r>
            <a:r>
              <a:rPr lang="en-US" b="1" i="1" dirty="0" err="1" smtClean="0"/>
              <a:t>Replace</a:t>
            </a:r>
            <a:r>
              <a:rPr lang="en-US" b="1" i="1" dirty="0" smtClean="0"/>
              <a:t> today’s MCO/MHO/DCO system</a:t>
            </a:r>
          </a:p>
          <a:p>
            <a:r>
              <a:rPr lang="en-US" dirty="0" smtClean="0"/>
              <a:t>Local health entities that deliver health care and coverage for people eligible for Medicaid (the Oregon Health Plan). </a:t>
            </a:r>
          </a:p>
          <a:p>
            <a:r>
              <a:rPr lang="en-US" dirty="0" smtClean="0"/>
              <a:t>16</a:t>
            </a:r>
          </a:p>
          <a:p>
            <a:r>
              <a:rPr lang="en-US" dirty="0" smtClean="0"/>
              <a:t>Local control </a:t>
            </a:r>
          </a:p>
          <a:p>
            <a:r>
              <a:rPr lang="en-US" dirty="0" smtClean="0"/>
              <a:t>One point of accountability </a:t>
            </a:r>
          </a:p>
          <a:p>
            <a:r>
              <a:rPr lang="en-US" dirty="0" smtClean="0"/>
              <a:t>Global (single) budget –</a:t>
            </a:r>
            <a:r>
              <a:rPr lang="en-US" i="1" dirty="0" smtClean="0"/>
              <a:t>fixed rate of growth</a:t>
            </a:r>
          </a:p>
          <a:p>
            <a:r>
              <a:rPr lang="en-US" dirty="0" smtClean="0"/>
              <a:t>Expected health outcomes </a:t>
            </a:r>
          </a:p>
          <a:p>
            <a:r>
              <a:rPr lang="en-US" dirty="0" smtClean="0"/>
              <a:t>Health Equity</a:t>
            </a:r>
          </a:p>
          <a:p>
            <a:r>
              <a:rPr lang="en-US" dirty="0" smtClean="0"/>
              <a:t>Integrate physical and behavioral health </a:t>
            </a:r>
          </a:p>
          <a:p>
            <a:endParaRPr lang="en-US" dirty="0" smtClean="0"/>
          </a:p>
          <a:p>
            <a:r>
              <a:rPr lang="en-US" dirty="0" smtClean="0"/>
              <a:t>Community health workers </a:t>
            </a:r>
          </a:p>
          <a:p>
            <a:r>
              <a:rPr lang="en-US" dirty="0" smtClean="0"/>
              <a:t>Focus on prevention</a:t>
            </a:r>
          </a:p>
          <a:p>
            <a:r>
              <a:rPr lang="en-US" dirty="0" smtClean="0"/>
              <a:t>Reduced administrative overhead </a:t>
            </a:r>
          </a:p>
          <a:p>
            <a:r>
              <a:rPr lang="en-US" dirty="0" smtClean="0"/>
              <a:t>Electronic health records</a:t>
            </a:r>
          </a:p>
          <a:p>
            <a:r>
              <a:rPr lang="en-US" dirty="0" smtClean="0"/>
              <a:t></a:t>
            </a:r>
            <a:r>
              <a:rPr lang="en-US" b="1" dirty="0" smtClean="0"/>
              <a:t>Patient-Centered Primary Care Homes**CCOs required to include recognized clinics in their networks of care to the maximum extent feasible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Essence of All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Value – improved quality at fixed cost</a:t>
            </a:r>
          </a:p>
          <a:p>
            <a:r>
              <a:rPr lang="en-US" dirty="0" smtClean="0"/>
              <a:t>Health as main outcome – performance on population health rewarded</a:t>
            </a:r>
          </a:p>
          <a:p>
            <a:r>
              <a:rPr lang="en-US" dirty="0" smtClean="0"/>
              <a:t>More “bottom-up”, “natural” design – attention to individual needs (consumers,  providers, communities)</a:t>
            </a:r>
          </a:p>
          <a:p>
            <a:r>
              <a:rPr lang="en-US" dirty="0" smtClean="0"/>
              <a:t>Voila – the Triple Aim….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History and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Recent history (last three plus decades) of health care reform have really been about organization (re-)structuring of the health care system</a:t>
            </a:r>
          </a:p>
          <a:p>
            <a:r>
              <a:rPr lang="en-US" dirty="0" smtClean="0"/>
              <a:t>Yes about insurance and thus access – but system organization determines what you get.</a:t>
            </a:r>
          </a:p>
          <a:p>
            <a:r>
              <a:rPr lang="en-US" dirty="0" smtClean="0"/>
              <a:t>“Bending the Cost Curve” and hitting the Triple Aims really about changing how health care is delivered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History and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Primary care medical homes are the micro-example of this</a:t>
            </a:r>
          </a:p>
          <a:p>
            <a:pPr lvl="1"/>
            <a:r>
              <a:rPr lang="en-US" dirty="0" smtClean="0"/>
              <a:t>This is about creating boundary spanning organization/system forms that can act like a “rational” system.</a:t>
            </a:r>
          </a:p>
          <a:p>
            <a:pPr lvl="1"/>
            <a:r>
              <a:rPr lang="en-US" dirty="0" smtClean="0"/>
              <a:t>Seeking Triple Aim capable system:</a:t>
            </a:r>
          </a:p>
          <a:p>
            <a:pPr lvl="2"/>
            <a:r>
              <a:rPr lang="en-US" dirty="0" smtClean="0"/>
              <a:t>ACOs, CCOs, HMOs, MCOs – all the same thing generally</a:t>
            </a:r>
          </a:p>
          <a:p>
            <a:pPr lvl="2"/>
            <a:r>
              <a:rPr lang="en-US" dirty="0" smtClean="0"/>
              <a:t>About the “right” mix of natural/rational/open</a:t>
            </a:r>
          </a:p>
          <a:p>
            <a:pPr lvl="1"/>
            <a:r>
              <a:rPr lang="en-US" dirty="0" smtClean="0"/>
              <a:t>All starts with managed care – Managed Care Organizations (MCO) or Health Maintenance Organizations (HMOs)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en-US" dirty="0" smtClean="0"/>
              <a:t>Managed Care</a:t>
            </a:r>
            <a:endParaRPr kumimoji="0"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0" lang="en-US" sz="2400" dirty="0" smtClean="0"/>
              <a:t>Been around since mid-20</a:t>
            </a:r>
            <a:r>
              <a:rPr kumimoji="0" lang="en-US" sz="2400" baseline="30000" dirty="0" smtClean="0"/>
              <a:t>th</a:t>
            </a:r>
            <a:r>
              <a:rPr kumimoji="0" lang="en-US" sz="2400" dirty="0" smtClean="0"/>
              <a:t> century: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1800" dirty="0" smtClean="0"/>
              <a:t>Kaiser-Permanente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kumimoji="0" lang="en-US" sz="1800" dirty="0" smtClean="0"/>
              <a:t>Group Health Cooperative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1800" dirty="0" smtClean="0"/>
              <a:t>Health Insurance Plan of NY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1800" dirty="0" smtClean="0"/>
              <a:t>Couple others..</a:t>
            </a:r>
            <a:endParaRPr kumimoji="0" lang="en-US" sz="1800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Despite 1973 law supporting HMOs with tax breaks and other legal support: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1800" dirty="0" smtClean="0"/>
              <a:t>In late 80’s, less than 20% population enrolled in HMOs/MCOs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1800" dirty="0" smtClean="0"/>
              <a:t>By early 90’s, more than 80% population enrolled in HMOs/MCOs</a:t>
            </a:r>
            <a:endParaRPr lang="en-US" sz="2400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Why switch?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kumimoji="0" lang="en-US" sz="1800" dirty="0" smtClean="0"/>
              <a:t>Intense cost/value concerns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kumimoji="0" lang="en-US" sz="1800" dirty="0" smtClean="0"/>
              <a:t>State law changes and anti-trust suits removed many barriers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Managed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 what is “managed care”</a:t>
            </a:r>
          </a:p>
          <a:p>
            <a:pPr lvl="1"/>
            <a:r>
              <a:rPr lang="en-US" dirty="0" smtClean="0"/>
              <a:t>Single care providing organization paid a global budget (marriage of insurance and care provision</a:t>
            </a:r>
          </a:p>
          <a:p>
            <a:pPr lvl="1"/>
            <a:r>
              <a:rPr lang="en-US" dirty="0" smtClean="0"/>
              <a:t>Defined population (covered lives)</a:t>
            </a:r>
          </a:p>
          <a:p>
            <a:pPr lvl="1"/>
            <a:r>
              <a:rPr lang="en-US" dirty="0" smtClean="0"/>
              <a:t>Need to provide all services (access and coordination)</a:t>
            </a:r>
          </a:p>
          <a:p>
            <a:pPr lvl="1"/>
            <a:r>
              <a:rPr lang="en-US" dirty="0" smtClean="0"/>
              <a:t>Keeping people healthy could actually make money</a:t>
            </a:r>
          </a:p>
          <a:p>
            <a:pPr lvl="1"/>
            <a:r>
              <a:rPr lang="en-US" dirty="0" smtClean="0"/>
              <a:t>Voluntary enrollment (individual experience of care)</a:t>
            </a:r>
          </a:p>
          <a:p>
            <a:pPr lvl="1"/>
            <a:r>
              <a:rPr lang="en-US" dirty="0" smtClean="0"/>
              <a:t>Triple Aim potential!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Managed Care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077200" cy="45720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What are types of MCO/HMOs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Staff Model -Formal single organization where everyone is employee and everything owned by org – Group Health Cooperative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Group Model – Limited entities act as single organization through tight, longer term contractual ties – Kaiser-Permanente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Virtual Model – Several to many organizations represent as single organization through looser and more time limited contracts.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Kind of like private versions of </a:t>
            </a:r>
            <a:r>
              <a:rPr lang="en-US" dirty="0" err="1" smtClean="0"/>
              <a:t>Beveridge</a:t>
            </a:r>
            <a:r>
              <a:rPr lang="en-US" dirty="0" smtClean="0"/>
              <a:t> Classic, to Neo-Classic, to Bismarck(??)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Managed Care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2999"/>
          </a:xfrm>
        </p:spPr>
        <p:txBody>
          <a:bodyPr>
            <a:noAutofit/>
          </a:bodyPr>
          <a:lstStyle/>
          <a:p>
            <a:pPr lvl="0"/>
            <a:r>
              <a:rPr lang="en-US" sz="3000" b="1" dirty="0" smtClean="0"/>
              <a:t>Did it change anything?</a:t>
            </a:r>
          </a:p>
          <a:p>
            <a:pPr lvl="1"/>
            <a:r>
              <a:rPr lang="en-US" sz="2400" b="1" dirty="0" smtClean="0"/>
              <a:t>Cost yes – actually bent the cost curve!!</a:t>
            </a:r>
          </a:p>
          <a:p>
            <a:pPr lvl="1"/>
            <a:r>
              <a:rPr lang="en-US" sz="2400" b="1" dirty="0" smtClean="0"/>
              <a:t>Much more emphasis on prevention at all levels</a:t>
            </a:r>
          </a:p>
          <a:p>
            <a:pPr lvl="1"/>
            <a:r>
              <a:rPr lang="en-US" sz="2400" b="1" dirty="0" smtClean="0"/>
              <a:t>But system incentives against advertising you are good at treating ill (adverse selection)</a:t>
            </a:r>
          </a:p>
          <a:p>
            <a:pPr lvl="1"/>
            <a:r>
              <a:rPr lang="en-US" sz="2400" b="1" dirty="0" smtClean="0"/>
              <a:t>Some but limited evidence of quality improvement</a:t>
            </a:r>
          </a:p>
          <a:p>
            <a:pPr lvl="1"/>
            <a:r>
              <a:rPr lang="en-US" sz="2400" b="1" dirty="0" smtClean="0"/>
              <a:t>No evidence of quality loss – despite books entitled “How Managed Care Can Kill You”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Managed Care</a:t>
            </a:r>
            <a:endParaRPr lang="en-US" dirty="0"/>
          </a:p>
        </p:txBody>
      </p:sp>
      <p:pic>
        <p:nvPicPr>
          <p:cNvPr id="4" name="Picture 2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Managed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 what happened?</a:t>
            </a:r>
          </a:p>
          <a:p>
            <a:pPr lvl="1"/>
            <a:r>
              <a:rPr lang="en-US" dirty="0" smtClean="0"/>
              <a:t>Managed care “backlash” of late 90’s</a:t>
            </a:r>
          </a:p>
          <a:p>
            <a:pPr lvl="1"/>
            <a:r>
              <a:rPr lang="en-US" dirty="0" err="1" smtClean="0"/>
              <a:t>Perogatives</a:t>
            </a:r>
            <a:r>
              <a:rPr lang="en-US" dirty="0" smtClean="0"/>
              <a:t> and incomes of providers threatened</a:t>
            </a:r>
          </a:p>
          <a:p>
            <a:pPr lvl="1"/>
            <a:r>
              <a:rPr lang="en-US" dirty="0" smtClean="0"/>
              <a:t>Some bad MC processes – 1-800-BEGFORCARE</a:t>
            </a:r>
          </a:p>
          <a:p>
            <a:pPr lvl="1"/>
            <a:r>
              <a:rPr lang="en-US" dirty="0" smtClean="0"/>
              <a:t>Perception that MC was designed to skimp on care (note lack of formal quality constraints despite profit incentive)</a:t>
            </a:r>
          </a:p>
          <a:p>
            <a:pPr lvl="1"/>
            <a:r>
              <a:rPr lang="en-US" dirty="0" smtClean="0"/>
              <a:t>Consumers not used to “closed” systems and change not managed</a:t>
            </a:r>
          </a:p>
          <a:p>
            <a:pPr lvl="1"/>
            <a:r>
              <a:rPr lang="en-US" dirty="0" smtClean="0"/>
              <a:t>“Top down” system – “bureaucrats interfering with individual care”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1921</TotalTime>
  <Words>943</Words>
  <Application>Microsoft Office PowerPoint</Application>
  <PresentationFormat>On-screen Show (4:3)</PresentationFormat>
  <Paragraphs>114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Foundry</vt:lpstr>
      <vt:lpstr> Organizing the Organizations that Provide Health Care</vt:lpstr>
      <vt:lpstr>History and Context</vt:lpstr>
      <vt:lpstr>History and Context</vt:lpstr>
      <vt:lpstr>Managed Care</vt:lpstr>
      <vt:lpstr>Managed Care</vt:lpstr>
      <vt:lpstr>Managed Care</vt:lpstr>
      <vt:lpstr>Managed Care</vt:lpstr>
      <vt:lpstr>Managed Care</vt:lpstr>
      <vt:lpstr>Managed Care</vt:lpstr>
      <vt:lpstr>Managed Care</vt:lpstr>
      <vt:lpstr>Accountable Care Organizations</vt:lpstr>
      <vt:lpstr>Accountable Care Organizations</vt:lpstr>
      <vt:lpstr>Super ACOs</vt:lpstr>
      <vt:lpstr>Super ACOs</vt:lpstr>
      <vt:lpstr>ACOs meet MCOs</vt:lpstr>
      <vt:lpstr>What Are CCOs</vt:lpstr>
      <vt:lpstr>What is Essence of All This</vt:lpstr>
    </vt:vector>
  </TitlesOfParts>
  <Company>Portland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Models and Systems of Health Services Organization</dc:title>
  <dc:creator>jrissi</dc:creator>
  <cp:lastModifiedBy>nwallace</cp:lastModifiedBy>
  <cp:revision>197</cp:revision>
  <dcterms:created xsi:type="dcterms:W3CDTF">2010-01-14T21:32:16Z</dcterms:created>
  <dcterms:modified xsi:type="dcterms:W3CDTF">2013-05-15T21:10:35Z</dcterms:modified>
</cp:coreProperties>
</file>