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91" r:id="rId3"/>
    <p:sldId id="292" r:id="rId4"/>
    <p:sldId id="266" r:id="rId5"/>
    <p:sldId id="293" r:id="rId6"/>
    <p:sldId id="294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69" autoAdjust="0"/>
    <p:restoredTop sz="67994" autoAdjust="0"/>
  </p:normalViewPr>
  <p:slideViewPr>
    <p:cSldViewPr>
      <p:cViewPr varScale="1">
        <p:scale>
          <a:sx n="73" d="100"/>
          <a:sy n="73" d="100"/>
        </p:scale>
        <p:origin x="-8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8E8D8-DFFC-4F7B-B98D-DD07AA0B12C4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08296-814D-4C0D-8FA0-75EC50AD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8296-814D-4C0D-8FA0-75EC50AD00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Primary Care Transformation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7322234" cy="1752600"/>
          </a:xfrm>
        </p:spPr>
        <p:txBody>
          <a:bodyPr/>
          <a:lstStyle/>
          <a:p>
            <a:r>
              <a:rPr lang="en-US" dirty="0" smtClean="0"/>
              <a:t>PA 574: Health Systems Organization</a:t>
            </a:r>
          </a:p>
          <a:p>
            <a:r>
              <a:rPr lang="en-US" dirty="0" smtClean="0"/>
              <a:t>Session 5 – May 1,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Why Primary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the nexus of levels of prevention</a:t>
            </a:r>
          </a:p>
          <a:p>
            <a:pPr lvl="1"/>
            <a:r>
              <a:rPr lang="en-US" dirty="0" smtClean="0"/>
              <a:t>Does secondary</a:t>
            </a:r>
          </a:p>
          <a:p>
            <a:pPr lvl="1"/>
            <a:r>
              <a:rPr lang="en-US" dirty="0" smtClean="0"/>
              <a:t>Overlaps with primary and tertiary</a:t>
            </a:r>
          </a:p>
          <a:p>
            <a:r>
              <a:rPr lang="en-US" dirty="0" smtClean="0"/>
              <a:t>Natural point for entering individual level care system</a:t>
            </a:r>
          </a:p>
          <a:p>
            <a:pPr lvl="1"/>
            <a:r>
              <a:rPr lang="en-US" dirty="0" smtClean="0"/>
              <a:t>Most “upstream” entry point for individual</a:t>
            </a:r>
          </a:p>
          <a:p>
            <a:pPr lvl="1"/>
            <a:r>
              <a:rPr lang="en-US" dirty="0" smtClean="0"/>
              <a:t>Classic public/population health interventions have no individual “entry” point</a:t>
            </a:r>
          </a:p>
          <a:p>
            <a:r>
              <a:rPr lang="en-US" dirty="0" smtClean="0"/>
              <a:t>Potential to leverage and connect the levels of prevention and care within and across a system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What is Transformed?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About Primary Care Functions:</a:t>
            </a:r>
          </a:p>
          <a:p>
            <a:pPr lvl="1"/>
            <a:r>
              <a:rPr lang="en-US" dirty="0" smtClean="0"/>
              <a:t>Not specific treatments</a:t>
            </a:r>
          </a:p>
          <a:p>
            <a:pPr lvl="1"/>
            <a:r>
              <a:rPr lang="en-US" dirty="0" smtClean="0"/>
              <a:t>Not specialty of providers</a:t>
            </a:r>
          </a:p>
          <a:p>
            <a:pPr lvl="1"/>
            <a:r>
              <a:rPr lang="en-US" dirty="0" smtClean="0"/>
              <a:t>Leading to orientation of systems</a:t>
            </a:r>
          </a:p>
          <a:p>
            <a:r>
              <a:rPr lang="en-US" dirty="0" smtClean="0"/>
              <a:t> PC Functions (similar to PCPCH core attributes)</a:t>
            </a:r>
          </a:p>
          <a:p>
            <a:pPr lvl="1"/>
            <a:r>
              <a:rPr lang="en-US" dirty="0" smtClean="0"/>
              <a:t>Usual Source of Care</a:t>
            </a:r>
          </a:p>
          <a:p>
            <a:pPr lvl="1"/>
            <a:r>
              <a:rPr lang="en-US" dirty="0" smtClean="0"/>
              <a:t>First contact for new health conditions</a:t>
            </a:r>
          </a:p>
          <a:p>
            <a:pPr lvl="1"/>
            <a:r>
              <a:rPr lang="en-US" dirty="0" smtClean="0"/>
              <a:t>Comprehensive care for the majority of health problems</a:t>
            </a:r>
          </a:p>
          <a:p>
            <a:pPr lvl="1"/>
            <a:r>
              <a:rPr lang="en-US" dirty="0" smtClean="0"/>
              <a:t>Long-term person focused care</a:t>
            </a:r>
          </a:p>
          <a:p>
            <a:pPr lvl="1"/>
            <a:r>
              <a:rPr lang="en-US" dirty="0" smtClean="0"/>
              <a:t>Care coordination across providers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en-US" dirty="0" smtClean="0"/>
              <a:t>Is This Functional Orientation Unique?</a:t>
            </a:r>
            <a:endParaRPr kumimoji="0"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72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Really about coordination(?)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 smtClean="0"/>
              <a:t>Across individual conditions/states/needs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Across time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 smtClean="0"/>
              <a:t>Across services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Across providers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 smtClean="0"/>
              <a:t>Across  systems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 smtClean="0"/>
              <a:t>Really about basic organization/system functions and characteristics (as opposed to “health care”)?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Is This Functional Orientation Unique?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programs with similar core function/coordination focus:</a:t>
            </a:r>
          </a:p>
          <a:p>
            <a:pPr lvl="1"/>
            <a:r>
              <a:rPr lang="en-US" dirty="0" smtClean="0"/>
              <a:t>Program of All-Inclusive Care for the Elderly (PACE) – coordinated care program/home for elderly</a:t>
            </a:r>
          </a:p>
          <a:p>
            <a:pPr lvl="1"/>
            <a:r>
              <a:rPr lang="en-US" dirty="0" smtClean="0"/>
              <a:t>Assertive Community Treatment (ACT) - coordinated care program/home for persons with severe and persistent mental illness</a:t>
            </a:r>
          </a:p>
          <a:p>
            <a:pPr lvl="1"/>
            <a:r>
              <a:rPr lang="en-US" dirty="0" smtClean="0"/>
              <a:t>Chronic Care (CC) model - coordinated care program/home for persons with single/multiple chronic physical health conditions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Questions Raised?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077200" cy="45720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What is the limit of the scope of the PCPCH?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How does scope affect “fit” for average or specific person?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Relevance to individual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Ability to perform on cost and population health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Where should “home” be?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Case of behavioral/physical health care integration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How do we get PCPCHs to work with others and vice versa?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What do we need to do to make transformation successful?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PCPCH Evaluation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Your Professors at work (Wallace, </a:t>
            </a:r>
            <a:r>
              <a:rPr lang="en-US" sz="2200" dirty="0" err="1" smtClean="0"/>
              <a:t>Gelmon</a:t>
            </a:r>
            <a:r>
              <a:rPr lang="en-US" sz="2200" dirty="0" smtClean="0"/>
              <a:t>, </a:t>
            </a:r>
            <a:r>
              <a:rPr lang="en-US" sz="2200" dirty="0" err="1" smtClean="0"/>
              <a:t>Rissi</a:t>
            </a:r>
            <a:r>
              <a:rPr lang="en-US" sz="2200" dirty="0" smtClean="0"/>
              <a:t>) plus others from Providence </a:t>
            </a:r>
            <a:r>
              <a:rPr lang="en-US" sz="2200" dirty="0" smtClean="0"/>
              <a:t>CORE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2999"/>
          </a:xfrm>
        </p:spPr>
        <p:txBody>
          <a:bodyPr>
            <a:noAutofit/>
          </a:bodyPr>
          <a:lstStyle/>
          <a:p>
            <a:pPr lvl="0"/>
            <a:r>
              <a:rPr lang="en-US" sz="1600" b="1" dirty="0" smtClean="0"/>
              <a:t>Implementation </a:t>
            </a:r>
            <a:r>
              <a:rPr lang="en-US" sz="1600" b="1" dirty="0" smtClean="0"/>
              <a:t>of the PCPCH </a:t>
            </a:r>
            <a:r>
              <a:rPr lang="en-US" sz="1600" b="1" dirty="0" smtClean="0"/>
              <a:t>model</a:t>
            </a:r>
            <a:r>
              <a:rPr lang="en-US" sz="1600" dirty="0" smtClean="0"/>
              <a:t> – including PCPCH Program elements; the number and distribution of PCPCH clinics and clients served; and, barriers and benefits of the Program.</a:t>
            </a:r>
            <a:endParaRPr lang="en-US" sz="1600" dirty="0" smtClean="0"/>
          </a:p>
          <a:p>
            <a:pPr lvl="0"/>
            <a:endParaRPr lang="en-US" sz="1600" b="1" dirty="0" smtClean="0"/>
          </a:p>
          <a:p>
            <a:pPr lvl="0"/>
            <a:r>
              <a:rPr lang="en-US" sz="1600" b="1" dirty="0" smtClean="0"/>
              <a:t>Fidelity </a:t>
            </a:r>
            <a:r>
              <a:rPr lang="en-US" sz="1600" b="1" dirty="0" smtClean="0"/>
              <a:t>to the PCPCH </a:t>
            </a:r>
            <a:r>
              <a:rPr lang="en-US" sz="1600" b="1" dirty="0" smtClean="0"/>
              <a:t>Model</a:t>
            </a:r>
            <a:r>
              <a:rPr lang="en-US" sz="1600" dirty="0" smtClean="0"/>
              <a:t> – including the number and tiered distribution of recognized PCPCH clinics, and consistency of PCPCH-designated clinic characteristics with the normative model. </a:t>
            </a:r>
            <a:endParaRPr lang="en-US" sz="1600" dirty="0" smtClean="0"/>
          </a:p>
          <a:p>
            <a:pPr lvl="0"/>
            <a:endParaRPr lang="en-US" sz="1600" b="1" dirty="0" smtClean="0"/>
          </a:p>
          <a:p>
            <a:pPr lvl="0"/>
            <a:r>
              <a:rPr lang="en-US" sz="1600" b="1" dirty="0" smtClean="0"/>
              <a:t>Clinical </a:t>
            </a:r>
            <a:r>
              <a:rPr lang="en-US" sz="1600" b="1" dirty="0" smtClean="0"/>
              <a:t>Quality</a:t>
            </a:r>
            <a:r>
              <a:rPr lang="en-US" sz="1600" dirty="0" smtClean="0"/>
              <a:t> - including the selection of specific indicators from among those established by OHPR, and PCPCH clinics’ assessment and reporting of performance and clinical quality improvement.</a:t>
            </a:r>
          </a:p>
          <a:p>
            <a:pPr lvl="0"/>
            <a:endParaRPr lang="en-US" sz="1600" b="1" dirty="0" smtClean="0"/>
          </a:p>
          <a:p>
            <a:pPr lvl="0"/>
            <a:r>
              <a:rPr lang="en-US" sz="1600" b="1" dirty="0" smtClean="0"/>
              <a:t>Cost </a:t>
            </a:r>
            <a:r>
              <a:rPr lang="en-US" sz="1600" b="1" dirty="0" smtClean="0"/>
              <a:t>&amp; Efficiency of Care</a:t>
            </a:r>
            <a:r>
              <a:rPr lang="en-US" sz="1600" dirty="0" smtClean="0"/>
              <a:t> - including baseline rates and trends in utilization patterns and costs which can be derived from administrative claims data. </a:t>
            </a:r>
          </a:p>
          <a:p>
            <a:pPr lvl="0"/>
            <a:endParaRPr lang="en-US" sz="1600" b="1" dirty="0" smtClean="0"/>
          </a:p>
          <a:p>
            <a:pPr lvl="0"/>
            <a:r>
              <a:rPr lang="en-US" sz="1600" b="1" dirty="0" smtClean="0"/>
              <a:t>Patient </a:t>
            </a:r>
            <a:r>
              <a:rPr lang="en-US" sz="1600" b="1" dirty="0" smtClean="0"/>
              <a:t>Experience of Care</a:t>
            </a:r>
            <a:r>
              <a:rPr lang="en-US" sz="1600" dirty="0" smtClean="0"/>
              <a:t> - including assessment of care satisfaction and experiences corresponding to PCPCH model core attributes.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Provider </a:t>
            </a:r>
            <a:r>
              <a:rPr lang="en-US" sz="1600" b="1" dirty="0" smtClean="0"/>
              <a:t>&amp; Staff Experience</a:t>
            </a:r>
            <a:r>
              <a:rPr lang="en-US" sz="1600" dirty="0" smtClean="0"/>
              <a:t> - including perceptions of coordination, integration, and identification of key factors which influence PCPCH implementation. </a:t>
            </a:r>
            <a:endParaRPr 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547</TotalTime>
  <Words>469</Words>
  <Application>Microsoft Office PowerPoint</Application>
  <PresentationFormat>On-screen Show (4:3)</PresentationFormat>
  <Paragraphs>58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Foundry</vt:lpstr>
      <vt:lpstr>Primary Care Transformation</vt:lpstr>
      <vt:lpstr>Why Primary Care?</vt:lpstr>
      <vt:lpstr>What is Transformed?</vt:lpstr>
      <vt:lpstr>Is This Functional Orientation Unique?</vt:lpstr>
      <vt:lpstr>Is This Functional Orientation Unique?</vt:lpstr>
      <vt:lpstr>Questions Raised?</vt:lpstr>
      <vt:lpstr>PCPCH Evaluation Your Professors at work (Wallace, Gelmon, Rissi) plus others from Providence CORE</vt:lpstr>
    </vt:vector>
  </TitlesOfParts>
  <Company>Portland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and Systems of Health Services Organization</dc:title>
  <dc:creator>jrissi</dc:creator>
  <cp:lastModifiedBy>nwallace</cp:lastModifiedBy>
  <cp:revision>57</cp:revision>
  <dcterms:created xsi:type="dcterms:W3CDTF">2010-01-14T21:32:16Z</dcterms:created>
  <dcterms:modified xsi:type="dcterms:W3CDTF">2013-05-01T22:03:48Z</dcterms:modified>
</cp:coreProperties>
</file>