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7" r:id="rId2"/>
    <p:sldId id="291" r:id="rId3"/>
    <p:sldId id="292" r:id="rId4"/>
    <p:sldId id="266" r:id="rId5"/>
    <p:sldId id="293" r:id="rId6"/>
    <p:sldId id="294" r:id="rId7"/>
    <p:sldId id="297" r:id="rId8"/>
    <p:sldId id="295" r:id="rId9"/>
    <p:sldId id="296" r:id="rId10"/>
    <p:sldId id="300" r:id="rId11"/>
    <p:sldId id="286" r:id="rId12"/>
    <p:sldId id="288" r:id="rId13"/>
    <p:sldId id="301" r:id="rId14"/>
    <p:sldId id="302" r:id="rId15"/>
    <p:sldId id="303" r:id="rId16"/>
    <p:sldId id="304" r:id="rId17"/>
    <p:sldId id="30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69" autoAdjust="0"/>
    <p:restoredTop sz="67994" autoAdjust="0"/>
  </p:normalViewPr>
  <p:slideViewPr>
    <p:cSldViewPr>
      <p:cViewPr varScale="1">
        <p:scale>
          <a:sx n="73" d="100"/>
          <a:sy n="73" d="100"/>
        </p:scale>
        <p:origin x="-8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8E8D8-DFFC-4F7B-B98D-DD07AA0B12C4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F08296-814D-4C0D-8FA0-75EC50AD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08296-814D-4C0D-8FA0-75EC50AD00C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5B4367B-35F7-4426-B30B-94F8FC818CCE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Health System Financing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7322234" cy="1752600"/>
          </a:xfrm>
        </p:spPr>
        <p:txBody>
          <a:bodyPr/>
          <a:lstStyle/>
          <a:p>
            <a:r>
              <a:rPr lang="en-US" dirty="0" smtClean="0"/>
              <a:t>PA 574: Health Systems Organization</a:t>
            </a:r>
          </a:p>
          <a:p>
            <a:r>
              <a:rPr lang="en-US" dirty="0" smtClean="0"/>
              <a:t>Session 4 – April 24, 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Patient Protection and Affordable Care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Universal coverage through:</a:t>
            </a:r>
            <a:endParaRPr lang="en-US" dirty="0" smtClean="0"/>
          </a:p>
          <a:p>
            <a:pPr lvl="1"/>
            <a:r>
              <a:rPr lang="en-US" dirty="0" smtClean="0"/>
              <a:t>Individual mandate to purchase insurance</a:t>
            </a:r>
          </a:p>
          <a:p>
            <a:pPr lvl="1"/>
            <a:r>
              <a:rPr lang="en-US" dirty="0" smtClean="0"/>
              <a:t>Tax based support for insurance purchase up to 400% FPL</a:t>
            </a:r>
          </a:p>
          <a:p>
            <a:pPr lvl="1"/>
            <a:r>
              <a:rPr lang="en-US" dirty="0" smtClean="0"/>
              <a:t>Works through existing private insurers/providers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Looks mostly like Bismarck Neo-classic model (as would Massachusetts)</a:t>
            </a:r>
          </a:p>
          <a:p>
            <a:r>
              <a:rPr lang="en-US" dirty="0" smtClean="0"/>
              <a:t>Vermont looking to do Beveridge Neo-Classic</a:t>
            </a:r>
          </a:p>
          <a:p>
            <a:r>
              <a:rPr lang="en-US" dirty="0" smtClean="0"/>
              <a:t>Overall upgrade for individual/small business insurance market from “not-so-classic”? </a:t>
            </a: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Differences in Outcomes Across System Types?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Not much discernible difference</a:t>
            </a:r>
          </a:p>
          <a:p>
            <a:r>
              <a:rPr lang="en-US" dirty="0" smtClean="0"/>
              <a:t>All (but not-so-classics) can accommodate universal coverage</a:t>
            </a:r>
          </a:p>
          <a:p>
            <a:r>
              <a:rPr lang="en-US" dirty="0" smtClean="0"/>
              <a:t>No clear differences in Triple Aim outcomes</a:t>
            </a:r>
          </a:p>
          <a:p>
            <a:pPr lvl="1"/>
            <a:r>
              <a:rPr lang="en-US" dirty="0" smtClean="0"/>
              <a:t>France has been rated best and its Beveridge Neo-classic</a:t>
            </a:r>
          </a:p>
          <a:p>
            <a:pPr lvl="1"/>
            <a:r>
              <a:rPr lang="en-US" dirty="0" smtClean="0"/>
              <a:t>Use of private provider systems seems to have some edge in patient experience of care</a:t>
            </a:r>
          </a:p>
          <a:p>
            <a:pPr lvl="1"/>
            <a:r>
              <a:rPr lang="en-US" dirty="0" smtClean="0"/>
              <a:t>Single payer (Beveridge) seems to have slight edge in cost</a:t>
            </a:r>
            <a:endParaRPr lang="en-US" dirty="0" smtClean="0"/>
          </a:p>
          <a:p>
            <a:r>
              <a:rPr lang="en-US" dirty="0" smtClean="0"/>
              <a:t>Slight differences in approaches regarding fairness/equity</a:t>
            </a:r>
          </a:p>
          <a:p>
            <a:pPr lvl="1"/>
            <a:r>
              <a:rPr lang="en-US" dirty="0" smtClean="0"/>
              <a:t>Beveridge really only income based (general taxes, little direct pay</a:t>
            </a:r>
          </a:p>
          <a:p>
            <a:pPr lvl="1"/>
            <a:r>
              <a:rPr lang="en-US" dirty="0" smtClean="0"/>
              <a:t>Bismarck is generally income &amp; health status based, with more direct </a:t>
            </a:r>
            <a:r>
              <a:rPr lang="en-US" dirty="0" smtClean="0"/>
              <a:t>payment</a:t>
            </a:r>
          </a:p>
          <a:p>
            <a:r>
              <a:rPr lang="en-US" dirty="0" smtClean="0"/>
              <a:t>Bismarck may be more administratively complex</a:t>
            </a:r>
          </a:p>
          <a:p>
            <a:pPr lvl="1"/>
            <a:r>
              <a:rPr lang="en-US" dirty="0" smtClean="0"/>
              <a:t>Example:  Health insurance exchanges under PPACA – price of individual satisfaction(?) 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Reimbursement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Two considerations:</a:t>
            </a:r>
          </a:p>
          <a:p>
            <a:pPr lvl="1"/>
            <a:r>
              <a:rPr lang="en-US" dirty="0" smtClean="0"/>
              <a:t>“Fair” payment to provider</a:t>
            </a:r>
          </a:p>
          <a:p>
            <a:pPr lvl="1"/>
            <a:r>
              <a:rPr lang="en-US" dirty="0" smtClean="0"/>
              <a:t>Best “value” to payer/consumer</a:t>
            </a:r>
            <a:endParaRPr lang="en-US" dirty="0" smtClean="0"/>
          </a:p>
          <a:p>
            <a:r>
              <a:rPr lang="en-US" dirty="0" smtClean="0"/>
              <a:t>History:</a:t>
            </a:r>
          </a:p>
          <a:p>
            <a:pPr lvl="1"/>
            <a:r>
              <a:rPr lang="en-US" dirty="0" smtClean="0"/>
              <a:t>“Natural”/”Open” approach to reimbursement</a:t>
            </a:r>
            <a:endParaRPr lang="en-US" dirty="0" smtClean="0"/>
          </a:p>
          <a:p>
            <a:pPr lvl="1"/>
            <a:r>
              <a:rPr lang="en-US" dirty="0" smtClean="0"/>
              <a:t>“Fair” payment = pay providers based on what they decide to do (“open”) and what they see as “fair”.</a:t>
            </a:r>
          </a:p>
          <a:p>
            <a:pPr lvl="1"/>
            <a:r>
              <a:rPr lang="en-US" dirty="0" smtClean="0"/>
              <a:t>Best “value” determined by “natural” system of professional ethics.</a:t>
            </a:r>
          </a:p>
          <a:p>
            <a:pPr lvl="1"/>
            <a:r>
              <a:rPr lang="en-US" dirty="0" smtClean="0"/>
              <a:t>Cost inflation with limited value challenges this</a:t>
            </a:r>
          </a:p>
          <a:p>
            <a:pPr lvl="1"/>
            <a:r>
              <a:rPr lang="en-US" dirty="0" smtClean="0"/>
              <a:t>How to create reimbursement that embraces Triple Aim?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Reimbursement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“Piecemeal” Payment – Fee-for-Service:</a:t>
            </a:r>
          </a:p>
          <a:p>
            <a:pPr lvl="1"/>
            <a:r>
              <a:rPr lang="en-US" dirty="0" smtClean="0"/>
              <a:t>Payments for increments of treatment process</a:t>
            </a:r>
          </a:p>
          <a:p>
            <a:pPr lvl="1"/>
            <a:r>
              <a:rPr lang="en-US" dirty="0" smtClean="0"/>
              <a:t>Based on use of “structure” – process piece done by whom/where</a:t>
            </a:r>
          </a:p>
          <a:p>
            <a:pPr lvl="1"/>
            <a:r>
              <a:rPr lang="en-US" dirty="0" smtClean="0"/>
              <a:t>Retrospective – based on what was </a:t>
            </a:r>
            <a:r>
              <a:rPr lang="en-US" dirty="0" smtClean="0"/>
              <a:t>done</a:t>
            </a:r>
            <a:endParaRPr lang="en-US" dirty="0" smtClean="0"/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“Natural” – Usual and Customary Charges (UCC), market/contract based fees</a:t>
            </a:r>
          </a:p>
          <a:p>
            <a:pPr lvl="1"/>
            <a:r>
              <a:rPr lang="en-US" dirty="0" smtClean="0"/>
              <a:t>“Rational” – Resource Based Relative Value Units (RBRVU) – establish fee based on constructed average efficient provider/practice </a:t>
            </a:r>
            <a:r>
              <a:rPr lang="en-US" dirty="0" smtClean="0"/>
              <a:t>financials</a:t>
            </a:r>
            <a:endParaRPr lang="en-US" dirty="0" smtClean="0"/>
          </a:p>
          <a:p>
            <a:r>
              <a:rPr lang="en-US" dirty="0" smtClean="0"/>
              <a:t>Medicare did RBRVUs – raised primary care fees and lowered specialty fees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Reimbursement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Episode or Case Rate Payment:</a:t>
            </a:r>
          </a:p>
          <a:p>
            <a:pPr lvl="1"/>
            <a:r>
              <a:rPr lang="en-US" dirty="0" smtClean="0"/>
              <a:t>Payments for discrete but locally complete pieces of care</a:t>
            </a:r>
          </a:p>
          <a:p>
            <a:pPr lvl="1"/>
            <a:r>
              <a:rPr lang="en-US" dirty="0" smtClean="0"/>
              <a:t>Combines pieces of treatment into “whole” cases or episodes of care</a:t>
            </a:r>
          </a:p>
          <a:p>
            <a:pPr lvl="1"/>
            <a:r>
              <a:rPr lang="en-US" dirty="0" smtClean="0"/>
              <a:t>Prospective – based on what you should do in specific </a:t>
            </a:r>
            <a:r>
              <a:rPr lang="en-US" dirty="0" smtClean="0"/>
              <a:t>case/episode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“Natural” – place/process specific – Diagnostic Related Groups (DRGs) for inpatient care, Resource Utilization Groups (RUGs) for nursing home care, Pre-natal global fees – single fee for all pre-natal care</a:t>
            </a:r>
          </a:p>
          <a:p>
            <a:pPr lvl="1"/>
            <a:r>
              <a:rPr lang="en-US" dirty="0" smtClean="0"/>
              <a:t>“Rational” – Place/Process spanning – “true” episode – “bundled” payments – single fee for knee/hip replacement that includes pre- and post-surgical care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Reimbursement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Global Budgets/Capitation Payments</a:t>
            </a:r>
          </a:p>
          <a:p>
            <a:pPr lvl="1"/>
            <a:r>
              <a:rPr lang="en-US" dirty="0" smtClean="0"/>
              <a:t>Payments for comprehensive care of specific population</a:t>
            </a:r>
          </a:p>
          <a:p>
            <a:pPr lvl="1"/>
            <a:r>
              <a:rPr lang="en-US" dirty="0" smtClean="0"/>
              <a:t>Payment per individual whether they use services or not (capitation), sums to total payment (global budget)</a:t>
            </a:r>
          </a:p>
          <a:p>
            <a:pPr lvl="1"/>
            <a:r>
              <a:rPr lang="en-US" dirty="0" smtClean="0"/>
              <a:t>Prospective – based on expectation of population/individual outcomes – not specifically what is done 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“Natural” – personal health specific – private insurance premiums</a:t>
            </a:r>
          </a:p>
          <a:p>
            <a:pPr lvl="1"/>
            <a:r>
              <a:rPr lang="en-US" dirty="0" smtClean="0"/>
              <a:t>“Rational” – community health based/income neutral – “universal”  (whole group) coverage – large business model, Medicare/Medicaid, managed care/ACOs/CCOs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Triple Aim and Reimbursement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Achieving Triple Aim requires reimbursement that embraces, incentivizes, and supports all three aims</a:t>
            </a:r>
          </a:p>
          <a:p>
            <a:pPr lvl="1"/>
            <a:r>
              <a:rPr lang="en-US" dirty="0" smtClean="0"/>
              <a:t>Fee-for-service worst – doing more means more money regardless of value</a:t>
            </a:r>
          </a:p>
          <a:p>
            <a:pPr lvl="1"/>
            <a:r>
              <a:rPr lang="en-US" dirty="0" smtClean="0"/>
              <a:t>Case/episode better – doing more likely is better</a:t>
            </a:r>
          </a:p>
          <a:p>
            <a:pPr lvl="1"/>
            <a:r>
              <a:rPr lang="en-US" dirty="0" smtClean="0"/>
              <a:t>Global budget  best – doing more (or less) isn’t the issue – doing better is…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Triple Aim and Reimbursement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But..organization/system &amp; payment interrelated, so must be aligned:</a:t>
            </a:r>
          </a:p>
          <a:p>
            <a:pPr lvl="1"/>
            <a:r>
              <a:rPr lang="en-US" dirty="0" smtClean="0"/>
              <a:t>Need orgs that can “handle” new, better payment methods</a:t>
            </a:r>
          </a:p>
          <a:p>
            <a:pPr lvl="1"/>
            <a:r>
              <a:rPr lang="en-US" dirty="0" smtClean="0"/>
              <a:t>Need new data and measurement effort – identifying episodes, populations, and actual outcomes</a:t>
            </a:r>
          </a:p>
          <a:p>
            <a:pPr lvl="1"/>
            <a:r>
              <a:rPr lang="en-US" dirty="0" smtClean="0"/>
              <a:t>Need numbers – larger orgs – prospective payment based on risk</a:t>
            </a:r>
          </a:p>
          <a:p>
            <a:pPr lvl="1"/>
            <a:r>
              <a:rPr lang="en-US" dirty="0" smtClean="0"/>
              <a:t>Need boundary spanning orgs/relationships</a:t>
            </a:r>
          </a:p>
          <a:p>
            <a:pPr lvl="1"/>
            <a:r>
              <a:rPr lang="en-US" dirty="0" smtClean="0"/>
              <a:t>Whole system perspective – how one thing effects other things across system (“true” value assessment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This is where we are going – or trying to – Triple Aim orgs/systems supported by appropriate financing </a:t>
            </a:r>
            <a:r>
              <a:rPr lang="en-US" smtClean="0"/>
              <a:t>and reimbursement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Health System Financing – </a:t>
            </a:r>
            <a:br>
              <a:rPr lang="en-US" dirty="0" smtClean="0"/>
            </a:br>
            <a:r>
              <a:rPr lang="en-US" dirty="0" smtClean="0"/>
              <a:t>Two Sides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Collecting resources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Distributing Resources</a:t>
            </a:r>
          </a:p>
          <a:p>
            <a:endParaRPr lang="en-US" dirty="0" smtClean="0"/>
          </a:p>
          <a:p>
            <a:r>
              <a:rPr lang="en-US" dirty="0" smtClean="0"/>
              <a:t> Both should seek to support and not driving the system – i.e. reflect system goals, not create them…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Collecting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Goals:</a:t>
            </a:r>
          </a:p>
          <a:p>
            <a:pPr lvl="1"/>
            <a:r>
              <a:rPr lang="en-US" dirty="0" smtClean="0"/>
              <a:t>Protect against financial risk (income and/or health based)</a:t>
            </a:r>
          </a:p>
          <a:p>
            <a:pPr lvl="1"/>
            <a:r>
              <a:rPr lang="en-US" dirty="0" smtClean="0"/>
              <a:t>Provide health services to populations</a:t>
            </a:r>
          </a:p>
          <a:p>
            <a:r>
              <a:rPr lang="en-US" dirty="0" smtClean="0"/>
              <a:t> Purpose</a:t>
            </a:r>
          </a:p>
          <a:p>
            <a:pPr lvl="1"/>
            <a:r>
              <a:rPr lang="en-US" dirty="0" smtClean="0"/>
              <a:t>Risk: Economic fairness</a:t>
            </a:r>
          </a:p>
          <a:p>
            <a:pPr lvl="1"/>
            <a:r>
              <a:rPr lang="en-US" dirty="0" smtClean="0"/>
              <a:t>Services: Population health</a:t>
            </a:r>
          </a:p>
          <a:p>
            <a:r>
              <a:rPr lang="en-US" dirty="0" smtClean="0"/>
              <a:t>Mechanisms (generally)</a:t>
            </a:r>
          </a:p>
          <a:p>
            <a:pPr lvl="1"/>
            <a:r>
              <a:rPr lang="en-US" dirty="0" smtClean="0"/>
              <a:t>Risk: More individual/market justice/private good</a:t>
            </a:r>
          </a:p>
          <a:p>
            <a:pPr lvl="1"/>
            <a:r>
              <a:rPr lang="en-US" dirty="0" smtClean="0"/>
              <a:t>Services: More population/social justice/social good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Collecting Resources - Means</a:t>
            </a:r>
            <a:endParaRPr kumimoji="0"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153400" cy="47244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Broad public taxes (income)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kumimoji="0" lang="en-US" sz="1800" dirty="0" smtClean="0"/>
              <a:t>Generally  progressive and least related to health states (risk)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None/>
            </a:pPr>
            <a:endParaRPr kumimoji="0" lang="en-US" sz="1800" dirty="0" smtClean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Specific public taxes (wages)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1800" dirty="0" smtClean="0"/>
              <a:t>Less progressive,  may have some relation to health states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None/>
            </a:pPr>
            <a:endParaRPr lang="en-US" sz="1800" dirty="0" smtClean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kumimoji="0" lang="en-US" sz="2400" dirty="0" smtClean="0"/>
              <a:t>Specific private “taxes” (insurance premiums)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1800" dirty="0" smtClean="0"/>
              <a:t>Not progressive,  tied to health states (groups or individual)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None/>
            </a:pPr>
            <a:endParaRPr lang="en-US" sz="1800" dirty="0" smtClean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Direct payment  (out-of-pocket)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1800" dirty="0" smtClean="0"/>
              <a:t>Regressive(?),  directly linked to health states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None/>
            </a:pPr>
            <a:endParaRPr lang="en-US" sz="1800" dirty="0" smtClean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Any of these can be mixed together…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Collecting Resources - Means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Means of collecting resources can be used to define system types</a:t>
            </a:r>
          </a:p>
          <a:p>
            <a:pPr lvl="1"/>
            <a:r>
              <a:rPr lang="en-US" dirty="0" smtClean="0"/>
              <a:t>Finance aligns with and supports system goals and underlying structure</a:t>
            </a:r>
          </a:p>
          <a:p>
            <a:pPr lvl="1"/>
            <a:r>
              <a:rPr lang="en-US" dirty="0" smtClean="0"/>
              <a:t>Direction of determinism is important – support or driver?</a:t>
            </a:r>
          </a:p>
          <a:p>
            <a:r>
              <a:rPr lang="en-US" dirty="0" smtClean="0"/>
              <a:t> Universalism as important goal</a:t>
            </a:r>
          </a:p>
          <a:p>
            <a:pPr lvl="1"/>
            <a:r>
              <a:rPr lang="en-US" dirty="0" smtClean="0"/>
              <a:t>Universalism requires “fair” collection policy</a:t>
            </a:r>
          </a:p>
          <a:p>
            <a:pPr lvl="1"/>
            <a:r>
              <a:rPr lang="en-US" dirty="0" smtClean="0"/>
              <a:t>Guard against selection – avoiding unhealthy or letting people use without contributing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System Types Based on Collection Means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52600"/>
            <a:ext cx="8077200" cy="4572000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Beveridge Classic – Broad public tax based collection tied to public run universal system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Beveridge Neo-Classic – Broad public tax based collection disbursed through private universal system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Bismark Classic – Specific public tax based collection run through private universal collection and disbursement systems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Bismark Neo-Classic – Specific public and private tax based collection run through private universal collection and disbursement systems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Mixed systems – combinations of above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“Not-so-classics” – versions of above, or mixed but not universal and </a:t>
            </a:r>
            <a:r>
              <a:rPr lang="en-US" dirty="0" err="1" smtClean="0"/>
              <a:t>usualy</a:t>
            </a:r>
            <a:r>
              <a:rPr lang="en-US" dirty="0" smtClean="0"/>
              <a:t> very limited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System Types Based on Collection Means -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Beveridge Classic – Broad public tax based collection tied to public run universal system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Beveridge Neo-Classic – Broad public tax based collection disbursed through private universal system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Bismark Classic – Specific public tax based collection run through private universal collection and disbursement systems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Bismark Neo-Classic – Specific public and private tax based collection run through private universal collection and disbursement systems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Mixed systems – combinations of above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“Not-so-classics” – versions of above, or mixed but not universal and usually very limited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4478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System Types Based on Collection Means - Examples</a:t>
            </a:r>
            <a:endParaRPr lang="en-US" sz="4000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828800"/>
            <a:ext cx="8077200" cy="4297363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600" dirty="0" smtClean="0"/>
              <a:t>Beveridge Classic – </a:t>
            </a:r>
            <a:r>
              <a:rPr lang="en-US" sz="3600" dirty="0" smtClean="0"/>
              <a:t>British NHS, Norway/Sweden(?)</a:t>
            </a:r>
            <a:endParaRPr lang="en-US" sz="3600" dirty="0" smtClean="0"/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600" dirty="0" smtClean="0"/>
              <a:t>Beveridge Neo-Classic – </a:t>
            </a:r>
            <a:r>
              <a:rPr lang="en-US" sz="3600" dirty="0" smtClean="0"/>
              <a:t>France, Canada, New Zealand</a:t>
            </a:r>
            <a:endParaRPr lang="en-US" sz="3600" dirty="0" smtClean="0"/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600" dirty="0" err="1" smtClean="0"/>
              <a:t>Bismark</a:t>
            </a:r>
            <a:r>
              <a:rPr lang="en-US" sz="3600" dirty="0" smtClean="0"/>
              <a:t> Classic – </a:t>
            </a:r>
            <a:r>
              <a:rPr lang="en-US" sz="3600" dirty="0" smtClean="0"/>
              <a:t>Germany, Austria</a:t>
            </a:r>
            <a:endParaRPr lang="en-US" sz="3600" dirty="0" smtClean="0"/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600" dirty="0" err="1" smtClean="0"/>
              <a:t>Bismark</a:t>
            </a:r>
            <a:r>
              <a:rPr lang="en-US" sz="3600" dirty="0" smtClean="0"/>
              <a:t> Neo-Classic – </a:t>
            </a:r>
            <a:r>
              <a:rPr lang="en-US" sz="3600" dirty="0" smtClean="0"/>
              <a:t>Netherlands, Switzerland</a:t>
            </a:r>
            <a:endParaRPr lang="en-US" sz="3600" dirty="0" smtClean="0"/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600" dirty="0" smtClean="0"/>
              <a:t>Mixed systems – </a:t>
            </a:r>
            <a:r>
              <a:rPr lang="en-US" sz="3600" dirty="0" smtClean="0"/>
              <a:t>US, Australia</a:t>
            </a:r>
            <a:endParaRPr lang="en-US" sz="3600" dirty="0" smtClean="0"/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600" dirty="0" smtClean="0"/>
              <a:t>“Not-so-classics” – </a:t>
            </a:r>
            <a:r>
              <a:rPr lang="en-US" sz="3600" dirty="0" smtClean="0"/>
              <a:t>Many developing countries and parts of US system (market?) </a:t>
            </a:r>
            <a:endParaRPr lang="en-US" sz="3600" dirty="0" smtClean="0"/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endParaRPr lang="en-US" sz="36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System Types Based on Collection Means </a:t>
            </a:r>
            <a:r>
              <a:rPr lang="en-US" sz="3200" dirty="0" smtClean="0"/>
              <a:t>– US Examples</a:t>
            </a:r>
            <a:endParaRPr kumimoji="0"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153400" cy="47244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Beveridge Classic – </a:t>
            </a:r>
            <a:r>
              <a:rPr lang="en-US" dirty="0" smtClean="0"/>
              <a:t>VA</a:t>
            </a:r>
            <a:endParaRPr lang="en-US" dirty="0" smtClean="0"/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Beveridge Neo-Classic – </a:t>
            </a:r>
            <a:r>
              <a:rPr lang="en-US" dirty="0" smtClean="0"/>
              <a:t>Medicaid</a:t>
            </a:r>
            <a:endParaRPr lang="en-US" dirty="0" smtClean="0"/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err="1" smtClean="0"/>
              <a:t>Bismark</a:t>
            </a:r>
            <a:r>
              <a:rPr lang="en-US" dirty="0" smtClean="0"/>
              <a:t> Classic – </a:t>
            </a:r>
            <a:r>
              <a:rPr lang="en-US" dirty="0" smtClean="0"/>
              <a:t>Medicare</a:t>
            </a:r>
            <a:endParaRPr lang="en-US" dirty="0" smtClean="0"/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err="1" smtClean="0"/>
              <a:t>Bismark</a:t>
            </a:r>
            <a:r>
              <a:rPr lang="en-US" dirty="0" smtClean="0"/>
              <a:t> Neo-Classic – </a:t>
            </a:r>
            <a:r>
              <a:rPr lang="en-US" dirty="0" smtClean="0"/>
              <a:t>Most large businesses, PPACA</a:t>
            </a:r>
            <a:endParaRPr lang="en-US" dirty="0" smtClean="0"/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“Not-so-classic” </a:t>
            </a:r>
            <a:r>
              <a:rPr lang="en-US" dirty="0" smtClean="0"/>
              <a:t>– </a:t>
            </a:r>
            <a:r>
              <a:rPr lang="en-US" dirty="0" smtClean="0"/>
              <a:t>US individual/small business market before PPACA? </a:t>
            </a:r>
            <a:endParaRPr lang="en-US" dirty="0" smtClean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kumimoji="0"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1800</TotalTime>
  <Words>1194</Words>
  <Application>Microsoft Office PowerPoint</Application>
  <PresentationFormat>On-screen Show (4:3)</PresentationFormat>
  <Paragraphs>136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Foundry</vt:lpstr>
      <vt:lpstr>Health System Financing</vt:lpstr>
      <vt:lpstr>Health System Financing –  Two Sides</vt:lpstr>
      <vt:lpstr>Collecting Resources</vt:lpstr>
      <vt:lpstr>Collecting Resources - Means</vt:lpstr>
      <vt:lpstr>Collecting Resources - Means</vt:lpstr>
      <vt:lpstr>System Types Based on Collection Means</vt:lpstr>
      <vt:lpstr>System Types Based on Collection Means - Examples</vt:lpstr>
      <vt:lpstr>System Types Based on Collection Means - Examples</vt:lpstr>
      <vt:lpstr>System Types Based on Collection Means – US Examples</vt:lpstr>
      <vt:lpstr>Patient Protection and Affordable Care Act</vt:lpstr>
      <vt:lpstr>Differences in Outcomes Across System Types?</vt:lpstr>
      <vt:lpstr>Reimbursement</vt:lpstr>
      <vt:lpstr>Reimbursement Types</vt:lpstr>
      <vt:lpstr>Reimbursement Types</vt:lpstr>
      <vt:lpstr>Reimbursement Types</vt:lpstr>
      <vt:lpstr>Triple Aim and Reimbursement</vt:lpstr>
      <vt:lpstr>Triple Aim and Reimbursement</vt:lpstr>
    </vt:vector>
  </TitlesOfParts>
  <Company>Portland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Models and Systems of Health Services Organization</dc:title>
  <dc:creator>jrissi</dc:creator>
  <cp:lastModifiedBy>nwallace</cp:lastModifiedBy>
  <cp:revision>76</cp:revision>
  <dcterms:created xsi:type="dcterms:W3CDTF">2010-01-14T21:32:16Z</dcterms:created>
  <dcterms:modified xsi:type="dcterms:W3CDTF">2013-05-02T19:50:56Z</dcterms:modified>
</cp:coreProperties>
</file>