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7" r:id="rId2"/>
    <p:sldId id="291" r:id="rId3"/>
    <p:sldId id="292" r:id="rId4"/>
    <p:sldId id="261" r:id="rId5"/>
    <p:sldId id="262" r:id="rId6"/>
    <p:sldId id="266" r:id="rId7"/>
    <p:sldId id="293" r:id="rId8"/>
    <p:sldId id="294" r:id="rId9"/>
    <p:sldId id="297" r:id="rId10"/>
    <p:sldId id="295" r:id="rId11"/>
    <p:sldId id="296" r:id="rId12"/>
    <p:sldId id="300" r:id="rId13"/>
    <p:sldId id="286" r:id="rId14"/>
    <p:sldId id="288" r:id="rId15"/>
    <p:sldId id="30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969" autoAdjust="0"/>
    <p:restoredTop sz="67994" autoAdjust="0"/>
  </p:normalViewPr>
  <p:slideViewPr>
    <p:cSldViewPr>
      <p:cViewPr varScale="1">
        <p:scale>
          <a:sx n="73" d="100"/>
          <a:sy n="73" d="100"/>
        </p:scale>
        <p:origin x="-8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98E8D8-DFFC-4F7B-B98D-DD07AA0B12C4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F08296-814D-4C0D-8FA0-75EC50AD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5B4367B-35F7-4426-B30B-94F8FC818CCE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EB04E93-10A7-4DD4-8C03-0BB38D75EA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B4367B-35F7-4426-B30B-94F8FC818CCE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B04E93-10A7-4DD4-8C03-0BB38D75EA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B4367B-35F7-4426-B30B-94F8FC818CCE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B04E93-10A7-4DD4-8C03-0BB38D75EA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B4367B-35F7-4426-B30B-94F8FC818CCE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B04E93-10A7-4DD4-8C03-0BB38D75EA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5B4367B-35F7-4426-B30B-94F8FC818CCE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EB04E93-10A7-4DD4-8C03-0BB38D75EA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B4367B-35F7-4426-B30B-94F8FC818CCE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FEB04E93-10A7-4DD4-8C03-0BB38D75EA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B4367B-35F7-4426-B30B-94F8FC818CCE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FEB04E93-10A7-4DD4-8C03-0BB38D75EA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B4367B-35F7-4426-B30B-94F8FC818CCE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B04E93-10A7-4DD4-8C03-0BB38D75EA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B4367B-35F7-4426-B30B-94F8FC818CCE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B04E93-10A7-4DD4-8C03-0BB38D75EA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5B4367B-35F7-4426-B30B-94F8FC818CCE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EB04E93-10A7-4DD4-8C03-0BB38D75EA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5B4367B-35F7-4426-B30B-94F8FC818CCE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EB04E93-10A7-4DD4-8C03-0BB38D75EA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5B4367B-35F7-4426-B30B-94F8FC818CCE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FEB04E93-10A7-4DD4-8C03-0BB38D75EA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Health System Goals and Measurement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00400"/>
            <a:ext cx="7322234" cy="1752600"/>
          </a:xfrm>
        </p:spPr>
        <p:txBody>
          <a:bodyPr/>
          <a:lstStyle/>
          <a:p>
            <a:r>
              <a:rPr lang="en-US" dirty="0" smtClean="0"/>
              <a:t>PA 574: Health Systems Organization</a:t>
            </a:r>
          </a:p>
          <a:p>
            <a:r>
              <a:rPr lang="en-US" dirty="0" smtClean="0"/>
              <a:t>Session </a:t>
            </a:r>
            <a:r>
              <a:rPr lang="en-US" dirty="0" smtClean="0"/>
              <a:t>3 </a:t>
            </a:r>
            <a:r>
              <a:rPr lang="en-US" dirty="0" smtClean="0"/>
              <a:t>– April </a:t>
            </a:r>
            <a:r>
              <a:rPr lang="en-US" dirty="0" smtClean="0"/>
              <a:t>17, </a:t>
            </a:r>
            <a:r>
              <a:rPr lang="en-US" dirty="0" smtClean="0"/>
              <a:t>2013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447800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Five Responsibilities of the “Integrator” in the Triple Aim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828800"/>
            <a:ext cx="8077200" cy="429736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sz="3600" dirty="0" smtClean="0"/>
              <a:t>Partner with individuals/families</a:t>
            </a:r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sz="3600" dirty="0" smtClean="0"/>
              <a:t>Redesign of primary care</a:t>
            </a:r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sz="3600" dirty="0" smtClean="0"/>
              <a:t>Population health management</a:t>
            </a:r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sz="3600" dirty="0" smtClean="0"/>
              <a:t>Financial Management</a:t>
            </a:r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sz="3600" dirty="0" smtClean="0"/>
              <a:t>System integration at macro level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0" lang="en-US"/>
              <a:t>Levels of the Health Care System </a:t>
            </a:r>
            <a:r>
              <a:rPr kumimoji="0" lang="en-US" sz="3200"/>
              <a:t>(Berwick, 2002)</a:t>
            </a:r>
            <a:endParaRPr kumimoji="0"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8153400" cy="47244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kumimoji="0" lang="en-US" sz="2800" dirty="0"/>
              <a:t>Level 1:  Patient and Community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kumimoji="0" lang="en-US" sz="2400" dirty="0"/>
              <a:t>Experience of patients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kumimoji="0" lang="en-US" sz="2800" dirty="0"/>
              <a:t>Level 2:  </a:t>
            </a:r>
            <a:r>
              <a:rPr kumimoji="0" lang="en-US" sz="2800" dirty="0" err="1"/>
              <a:t>Microsystem</a:t>
            </a:r>
            <a:endParaRPr kumimoji="0" lang="en-US" sz="2800" dirty="0"/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kumimoji="0" lang="en-US" sz="2400" dirty="0"/>
              <a:t>Functioning of small units of care delivery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kumimoji="0" lang="en-US" sz="2800" dirty="0"/>
              <a:t>Level 3:  Organization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kumimoji="0" lang="en-US" sz="2400" dirty="0"/>
              <a:t>Functioning of organizations that house </a:t>
            </a:r>
            <a:r>
              <a:rPr kumimoji="0" lang="en-US" sz="2400" dirty="0" err="1"/>
              <a:t>microsystems</a:t>
            </a:r>
            <a:endParaRPr kumimoji="0" lang="en-US" sz="24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kumimoji="0" lang="en-US" sz="2800" dirty="0"/>
              <a:t>Level 4:  Environment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kumimoji="0" lang="en-US" sz="2400" dirty="0"/>
              <a:t>Policy, payment, regulation, accreditation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kumimoji="0" lang="en-US" sz="2400" dirty="0"/>
              <a:t>Shapes behavior, interests and opportunities of Level 3 organizations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Measuring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Donabedian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Structure,Process,Outcome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smtClean="0"/>
              <a:t>Structural measures easiest – how much stuff do we have</a:t>
            </a:r>
          </a:p>
          <a:p>
            <a:r>
              <a:rPr lang="en-US" dirty="0" smtClean="0"/>
              <a:t>Process Next – what did we do</a:t>
            </a:r>
          </a:p>
          <a:p>
            <a:r>
              <a:rPr lang="en-US" dirty="0" smtClean="0"/>
              <a:t>Outcome Best but Hardest – first two are instrumental</a:t>
            </a:r>
          </a:p>
          <a:p>
            <a:pPr lvl="1"/>
            <a:r>
              <a:rPr lang="en-US" dirty="0" smtClean="0"/>
              <a:t>Striving to get here…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Measuring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Population Health:</a:t>
            </a:r>
          </a:p>
          <a:p>
            <a:pPr lvl="1"/>
            <a:r>
              <a:rPr lang="en-US" dirty="0" smtClean="0"/>
              <a:t>Disability or quality adjusted life years (DALYs/QUALYs)</a:t>
            </a:r>
          </a:p>
          <a:p>
            <a:pPr lvl="1"/>
            <a:r>
              <a:rPr lang="en-US" dirty="0" smtClean="0"/>
              <a:t>Amenable Mortality</a:t>
            </a:r>
          </a:p>
          <a:p>
            <a:pPr lvl="1"/>
            <a:r>
              <a:rPr lang="en-US" dirty="0" smtClean="0"/>
              <a:t>Distribution of health states e.g. percentage of population considered obese</a:t>
            </a:r>
          </a:p>
          <a:p>
            <a:pPr lvl="1"/>
            <a:r>
              <a:rPr lang="en-US" dirty="0" smtClean="0"/>
              <a:t>Process measures (health as “quality”):</a:t>
            </a:r>
          </a:p>
          <a:p>
            <a:pPr lvl="2"/>
            <a:r>
              <a:rPr lang="en-US" dirty="0" smtClean="0"/>
              <a:t>NCQA/HEDIS process measures</a:t>
            </a:r>
          </a:p>
          <a:p>
            <a:pPr lvl="2"/>
            <a:r>
              <a:rPr lang="en-US" dirty="0" smtClean="0"/>
              <a:t>Ambulatory Care Sensitive Admissions</a:t>
            </a:r>
          </a:p>
          <a:p>
            <a:pPr lvl="2"/>
            <a:r>
              <a:rPr lang="en-US" dirty="0" smtClean="0"/>
              <a:t>All Cause Re-admission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Measuring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Experience of Care</a:t>
            </a:r>
          </a:p>
          <a:p>
            <a:pPr lvl="1"/>
            <a:r>
              <a:rPr lang="en-US" dirty="0" smtClean="0"/>
              <a:t>Consumer Satisfaction (?)</a:t>
            </a:r>
          </a:p>
          <a:p>
            <a:pPr lvl="1"/>
            <a:r>
              <a:rPr lang="en-US" dirty="0" smtClean="0"/>
              <a:t>Timeliness</a:t>
            </a:r>
          </a:p>
          <a:p>
            <a:pPr lvl="1"/>
            <a:r>
              <a:rPr lang="en-US" dirty="0" smtClean="0"/>
              <a:t>Safety</a:t>
            </a:r>
          </a:p>
          <a:p>
            <a:pPr lvl="1"/>
            <a:r>
              <a:rPr lang="en-US" dirty="0" smtClean="0"/>
              <a:t>Cultural Competence</a:t>
            </a:r>
          </a:p>
          <a:p>
            <a:pPr lvl="1"/>
            <a:r>
              <a:rPr lang="en-US" dirty="0" smtClean="0"/>
              <a:t>Patient-centeredness</a:t>
            </a:r>
          </a:p>
          <a:p>
            <a:endParaRPr lang="en-US" dirty="0" smtClean="0"/>
          </a:p>
          <a:p>
            <a:r>
              <a:rPr lang="en-US" dirty="0" smtClean="0"/>
              <a:t>Reducing Per Capita Costs</a:t>
            </a:r>
          </a:p>
          <a:p>
            <a:pPr lvl="1"/>
            <a:r>
              <a:rPr lang="en-US" dirty="0" smtClean="0"/>
              <a:t>Population level – note this needs “population”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Measuring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Well lets look at some international </a:t>
            </a:r>
            <a:r>
              <a:rPr lang="en-US" smtClean="0"/>
              <a:t>comparative measurements…..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What Goals  - What Measurement?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Intrinsic </a:t>
            </a:r>
            <a:r>
              <a:rPr lang="en-US" dirty="0" smtClean="0"/>
              <a:t>Goals:</a:t>
            </a:r>
          </a:p>
          <a:p>
            <a:pPr lvl="1"/>
            <a:r>
              <a:rPr lang="en-US" dirty="0" smtClean="0"/>
              <a:t>Relatively independent of other goals</a:t>
            </a:r>
          </a:p>
          <a:p>
            <a:pPr lvl="1"/>
            <a:r>
              <a:rPr lang="en-US" dirty="0" smtClean="0"/>
              <a:t>More is always </a:t>
            </a:r>
            <a:r>
              <a:rPr lang="en-US" dirty="0" smtClean="0"/>
              <a:t>better</a:t>
            </a:r>
          </a:p>
          <a:p>
            <a:pPr lvl="1"/>
            <a:r>
              <a:rPr lang="en-US" dirty="0" smtClean="0"/>
              <a:t>Hard to find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Instrumental Goals:</a:t>
            </a:r>
          </a:p>
          <a:p>
            <a:pPr lvl="1"/>
            <a:r>
              <a:rPr lang="en-US" dirty="0" smtClean="0"/>
              <a:t>Often interdependent with other goals</a:t>
            </a:r>
          </a:p>
          <a:p>
            <a:pPr lvl="1"/>
            <a:r>
              <a:rPr lang="en-US" dirty="0" smtClean="0"/>
              <a:t>More not always better</a:t>
            </a:r>
          </a:p>
          <a:p>
            <a:pPr lvl="1"/>
            <a:r>
              <a:rPr lang="en-US" dirty="0" smtClean="0"/>
              <a:t>Indirect to “desired” goal</a:t>
            </a:r>
          </a:p>
          <a:p>
            <a:pPr lvl="1"/>
            <a:r>
              <a:rPr lang="en-US" dirty="0" smtClean="0"/>
              <a:t>Common but numerous and imperfect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Where Have We Been – Where </a:t>
            </a:r>
            <a:r>
              <a:rPr lang="en-US" dirty="0" smtClean="0"/>
              <a:t>A</a:t>
            </a:r>
            <a:r>
              <a:rPr lang="en-US" dirty="0" smtClean="0"/>
              <a:t>re We Going?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Struggle to find simple, informative system goals</a:t>
            </a:r>
          </a:p>
          <a:p>
            <a:r>
              <a:rPr lang="en-US" dirty="0" smtClean="0"/>
              <a:t>Striving for single, intrinsic goal measure has led to important realizations and goal/measurement thinking (WHO, etc.)</a:t>
            </a:r>
          </a:p>
          <a:p>
            <a:r>
              <a:rPr lang="en-US" dirty="0" smtClean="0"/>
              <a:t>Recognition that a set of instrumental goals related to “true” goal is likely best</a:t>
            </a:r>
          </a:p>
          <a:p>
            <a:r>
              <a:rPr lang="en-US" dirty="0" smtClean="0"/>
              <a:t>Some of the points along the way….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0" lang="en-US" dirty="0" smtClean="0"/>
              <a:t>Institute of Medicine </a:t>
            </a:r>
            <a:br>
              <a:rPr kumimoji="0" lang="en-US" dirty="0" smtClean="0"/>
            </a:br>
            <a:r>
              <a:rPr lang="en-US" dirty="0" smtClean="0"/>
              <a:t>Six </a:t>
            </a:r>
            <a:r>
              <a:rPr kumimoji="0" lang="en-US" dirty="0" smtClean="0"/>
              <a:t>Aims/Ten Rules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600200"/>
            <a:ext cx="8116888" cy="5029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buFont typeface="Wingdings" pitchFamily="2" charset="2"/>
              <a:buChar char="§"/>
            </a:pPr>
            <a:r>
              <a:rPr kumimoji="0" lang="en-US" sz="3600" dirty="0" smtClean="0"/>
              <a:t>Six Aims</a:t>
            </a:r>
          </a:p>
          <a:p>
            <a:pPr lvl="1">
              <a:lnSpc>
                <a:spcPct val="90000"/>
              </a:lnSpc>
              <a:spcAft>
                <a:spcPts val="600"/>
              </a:spcAft>
              <a:buFont typeface="Wingdings" pitchFamily="2" charset="2"/>
              <a:buChar char="§"/>
            </a:pPr>
            <a:r>
              <a:rPr kumimoji="0" lang="en-US" sz="2800" dirty="0" smtClean="0"/>
              <a:t>Safe</a:t>
            </a:r>
          </a:p>
          <a:p>
            <a:pPr lvl="1">
              <a:lnSpc>
                <a:spcPct val="90000"/>
              </a:lnSpc>
              <a:spcAft>
                <a:spcPts val="600"/>
              </a:spcAft>
              <a:buFont typeface="Wingdings" pitchFamily="2" charset="2"/>
              <a:buChar char="§"/>
            </a:pPr>
            <a:r>
              <a:rPr kumimoji="0" lang="en-US" sz="2800" dirty="0" smtClean="0"/>
              <a:t>Effective</a:t>
            </a:r>
          </a:p>
          <a:p>
            <a:pPr lvl="1">
              <a:lnSpc>
                <a:spcPct val="90000"/>
              </a:lnSpc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800" dirty="0" smtClean="0"/>
              <a:t>P</a:t>
            </a:r>
            <a:r>
              <a:rPr kumimoji="0" lang="en-US" sz="2800" dirty="0" smtClean="0"/>
              <a:t>atient-centered</a:t>
            </a:r>
          </a:p>
          <a:p>
            <a:pPr lvl="1">
              <a:lnSpc>
                <a:spcPct val="90000"/>
              </a:lnSpc>
              <a:spcAft>
                <a:spcPts val="600"/>
              </a:spcAft>
              <a:buFont typeface="Wingdings" pitchFamily="2" charset="2"/>
              <a:buChar char="§"/>
            </a:pPr>
            <a:r>
              <a:rPr kumimoji="0" lang="en-US" sz="2800" dirty="0" smtClean="0"/>
              <a:t>Timely</a:t>
            </a:r>
          </a:p>
          <a:p>
            <a:pPr lvl="1">
              <a:lnSpc>
                <a:spcPct val="90000"/>
              </a:lnSpc>
              <a:spcAft>
                <a:spcPts val="600"/>
              </a:spcAft>
              <a:buFont typeface="Wingdings" pitchFamily="2" charset="2"/>
              <a:buChar char="§"/>
            </a:pPr>
            <a:r>
              <a:rPr kumimoji="0" lang="en-US" sz="2800" dirty="0" smtClean="0"/>
              <a:t>Efficient</a:t>
            </a:r>
          </a:p>
          <a:p>
            <a:pPr lvl="1">
              <a:lnSpc>
                <a:spcPct val="90000"/>
              </a:lnSpc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800" dirty="0" smtClean="0"/>
              <a:t>E</a:t>
            </a:r>
            <a:r>
              <a:rPr kumimoji="0" lang="en-US" sz="2800" dirty="0" smtClean="0"/>
              <a:t>quitable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 typeface="Wingdings" pitchFamily="2" charset="2"/>
              <a:buChar char="§"/>
            </a:pPr>
            <a:r>
              <a:rPr lang="en-US" sz="3400" dirty="0" smtClean="0"/>
              <a:t>Ten Rules for System Redesign…</a:t>
            </a:r>
            <a:endParaRPr kumimoji="0" lang="en-US" sz="3400" dirty="0" smtClean="0"/>
          </a:p>
        </p:txBody>
      </p:sp>
      <p:pic>
        <p:nvPicPr>
          <p:cNvPr id="1026" name="Picture 2" descr="C:\Program Files\Microsoft Office\MEDIA\CAGCAT10\j0293844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89190" y="1981200"/>
            <a:ext cx="3216610" cy="2590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0" lang="en-US" dirty="0" smtClean="0"/>
              <a:t>Institute of Medicine </a:t>
            </a:r>
            <a:br>
              <a:rPr kumimoji="0" lang="en-US" dirty="0" smtClean="0"/>
            </a:br>
            <a:r>
              <a:rPr kumimoji="0" lang="en-US" dirty="0" smtClean="0"/>
              <a:t>Ten Rules for System Redesign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676400"/>
            <a:ext cx="8421688" cy="4953000"/>
          </a:xfrm>
        </p:spPr>
        <p:txBody>
          <a:bodyPr>
            <a:normAutofit/>
          </a:bodyPr>
          <a:lstStyle/>
          <a:p>
            <a:pPr marL="365760" indent="-365760">
              <a:lnSpc>
                <a:spcPct val="9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/>
              <a:t>Care is based on continuous healing relationships;</a:t>
            </a:r>
          </a:p>
          <a:p>
            <a:pPr marL="365760" indent="-365760">
              <a:lnSpc>
                <a:spcPct val="9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/>
              <a:t>Care is customized according to patient needs/values;</a:t>
            </a:r>
          </a:p>
          <a:p>
            <a:pPr marL="365760" indent="-365760">
              <a:lnSpc>
                <a:spcPct val="9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/>
              <a:t>The patient is the source of control;</a:t>
            </a:r>
          </a:p>
          <a:p>
            <a:pPr marL="365760" indent="-365760">
              <a:lnSpc>
                <a:spcPct val="9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/>
              <a:t>Knowledge is shared and information flows freely;</a:t>
            </a:r>
          </a:p>
          <a:p>
            <a:pPr marL="365760" indent="-365760">
              <a:lnSpc>
                <a:spcPct val="9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/>
              <a:t>Decision making is evidence-based;</a:t>
            </a:r>
          </a:p>
          <a:p>
            <a:pPr marL="365760" indent="-365760">
              <a:lnSpc>
                <a:spcPct val="9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/>
              <a:t>Safety is a system property;</a:t>
            </a:r>
          </a:p>
          <a:p>
            <a:pPr marL="365760" indent="-365760">
              <a:lnSpc>
                <a:spcPct val="9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/>
              <a:t>Transparency is necessary;</a:t>
            </a:r>
          </a:p>
          <a:p>
            <a:pPr marL="365760" indent="-365760">
              <a:lnSpc>
                <a:spcPct val="9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/>
              <a:t>Needs are anticipated;</a:t>
            </a:r>
          </a:p>
          <a:p>
            <a:pPr marL="365760" indent="-365760">
              <a:lnSpc>
                <a:spcPct val="9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/>
              <a:t>Waste is continuously decreased; and,</a:t>
            </a:r>
          </a:p>
          <a:p>
            <a:pPr marL="365760" indent="-365760">
              <a:lnSpc>
                <a:spcPct val="9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/>
              <a:t>Cooperation among clinicians is a priority.</a:t>
            </a:r>
          </a:p>
          <a:p>
            <a:pPr marL="742950" indent="-742950">
              <a:lnSpc>
                <a:spcPct val="90000"/>
              </a:lnSpc>
              <a:spcAft>
                <a:spcPts val="600"/>
              </a:spcAft>
              <a:buFont typeface="+mj-lt"/>
              <a:buAutoNum type="arabicPeriod"/>
            </a:pPr>
            <a:endParaRPr lang="en-US" sz="3600" dirty="0" smtClean="0"/>
          </a:p>
          <a:p>
            <a:pPr>
              <a:lnSpc>
                <a:spcPct val="90000"/>
              </a:lnSpc>
              <a:spcAft>
                <a:spcPts val="600"/>
              </a:spcAft>
              <a:buFont typeface="Wingdings" pitchFamily="2" charset="2"/>
              <a:buChar char="§"/>
            </a:pPr>
            <a:endParaRPr kumimoji="0"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0" lang="en-US" dirty="0" smtClean="0"/>
              <a:t>Access, Cost and Quality</a:t>
            </a:r>
            <a:endParaRPr kumimoji="0" lang="en-US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8153400" cy="47244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kumimoji="0" lang="en-US" sz="2400" dirty="0" smtClean="0"/>
              <a:t>Note: All three are instrumental…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dirty="0" smtClean="0"/>
              <a:t>Access: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en-US" sz="1800" dirty="0" smtClean="0"/>
              <a:t>Availability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en-US" sz="1800" dirty="0" smtClean="0"/>
              <a:t>Opportunity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en-US" sz="1800" dirty="0" smtClean="0"/>
              <a:t>Knowledge (e.g. health literacy)?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kumimoji="0" lang="en-US" sz="2400" dirty="0" smtClean="0"/>
              <a:t>Quality: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en-US" sz="1800" dirty="0" smtClean="0"/>
              <a:t>Better health related outcomes?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kumimoji="0" lang="en-US" sz="1800" dirty="0" smtClean="0"/>
              <a:t>Other things e.g. convenience?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en-US" sz="1800" dirty="0" smtClean="0"/>
              <a:t>From who’s perspective?</a:t>
            </a:r>
            <a:endParaRPr kumimoji="0" lang="en-US" sz="1800" dirty="0" smtClean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dirty="0" smtClean="0"/>
              <a:t>Cost: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kumimoji="0" lang="en-US" sz="1800" dirty="0" smtClean="0"/>
              <a:t>Yes..but is this perhaps the most instrumental…</a:t>
            </a:r>
            <a:endParaRPr kumimoji="0"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WHO 2000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Three intrinsic goals…</a:t>
            </a:r>
          </a:p>
          <a:p>
            <a:r>
              <a:rPr lang="en-US" dirty="0" smtClean="0"/>
              <a:t>Population Health</a:t>
            </a:r>
          </a:p>
          <a:p>
            <a:pPr lvl="1"/>
            <a:r>
              <a:rPr lang="en-US" dirty="0" smtClean="0"/>
              <a:t>Yes..but overall, in distribution..that easy..</a:t>
            </a:r>
          </a:p>
          <a:p>
            <a:r>
              <a:rPr lang="en-US" dirty="0" smtClean="0"/>
              <a:t>Fairness in Financial Contribution</a:t>
            </a:r>
          </a:p>
          <a:p>
            <a:pPr lvl="1"/>
            <a:r>
              <a:rPr lang="en-US" dirty="0" smtClean="0"/>
              <a:t>Macro issue about how resources collected</a:t>
            </a:r>
          </a:p>
          <a:p>
            <a:pPr lvl="1"/>
            <a:r>
              <a:rPr lang="en-US" dirty="0" smtClean="0"/>
              <a:t>Does this speak to level of expenditure?</a:t>
            </a:r>
          </a:p>
          <a:p>
            <a:r>
              <a:rPr lang="en-US" dirty="0" smtClean="0"/>
              <a:t>Responsiveness to People’s Expectations in Regards to non-Health Related Matters</a:t>
            </a:r>
          </a:p>
          <a:p>
            <a:pPr lvl="1"/>
            <a:r>
              <a:rPr lang="en-US" dirty="0" smtClean="0"/>
              <a:t>Multi-dimensional</a:t>
            </a:r>
          </a:p>
          <a:p>
            <a:pPr lvl="1"/>
            <a:r>
              <a:rPr lang="en-US" dirty="0" smtClean="0"/>
              <a:t>Culturally divergent?</a:t>
            </a:r>
          </a:p>
          <a:p>
            <a:pPr lvl="1"/>
            <a:r>
              <a:rPr lang="en-US" dirty="0" smtClean="0"/>
              <a:t>Why non-health?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The Triple Aim </a:t>
            </a:r>
            <a:br>
              <a:rPr lang="en-US" dirty="0" smtClean="0"/>
            </a:br>
            <a:r>
              <a:rPr lang="en-US" sz="3200" dirty="0" smtClean="0"/>
              <a:t>(IHI/Berwick, Nolan &amp; Whittington, 2008)</a:t>
            </a:r>
            <a:endParaRPr lang="en-US" dirty="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752600"/>
            <a:ext cx="8077200" cy="4572000"/>
          </a:xfrm>
        </p:spPr>
        <p:txBody>
          <a:bodyPr>
            <a:normAutofit lnSpcReduction="10000"/>
          </a:bodyPr>
          <a:lstStyle/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/>
              <a:t>Where we are now….</a:t>
            </a:r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/>
              <a:t>Goals</a:t>
            </a:r>
            <a:r>
              <a:rPr lang="en-US" dirty="0" smtClean="0"/>
              <a:t>: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/>
              <a:t>Improving the experience of care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/>
              <a:t>Improving the health of populations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/>
              <a:t>Reducing per capita costs of health care</a:t>
            </a:r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/>
              <a:t>Preconditions:  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/>
              <a:t>“Enrollment” of population 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/>
              <a:t>Commitment to universality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/>
              <a:t>Role of “integrator”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Triple Aim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smtClean="0"/>
              <a:t>Intrinsic or instrumental??</a:t>
            </a:r>
          </a:p>
          <a:p>
            <a:r>
              <a:rPr lang="en-US" dirty="0" smtClean="0"/>
              <a:t> </a:t>
            </a:r>
            <a:r>
              <a:rPr lang="en-US" dirty="0" smtClean="0"/>
              <a:t>Leave out some high macro concerns e.g. fairness of contribution???</a:t>
            </a:r>
          </a:p>
          <a:p>
            <a:r>
              <a:rPr lang="en-US" dirty="0" smtClean="0"/>
              <a:t>Can be acted on globally and locally – perhaps a key element..</a:t>
            </a:r>
          </a:p>
          <a:p>
            <a:r>
              <a:rPr lang="en-US" dirty="0" smtClean="0"/>
              <a:t>Basis of most “new” system and care transformation – Primary care homes, Accountable care organizations, etc..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467</TotalTime>
  <Words>621</Words>
  <Application>Microsoft Office PowerPoint</Application>
  <PresentationFormat>On-screen Show (4:3)</PresentationFormat>
  <Paragraphs>121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Foundry</vt:lpstr>
      <vt:lpstr>Health System Goals and Measurement</vt:lpstr>
      <vt:lpstr>What Goals  - What Measurement?</vt:lpstr>
      <vt:lpstr>Where Have We Been – Where Are We Going?</vt:lpstr>
      <vt:lpstr>Institute of Medicine  Six Aims/Ten Rules</vt:lpstr>
      <vt:lpstr>Institute of Medicine  Ten Rules for System Redesign</vt:lpstr>
      <vt:lpstr>Access, Cost and Quality</vt:lpstr>
      <vt:lpstr>WHO 2000 </vt:lpstr>
      <vt:lpstr>The Triple Aim  (IHI/Berwick, Nolan &amp; Whittington, 2008)</vt:lpstr>
      <vt:lpstr>The Triple Aim</vt:lpstr>
      <vt:lpstr>Five Responsibilities of the “Integrator” in the Triple Aim</vt:lpstr>
      <vt:lpstr>Levels of the Health Care System (Berwick, 2002)</vt:lpstr>
      <vt:lpstr>Measuring Goals</vt:lpstr>
      <vt:lpstr>Measuring Goals</vt:lpstr>
      <vt:lpstr>Measuring Goals</vt:lpstr>
      <vt:lpstr>Measuring Goals</vt:lpstr>
    </vt:vector>
  </TitlesOfParts>
  <Company>Portland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Models and Systems of Health Services Organization</dc:title>
  <dc:creator>jrissi</dc:creator>
  <cp:lastModifiedBy>nwallace</cp:lastModifiedBy>
  <cp:revision>48</cp:revision>
  <dcterms:created xsi:type="dcterms:W3CDTF">2010-01-14T21:32:16Z</dcterms:created>
  <dcterms:modified xsi:type="dcterms:W3CDTF">2013-04-17T22:54:27Z</dcterms:modified>
</cp:coreProperties>
</file>