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7" r:id="rId2"/>
    <p:sldId id="261" r:id="rId3"/>
    <p:sldId id="262" r:id="rId4"/>
    <p:sldId id="266" r:id="rId5"/>
    <p:sldId id="284" r:id="rId6"/>
    <p:sldId id="285" r:id="rId7"/>
    <p:sldId id="286" r:id="rId8"/>
    <p:sldId id="287" r:id="rId9"/>
    <p:sldId id="288" r:id="rId10"/>
    <p:sldId id="289" r:id="rId11"/>
    <p:sldId id="263" r:id="rId12"/>
    <p:sldId id="265" r:id="rId13"/>
    <p:sldId id="267" r:id="rId14"/>
    <p:sldId id="268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969" autoAdjust="0"/>
    <p:restoredTop sz="67994" autoAdjust="0"/>
  </p:normalViewPr>
  <p:slideViewPr>
    <p:cSldViewPr>
      <p:cViewPr varScale="1">
        <p:scale>
          <a:sx n="73" d="100"/>
          <a:sy n="73" d="100"/>
        </p:scale>
        <p:origin x="-8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98E8D8-DFFC-4F7B-B98D-DD07AA0B12C4}" type="datetimeFigureOut">
              <a:rPr lang="en-US" smtClean="0"/>
              <a:pPr/>
              <a:t>4/10/2013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F08296-814D-4C0D-8FA0-75EC50AD00C7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hdr" sz="quarter"/>
          </p:nvPr>
        </p:nvSpPr>
        <p:spPr>
          <a:ln/>
        </p:spPr>
        <p:txBody>
          <a:bodyPr/>
          <a:lstStyle/>
          <a:p>
            <a:r>
              <a:rPr lang="en-US"/>
              <a:t>*</a:t>
            </a:r>
            <a:endParaRPr lang="en-US" sz="1200" i="0">
              <a:latin typeface="Times New Roman" pitchFamily="-110" charset="0"/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"/>
          </p:nvPr>
        </p:nvSpPr>
        <p:spPr>
          <a:ln/>
        </p:spPr>
        <p:txBody>
          <a:bodyPr/>
          <a:lstStyle/>
          <a:p>
            <a:r>
              <a:rPr lang="en-US"/>
              <a:t>07/16/96</a:t>
            </a:r>
            <a:endParaRPr lang="en-US" sz="1200" i="0">
              <a:latin typeface="Times New Roman" pitchFamily="-110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4"/>
          </p:nvPr>
        </p:nvSpPr>
        <p:spPr>
          <a:ln/>
        </p:spPr>
        <p:txBody>
          <a:bodyPr/>
          <a:lstStyle/>
          <a:p>
            <a:r>
              <a:rPr lang="en-US"/>
              <a:t>*</a:t>
            </a:r>
            <a:endParaRPr lang="en-US" sz="1200" i="0">
              <a:latin typeface="Times New Roman" pitchFamily="-110" charset="0"/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r>
              <a:rPr lang="en-US"/>
              <a:t>##</a:t>
            </a:r>
            <a:endParaRPr lang="en-US" sz="1200" i="0">
              <a:latin typeface="Times New Roman" pitchFamily="-110" charset="0"/>
            </a:endParaRPr>
          </a:p>
        </p:txBody>
      </p:sp>
      <p:sp>
        <p:nvSpPr>
          <p:cNvPr id="102402" name="Rectangle 2"/>
          <p:cNvSpPr>
            <a:spLocks noGrp="1" noRot="1" noChangeAspect="1" noChangeArrowheads="1"/>
          </p:cNvSpPr>
          <p:nvPr>
            <p:ph type="sldImg"/>
          </p:nvPr>
        </p:nvSpPr>
        <p:spPr>
          <a:ln/>
        </p:spPr>
      </p:sp>
      <p:sp>
        <p:nvSpPr>
          <p:cNvPr id="1024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hdr" sz="quarter"/>
          </p:nvPr>
        </p:nvSpPr>
        <p:spPr>
          <a:ln/>
        </p:spPr>
        <p:txBody>
          <a:bodyPr/>
          <a:lstStyle/>
          <a:p>
            <a:r>
              <a:rPr lang="en-US"/>
              <a:t>*</a:t>
            </a:r>
            <a:endParaRPr lang="en-US" sz="1200" i="0">
              <a:latin typeface="Times New Roman" pitchFamily="-110" charset="0"/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"/>
          </p:nvPr>
        </p:nvSpPr>
        <p:spPr>
          <a:ln/>
        </p:spPr>
        <p:txBody>
          <a:bodyPr/>
          <a:lstStyle/>
          <a:p>
            <a:r>
              <a:rPr lang="en-US"/>
              <a:t>07/16/96</a:t>
            </a:r>
            <a:endParaRPr lang="en-US" sz="1200" i="0">
              <a:latin typeface="Times New Roman" pitchFamily="-110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4"/>
          </p:nvPr>
        </p:nvSpPr>
        <p:spPr>
          <a:ln/>
        </p:spPr>
        <p:txBody>
          <a:bodyPr/>
          <a:lstStyle/>
          <a:p>
            <a:r>
              <a:rPr lang="en-US"/>
              <a:t>*</a:t>
            </a:r>
            <a:endParaRPr lang="en-US" sz="1200" i="0">
              <a:latin typeface="Times New Roman" pitchFamily="-110" charset="0"/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r>
              <a:rPr lang="en-US"/>
              <a:t>##</a:t>
            </a:r>
            <a:endParaRPr lang="en-US" sz="1200" i="0">
              <a:latin typeface="Times New Roman" pitchFamily="-110" charset="0"/>
            </a:endParaRPr>
          </a:p>
        </p:txBody>
      </p:sp>
      <p:sp>
        <p:nvSpPr>
          <p:cNvPr id="103426" name="Rectangle 2"/>
          <p:cNvSpPr>
            <a:spLocks noGrp="1" noRot="1" noChangeAspect="1" noChangeArrowheads="1"/>
          </p:cNvSpPr>
          <p:nvPr>
            <p:ph type="sldImg"/>
          </p:nvPr>
        </p:nvSpPr>
        <p:spPr>
          <a:ln/>
        </p:spPr>
      </p:sp>
      <p:sp>
        <p:nvSpPr>
          <p:cNvPr id="1034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F08296-814D-4C0D-8FA0-75EC50AD00C7}" type="slidenum">
              <a:rPr lang="en-US" smtClean="0"/>
              <a:pPr/>
              <a:t>14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55B4367B-35F7-4426-B30B-94F8FC818CCE}" type="datetimeFigureOut">
              <a:rPr lang="en-US" smtClean="0"/>
              <a:pPr/>
              <a:t>4/10/2013</a:t>
            </a:fld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EB04E93-10A7-4DD4-8C03-0BB38D75EAA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B4367B-35F7-4426-B30B-94F8FC818CCE}" type="datetimeFigureOut">
              <a:rPr lang="en-US" smtClean="0"/>
              <a:pPr/>
              <a:t>4/10/2013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B04E93-10A7-4DD4-8C03-0BB38D75EAA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55B4367B-35F7-4426-B30B-94F8FC818CCE}" type="datetimeFigureOut">
              <a:rPr lang="en-US" smtClean="0"/>
              <a:pPr/>
              <a:t>4/10/2013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EB04E93-10A7-4DD4-8C03-0BB38D75EAA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B4367B-35F7-4426-B30B-94F8FC818CCE}" type="datetimeFigureOut">
              <a:rPr lang="en-US" smtClean="0"/>
              <a:pPr/>
              <a:t>4/10/2013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EB04E93-10A7-4DD4-8C03-0BB38D75EAA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B4367B-35F7-4426-B30B-94F8FC818CCE}" type="datetimeFigureOut">
              <a:rPr lang="en-US" smtClean="0"/>
              <a:pPr/>
              <a:t>4/10/2013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EB04E93-10A7-4DD4-8C03-0BB38D75EAA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B4367B-35F7-4426-B30B-94F8FC818CCE}" type="datetimeFigureOut">
              <a:rPr lang="en-US" smtClean="0"/>
              <a:pPr/>
              <a:t>4/10/2013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B04E93-10A7-4DD4-8C03-0BB38D75EAA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B4367B-35F7-4426-B30B-94F8FC818CCE}" type="datetimeFigureOut">
              <a:rPr lang="en-US" smtClean="0"/>
              <a:pPr/>
              <a:t>4/10/2013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B04E93-10A7-4DD4-8C03-0BB38D75EAA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55B4367B-35F7-4426-B30B-94F8FC818CCE}" type="datetimeFigureOut">
              <a:rPr lang="en-US" smtClean="0"/>
              <a:pPr/>
              <a:t>4/10/2013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EB04E93-10A7-4DD4-8C03-0BB38D75EAA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55B4367B-35F7-4426-B30B-94F8FC818CCE}" type="datetimeFigureOut">
              <a:rPr lang="en-US" smtClean="0"/>
              <a:pPr/>
              <a:t>4/10/2013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EB04E93-10A7-4DD4-8C03-0BB38D75EAA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B4367B-35F7-4426-B30B-94F8FC818CCE}" type="datetimeFigureOut">
              <a:rPr lang="en-US" smtClean="0"/>
              <a:pPr/>
              <a:t>4/10/2013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B04E93-10A7-4DD4-8C03-0BB38D75EAA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B4367B-35F7-4426-B30B-94F8FC818CCE}" type="datetimeFigureOut">
              <a:rPr lang="en-US" smtClean="0"/>
              <a:pPr/>
              <a:t>4/10/2013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B04E93-10A7-4DD4-8C03-0BB38D75EAA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55B4367B-35F7-4426-B30B-94F8FC818CCE}" type="datetimeFigureOut">
              <a:rPr lang="en-US" smtClean="0"/>
              <a:pPr/>
              <a:t>4/10/2013</a:t>
            </a:fld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FEB04E93-10A7-4DD4-8C03-0BB38D75EAA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 smtClean="0"/>
              <a:t>Defining Health and its Role in Determining Health System Goals and Activities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200400"/>
            <a:ext cx="7322234" cy="1752600"/>
          </a:xfrm>
        </p:spPr>
        <p:txBody>
          <a:bodyPr/>
          <a:lstStyle/>
          <a:p>
            <a:r>
              <a:rPr lang="en-US" dirty="0" smtClean="0"/>
              <a:t>PA 574: Health Systems Organization</a:t>
            </a:r>
          </a:p>
          <a:p>
            <a:r>
              <a:rPr lang="en-US" dirty="0" smtClean="0"/>
              <a:t>Session 2 – </a:t>
            </a:r>
            <a:r>
              <a:rPr lang="en-US" dirty="0" smtClean="0"/>
              <a:t>April 10, 2013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en-US" dirty="0" smtClean="0"/>
              <a:t>Institute of Medicine </a:t>
            </a:r>
            <a:br>
              <a:rPr kumimoji="0" lang="en-US" dirty="0" smtClean="0"/>
            </a:br>
            <a:r>
              <a:rPr lang="en-US" dirty="0" smtClean="0"/>
              <a:t>Six </a:t>
            </a:r>
            <a:r>
              <a:rPr kumimoji="0" lang="en-US" dirty="0" smtClean="0"/>
              <a:t>Aims/Ten Rules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1600200"/>
            <a:ext cx="8116888" cy="50292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§"/>
            </a:pPr>
            <a:r>
              <a:rPr kumimoji="0" lang="en-US" sz="3600" dirty="0" smtClean="0"/>
              <a:t>Six Aims</a:t>
            </a:r>
          </a:p>
          <a:p>
            <a:pPr lvl="1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§"/>
            </a:pPr>
            <a:r>
              <a:rPr kumimoji="0" lang="en-US" sz="2800" dirty="0" smtClean="0"/>
              <a:t>Safe</a:t>
            </a:r>
          </a:p>
          <a:p>
            <a:pPr lvl="1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§"/>
            </a:pPr>
            <a:r>
              <a:rPr kumimoji="0" lang="en-US" sz="2800" dirty="0" smtClean="0"/>
              <a:t>Effective</a:t>
            </a:r>
          </a:p>
          <a:p>
            <a:pPr lvl="1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§"/>
            </a:pPr>
            <a:r>
              <a:rPr lang="en-US" sz="2800" dirty="0" smtClean="0"/>
              <a:t>P</a:t>
            </a:r>
            <a:r>
              <a:rPr kumimoji="0" lang="en-US" sz="2800" dirty="0" smtClean="0"/>
              <a:t>atient-centered</a:t>
            </a:r>
          </a:p>
          <a:p>
            <a:pPr lvl="1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§"/>
            </a:pPr>
            <a:r>
              <a:rPr kumimoji="0" lang="en-US" sz="2800" dirty="0" smtClean="0"/>
              <a:t>Timely</a:t>
            </a:r>
          </a:p>
          <a:p>
            <a:pPr lvl="1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§"/>
            </a:pPr>
            <a:r>
              <a:rPr kumimoji="0" lang="en-US" sz="2800" dirty="0" smtClean="0"/>
              <a:t>Efficient</a:t>
            </a:r>
          </a:p>
          <a:p>
            <a:pPr lvl="1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§"/>
            </a:pPr>
            <a:r>
              <a:rPr lang="en-US" sz="2800" dirty="0" smtClean="0"/>
              <a:t>E</a:t>
            </a:r>
            <a:r>
              <a:rPr kumimoji="0" lang="en-US" sz="2800" dirty="0" smtClean="0"/>
              <a:t>quitable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§"/>
            </a:pPr>
            <a:r>
              <a:rPr lang="en-US" sz="3400" dirty="0" smtClean="0"/>
              <a:t>Ten Rules for System Redesign…</a:t>
            </a:r>
            <a:endParaRPr kumimoji="0" lang="en-US" sz="3400" dirty="0" smtClean="0"/>
          </a:p>
        </p:txBody>
      </p:sp>
      <p:pic>
        <p:nvPicPr>
          <p:cNvPr id="1026" name="Picture 2" descr="C:\Program Files\Microsoft Office\MEDIA\CAGCAT10\j029384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89190" y="1981200"/>
            <a:ext cx="3216610" cy="2590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en-US" dirty="0" smtClean="0"/>
              <a:t>Institute of Medicine </a:t>
            </a:r>
            <a:br>
              <a:rPr kumimoji="0" lang="en-US" dirty="0" smtClean="0"/>
            </a:br>
            <a:r>
              <a:rPr kumimoji="0" lang="en-US" dirty="0" smtClean="0"/>
              <a:t>Ten Rules for System Redesign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533400" y="1676400"/>
            <a:ext cx="8421688" cy="4953000"/>
          </a:xfrm>
        </p:spPr>
        <p:txBody>
          <a:bodyPr>
            <a:normAutofit/>
          </a:bodyPr>
          <a:lstStyle/>
          <a:p>
            <a:pPr marL="365760" indent="-365760">
              <a:lnSpc>
                <a:spcPct val="90000"/>
              </a:lnSpc>
              <a:spcAft>
                <a:spcPts val="1200"/>
              </a:spcAft>
              <a:buFont typeface="+mj-lt"/>
              <a:buAutoNum type="arabicPeriod"/>
            </a:pPr>
            <a:r>
              <a:rPr lang="en-US" sz="2400" dirty="0" smtClean="0"/>
              <a:t>Care is based on continuous healing relationships;</a:t>
            </a:r>
          </a:p>
          <a:p>
            <a:pPr marL="365760" indent="-365760">
              <a:lnSpc>
                <a:spcPct val="90000"/>
              </a:lnSpc>
              <a:spcAft>
                <a:spcPts val="1200"/>
              </a:spcAft>
              <a:buFont typeface="+mj-lt"/>
              <a:buAutoNum type="arabicPeriod"/>
            </a:pPr>
            <a:r>
              <a:rPr lang="en-US" sz="2400" dirty="0" smtClean="0"/>
              <a:t>Care is customized according to patient needs/values;</a:t>
            </a:r>
          </a:p>
          <a:p>
            <a:pPr marL="365760" indent="-365760">
              <a:lnSpc>
                <a:spcPct val="90000"/>
              </a:lnSpc>
              <a:spcAft>
                <a:spcPts val="1200"/>
              </a:spcAft>
              <a:buFont typeface="+mj-lt"/>
              <a:buAutoNum type="arabicPeriod"/>
            </a:pPr>
            <a:r>
              <a:rPr lang="en-US" sz="2400" dirty="0" smtClean="0"/>
              <a:t>The patient is the source of control;</a:t>
            </a:r>
          </a:p>
          <a:p>
            <a:pPr marL="365760" indent="-365760">
              <a:lnSpc>
                <a:spcPct val="90000"/>
              </a:lnSpc>
              <a:spcAft>
                <a:spcPts val="1200"/>
              </a:spcAft>
              <a:buFont typeface="+mj-lt"/>
              <a:buAutoNum type="arabicPeriod"/>
            </a:pPr>
            <a:r>
              <a:rPr lang="en-US" sz="2400" dirty="0" smtClean="0"/>
              <a:t>Knowledge is shared and information flows freely;</a:t>
            </a:r>
          </a:p>
          <a:p>
            <a:pPr marL="365760" indent="-365760">
              <a:lnSpc>
                <a:spcPct val="90000"/>
              </a:lnSpc>
              <a:spcAft>
                <a:spcPts val="1200"/>
              </a:spcAft>
              <a:buFont typeface="+mj-lt"/>
              <a:buAutoNum type="arabicPeriod"/>
            </a:pPr>
            <a:r>
              <a:rPr lang="en-US" sz="2400" dirty="0" smtClean="0"/>
              <a:t>Decision making is evidence-based;</a:t>
            </a:r>
          </a:p>
          <a:p>
            <a:pPr marL="365760" indent="-365760">
              <a:lnSpc>
                <a:spcPct val="90000"/>
              </a:lnSpc>
              <a:spcAft>
                <a:spcPts val="1200"/>
              </a:spcAft>
              <a:buFont typeface="+mj-lt"/>
              <a:buAutoNum type="arabicPeriod"/>
            </a:pPr>
            <a:r>
              <a:rPr lang="en-US" sz="2400" dirty="0" smtClean="0"/>
              <a:t>Safety is a system property;</a:t>
            </a:r>
          </a:p>
          <a:p>
            <a:pPr marL="365760" indent="-365760">
              <a:lnSpc>
                <a:spcPct val="90000"/>
              </a:lnSpc>
              <a:spcAft>
                <a:spcPts val="1200"/>
              </a:spcAft>
              <a:buFont typeface="+mj-lt"/>
              <a:buAutoNum type="arabicPeriod"/>
            </a:pPr>
            <a:r>
              <a:rPr lang="en-US" sz="2400" dirty="0" smtClean="0"/>
              <a:t>Transparency is necessary;</a:t>
            </a:r>
          </a:p>
          <a:p>
            <a:pPr marL="365760" indent="-365760">
              <a:lnSpc>
                <a:spcPct val="90000"/>
              </a:lnSpc>
              <a:spcAft>
                <a:spcPts val="1200"/>
              </a:spcAft>
              <a:buFont typeface="+mj-lt"/>
              <a:buAutoNum type="arabicPeriod"/>
            </a:pPr>
            <a:r>
              <a:rPr lang="en-US" sz="2400" dirty="0" smtClean="0"/>
              <a:t>Needs are anticipated;</a:t>
            </a:r>
          </a:p>
          <a:p>
            <a:pPr marL="365760" indent="-365760">
              <a:lnSpc>
                <a:spcPct val="90000"/>
              </a:lnSpc>
              <a:spcAft>
                <a:spcPts val="1200"/>
              </a:spcAft>
              <a:buFont typeface="+mj-lt"/>
              <a:buAutoNum type="arabicPeriod"/>
            </a:pPr>
            <a:r>
              <a:rPr lang="en-US" sz="2400" dirty="0" smtClean="0"/>
              <a:t>Waste is continuously decreased; and,</a:t>
            </a:r>
          </a:p>
          <a:p>
            <a:pPr marL="365760" indent="-365760">
              <a:lnSpc>
                <a:spcPct val="90000"/>
              </a:lnSpc>
              <a:spcAft>
                <a:spcPts val="1200"/>
              </a:spcAft>
              <a:buFont typeface="+mj-lt"/>
              <a:buAutoNum type="arabicPeriod"/>
            </a:pPr>
            <a:r>
              <a:rPr lang="en-US" sz="2400" dirty="0" smtClean="0"/>
              <a:t>Cooperation among clinicians is a priority.</a:t>
            </a:r>
          </a:p>
          <a:p>
            <a:pPr marL="742950" indent="-742950">
              <a:lnSpc>
                <a:spcPct val="90000"/>
              </a:lnSpc>
              <a:spcAft>
                <a:spcPts val="600"/>
              </a:spcAft>
              <a:buFont typeface="+mj-lt"/>
              <a:buAutoNum type="arabicPeriod"/>
            </a:pPr>
            <a:endParaRPr lang="en-US" sz="3600" dirty="0" smtClean="0"/>
          </a:p>
          <a:p>
            <a:pPr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§"/>
            </a:pPr>
            <a:endParaRPr kumimoji="0"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en-US"/>
              <a:t>Levels of the Health Care System </a:t>
            </a:r>
            <a:r>
              <a:rPr kumimoji="0" lang="en-US" sz="3200"/>
              <a:t>(Berwick, 2002)</a:t>
            </a:r>
            <a:endParaRPr kumimoji="0" lang="en-US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752600"/>
            <a:ext cx="8153400" cy="472440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kumimoji="0" lang="en-US" sz="2800" dirty="0"/>
              <a:t>Level 1:  Patient and Community</a:t>
            </a:r>
          </a:p>
          <a:p>
            <a:pPr lvl="1">
              <a:lnSpc>
                <a:spcPct val="90000"/>
              </a:lnSpc>
              <a:spcAft>
                <a:spcPts val="600"/>
              </a:spcAft>
            </a:pPr>
            <a:r>
              <a:rPr kumimoji="0" lang="en-US" sz="2400" dirty="0"/>
              <a:t>Experience of patients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kumimoji="0" lang="en-US" sz="2800" dirty="0"/>
              <a:t>Level 2:  </a:t>
            </a:r>
            <a:r>
              <a:rPr kumimoji="0" lang="en-US" sz="2800" dirty="0" err="1"/>
              <a:t>Microsystem</a:t>
            </a:r>
            <a:endParaRPr kumimoji="0" lang="en-US" sz="2800" dirty="0"/>
          </a:p>
          <a:p>
            <a:pPr lvl="1">
              <a:lnSpc>
                <a:spcPct val="90000"/>
              </a:lnSpc>
              <a:spcAft>
                <a:spcPts val="600"/>
              </a:spcAft>
            </a:pPr>
            <a:r>
              <a:rPr kumimoji="0" lang="en-US" sz="2400" dirty="0"/>
              <a:t>Functioning of small units of care delivery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kumimoji="0" lang="en-US" sz="2800" dirty="0"/>
              <a:t>Level 3:  Organization</a:t>
            </a:r>
          </a:p>
          <a:p>
            <a:pPr lvl="1">
              <a:lnSpc>
                <a:spcPct val="90000"/>
              </a:lnSpc>
              <a:spcAft>
                <a:spcPts val="600"/>
              </a:spcAft>
            </a:pPr>
            <a:r>
              <a:rPr kumimoji="0" lang="en-US" sz="2400" dirty="0"/>
              <a:t>Functioning of organizations that house </a:t>
            </a:r>
            <a:r>
              <a:rPr kumimoji="0" lang="en-US" sz="2400" dirty="0" err="1"/>
              <a:t>microsystems</a:t>
            </a:r>
            <a:endParaRPr kumimoji="0" lang="en-US" sz="2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kumimoji="0" lang="en-US" sz="2800" dirty="0"/>
              <a:t>Level 4:  Environment</a:t>
            </a:r>
          </a:p>
          <a:p>
            <a:pPr lvl="1">
              <a:lnSpc>
                <a:spcPct val="90000"/>
              </a:lnSpc>
              <a:spcAft>
                <a:spcPts val="600"/>
              </a:spcAft>
            </a:pPr>
            <a:r>
              <a:rPr kumimoji="0" lang="en-US" sz="2400" dirty="0"/>
              <a:t>Policy, payment, regulation, accreditation</a:t>
            </a:r>
          </a:p>
          <a:p>
            <a:pPr lvl="1">
              <a:lnSpc>
                <a:spcPct val="90000"/>
              </a:lnSpc>
              <a:spcAft>
                <a:spcPts val="600"/>
              </a:spcAft>
            </a:pPr>
            <a:r>
              <a:rPr kumimoji="0" lang="en-US" sz="2400" dirty="0"/>
              <a:t>Shapes behavior, interests and opportunities of Level 3 organizations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Defining Health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Medical Model Health defined by lack of presence of illness or disease (health defined by non-health)</a:t>
            </a:r>
          </a:p>
          <a:p>
            <a:pPr lvl="1"/>
            <a:r>
              <a:rPr lang="en-US" dirty="0" smtClean="0"/>
              <a:t>Illness defined by person – Disease by medical professional</a:t>
            </a:r>
          </a:p>
          <a:p>
            <a:r>
              <a:rPr lang="en-US" dirty="0" smtClean="0"/>
              <a:t>Sociological (Parsons) – Health is state of optimum capacity to fulfill social roles</a:t>
            </a:r>
          </a:p>
          <a:p>
            <a:pPr lvl="1"/>
            <a:r>
              <a:rPr lang="en-US" dirty="0" smtClean="0"/>
              <a:t>Defined disease/illness not needed</a:t>
            </a:r>
          </a:p>
          <a:p>
            <a:pPr lvl="1"/>
            <a:r>
              <a:rPr lang="en-US" dirty="0" smtClean="0"/>
              <a:t>But can be “ill” and still perform(?)</a:t>
            </a: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Defining Health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Society for Academic Emergency Medicine – Health is a state of physical &amp;mental Well-being that facilitates the achievement of individual and social goals.</a:t>
            </a:r>
          </a:p>
          <a:p>
            <a:r>
              <a:rPr lang="en-US" dirty="0" smtClean="0"/>
              <a:t>WHO – Health is a complete sate of physical, mental &amp;social well-being, and not merely the absence of disease and infirmity.  </a:t>
            </a:r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Defining Health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Holistic Health – encompasses physical, mental, social and spiritual aspects of well-being.</a:t>
            </a:r>
          </a:p>
          <a:p>
            <a:r>
              <a:rPr lang="en-US" dirty="0" smtClean="0"/>
              <a:t>Two “indirect” views:</a:t>
            </a:r>
          </a:p>
          <a:p>
            <a:pPr lvl="1"/>
            <a:r>
              <a:rPr lang="en-US" dirty="0" smtClean="0"/>
              <a:t>Acute, </a:t>
            </a:r>
            <a:r>
              <a:rPr lang="en-US" dirty="0" err="1" smtClean="0"/>
              <a:t>subacute</a:t>
            </a:r>
            <a:r>
              <a:rPr lang="en-US" dirty="0" smtClean="0"/>
              <a:t> &amp; chronic conditions</a:t>
            </a:r>
          </a:p>
          <a:p>
            <a:pPr lvl="1"/>
            <a:r>
              <a:rPr lang="en-US" dirty="0" smtClean="0"/>
              <a:t>Primary, secondary &amp; tertiary prevention</a:t>
            </a:r>
            <a:r>
              <a:rPr lang="en-US" dirty="0" smtClean="0"/>
              <a:t>?</a:t>
            </a:r>
          </a:p>
          <a:p>
            <a:r>
              <a:rPr lang="en-US" dirty="0" smtClean="0"/>
              <a:t> Last but not least..Public health – </a:t>
            </a:r>
          </a:p>
          <a:p>
            <a:pPr lvl="1"/>
            <a:r>
              <a:rPr lang="en-US" dirty="0" smtClean="0"/>
              <a:t>“societies interest in assuring conditions in which people can be healthy”.</a:t>
            </a:r>
          </a:p>
          <a:p>
            <a:pPr lvl="1"/>
            <a:r>
              <a:rPr lang="en-US" dirty="0" smtClean="0"/>
              <a:t>Population health</a:t>
            </a: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Defining Health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..And the Community Health Model:</a:t>
            </a:r>
          </a:p>
          <a:p>
            <a:pPr lvl="1"/>
            <a:r>
              <a:rPr lang="en-US" dirty="0" smtClean="0"/>
              <a:t>Add care, prevention, health promotion &amp; health education to attain holistic health</a:t>
            </a:r>
          </a:p>
          <a:p>
            <a:pPr lvl="1">
              <a:buNone/>
            </a:pPr>
            <a:endParaRPr lang="en-US" dirty="0" smtClean="0"/>
          </a:p>
          <a:p>
            <a:r>
              <a:rPr lang="en-US" dirty="0" smtClean="0"/>
              <a:t>So </a:t>
            </a:r>
            <a:r>
              <a:rPr lang="en-US" dirty="0" smtClean="0"/>
              <a:t>what makes the most sense…Are these all “functional” definitions:</a:t>
            </a:r>
          </a:p>
          <a:p>
            <a:pPr lvl="1"/>
            <a:r>
              <a:rPr lang="en-US" dirty="0" smtClean="0"/>
              <a:t>Are they feasible/doable?</a:t>
            </a:r>
          </a:p>
          <a:p>
            <a:pPr lvl="1"/>
            <a:r>
              <a:rPr lang="en-US" dirty="0" smtClean="0"/>
              <a:t>Do they delineate reasonable boundaries for a health system?</a:t>
            </a:r>
          </a:p>
          <a:p>
            <a:pPr lvl="1"/>
            <a:r>
              <a:rPr lang="en-US" dirty="0" smtClean="0"/>
              <a:t>How do we decide????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Health Determinants &amp; Justice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Health Determinants:</a:t>
            </a:r>
          </a:p>
          <a:p>
            <a:pPr lvl="1"/>
            <a:r>
              <a:rPr lang="en-US" dirty="0" smtClean="0"/>
              <a:t>Lifestyle (personal?)</a:t>
            </a:r>
          </a:p>
          <a:p>
            <a:pPr lvl="1"/>
            <a:r>
              <a:rPr lang="en-US" dirty="0" smtClean="0"/>
              <a:t>Environmental (social?)</a:t>
            </a:r>
          </a:p>
          <a:p>
            <a:pPr lvl="1"/>
            <a:r>
              <a:rPr lang="en-US" dirty="0" smtClean="0"/>
              <a:t>Heredity</a:t>
            </a:r>
          </a:p>
          <a:p>
            <a:pPr lvl="1"/>
            <a:r>
              <a:rPr lang="en-US" dirty="0" smtClean="0"/>
              <a:t>Care</a:t>
            </a:r>
            <a:endParaRPr lang="en-US" dirty="0" smtClean="0"/>
          </a:p>
          <a:p>
            <a:r>
              <a:rPr lang="en-US" dirty="0" smtClean="0"/>
              <a:t> Justice</a:t>
            </a:r>
          </a:p>
          <a:p>
            <a:pPr lvl="1"/>
            <a:r>
              <a:rPr lang="en-US" dirty="0" smtClean="0"/>
              <a:t>Market – health/health care is individual good</a:t>
            </a:r>
          </a:p>
          <a:p>
            <a:pPr lvl="1"/>
            <a:r>
              <a:rPr lang="en-US" dirty="0" smtClean="0"/>
              <a:t>Social – health/health care is social good</a:t>
            </a:r>
          </a:p>
          <a:p>
            <a:pPr lvl="1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Defining Health System Goals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How do/should these combine to determine health system goals:</a:t>
            </a:r>
          </a:p>
          <a:p>
            <a:pPr lvl="1"/>
            <a:r>
              <a:rPr lang="en-US" dirty="0" smtClean="0"/>
              <a:t>Definition of health</a:t>
            </a:r>
          </a:p>
          <a:p>
            <a:pPr lvl="1"/>
            <a:r>
              <a:rPr lang="en-US" dirty="0" smtClean="0"/>
              <a:t>Health determinants</a:t>
            </a:r>
          </a:p>
          <a:p>
            <a:pPr lvl="1"/>
            <a:r>
              <a:rPr lang="en-US" dirty="0" smtClean="0"/>
              <a:t>Health/Healthcare as a individual or social good</a:t>
            </a: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362200" y="228601"/>
            <a:ext cx="6475413" cy="2133600"/>
          </a:xfrm>
        </p:spPr>
        <p:txBody>
          <a:bodyPr/>
          <a:lstStyle/>
          <a:p>
            <a:r>
              <a:rPr lang="en-US" dirty="0" smtClean="0"/>
              <a:t>Historical Forces of Transformation</a:t>
            </a:r>
            <a:endParaRPr lang="en-US" dirty="0"/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28600" y="3276600"/>
            <a:ext cx="8610600" cy="2286000"/>
          </a:xfrm>
          <a:ln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pPr algn="l"/>
            <a:r>
              <a:rPr lang="en-US" sz="40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 Brainstorm:</a:t>
            </a:r>
          </a:p>
          <a:p>
            <a:pPr algn="l"/>
            <a:endParaRPr lang="en-US" dirty="0" smtClean="0"/>
          </a:p>
          <a:p>
            <a:pPr algn="l"/>
            <a:r>
              <a:rPr lang="en-US" dirty="0" smtClean="0"/>
              <a:t>	What has transformed health services 	delivery over past few decades?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US" dirty="0" smtClean="0"/>
              <a:t>Transformation</a:t>
            </a:r>
            <a:endParaRPr lang="en-US" dirty="0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904999"/>
            <a:ext cx="8077200" cy="4267517"/>
          </a:xfrm>
          <a:noFill/>
          <a:ln/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en-US" dirty="0" smtClean="0"/>
              <a:t>Professional sovereignty</a:t>
            </a:r>
          </a:p>
          <a:p>
            <a:pPr>
              <a:spcAft>
                <a:spcPts val="600"/>
              </a:spcAft>
            </a:pPr>
            <a:r>
              <a:rPr lang="en-US" dirty="0" smtClean="0"/>
              <a:t>Urbanization</a:t>
            </a:r>
          </a:p>
          <a:p>
            <a:pPr>
              <a:spcAft>
                <a:spcPts val="600"/>
              </a:spcAft>
            </a:pPr>
            <a:r>
              <a:rPr lang="en-US" dirty="0" smtClean="0"/>
              <a:t>Science and technology</a:t>
            </a:r>
          </a:p>
          <a:p>
            <a:pPr>
              <a:spcAft>
                <a:spcPts val="600"/>
              </a:spcAft>
            </a:pPr>
            <a:r>
              <a:rPr lang="en-US" dirty="0" smtClean="0"/>
              <a:t>Growth of institutions</a:t>
            </a:r>
          </a:p>
          <a:p>
            <a:pPr>
              <a:spcAft>
                <a:spcPts val="600"/>
              </a:spcAft>
            </a:pPr>
            <a:r>
              <a:rPr lang="en-US" dirty="0" smtClean="0"/>
              <a:t>Dependency</a:t>
            </a:r>
          </a:p>
          <a:p>
            <a:pPr>
              <a:spcAft>
                <a:spcPts val="600"/>
              </a:spcAft>
            </a:pPr>
            <a:r>
              <a:rPr lang="en-US" dirty="0" smtClean="0"/>
              <a:t>Cohesion among medical professionals</a:t>
            </a:r>
          </a:p>
          <a:p>
            <a:pPr>
              <a:spcAft>
                <a:spcPts val="600"/>
              </a:spcAft>
            </a:pPr>
            <a:r>
              <a:rPr lang="en-US" dirty="0" smtClean="0"/>
              <a:t>Licensing and regulation</a:t>
            </a:r>
          </a:p>
          <a:p>
            <a:pPr>
              <a:spcAft>
                <a:spcPts val="600"/>
              </a:spcAft>
            </a:pPr>
            <a:r>
              <a:rPr lang="en-US" dirty="0" smtClean="0"/>
              <a:t>Health professions education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Transformation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828799"/>
            <a:ext cx="8077200" cy="4343717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dirty="0" smtClean="0"/>
              <a:t>Growth in public health</a:t>
            </a:r>
          </a:p>
          <a:p>
            <a:pPr>
              <a:spcAft>
                <a:spcPts val="600"/>
              </a:spcAft>
            </a:pPr>
            <a:r>
              <a:rPr lang="en-US" dirty="0" smtClean="0"/>
              <a:t>Consumer advocacy</a:t>
            </a:r>
          </a:p>
          <a:p>
            <a:pPr>
              <a:spcAft>
                <a:spcPts val="600"/>
              </a:spcAft>
            </a:pPr>
            <a:r>
              <a:rPr lang="en-US" dirty="0" smtClean="0"/>
              <a:t>Increase in chronic conditions and longevity</a:t>
            </a:r>
          </a:p>
          <a:p>
            <a:pPr>
              <a:spcAft>
                <a:spcPts val="600"/>
              </a:spcAft>
            </a:pPr>
            <a:r>
              <a:rPr lang="en-US" dirty="0" smtClean="0"/>
              <a:t>Services to special interest groups (veterans, disease, racial/ethnic)</a:t>
            </a:r>
          </a:p>
          <a:p>
            <a:pPr>
              <a:spcAft>
                <a:spcPts val="600"/>
              </a:spcAft>
            </a:pPr>
            <a:r>
              <a:rPr lang="en-US" dirty="0" smtClean="0"/>
              <a:t>New forms of coverage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000" dirty="0" smtClean="0"/>
              <a:t>Evolution and Transformation of the Health Care Delivery System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646237"/>
            <a:ext cx="8686800" cy="4526280"/>
          </a:xfrm>
        </p:spPr>
        <p:txBody>
          <a:bodyPr/>
          <a:lstStyle/>
          <a:p>
            <a:pPr algn="ctr">
              <a:buNone/>
            </a:pPr>
            <a:r>
              <a:rPr lang="en-US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Science &amp; Technology</a:t>
            </a:r>
          </a:p>
          <a:p>
            <a:pPr algn="ctr">
              <a:buNone/>
            </a:pPr>
            <a:endParaRPr lang="en-US" dirty="0" smtClean="0"/>
          </a:p>
          <a:p>
            <a:pPr algn="ctr">
              <a:buNone/>
            </a:pPr>
            <a:r>
              <a:rPr lang="en-US" sz="2400" dirty="0" smtClean="0"/>
              <a:t>Mid 18</a:t>
            </a:r>
            <a:r>
              <a:rPr lang="en-US" sz="2400" baseline="30000" dirty="0" smtClean="0"/>
              <a:t>th</a:t>
            </a:r>
            <a:r>
              <a:rPr lang="en-US" sz="2400" dirty="0" smtClean="0"/>
              <a:t> to late 19</a:t>
            </a:r>
            <a:r>
              <a:rPr lang="en-US" sz="2400" baseline="30000" dirty="0" smtClean="0"/>
              <a:t>th  </a:t>
            </a:r>
            <a:r>
              <a:rPr lang="en-US" sz="2400" dirty="0" smtClean="0"/>
              <a:t>     Late 19</a:t>
            </a:r>
            <a:r>
              <a:rPr lang="en-US" sz="2400" baseline="30000" dirty="0" smtClean="0"/>
              <a:t>th</a:t>
            </a:r>
            <a:r>
              <a:rPr lang="en-US" sz="2400" dirty="0" smtClean="0"/>
              <a:t> to late 20</a:t>
            </a:r>
            <a:r>
              <a:rPr lang="en-US" sz="2400" baseline="30000" dirty="0" smtClean="0"/>
              <a:t>th</a:t>
            </a:r>
            <a:r>
              <a:rPr lang="en-US" sz="2400" dirty="0" smtClean="0"/>
              <a:t>      Late 20</a:t>
            </a:r>
            <a:r>
              <a:rPr lang="en-US" sz="2400" baseline="30000" dirty="0" smtClean="0"/>
              <a:t>th</a:t>
            </a:r>
            <a:r>
              <a:rPr lang="en-US" sz="2400" dirty="0" smtClean="0"/>
              <a:t> to 21</a:t>
            </a:r>
            <a:r>
              <a:rPr lang="en-US" sz="2400" baseline="30000" dirty="0" smtClean="0"/>
              <a:t>st</a:t>
            </a:r>
          </a:p>
          <a:p>
            <a:pPr algn="ctr">
              <a:buNone/>
            </a:pPr>
            <a:endParaRPr lang="en-US" sz="2400" baseline="30000" dirty="0" smtClean="0"/>
          </a:p>
          <a:p>
            <a:pPr algn="ctr">
              <a:buNone/>
            </a:pPr>
            <a:endParaRPr lang="en-US" sz="2400" baseline="30000" dirty="0" smtClean="0"/>
          </a:p>
          <a:p>
            <a:pPr algn="ctr">
              <a:buNone/>
            </a:pPr>
            <a:r>
              <a:rPr lang="en-US" sz="2800" dirty="0" smtClean="0"/>
              <a:t>Consumer           Professional           Corporate</a:t>
            </a:r>
          </a:p>
          <a:p>
            <a:pPr algn="ctr">
              <a:buNone/>
            </a:pPr>
            <a:r>
              <a:rPr lang="en-US" sz="2800" dirty="0" smtClean="0"/>
              <a:t>Sovereignty           Dominance           </a:t>
            </a:r>
            <a:r>
              <a:rPr lang="en-US" sz="2800" dirty="0" err="1" smtClean="0"/>
              <a:t>Dominance</a:t>
            </a:r>
            <a:endParaRPr lang="en-US" sz="2800" dirty="0" smtClean="0"/>
          </a:p>
          <a:p>
            <a:pPr algn="ctr">
              <a:buNone/>
            </a:pPr>
            <a:endParaRPr lang="en-US" sz="2800" dirty="0" smtClean="0"/>
          </a:p>
          <a:p>
            <a:pPr algn="ctr">
              <a:buNone/>
            </a:pPr>
            <a:r>
              <a:rPr lang="en-US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Beliefs and Values</a:t>
            </a:r>
          </a:p>
          <a:p>
            <a:pPr algn="ctr">
              <a:buNone/>
            </a:pPr>
            <a:endParaRPr lang="en-US" sz="2000" dirty="0" smtClean="0"/>
          </a:p>
          <a:p>
            <a:pPr algn="ctr">
              <a:buNone/>
            </a:pPr>
            <a:r>
              <a:rPr lang="en-US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Social, Economic &amp; Political Constraints</a:t>
            </a:r>
            <a:endParaRPr lang="en-US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81000" y="6324600"/>
            <a:ext cx="4038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Shi &amp; Singh: Figure 3.1;  p. 113</a:t>
            </a:r>
            <a:endParaRPr lang="en-US" dirty="0"/>
          </a:p>
        </p:txBody>
      </p:sp>
      <p:sp>
        <p:nvSpPr>
          <p:cNvPr id="5" name="Right Arrow 4"/>
          <p:cNvSpPr/>
          <p:nvPr/>
        </p:nvSpPr>
        <p:spPr>
          <a:xfrm>
            <a:off x="2819400" y="3810000"/>
            <a:ext cx="609600" cy="256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ight Arrow 5"/>
          <p:cNvSpPr/>
          <p:nvPr/>
        </p:nvSpPr>
        <p:spPr>
          <a:xfrm>
            <a:off x="5791200" y="3810000"/>
            <a:ext cx="609600" cy="256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Arrow 6"/>
          <p:cNvSpPr/>
          <p:nvPr/>
        </p:nvSpPr>
        <p:spPr>
          <a:xfrm>
            <a:off x="3124200" y="2743200"/>
            <a:ext cx="228600" cy="228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ight Arrow 7"/>
          <p:cNvSpPr/>
          <p:nvPr/>
        </p:nvSpPr>
        <p:spPr>
          <a:xfrm>
            <a:off x="6324600" y="2743200"/>
            <a:ext cx="228600" cy="228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oundry">
  <a:themeElements>
    <a:clrScheme name="Foundry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Foundry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oundry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417</TotalTime>
  <Words>573</Words>
  <Application>Microsoft Office PowerPoint</Application>
  <PresentationFormat>On-screen Show (4:3)</PresentationFormat>
  <Paragraphs>113</Paragraphs>
  <Slides>14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Foundry</vt:lpstr>
      <vt:lpstr>Defining Health and its Role in Determining Health System Goals and Activities</vt:lpstr>
      <vt:lpstr>Institute of Medicine  Six Aims/Ten Rules</vt:lpstr>
      <vt:lpstr>Institute of Medicine  Ten Rules for System Redesign</vt:lpstr>
      <vt:lpstr>Levels of the Health Care System (Berwick, 2002)</vt:lpstr>
      <vt:lpstr>Defining Health</vt:lpstr>
      <vt:lpstr>Defining Health</vt:lpstr>
      <vt:lpstr>Defining Health </vt:lpstr>
      <vt:lpstr>Defining Health</vt:lpstr>
      <vt:lpstr>Health Determinants &amp; Justice</vt:lpstr>
      <vt:lpstr>Defining Health System Goals</vt:lpstr>
      <vt:lpstr>Historical Forces of Transformation</vt:lpstr>
      <vt:lpstr>Transformation</vt:lpstr>
      <vt:lpstr>Transformation</vt:lpstr>
      <vt:lpstr>Evolution and Transformation of the Health Care Delivery System</vt:lpstr>
    </vt:vector>
  </TitlesOfParts>
  <Company>Portland State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Models and Systems of Health Services Organization</dc:title>
  <dc:creator>jrissi</dc:creator>
  <cp:lastModifiedBy>nwallace</cp:lastModifiedBy>
  <cp:revision>43</cp:revision>
  <dcterms:created xsi:type="dcterms:W3CDTF">2010-01-14T21:32:16Z</dcterms:created>
  <dcterms:modified xsi:type="dcterms:W3CDTF">2013-04-10T22:21:14Z</dcterms:modified>
</cp:coreProperties>
</file>