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12"/>
  </p:handout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651" cy="465219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566" y="0"/>
            <a:ext cx="2982651" cy="465219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48AEF933-4AD9-4F43-AC63-B77E7C9CD361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588"/>
            <a:ext cx="2982651" cy="465219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566" y="8829588"/>
            <a:ext cx="2982651" cy="465219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DB1A0214-FA28-459A-BC08-A37243308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8DB72DAC-1E2A-4ABF-BDD0-0678F6956CDF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0ED6D55-05DB-48B3-8B7B-8BCDA0DD2E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B72DAC-1E2A-4ABF-BDD0-0678F6956CDF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ED6D55-05DB-48B3-8B7B-8BCDA0DD2E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B72DAC-1E2A-4ABF-BDD0-0678F6956CDF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ED6D55-05DB-48B3-8B7B-8BCDA0DD2E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B72DAC-1E2A-4ABF-BDD0-0678F6956CDF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ED6D55-05DB-48B3-8B7B-8BCDA0DD2E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8DB72DAC-1E2A-4ABF-BDD0-0678F6956CDF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0ED6D55-05DB-48B3-8B7B-8BCDA0DD2E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B72DAC-1E2A-4ABF-BDD0-0678F6956CDF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40ED6D55-05DB-48B3-8B7B-8BCDA0DD2E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B72DAC-1E2A-4ABF-BDD0-0678F6956CDF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40ED6D55-05DB-48B3-8B7B-8BCDA0DD2E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B72DAC-1E2A-4ABF-BDD0-0678F6956CDF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ED6D55-05DB-48B3-8B7B-8BCDA0DD2E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B72DAC-1E2A-4ABF-BDD0-0678F6956CDF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ED6D55-05DB-48B3-8B7B-8BCDA0DD2E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8DB72DAC-1E2A-4ABF-BDD0-0678F6956CDF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0ED6D55-05DB-48B3-8B7B-8BCDA0DD2E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8DB72DAC-1E2A-4ABF-BDD0-0678F6956CDF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0ED6D55-05DB-48B3-8B7B-8BCDA0DD2E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8DB72DAC-1E2A-4ABF-BDD0-0678F6956CDF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40ED6D55-05DB-48B3-8B7B-8BCDA0DD2E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Models and Systems of Health Services Organization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7322234" cy="1752600"/>
          </a:xfrm>
        </p:spPr>
        <p:txBody>
          <a:bodyPr/>
          <a:lstStyle/>
          <a:p>
            <a:r>
              <a:rPr lang="en-US" dirty="0" smtClean="0"/>
              <a:t>PA 574: Health Systems Organization</a:t>
            </a:r>
          </a:p>
          <a:p>
            <a:r>
              <a:rPr lang="en-US" dirty="0" smtClean="0"/>
              <a:t>Session 1 – </a:t>
            </a:r>
            <a:r>
              <a:rPr lang="en-US" dirty="0" smtClean="0"/>
              <a:t>April 3, 2013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610600" cy="1219200"/>
          </a:xfrm>
          <a:noFill/>
        </p:spPr>
        <p:txBody>
          <a:bodyPr>
            <a:noAutofit/>
          </a:bodyPr>
          <a:lstStyle/>
          <a:p>
            <a:r>
              <a:rPr lang="en-US" sz="3600" dirty="0" smtClean="0"/>
              <a:t>Differentiating Characteristics </a:t>
            </a:r>
            <a:br>
              <a:rPr lang="en-US" sz="3600" dirty="0" smtClean="0"/>
            </a:br>
            <a:r>
              <a:rPr lang="en-US" sz="3600" dirty="0" smtClean="0"/>
              <a:t>of the U.S. System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24000"/>
            <a:ext cx="8686800" cy="5029200"/>
          </a:xfrm>
          <a:noFill/>
        </p:spPr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US" sz="2800" dirty="0" smtClean="0"/>
              <a:t>No central governance</a:t>
            </a:r>
          </a:p>
          <a:p>
            <a:pPr marL="457200" indent="-457200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US" sz="2800" dirty="0" smtClean="0"/>
              <a:t>Access based on insurance</a:t>
            </a:r>
          </a:p>
          <a:p>
            <a:pPr marL="457200" indent="-457200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US" sz="2800" dirty="0" smtClean="0"/>
              <a:t>Imperfect market conditions </a:t>
            </a:r>
          </a:p>
          <a:p>
            <a:pPr marL="457200" indent="-457200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US" sz="2800" dirty="0" smtClean="0"/>
              <a:t>Third-party insurers act as intermediaries</a:t>
            </a:r>
          </a:p>
          <a:p>
            <a:pPr marL="457200" indent="-457200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US" sz="2800" dirty="0" smtClean="0"/>
              <a:t>Multiple payers make system cumbersome</a:t>
            </a:r>
          </a:p>
          <a:p>
            <a:pPr marL="457200" indent="-457200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US" sz="2800" dirty="0" smtClean="0"/>
              <a:t>Balance of power prevents dominant single entity </a:t>
            </a:r>
          </a:p>
          <a:p>
            <a:pPr marL="457200" indent="-457200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US" sz="2800" dirty="0" smtClean="0"/>
              <a:t>Legal risks affect practice</a:t>
            </a:r>
          </a:p>
          <a:p>
            <a:pPr marL="457200" indent="-457200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US" sz="2800" dirty="0" smtClean="0"/>
              <a:t>New technology creates demand</a:t>
            </a:r>
          </a:p>
          <a:p>
            <a:pPr marL="457200" indent="-457200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US" sz="2800" dirty="0" smtClean="0"/>
              <a:t>Continuum of new service settings</a:t>
            </a:r>
          </a:p>
          <a:p>
            <a:pPr marL="457200" indent="-457200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US" sz="2800" dirty="0" smtClean="0"/>
              <a:t>Quality and value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What is a System?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1295400" y="2286000"/>
            <a:ext cx="7391400" cy="3840163"/>
          </a:xfrm>
          <a:noFill/>
        </p:spPr>
        <p:txBody>
          <a:bodyPr>
            <a:normAutofit/>
          </a:bodyPr>
          <a:lstStyle/>
          <a:p>
            <a:pPr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3600" dirty="0" smtClean="0"/>
              <a:t>Definition </a:t>
            </a:r>
          </a:p>
          <a:p>
            <a:pPr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3600" dirty="0" smtClean="0"/>
              <a:t>Properties</a:t>
            </a:r>
          </a:p>
          <a:p>
            <a:pPr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3600" dirty="0" smtClean="0"/>
              <a:t>Components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What is a System?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2057399"/>
            <a:ext cx="8153400" cy="4115117"/>
          </a:xfrm>
          <a:noFill/>
        </p:spPr>
        <p:txBody>
          <a:bodyPr/>
          <a:lstStyle/>
          <a:p>
            <a:pPr>
              <a:spcAft>
                <a:spcPts val="1200"/>
              </a:spcAft>
              <a:buFont typeface="Wingdings" pitchFamily="2" charset="2"/>
              <a:buChar char="§"/>
            </a:pPr>
            <a:r>
              <a:rPr lang="en-US" dirty="0" smtClean="0"/>
              <a:t>Network of inter-related components</a:t>
            </a:r>
          </a:p>
          <a:p>
            <a:pPr>
              <a:spcAft>
                <a:spcPts val="1200"/>
              </a:spcAft>
              <a:buFont typeface="Wingdings" pitchFamily="2" charset="2"/>
              <a:buChar char="§"/>
            </a:pPr>
            <a:r>
              <a:rPr lang="en-US" dirty="0" smtClean="0"/>
              <a:t>Coherence and integration among parts</a:t>
            </a:r>
          </a:p>
          <a:p>
            <a:pPr>
              <a:spcAft>
                <a:spcPts val="1200"/>
              </a:spcAft>
              <a:buFont typeface="Wingdings" pitchFamily="2" charset="2"/>
              <a:buChar char="§"/>
            </a:pPr>
            <a:r>
              <a:rPr lang="en-US" dirty="0" smtClean="0"/>
              <a:t>Standardized</a:t>
            </a:r>
          </a:p>
          <a:p>
            <a:pPr>
              <a:spcAft>
                <a:spcPts val="1200"/>
              </a:spcAft>
              <a:buFont typeface="Wingdings" pitchFamily="2" charset="2"/>
              <a:buChar char="§"/>
            </a:pPr>
            <a:r>
              <a:rPr lang="en-US" dirty="0" smtClean="0"/>
              <a:t>Coordinated</a:t>
            </a:r>
          </a:p>
          <a:p>
            <a:pPr>
              <a:spcAft>
                <a:spcPts val="1200"/>
              </a:spcAft>
              <a:buFont typeface="Wingdings" pitchFamily="2" charset="2"/>
              <a:buChar char="§"/>
            </a:pPr>
            <a:r>
              <a:rPr lang="en-US" dirty="0" smtClean="0"/>
              <a:t>Common support structures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4036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What is a </a:t>
            </a:r>
            <a:r>
              <a:rPr lang="en-US" i="1" dirty="0" smtClean="0"/>
              <a:t>Health</a:t>
            </a:r>
            <a:r>
              <a:rPr lang="en-US" dirty="0" smtClean="0"/>
              <a:t> System?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Do we have one in the U.S.?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What are its properties?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What are its components?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is a Health System?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46236"/>
            <a:ext cx="8229600" cy="49069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Includes all the activities whose primary purpose is to promote, restore or maintain health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Formal health services, traditional services, public health, alternatives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Health systems: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Improve health of populations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Respond to people’s expectations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Provide financial protection against costs of ill health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/>
              <a:t>Functional Components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1219200" y="1752600"/>
            <a:ext cx="7467600" cy="4572000"/>
          </a:xfrm>
          <a:noFill/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buFont typeface="Wingdings" pitchFamily="2" charset="2"/>
              <a:buChar char="§"/>
            </a:pPr>
            <a:r>
              <a:rPr lang="en-US" sz="3600" dirty="0" smtClean="0"/>
              <a:t>Financing</a:t>
            </a:r>
          </a:p>
          <a:p>
            <a:pPr lvl="1">
              <a:lnSpc>
                <a:spcPct val="90000"/>
              </a:lnSpc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800" dirty="0" smtClean="0"/>
              <a:t>To obtain health services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 typeface="Wingdings" pitchFamily="2" charset="2"/>
              <a:buChar char="§"/>
            </a:pPr>
            <a:r>
              <a:rPr lang="en-US" sz="3600" dirty="0" smtClean="0"/>
              <a:t>Insurance</a:t>
            </a:r>
          </a:p>
          <a:p>
            <a:pPr lvl="1">
              <a:lnSpc>
                <a:spcPct val="90000"/>
              </a:lnSpc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800" dirty="0" smtClean="0"/>
              <a:t>Protection against risks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 typeface="Wingdings" pitchFamily="2" charset="2"/>
              <a:buChar char="§"/>
            </a:pPr>
            <a:r>
              <a:rPr lang="en-US" sz="3600" dirty="0" smtClean="0"/>
              <a:t>Delivery</a:t>
            </a:r>
          </a:p>
          <a:p>
            <a:pPr lvl="1">
              <a:lnSpc>
                <a:spcPct val="90000"/>
              </a:lnSpc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800" dirty="0" smtClean="0"/>
              <a:t>Providers of services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 typeface="Wingdings" pitchFamily="2" charset="2"/>
              <a:buChar char="§"/>
            </a:pPr>
            <a:r>
              <a:rPr lang="en-US" sz="3600" dirty="0" smtClean="0"/>
              <a:t>Payment</a:t>
            </a:r>
          </a:p>
          <a:p>
            <a:pPr lvl="1">
              <a:lnSpc>
                <a:spcPct val="90000"/>
              </a:lnSpc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800" dirty="0" smtClean="0"/>
              <a:t>Reimbursement</a:t>
            </a:r>
          </a:p>
          <a:p>
            <a:pPr>
              <a:lnSpc>
                <a:spcPct val="90000"/>
              </a:lnSpc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81000" y="6248400"/>
            <a:ext cx="518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Shi &amp; Singh, Figure 1-1, p. 6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en-US" dirty="0" smtClean="0"/>
              <a:t>Key Elements </a:t>
            </a:r>
            <a:br>
              <a:rPr lang="en-US" dirty="0" smtClean="0"/>
            </a:br>
            <a:r>
              <a:rPr lang="en-US" dirty="0" smtClean="0"/>
              <a:t>in a Complex System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1295400" y="1904999"/>
            <a:ext cx="7391400" cy="3886201"/>
          </a:xfrm>
          <a:noFill/>
        </p:spPr>
        <p:txBody>
          <a:bodyPr/>
          <a:lstStyle/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sz="3600" dirty="0" smtClean="0"/>
              <a:t>Education &amp; Research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sz="3600" dirty="0" smtClean="0"/>
              <a:t>Suppliers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sz="3600" dirty="0" smtClean="0"/>
              <a:t>Insurers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sz="3600" dirty="0" smtClean="0"/>
              <a:t>Providers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sz="3600" dirty="0" smtClean="0"/>
              <a:t>Payers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sz="3600" dirty="0" smtClean="0"/>
              <a:t>Government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" y="6172200"/>
            <a:ext cx="480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Shi &amp; Singh, Table 1-1, p. 3</a:t>
            </a:r>
            <a:endParaRPr lang="en-US" sz="2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noFill/>
        </p:spPr>
        <p:txBody>
          <a:bodyPr lIns="90487" tIns="44450" rIns="90487" bIns="44450"/>
          <a:lstStyle/>
          <a:p>
            <a:r>
              <a:rPr lang="en-US" dirty="0" smtClean="0"/>
              <a:t>Tensions in the Health System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447800"/>
            <a:ext cx="8229600" cy="5410200"/>
          </a:xfrm>
          <a:noFill/>
        </p:spPr>
        <p:txBody>
          <a:bodyPr lIns="90487" tIns="44450" rIns="90487" bIns="44450">
            <a:normAutofit fontScale="92500"/>
          </a:bodyPr>
          <a:lstStyle/>
          <a:p>
            <a:pPr>
              <a:lnSpc>
                <a:spcPct val="90000"/>
              </a:lnSpc>
              <a:spcAft>
                <a:spcPts val="300"/>
              </a:spcAft>
              <a:buFont typeface="Wingdings" pitchFamily="-110" charset="2"/>
              <a:buNone/>
            </a:pPr>
            <a:r>
              <a:rPr lang="en-US" sz="2400" dirty="0" smtClean="0"/>
              <a:t>Illness			&lt;------------------&gt;	Wellness</a:t>
            </a:r>
          </a:p>
          <a:p>
            <a:pPr>
              <a:lnSpc>
                <a:spcPct val="90000"/>
              </a:lnSpc>
              <a:spcAft>
                <a:spcPts val="300"/>
              </a:spcAft>
              <a:buFont typeface="Wingdings" pitchFamily="-110" charset="2"/>
              <a:buNone/>
            </a:pPr>
            <a:r>
              <a:rPr lang="en-US" sz="2400" dirty="0" smtClean="0"/>
              <a:t>Specialized care 	&lt;------------------&gt;	Primary care</a:t>
            </a:r>
          </a:p>
          <a:p>
            <a:pPr>
              <a:lnSpc>
                <a:spcPct val="90000"/>
              </a:lnSpc>
              <a:spcAft>
                <a:spcPts val="300"/>
              </a:spcAft>
              <a:buFont typeface="Wingdings" pitchFamily="-110" charset="2"/>
              <a:buNone/>
            </a:pPr>
            <a:r>
              <a:rPr lang="en-US" sz="2400" dirty="0" smtClean="0"/>
              <a:t>Inpatient		&lt;------------------&gt;	Ambulatory</a:t>
            </a:r>
          </a:p>
          <a:p>
            <a:pPr>
              <a:lnSpc>
                <a:spcPct val="90000"/>
              </a:lnSpc>
              <a:spcAft>
                <a:spcPts val="300"/>
              </a:spcAft>
              <a:buFont typeface="Wingdings" pitchFamily="-110" charset="2"/>
              <a:buNone/>
            </a:pPr>
            <a:r>
              <a:rPr lang="en-US" sz="2400" dirty="0" smtClean="0"/>
              <a:t>Technological		&lt;------------------&gt;	Humanistic</a:t>
            </a:r>
          </a:p>
          <a:p>
            <a:pPr>
              <a:lnSpc>
                <a:spcPct val="90000"/>
              </a:lnSpc>
              <a:spcAft>
                <a:spcPts val="300"/>
              </a:spcAft>
              <a:buFont typeface="Wingdings" pitchFamily="-110" charset="2"/>
              <a:buNone/>
            </a:pPr>
            <a:r>
              <a:rPr lang="en-US" sz="2400" dirty="0" smtClean="0"/>
              <a:t>Cost unaware      	&lt;------------------&gt;	Cost accountable</a:t>
            </a:r>
          </a:p>
          <a:p>
            <a:pPr>
              <a:lnSpc>
                <a:spcPct val="90000"/>
              </a:lnSpc>
              <a:spcAft>
                <a:spcPts val="300"/>
              </a:spcAft>
              <a:buFont typeface="Wingdings" pitchFamily="-110" charset="2"/>
              <a:buNone/>
            </a:pPr>
            <a:r>
              <a:rPr lang="en-US" sz="2400" dirty="0" smtClean="0"/>
              <a:t>Institution based	&lt;------------------&gt;	Community-based</a:t>
            </a:r>
          </a:p>
          <a:p>
            <a:pPr>
              <a:lnSpc>
                <a:spcPct val="90000"/>
              </a:lnSpc>
              <a:spcAft>
                <a:spcPts val="300"/>
              </a:spcAft>
              <a:buFont typeface="Wingdings" pitchFamily="-110" charset="2"/>
              <a:buNone/>
            </a:pPr>
            <a:r>
              <a:rPr lang="en-US" sz="2400" dirty="0" smtClean="0"/>
              <a:t>Individual patient 	&lt;------------------&gt;	Population focus</a:t>
            </a:r>
          </a:p>
          <a:p>
            <a:pPr>
              <a:lnSpc>
                <a:spcPct val="90000"/>
              </a:lnSpc>
              <a:spcAft>
                <a:spcPts val="300"/>
              </a:spcAft>
              <a:buFont typeface="Wingdings" pitchFamily="-110" charset="2"/>
              <a:buNone/>
            </a:pPr>
            <a:r>
              <a:rPr lang="en-US" sz="2400" dirty="0" smtClean="0"/>
              <a:t>Professional      	&lt;------------------&gt; 	Managerial</a:t>
            </a:r>
          </a:p>
          <a:p>
            <a:pPr>
              <a:lnSpc>
                <a:spcPct val="90000"/>
              </a:lnSpc>
              <a:spcAft>
                <a:spcPts val="300"/>
              </a:spcAft>
              <a:buFont typeface="Wingdings" pitchFamily="-110" charset="2"/>
              <a:buNone/>
            </a:pPr>
            <a:r>
              <a:rPr lang="en-US" sz="2400" dirty="0" smtClean="0"/>
              <a:t>Curative care		&lt;------------------&gt;	Preventive care</a:t>
            </a:r>
          </a:p>
          <a:p>
            <a:pPr>
              <a:lnSpc>
                <a:spcPct val="90000"/>
              </a:lnSpc>
              <a:spcAft>
                <a:spcPts val="300"/>
              </a:spcAft>
              <a:buFont typeface="Wingdings" pitchFamily="-110" charset="2"/>
              <a:buNone/>
            </a:pPr>
            <a:r>
              <a:rPr lang="en-US" sz="2400" dirty="0" smtClean="0"/>
              <a:t>Individual provider	&lt;------------------&gt; 	Provider teams</a:t>
            </a:r>
          </a:p>
          <a:p>
            <a:pPr>
              <a:lnSpc>
                <a:spcPct val="90000"/>
              </a:lnSpc>
              <a:spcAft>
                <a:spcPts val="300"/>
              </a:spcAft>
              <a:buFont typeface="Wingdings" pitchFamily="-110" charset="2"/>
              <a:buNone/>
            </a:pPr>
            <a:r>
              <a:rPr lang="en-US" sz="2400" dirty="0" smtClean="0"/>
              <a:t>Independent orgs.	&lt;------------------&gt;	Integrated systems</a:t>
            </a:r>
          </a:p>
          <a:p>
            <a:pPr>
              <a:lnSpc>
                <a:spcPct val="90000"/>
              </a:lnSpc>
              <a:spcAft>
                <a:spcPts val="300"/>
              </a:spcAft>
              <a:buFont typeface="Wingdings" pitchFamily="-110" charset="2"/>
              <a:buNone/>
            </a:pPr>
            <a:r>
              <a:rPr lang="en-US" sz="2400" dirty="0" smtClean="0"/>
              <a:t>Service duplication	&lt;------------------&gt;	Service continuum</a:t>
            </a:r>
          </a:p>
          <a:p>
            <a:pPr>
              <a:lnSpc>
                <a:spcPct val="90000"/>
              </a:lnSpc>
              <a:spcAft>
                <a:spcPts val="300"/>
              </a:spcAft>
              <a:buFont typeface="Wingdings" pitchFamily="-110" charset="2"/>
              <a:buNone/>
            </a:pPr>
            <a:r>
              <a:rPr lang="en-US" sz="2400" dirty="0" smtClean="0"/>
              <a:t>Current regulation	&lt;------------------&gt; 	Re-regulation</a:t>
            </a:r>
          </a:p>
          <a:p>
            <a:pPr>
              <a:lnSpc>
                <a:spcPct val="90000"/>
              </a:lnSpc>
              <a:spcAft>
                <a:spcPts val="300"/>
              </a:spcAft>
              <a:buFont typeface="Wingdings" pitchFamily="-110" charset="2"/>
              <a:buNone/>
            </a:pPr>
            <a:r>
              <a:rPr lang="en-US" sz="2400" dirty="0" smtClean="0"/>
              <a:t>Market commodity	&lt;------------------&gt; 	Public good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8610600" cy="1219200"/>
          </a:xfrm>
          <a:noFill/>
        </p:spPr>
        <p:txBody>
          <a:bodyPr>
            <a:normAutofit fontScale="90000"/>
          </a:bodyPr>
          <a:lstStyle/>
          <a:p>
            <a:r>
              <a:rPr lang="en-US" dirty="0" smtClean="0"/>
              <a:t>External Forces </a:t>
            </a:r>
            <a:br>
              <a:rPr lang="en-US" dirty="0" smtClean="0"/>
            </a:br>
            <a:r>
              <a:rPr lang="en-US" dirty="0" smtClean="0"/>
              <a:t>Affecting Health Services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752600"/>
            <a:ext cx="7924800" cy="4267201"/>
          </a:xfrm>
          <a:noFill/>
        </p:spPr>
        <p:txBody>
          <a:bodyPr>
            <a:normAutofit/>
          </a:bodyPr>
          <a:lstStyle/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Social values and cultures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Population characteristics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Political climate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Economic conditions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Physical environment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Technology development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Global influences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6096000"/>
            <a:ext cx="426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Shi &amp; Singh, Figure 1-2, p. 10</a:t>
            </a:r>
            <a:endParaRPr lang="en-US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1725</TotalTime>
  <Words>230</Words>
  <Application>Microsoft Office PowerPoint</Application>
  <PresentationFormat>On-screen Show (4:3)</PresentationFormat>
  <Paragraphs>74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Foundry</vt:lpstr>
      <vt:lpstr>Models and Systems of Health Services Organization</vt:lpstr>
      <vt:lpstr>What is a System?</vt:lpstr>
      <vt:lpstr>What is a System?</vt:lpstr>
      <vt:lpstr>What is a Health System?  Do we have one in the U.S.?  What are its properties?  What are its components?</vt:lpstr>
      <vt:lpstr>What is a Health System?</vt:lpstr>
      <vt:lpstr>Functional Components</vt:lpstr>
      <vt:lpstr>Key Elements  in a Complex System</vt:lpstr>
      <vt:lpstr>Tensions in the Health System</vt:lpstr>
      <vt:lpstr>External Forces  Affecting Health Services</vt:lpstr>
      <vt:lpstr>Differentiating Characteristics  of the U.S. System</vt:lpstr>
    </vt:vector>
  </TitlesOfParts>
  <Company>Portland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Models and Systems of Health Services Organization</dc:title>
  <dc:creator>jrissi</dc:creator>
  <cp:lastModifiedBy>nwallace</cp:lastModifiedBy>
  <cp:revision>30</cp:revision>
  <dcterms:created xsi:type="dcterms:W3CDTF">2010-01-06T20:44:46Z</dcterms:created>
  <dcterms:modified xsi:type="dcterms:W3CDTF">2013-04-03T22:32:40Z</dcterms:modified>
</cp:coreProperties>
</file>