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90" r:id="rId3"/>
    <p:sldId id="276" r:id="rId4"/>
    <p:sldId id="277" r:id="rId5"/>
    <p:sldId id="278" r:id="rId6"/>
    <p:sldId id="279" r:id="rId7"/>
    <p:sldId id="280" r:id="rId8"/>
    <p:sldId id="281" r:id="rId9"/>
    <p:sldId id="282" r:id="rId10"/>
    <p:sldId id="283" r:id="rId11"/>
    <p:sldId id="284" r:id="rId12"/>
    <p:sldId id="286" r:id="rId13"/>
    <p:sldId id="285" r:id="rId14"/>
    <p:sldId id="287" r:id="rId15"/>
    <p:sldId id="288" r:id="rId16"/>
    <p:sldId id="268"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7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2E2028-EDFA-404F-888E-4A6A7096E243}" type="datetimeFigureOut">
              <a:rPr lang="en-US" smtClean="0"/>
              <a:pPr/>
              <a:t>2/28/2013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FDFBEC-5809-4EE0-AE11-71D2930ABCA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fld id="{0003F393-1613-4285-AC42-1D31DFC85404}" type="slidenum">
              <a:rPr lang="en-US"/>
              <a:pPr/>
              <a:t>2</a:t>
            </a:fld>
            <a:endParaRPr lang="en-US"/>
          </a:p>
        </p:txBody>
      </p:sp>
      <p:sp>
        <p:nvSpPr>
          <p:cNvPr id="34818" name="Placeholder 2"/>
          <p:cNvSpPr>
            <a:spLocks noGrp="1" noRot="1" noChangeAspect="1" noChangeArrowheads="1" noTextEdit="1"/>
          </p:cNvSpPr>
          <p:nvPr>
            <p:ph type="sldImg"/>
          </p:nvPr>
        </p:nvSpPr>
        <p:spPr>
          <a:ln/>
        </p:spPr>
      </p:sp>
      <p:sp>
        <p:nvSpPr>
          <p:cNvPr id="34819" name="Placeholder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fld id="{84025CFC-01D3-4B6F-90D2-988363C306CC}" type="slidenum">
              <a:rPr lang="en-US"/>
              <a:pPr/>
              <a:t>11</a:t>
            </a:fld>
            <a:endParaRPr lang="en-US"/>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$27 B in 10 years through</a:t>
            </a:r>
            <a:r>
              <a:rPr lang="en-US" baseline="0" dirty="0" smtClean="0"/>
              <a:t> incentives</a:t>
            </a:r>
          </a:p>
          <a:p>
            <a:r>
              <a:rPr lang="en-US" baseline="0" dirty="0" smtClean="0"/>
              <a:t>1 year ahead of Affordable Care Act- Need this infrastructure in place to achieve goals of ACA.</a:t>
            </a:r>
            <a:endParaRPr lang="en-US" dirty="0"/>
          </a:p>
        </p:txBody>
      </p:sp>
      <p:sp>
        <p:nvSpPr>
          <p:cNvPr id="4" name="Slide Number Placeholder 3"/>
          <p:cNvSpPr>
            <a:spLocks noGrp="1"/>
          </p:cNvSpPr>
          <p:nvPr>
            <p:ph type="sldNum" sz="quarter" idx="10"/>
          </p:nvPr>
        </p:nvSpPr>
        <p:spPr/>
        <p:txBody>
          <a:bodyPr/>
          <a:lstStyle/>
          <a:p>
            <a:fld id="{A4FDFBEC-5809-4EE0-AE11-71D2930ABCA4}"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FDFBEC-5809-4EE0-AE11-71D2930ABCA4}"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7301" eaLnBrk="0" fontAlgn="base" hangingPunct="0">
              <a:spcBef>
                <a:spcPct val="30000"/>
              </a:spcBef>
              <a:spcAft>
                <a:spcPct val="0"/>
              </a:spcAft>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pPr>
              <a:defRPr/>
            </a:pPr>
            <a:fld id="{17263973-BF60-4E87-A817-30B732B0D6AA}" type="slidenum">
              <a:rPr lang="en-US" smtClean="0">
                <a:solidFill>
                  <a:prstClr val="black"/>
                </a:solidFill>
                <a:latin typeface="Calibri"/>
              </a:rPr>
              <a:pPr>
                <a:defRPr/>
              </a:pPr>
              <a:t>15</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7DDCFD8B-E09B-4294-9CA8-4A1E5C82273E}" type="slidenum">
              <a:rPr lang="en-US">
                <a:latin typeface="Arial" pitchFamily="-123" charset="0"/>
              </a:rPr>
              <a:pPr/>
              <a:t>3</a:t>
            </a:fld>
            <a:endParaRPr lang="en-US">
              <a:latin typeface="Arial" pitchFamily="-123"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en-US" smtClean="0">
              <a:latin typeface="Arial" pitchFamily="-123"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DB6C16AB-E9F3-4E46-A309-7F0C9FC5FC0A}" type="slidenum">
              <a:rPr lang="en-US">
                <a:latin typeface="Arial" pitchFamily="-123" charset="0"/>
              </a:rPr>
              <a:pPr/>
              <a:t>4</a:t>
            </a:fld>
            <a:endParaRPr lang="en-US">
              <a:latin typeface="Arial" pitchFamily="-123"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r>
              <a:rPr lang="en-US" dirty="0" smtClean="0">
                <a:latin typeface="Arial" pitchFamily="-123" charset="0"/>
              </a:rPr>
              <a:t>Triple Aim</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p:spPr>
        <p:txBody>
          <a:bodyPr/>
          <a:lstStyle/>
          <a:p>
            <a:fld id="{0CAC03EC-1F63-4171-BF11-DE28CB0A5FBD}" type="slidenum">
              <a:rPr lang="en-US">
                <a:latin typeface="Arial" pitchFamily="-123" charset="0"/>
              </a:rPr>
              <a:pPr/>
              <a:t>5</a:t>
            </a:fld>
            <a:endParaRPr lang="en-US">
              <a:latin typeface="Arial" pitchFamily="-123" charset="0"/>
            </a:endParaRPr>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pPr eaLnBrk="1" hangingPunct="1"/>
            <a:endParaRPr lang="en-US" smtClean="0">
              <a:latin typeface="Arial" pitchFamily="-123"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p:cNvSpPr>
            <a:spLocks noGrp="1" noChangeArrowheads="1"/>
          </p:cNvSpPr>
          <p:nvPr>
            <p:ph type="sldNum" sz="quarter" idx="5"/>
          </p:nvPr>
        </p:nvSpPr>
        <p:spPr>
          <a:noFill/>
        </p:spPr>
        <p:txBody>
          <a:bodyPr/>
          <a:lstStyle/>
          <a:p>
            <a:fld id="{96CFD3BC-0E9A-4F02-BDD7-81A77D581095}" type="slidenum">
              <a:rPr lang="en-US">
                <a:latin typeface="Arial" pitchFamily="-123" charset="0"/>
              </a:rPr>
              <a:pPr/>
              <a:t>6</a:t>
            </a:fld>
            <a:endParaRPr lang="en-US">
              <a:latin typeface="Arial" pitchFamily="-123" charset="0"/>
            </a:endParaRPr>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pPr eaLnBrk="1" hangingPunct="1"/>
            <a:endParaRPr lang="en-US" smtClean="0">
              <a:latin typeface="Arial" pitchFamily="-123"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fld id="{04534D6A-46A0-490E-9561-3CA6019B459F}" type="slidenum">
              <a:rPr lang="en-US"/>
              <a:pPr/>
              <a:t>7</a:t>
            </a:fld>
            <a:endParaRPr lang="en-US"/>
          </a:p>
        </p:txBody>
      </p:sp>
      <p:sp>
        <p:nvSpPr>
          <p:cNvPr id="316418" name="Rectangle 1026"/>
          <p:cNvSpPr>
            <a:spLocks noGrp="1" noRot="1" noChangeAspect="1" noChangeArrowheads="1" noTextEdit="1"/>
          </p:cNvSpPr>
          <p:nvPr>
            <p:ph type="sldImg"/>
          </p:nvPr>
        </p:nvSpPr>
        <p:spPr>
          <a:ln/>
        </p:spPr>
      </p:sp>
      <p:sp>
        <p:nvSpPr>
          <p:cNvPr id="316419" name="Rectangle 1027"/>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fld id="{668524F8-F5DC-44D2-96DA-E3653CFCB545}" type="slidenum">
              <a:rPr lang="en-US"/>
              <a:pPr/>
              <a:t>8</a:t>
            </a:fld>
            <a:endParaRPr lang="en-US"/>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fld id="{47CD5AED-0236-4138-A2A6-BADBF89AF42B}" type="slidenum">
              <a:rPr lang="en-US"/>
              <a:pPr/>
              <a:t>9</a:t>
            </a:fld>
            <a:endParaRPr lang="en-US"/>
          </a:p>
        </p:txBody>
      </p:sp>
      <p:sp>
        <p:nvSpPr>
          <p:cNvPr id="318466" name="Rectangle 1026"/>
          <p:cNvSpPr>
            <a:spLocks noGrp="1" noRot="1" noChangeAspect="1" noChangeArrowheads="1" noTextEdit="1"/>
          </p:cNvSpPr>
          <p:nvPr>
            <p:ph type="sldImg"/>
          </p:nvPr>
        </p:nvSpPr>
        <p:spPr>
          <a:ln/>
        </p:spPr>
      </p:sp>
      <p:sp>
        <p:nvSpPr>
          <p:cNvPr id="318467" name="Rectangle 1027"/>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fld id="{0DA3D722-501C-4BC7-8503-D7642825417A}" type="slidenum">
              <a:rPr lang="en-US"/>
              <a:pPr/>
              <a:t>10</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962711FE-4AE5-4635-AFF1-926989ADFC20}" type="datetimeFigureOut">
              <a:rPr lang="en-US"/>
              <a:pPr>
                <a:defRPr/>
              </a:pPr>
              <a:t>2/28/2013</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BD1A18B5-5552-4554-BAD9-BF9125F6FB8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7FB0254-5099-4767-B906-1AA77E94AFA8}" type="datetimeFigureOut">
              <a:rPr lang="en-US"/>
              <a:pPr>
                <a:defRPr/>
              </a:pPr>
              <a:t>2/28/2013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AAF9909-3369-4D7A-8334-F35A7326DEA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F50F93F8-B091-4C97-B2BB-85B0D797D2B7}" type="datetimeFigureOut">
              <a:rPr lang="en-US"/>
              <a:pPr>
                <a:defRPr/>
              </a:pPr>
              <a:t>2/28/2013</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373355D5-44B7-470F-BBD4-961CFACD3B0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A71F3BC-BE9F-4F3A-A5AA-EBC8B7D986B5}" type="datetimeFigureOut">
              <a:rPr lang="en-US"/>
              <a:pPr>
                <a:defRPr/>
              </a:pPr>
              <a:t>2/28/2013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9CB8AD4-07FF-4FCC-9084-D68D05ACD5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B0B56E9B-8F57-4F49-930D-AAA08A60BFBA}" type="datetimeFigureOut">
              <a:rPr lang="en-US"/>
              <a:pPr>
                <a:defRPr/>
              </a:pPr>
              <a:t>2/28/2013</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07DFA2D9-80EE-46C6-94F3-3843BDC99A43}"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89BFCC2C-50FA-449F-9F1B-5C2B6958EBC8}" type="datetimeFigureOut">
              <a:rPr lang="en-US"/>
              <a:pPr>
                <a:defRPr/>
              </a:pPr>
              <a:t>2/28/2013</a:t>
            </a:fld>
            <a:endParaRPr lang="en-US"/>
          </a:p>
        </p:txBody>
      </p:sp>
      <p:sp>
        <p:nvSpPr>
          <p:cNvPr id="6" name="Slide Number Placeholder 9"/>
          <p:cNvSpPr>
            <a:spLocks noGrp="1"/>
          </p:cNvSpPr>
          <p:nvPr>
            <p:ph type="sldNum" sz="quarter" idx="11"/>
          </p:nvPr>
        </p:nvSpPr>
        <p:spPr/>
        <p:txBody>
          <a:bodyPr rtlCol="0"/>
          <a:lstStyle>
            <a:lvl1pPr>
              <a:defRPr/>
            </a:lvl1pPr>
          </a:lstStyle>
          <a:p>
            <a:pPr>
              <a:defRPr/>
            </a:pPr>
            <a:fld id="{5CE0E495-06DA-4C3E-ADEF-486B8BC85C60}"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F61BE635-EC43-4EAE-82E0-EFA485FC8F84}" type="datetimeFigureOut">
              <a:rPr lang="en-US"/>
              <a:pPr>
                <a:defRPr/>
              </a:pPr>
              <a:t>2/28/2013</a:t>
            </a:fld>
            <a:endParaRPr lang="en-US"/>
          </a:p>
        </p:txBody>
      </p:sp>
      <p:sp>
        <p:nvSpPr>
          <p:cNvPr id="8" name="Slide Number Placeholder 11"/>
          <p:cNvSpPr>
            <a:spLocks noGrp="1"/>
          </p:cNvSpPr>
          <p:nvPr>
            <p:ph type="sldNum" sz="quarter" idx="11"/>
          </p:nvPr>
        </p:nvSpPr>
        <p:spPr/>
        <p:txBody>
          <a:bodyPr rtlCol="0"/>
          <a:lstStyle>
            <a:lvl1pPr>
              <a:defRPr/>
            </a:lvl1pPr>
          </a:lstStyle>
          <a:p>
            <a:pPr>
              <a:defRPr/>
            </a:pPr>
            <a:fld id="{4FE5F031-EAEC-4CF6-A649-0408DCF6DE54}"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E2D2FA49-1061-4CC6-AC1D-E1DB8868C05A}" type="datetimeFigureOut">
              <a:rPr lang="en-US"/>
              <a:pPr>
                <a:defRPr/>
              </a:pPr>
              <a:t>2/28/2013</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F30B967-269D-40DF-964A-74FE270D114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185D5A28-86E4-4E6F-AF72-2B2DD9B5E37B}" type="datetimeFigureOut">
              <a:rPr lang="en-US"/>
              <a:pPr>
                <a:defRPr/>
              </a:pPr>
              <a:t>2/28/2013</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EF7E38DD-CA63-4B02-8FC0-CA2046B48C3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47104C86-2F59-4805-95C9-5FECB793ADCC}" type="datetimeFigureOut">
              <a:rPr lang="en-US"/>
              <a:pPr>
                <a:defRPr/>
              </a:pPr>
              <a:t>2/28/2013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A0DBA23-E361-4C8A-962A-3FC4C06FDE6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BFFFF809-B02C-462E-A0EE-01F77E7FE464}" type="datetimeFigureOut">
              <a:rPr lang="en-US"/>
              <a:pPr>
                <a:defRPr/>
              </a:pPr>
              <a:t>2/28/2013</a:t>
            </a:fld>
            <a:endParaRPr lang="en-US"/>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8F739D62-8549-4B58-AAC8-27A203B575E6}" type="slidenum">
              <a:rPr lang="en-US"/>
              <a:pPr>
                <a:defRPr/>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89D122FF-2661-4F09-B014-E312E9CF0AB3}" type="datetimeFigureOut">
              <a:rPr lang="en-US"/>
              <a:pPr>
                <a:defRPr/>
              </a:pPr>
              <a:t>2/28/2013</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2FDDC527-B0A2-4AA9-8312-86DF35D518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16" r:id="rId6"/>
    <p:sldLayoutId id="2147483723" r:id="rId7"/>
    <p:sldLayoutId id="2147483717" r:id="rId8"/>
    <p:sldLayoutId id="2147483724" r:id="rId9"/>
    <p:sldLayoutId id="2147483718" r:id="rId10"/>
    <p:sldLayoutId id="2147483725"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eaLnBrk="1" fontAlgn="auto" hangingPunct="1">
              <a:spcAft>
                <a:spcPts val="0"/>
              </a:spcAft>
              <a:defRPr/>
            </a:pPr>
            <a:r>
              <a:rPr lang="en-US" dirty="0" smtClean="0"/>
              <a:t>Health Information Technology overview</a:t>
            </a:r>
            <a:endParaRPr lang="en-US" dirty="0"/>
          </a:p>
        </p:txBody>
      </p:sp>
      <p:sp>
        <p:nvSpPr>
          <p:cNvPr id="9219" name="Subtitle 2"/>
          <p:cNvSpPr>
            <a:spLocks noGrp="1"/>
          </p:cNvSpPr>
          <p:nvPr>
            <p:ph type="subTitle" idx="1"/>
          </p:nvPr>
        </p:nvSpPr>
        <p:spPr>
          <a:xfrm>
            <a:off x="2362200" y="6049963"/>
            <a:ext cx="6705600" cy="685800"/>
          </a:xfrm>
        </p:spPr>
        <p:txBody>
          <a:bodyPr/>
          <a:lstStyle/>
          <a:p>
            <a:pPr eaLnBrk="1" hangingPunct="1"/>
            <a:r>
              <a:rPr lang="en-US" dirty="0" smtClean="0"/>
              <a:t>Amy Cooper, MPH	February 28, 2013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algn="ctr"/>
            <a:r>
              <a:rPr lang="en-US" sz="3600" smtClean="0"/>
              <a:t>Access and Authentication</a:t>
            </a:r>
            <a:endParaRPr lang="en-US" sz="2800" smtClean="0"/>
          </a:p>
        </p:txBody>
      </p:sp>
      <p:sp>
        <p:nvSpPr>
          <p:cNvPr id="34818" name="Rectangle 3"/>
          <p:cNvSpPr>
            <a:spLocks noGrp="1" noChangeArrowheads="1"/>
          </p:cNvSpPr>
          <p:nvPr>
            <p:ph type="body" idx="1"/>
          </p:nvPr>
        </p:nvSpPr>
        <p:spPr/>
        <p:txBody>
          <a:bodyPr/>
          <a:lstStyle/>
          <a:p>
            <a:pPr>
              <a:lnSpc>
                <a:spcPct val="80000"/>
              </a:lnSpc>
            </a:pPr>
            <a:r>
              <a:rPr lang="en-US" sz="2600" smtClean="0">
                <a:solidFill>
                  <a:schemeClr val="tx1"/>
                </a:solidFill>
              </a:rPr>
              <a:t>Paper-based MR system relies on sign-in sheets, ID badges, and copies of handwritten signature</a:t>
            </a:r>
          </a:p>
          <a:p>
            <a:pPr>
              <a:lnSpc>
                <a:spcPct val="80000"/>
              </a:lnSpc>
              <a:buFontTx/>
              <a:buNone/>
            </a:pPr>
            <a:endParaRPr lang="en-US" sz="2600" smtClean="0">
              <a:solidFill>
                <a:schemeClr val="tx1"/>
              </a:solidFill>
            </a:endParaRPr>
          </a:p>
          <a:p>
            <a:pPr>
              <a:lnSpc>
                <a:spcPct val="80000"/>
              </a:lnSpc>
            </a:pPr>
            <a:r>
              <a:rPr lang="en-US" sz="2600" smtClean="0">
                <a:solidFill>
                  <a:schemeClr val="tx1"/>
                </a:solidFill>
              </a:rPr>
              <a:t>EHR requires account management, password management, and signature code management</a:t>
            </a:r>
          </a:p>
          <a:p>
            <a:pPr>
              <a:lnSpc>
                <a:spcPct val="80000"/>
              </a:lnSpc>
              <a:buFontTx/>
              <a:buNone/>
            </a:pPr>
            <a:endParaRPr lang="en-US" sz="2600" smtClean="0">
              <a:solidFill>
                <a:schemeClr val="tx1"/>
              </a:solidFill>
            </a:endParaRPr>
          </a:p>
          <a:p>
            <a:pPr>
              <a:lnSpc>
                <a:spcPct val="80000"/>
              </a:lnSpc>
            </a:pPr>
            <a:r>
              <a:rPr lang="en-US" sz="2600" smtClean="0">
                <a:solidFill>
                  <a:schemeClr val="tx1"/>
                </a:solidFill>
              </a:rPr>
              <a:t>Auditing capabilities greatly enhanced with use of an EHR system</a:t>
            </a:r>
          </a:p>
          <a:p>
            <a:pPr>
              <a:lnSpc>
                <a:spcPct val="80000"/>
              </a:lnSpc>
              <a:buFontTx/>
              <a:buNone/>
            </a:pPr>
            <a:endParaRPr lang="en-US" sz="2600" smtClean="0">
              <a:solidFill>
                <a:schemeClr val="tx1"/>
              </a:solidFill>
            </a:endParaRPr>
          </a:p>
          <a:p>
            <a:pPr>
              <a:lnSpc>
                <a:spcPct val="80000"/>
              </a:lnSpc>
            </a:pPr>
            <a:r>
              <a:rPr lang="en-US" sz="2600" smtClean="0">
                <a:solidFill>
                  <a:schemeClr val="tx1"/>
                </a:solidFill>
              </a:rPr>
              <a:t>However, passwords and log-in access are continuously being changed</a:t>
            </a:r>
            <a:endParaRPr lang="en-US" sz="180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algn="ctr"/>
            <a:r>
              <a:rPr lang="en-US" sz="4000" smtClean="0"/>
              <a:t>Value of EHR</a:t>
            </a:r>
            <a:endParaRPr lang="en-US" sz="2800" smtClean="0"/>
          </a:p>
        </p:txBody>
      </p:sp>
      <p:sp>
        <p:nvSpPr>
          <p:cNvPr id="36866" name="Rectangle 3"/>
          <p:cNvSpPr>
            <a:spLocks noGrp="1" noChangeArrowheads="1"/>
          </p:cNvSpPr>
          <p:nvPr>
            <p:ph type="body" idx="1"/>
          </p:nvPr>
        </p:nvSpPr>
        <p:spPr/>
        <p:txBody>
          <a:bodyPr/>
          <a:lstStyle/>
          <a:p>
            <a:pPr>
              <a:lnSpc>
                <a:spcPct val="80000"/>
              </a:lnSpc>
              <a:buFont typeface="Times" charset="0"/>
              <a:buChar char="•"/>
            </a:pPr>
            <a:r>
              <a:rPr lang="en-US" sz="2000" smtClean="0">
                <a:solidFill>
                  <a:schemeClr val="tx1"/>
                </a:solidFill>
              </a:rPr>
              <a:t>Improved quality, outcomes and safety</a:t>
            </a:r>
          </a:p>
          <a:p>
            <a:pPr lvl="1">
              <a:lnSpc>
                <a:spcPct val="80000"/>
              </a:lnSpc>
              <a:buFont typeface="Times" charset="0"/>
              <a:buChar char="•"/>
            </a:pPr>
            <a:r>
              <a:rPr lang="en-US" sz="2000" smtClean="0">
                <a:solidFill>
                  <a:schemeClr val="tx1"/>
                </a:solidFill>
              </a:rPr>
              <a:t>Computerized reminders and alerts</a:t>
            </a:r>
          </a:p>
          <a:p>
            <a:pPr lvl="1">
              <a:lnSpc>
                <a:spcPct val="80000"/>
              </a:lnSpc>
              <a:buFont typeface="Times" charset="0"/>
              <a:buChar char="•"/>
            </a:pPr>
            <a:r>
              <a:rPr lang="en-US" sz="2000" smtClean="0">
                <a:solidFill>
                  <a:schemeClr val="tx1"/>
                </a:solidFill>
              </a:rPr>
              <a:t>Improved compliance with practice guidelines</a:t>
            </a:r>
          </a:p>
          <a:p>
            <a:pPr lvl="1">
              <a:lnSpc>
                <a:spcPct val="80000"/>
              </a:lnSpc>
              <a:buFont typeface="Times" charset="0"/>
              <a:buChar char="•"/>
            </a:pPr>
            <a:r>
              <a:rPr lang="en-US" sz="2000" smtClean="0">
                <a:solidFill>
                  <a:schemeClr val="tx1"/>
                </a:solidFill>
              </a:rPr>
              <a:t>Reduction in medical errors</a:t>
            </a:r>
          </a:p>
          <a:p>
            <a:pPr>
              <a:lnSpc>
                <a:spcPct val="80000"/>
              </a:lnSpc>
              <a:buFont typeface="Times" charset="0"/>
              <a:buChar char="•"/>
            </a:pPr>
            <a:r>
              <a:rPr lang="en-US" sz="2000" smtClean="0">
                <a:solidFill>
                  <a:schemeClr val="tx1"/>
                </a:solidFill>
              </a:rPr>
              <a:t>Improved efficiency, productivity, and cost reduction</a:t>
            </a:r>
          </a:p>
          <a:p>
            <a:pPr lvl="1">
              <a:lnSpc>
                <a:spcPct val="80000"/>
              </a:lnSpc>
              <a:buFontTx/>
              <a:buChar char="•"/>
            </a:pPr>
            <a:r>
              <a:rPr lang="en-US" sz="2000" smtClean="0">
                <a:solidFill>
                  <a:schemeClr val="tx1"/>
                </a:solidFill>
              </a:rPr>
              <a:t>Readily available test results</a:t>
            </a:r>
          </a:p>
          <a:p>
            <a:pPr lvl="1">
              <a:lnSpc>
                <a:spcPct val="80000"/>
              </a:lnSpc>
              <a:buFontTx/>
              <a:buChar char="•"/>
            </a:pPr>
            <a:r>
              <a:rPr lang="en-US" sz="2000" smtClean="0">
                <a:solidFill>
                  <a:schemeClr val="tx1"/>
                </a:solidFill>
              </a:rPr>
              <a:t>Prompting physicians to use generic and formulary drugs</a:t>
            </a:r>
          </a:p>
          <a:p>
            <a:pPr lvl="1">
              <a:lnSpc>
                <a:spcPct val="80000"/>
              </a:lnSpc>
              <a:buFontTx/>
              <a:buChar char="•"/>
            </a:pPr>
            <a:r>
              <a:rPr lang="en-US" sz="2000" smtClean="0">
                <a:solidFill>
                  <a:schemeClr val="tx1"/>
                </a:solidFill>
              </a:rPr>
              <a:t>Savings from elimination of transcription services</a:t>
            </a:r>
          </a:p>
          <a:p>
            <a:pPr lvl="1">
              <a:lnSpc>
                <a:spcPct val="80000"/>
              </a:lnSpc>
              <a:buFontTx/>
              <a:buChar char="•"/>
            </a:pPr>
            <a:r>
              <a:rPr lang="en-US" sz="2000" smtClean="0">
                <a:solidFill>
                  <a:schemeClr val="tx1"/>
                </a:solidFill>
              </a:rPr>
              <a:t>Improved coding practices (or higher reimbursements)</a:t>
            </a:r>
          </a:p>
          <a:p>
            <a:pPr>
              <a:lnSpc>
                <a:spcPct val="80000"/>
              </a:lnSpc>
              <a:buFont typeface="Times" charset="0"/>
              <a:buChar char="•"/>
            </a:pPr>
            <a:r>
              <a:rPr lang="en-US" sz="2000" smtClean="0">
                <a:solidFill>
                  <a:schemeClr val="tx1"/>
                </a:solidFill>
              </a:rPr>
              <a:t>Improved service and satisfaction</a:t>
            </a:r>
          </a:p>
          <a:p>
            <a:pPr lvl="1">
              <a:lnSpc>
                <a:spcPct val="80000"/>
              </a:lnSpc>
              <a:buFont typeface="Times" charset="0"/>
              <a:buChar char="•"/>
            </a:pPr>
            <a:r>
              <a:rPr lang="en-US" sz="2000" smtClean="0">
                <a:solidFill>
                  <a:schemeClr val="tx1"/>
                </a:solidFill>
              </a:rPr>
              <a:t>Patient satisfaction </a:t>
            </a:r>
          </a:p>
          <a:p>
            <a:pPr lvl="1">
              <a:lnSpc>
                <a:spcPct val="80000"/>
              </a:lnSpc>
              <a:buFont typeface="Times" charset="0"/>
              <a:buChar char="•"/>
            </a:pPr>
            <a:r>
              <a:rPr lang="en-US" sz="2000" smtClean="0">
                <a:solidFill>
                  <a:schemeClr val="tx1"/>
                </a:solidFill>
              </a:rPr>
              <a:t>User satisfaction</a:t>
            </a:r>
          </a:p>
          <a:p>
            <a:pPr lvl="1">
              <a:lnSpc>
                <a:spcPct val="80000"/>
              </a:lnSpc>
              <a:buFont typeface="Times" charset="0"/>
              <a:buChar char="•"/>
            </a:pPr>
            <a:r>
              <a:rPr lang="en-US" sz="2000" smtClean="0">
                <a:solidFill>
                  <a:schemeClr val="tx1"/>
                </a:solidFill>
              </a:rPr>
              <a:t>Less stress</a:t>
            </a:r>
          </a:p>
          <a:p>
            <a:pPr lvl="1">
              <a:lnSpc>
                <a:spcPct val="80000"/>
              </a:lnSpc>
              <a:buFont typeface="Times" charset="0"/>
              <a:buChar char="•"/>
            </a:pPr>
            <a:r>
              <a:rPr lang="en-US" sz="2000" smtClean="0">
                <a:solidFill>
                  <a:schemeClr val="tx1"/>
                </a:solidFill>
              </a:rPr>
              <a:t>Improved job satisfaction</a:t>
            </a:r>
          </a:p>
          <a:p>
            <a:pPr lvl="1">
              <a:lnSpc>
                <a:spcPct val="80000"/>
              </a:lnSpc>
              <a:buFont typeface="Times" charset="0"/>
              <a:buChar char="•"/>
            </a:pPr>
            <a:r>
              <a:rPr lang="en-US" sz="2000" smtClean="0">
                <a:solidFill>
                  <a:schemeClr val="tx1"/>
                </a:solidFill>
              </a:rPr>
              <a:t>Quality of documentation</a:t>
            </a:r>
            <a:endParaRPr lang="en-US" sz="1500" smtClean="0"/>
          </a:p>
          <a:p>
            <a:pPr lvl="1">
              <a:lnSpc>
                <a:spcPct val="80000"/>
              </a:lnSpc>
              <a:buFont typeface="Wingdings" pitchFamily="2" charset="2"/>
              <a:buChar char="§"/>
            </a:pPr>
            <a:endParaRPr lang="en-US" sz="15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HITECH Act</a:t>
            </a:r>
            <a:endParaRPr lang="en-US" dirty="0"/>
          </a:p>
        </p:txBody>
      </p:sp>
      <p:sp>
        <p:nvSpPr>
          <p:cNvPr id="3" name="Content Placeholder 2"/>
          <p:cNvSpPr>
            <a:spLocks noGrp="1"/>
          </p:cNvSpPr>
          <p:nvPr>
            <p:ph sz="quarter" idx="1"/>
          </p:nvPr>
        </p:nvSpPr>
        <p:spPr/>
        <p:txBody>
          <a:bodyPr/>
          <a:lstStyle/>
          <a:p>
            <a:r>
              <a:rPr lang="en-US" dirty="0" smtClean="0"/>
              <a:t>The Health Information Technology for Economic and</a:t>
            </a:r>
            <a:br>
              <a:rPr lang="en-US" dirty="0" smtClean="0"/>
            </a:br>
            <a:r>
              <a:rPr lang="en-US" dirty="0" smtClean="0"/>
              <a:t>Clinical Health Act (HITECH)</a:t>
            </a:r>
          </a:p>
          <a:p>
            <a:pPr lvl="1"/>
            <a:r>
              <a:rPr lang="en-US" dirty="0" smtClean="0"/>
              <a:t>Medicare Incentives ($44K per eligible provider)</a:t>
            </a:r>
          </a:p>
          <a:p>
            <a:pPr lvl="1"/>
            <a:r>
              <a:rPr lang="en-US" dirty="0" smtClean="0"/>
              <a:t>Medicaid Incentive programs (State run- $63,750 per eligible provider)</a:t>
            </a:r>
          </a:p>
          <a:p>
            <a:pPr lvl="1"/>
            <a:r>
              <a:rPr lang="en-US" dirty="0" smtClean="0"/>
              <a:t>Regional Extension Centers</a:t>
            </a:r>
          </a:p>
          <a:p>
            <a:pPr lvl="2"/>
            <a:r>
              <a:rPr lang="en-US" dirty="0" smtClean="0"/>
              <a:t>O-HITEC (www.ohitec.org)</a:t>
            </a:r>
          </a:p>
          <a:p>
            <a:pPr lvl="1"/>
            <a:r>
              <a:rPr lang="en-US" dirty="0" smtClean="0"/>
              <a:t>HIT Workforce programs</a:t>
            </a:r>
          </a:p>
          <a:p>
            <a:pPr lvl="2"/>
            <a:r>
              <a:rPr lang="en-US" dirty="0" smtClean="0"/>
              <a:t>OHSU Curriculum Dissemination Center</a:t>
            </a:r>
          </a:p>
          <a:p>
            <a:pPr lvl="2"/>
            <a:r>
              <a:rPr lang="en-US" dirty="0" smtClean="0"/>
              <a:t>Community College </a:t>
            </a:r>
            <a:r>
              <a:rPr lang="en-US" dirty="0" smtClean="0"/>
              <a:t>Consortiums</a:t>
            </a:r>
            <a:endParaRPr lang="en-US" dirty="0" smtClean="0"/>
          </a:p>
          <a:p>
            <a:pPr lvl="2">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graphicFrame>
        <p:nvGraphicFramePr>
          <p:cNvPr id="1026" name="Object 2"/>
          <p:cNvGraphicFramePr>
            <a:graphicFrameLocks noChangeAspect="1"/>
          </p:cNvGraphicFramePr>
          <p:nvPr/>
        </p:nvGraphicFramePr>
        <p:xfrm>
          <a:off x="533400" y="304800"/>
          <a:ext cx="8229600" cy="6248400"/>
        </p:xfrm>
        <a:graphic>
          <a:graphicData uri="http://schemas.openxmlformats.org/presentationml/2006/ole">
            <p:oleObj spid="_x0000_s1026" name="Acrobat Document" r:id="rId3" imgW="7543546" imgH="5829216" progId="AcroExch.Document.7">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Meaningful Use of EHR</a:t>
            </a:r>
            <a:endParaRPr lang="en-US" dirty="0"/>
          </a:p>
        </p:txBody>
      </p:sp>
      <p:sp>
        <p:nvSpPr>
          <p:cNvPr id="3" name="Content Placeholder 2"/>
          <p:cNvSpPr>
            <a:spLocks noGrp="1"/>
          </p:cNvSpPr>
          <p:nvPr>
            <p:ph sz="quarter" idx="1"/>
          </p:nvPr>
        </p:nvSpPr>
        <p:spPr/>
        <p:txBody>
          <a:bodyPr/>
          <a:lstStyle/>
          <a:p>
            <a:r>
              <a:rPr lang="en-US" dirty="0" smtClean="0"/>
              <a:t>EHRs use by providers to achieve significant improvements in care. The legislation ties payments specifically to the achievement of advances in health care processes and outcomes.</a:t>
            </a:r>
          </a:p>
          <a:p>
            <a:r>
              <a:rPr lang="en-US" dirty="0" smtClean="0"/>
              <a:t>Stage 1 (July 2010 rules out- </a:t>
            </a:r>
            <a:r>
              <a:rPr lang="en-US" dirty="0" smtClean="0"/>
              <a:t>2012 </a:t>
            </a:r>
            <a:r>
              <a:rPr lang="en-US" dirty="0" smtClean="0"/>
              <a:t>reporting)</a:t>
            </a:r>
          </a:p>
          <a:p>
            <a:pPr lvl="1"/>
            <a:r>
              <a:rPr lang="en-US" dirty="0" smtClean="0"/>
              <a:t>Electronic reporting of data for quality of care</a:t>
            </a:r>
          </a:p>
          <a:p>
            <a:r>
              <a:rPr lang="en-US" dirty="0" smtClean="0"/>
              <a:t>Stage </a:t>
            </a:r>
            <a:r>
              <a:rPr lang="en-US" dirty="0" smtClean="0"/>
              <a:t>2 (2014)</a:t>
            </a:r>
            <a:endParaRPr lang="en-US" dirty="0" smtClean="0"/>
          </a:p>
          <a:p>
            <a:pPr lvl="1"/>
            <a:r>
              <a:rPr lang="en-US" dirty="0" smtClean="0"/>
              <a:t>Adds Health Information Exchange (HIE)</a:t>
            </a:r>
          </a:p>
          <a:p>
            <a:r>
              <a:rPr lang="en-US" dirty="0" smtClean="0"/>
              <a:t>Stage 3</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76200"/>
            <a:ext cx="6198003" cy="1020762"/>
          </a:xfrm>
        </p:spPr>
        <p:txBody>
          <a:bodyPr>
            <a:normAutofit fontScale="90000"/>
          </a:bodyPr>
          <a:lstStyle/>
          <a:p>
            <a:r>
              <a:rPr lang="en-US" dirty="0" smtClean="0">
                <a:latin typeface="Calibri" pitchFamily="34" charset="0"/>
              </a:rPr>
              <a:t>Meaningful Use as a Building Block </a:t>
            </a:r>
            <a:r>
              <a:rPr lang="en-US" sz="1200" dirty="0" smtClean="0">
                <a:latin typeface="Calibri" pitchFamily="34" charset="0"/>
              </a:rPr>
              <a:t>(From Nov 8, 2012 Trailblazers  National Strategy Webinar)</a:t>
            </a:r>
            <a:endParaRPr lang="en-US" dirty="0">
              <a:latin typeface="Calibri" pitchFamily="34" charset="0"/>
            </a:endParaRPr>
          </a:p>
        </p:txBody>
      </p:sp>
      <p:sp>
        <p:nvSpPr>
          <p:cNvPr id="5" name="TextBox 4"/>
          <p:cNvSpPr txBox="1"/>
          <p:nvPr/>
        </p:nvSpPr>
        <p:spPr>
          <a:xfrm>
            <a:off x="2906486" y="6390081"/>
            <a:ext cx="1741714" cy="338554"/>
          </a:xfrm>
          <a:prstGeom prst="rect">
            <a:avLst/>
          </a:prstGeom>
          <a:noFill/>
        </p:spPr>
        <p:txBody>
          <a:bodyPr>
            <a:spAutoFit/>
          </a:bodyPr>
          <a:lstStyle/>
          <a:p>
            <a:pPr algn="ctr">
              <a:defRPr/>
            </a:pPr>
            <a:r>
              <a:rPr lang="en-US" sz="1600" b="1" dirty="0" smtClean="0">
                <a:solidFill>
                  <a:prstClr val="black"/>
                </a:solidFill>
                <a:latin typeface="Calibri" pitchFamily="34" charset="0"/>
              </a:rPr>
              <a:t>Stage 2 MU</a:t>
            </a:r>
            <a:endParaRPr lang="en-US" sz="1600" b="1" dirty="0">
              <a:solidFill>
                <a:prstClr val="black"/>
              </a:solidFill>
              <a:latin typeface="Calibri" pitchFamily="34" charset="0"/>
            </a:endParaRPr>
          </a:p>
        </p:txBody>
      </p:sp>
      <p:sp>
        <p:nvSpPr>
          <p:cNvPr id="6" name="TextBox 5"/>
          <p:cNvSpPr txBox="1"/>
          <p:nvPr/>
        </p:nvSpPr>
        <p:spPr>
          <a:xfrm>
            <a:off x="6241143" y="6400800"/>
            <a:ext cx="2209800" cy="338554"/>
          </a:xfrm>
          <a:prstGeom prst="rect">
            <a:avLst/>
          </a:prstGeom>
          <a:noFill/>
        </p:spPr>
        <p:txBody>
          <a:bodyPr wrap="square">
            <a:spAutoFit/>
          </a:bodyPr>
          <a:lstStyle/>
          <a:p>
            <a:pPr algn="ctr">
              <a:defRPr/>
            </a:pPr>
            <a:r>
              <a:rPr lang="en-US" sz="1600" b="1" dirty="0" smtClean="0">
                <a:solidFill>
                  <a:prstClr val="black"/>
                </a:solidFill>
                <a:latin typeface="Calibri" pitchFamily="34" charset="0"/>
              </a:rPr>
              <a:t>ACOs</a:t>
            </a:r>
          </a:p>
        </p:txBody>
      </p:sp>
      <p:sp>
        <p:nvSpPr>
          <p:cNvPr id="7" name="TextBox 6"/>
          <p:cNvSpPr txBox="1"/>
          <p:nvPr/>
        </p:nvSpPr>
        <p:spPr>
          <a:xfrm>
            <a:off x="4832499" y="6390081"/>
            <a:ext cx="1447800" cy="338554"/>
          </a:xfrm>
          <a:prstGeom prst="rect">
            <a:avLst/>
          </a:prstGeom>
          <a:noFill/>
        </p:spPr>
        <p:txBody>
          <a:bodyPr wrap="square">
            <a:spAutoFit/>
          </a:bodyPr>
          <a:lstStyle/>
          <a:p>
            <a:pPr algn="ctr">
              <a:defRPr/>
            </a:pPr>
            <a:r>
              <a:rPr lang="en-US" sz="1600" b="1" dirty="0" smtClean="0">
                <a:solidFill>
                  <a:prstClr val="black"/>
                </a:solidFill>
                <a:latin typeface="Calibri" pitchFamily="34" charset="0"/>
              </a:rPr>
              <a:t>Stage 3 MU</a:t>
            </a:r>
            <a:endParaRPr lang="en-US" sz="1600" b="1" dirty="0">
              <a:solidFill>
                <a:prstClr val="black"/>
              </a:solidFill>
              <a:latin typeface="Calibri" pitchFamily="34" charset="0"/>
            </a:endParaRPr>
          </a:p>
        </p:txBody>
      </p:sp>
      <p:sp>
        <p:nvSpPr>
          <p:cNvPr id="8" name="Rectangle 7"/>
          <p:cNvSpPr/>
          <p:nvPr/>
        </p:nvSpPr>
        <p:spPr bwMode="auto">
          <a:xfrm>
            <a:off x="6635496" y="516210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Robust CDS (evidenced based medicine &amp; practice goals) </a:t>
            </a:r>
          </a:p>
        </p:txBody>
      </p:sp>
      <p:sp>
        <p:nvSpPr>
          <p:cNvPr id="9" name="Rectangle 8"/>
          <p:cNvSpPr/>
          <p:nvPr/>
        </p:nvSpPr>
        <p:spPr bwMode="auto">
          <a:xfrm>
            <a:off x="6635496" y="4586171"/>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Patient centered, team based care</a:t>
            </a:r>
            <a:endParaRPr lang="en-US" sz="1000" b="1" dirty="0">
              <a:solidFill>
                <a:prstClr val="black"/>
              </a:solidFill>
              <a:latin typeface="Calibri" pitchFamily="34" charset="0"/>
            </a:endParaRPr>
          </a:p>
        </p:txBody>
      </p:sp>
      <p:sp>
        <p:nvSpPr>
          <p:cNvPr id="11" name="Rectangle 10"/>
          <p:cNvSpPr/>
          <p:nvPr/>
        </p:nvSpPr>
        <p:spPr bwMode="auto">
          <a:xfrm>
            <a:off x="3059539" y="568655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Structured data utilized  </a:t>
            </a:r>
            <a:endParaRPr lang="en-US" sz="1000" b="1" dirty="0">
              <a:solidFill>
                <a:prstClr val="black"/>
              </a:solidFill>
              <a:latin typeface="Calibri" pitchFamily="34" charset="0"/>
            </a:endParaRPr>
          </a:p>
        </p:txBody>
      </p:sp>
      <p:sp>
        <p:nvSpPr>
          <p:cNvPr id="12" name="Rectangle 11"/>
          <p:cNvSpPr/>
          <p:nvPr/>
        </p:nvSpPr>
        <p:spPr bwMode="auto">
          <a:xfrm>
            <a:off x="3059539" y="4040369"/>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Care coordination</a:t>
            </a:r>
            <a:endParaRPr lang="en-US" sz="1000" b="1" dirty="0">
              <a:solidFill>
                <a:prstClr val="black"/>
              </a:solidFill>
              <a:latin typeface="Calibri" pitchFamily="34" charset="0"/>
            </a:endParaRPr>
          </a:p>
        </p:txBody>
      </p:sp>
      <p:sp>
        <p:nvSpPr>
          <p:cNvPr id="13" name="Rectangle 12"/>
          <p:cNvSpPr/>
          <p:nvPr/>
        </p:nvSpPr>
        <p:spPr bwMode="auto">
          <a:xfrm>
            <a:off x="6635496" y="568655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Structured data utilized  </a:t>
            </a:r>
            <a:endParaRPr lang="en-US" sz="1000" b="1" dirty="0">
              <a:solidFill>
                <a:prstClr val="black"/>
              </a:solidFill>
              <a:latin typeface="Calibri" pitchFamily="34" charset="0"/>
            </a:endParaRPr>
          </a:p>
        </p:txBody>
      </p:sp>
      <p:sp>
        <p:nvSpPr>
          <p:cNvPr id="14" name="Rectangle 13"/>
          <p:cNvSpPr/>
          <p:nvPr/>
        </p:nvSpPr>
        <p:spPr bwMode="auto">
          <a:xfrm>
            <a:off x="6635496" y="4040369"/>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Case management &amp; longitudinal viewing</a:t>
            </a:r>
            <a:endParaRPr lang="en-US" sz="1000" b="1" dirty="0">
              <a:solidFill>
                <a:prstClr val="black"/>
              </a:solidFill>
              <a:latin typeface="Calibri" pitchFamily="34" charset="0"/>
            </a:endParaRPr>
          </a:p>
        </p:txBody>
      </p:sp>
      <p:cxnSp>
        <p:nvCxnSpPr>
          <p:cNvPr id="16" name="Straight Connector 15"/>
          <p:cNvCxnSpPr/>
          <p:nvPr/>
        </p:nvCxnSpPr>
        <p:spPr>
          <a:xfrm>
            <a:off x="1219200" y="6271349"/>
            <a:ext cx="7010400" cy="0"/>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7" name="Rectangle 16"/>
          <p:cNvSpPr/>
          <p:nvPr/>
        </p:nvSpPr>
        <p:spPr bwMode="auto">
          <a:xfrm>
            <a:off x="4838595" y="516210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endParaRPr lang="en-US" sz="1000" b="1" dirty="0" smtClean="0">
              <a:solidFill>
                <a:prstClr val="black"/>
              </a:solidFill>
              <a:latin typeface="Calibri" pitchFamily="34" charset="0"/>
            </a:endParaRPr>
          </a:p>
          <a:p>
            <a:pPr algn="ctr"/>
            <a:r>
              <a:rPr lang="en-US" sz="1000" b="1" dirty="0" smtClean="0">
                <a:solidFill>
                  <a:prstClr val="black"/>
                </a:solidFill>
                <a:latin typeface="Calibri" pitchFamily="34" charset="0"/>
              </a:rPr>
              <a:t>Robust CDS (evidenced based medicine &amp; practice goals) </a:t>
            </a:r>
          </a:p>
          <a:p>
            <a:pPr algn="ctr"/>
            <a:endParaRPr lang="en-US" sz="1000" b="1" dirty="0">
              <a:solidFill>
                <a:prstClr val="black"/>
              </a:solidFill>
              <a:latin typeface="Calibri" pitchFamily="34" charset="0"/>
            </a:endParaRPr>
          </a:p>
        </p:txBody>
      </p:sp>
      <p:sp>
        <p:nvSpPr>
          <p:cNvPr id="18" name="Rectangle 17"/>
          <p:cNvSpPr/>
          <p:nvPr/>
        </p:nvSpPr>
        <p:spPr bwMode="auto">
          <a:xfrm>
            <a:off x="4838595" y="4586171"/>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Patient centered, team based care</a:t>
            </a:r>
            <a:endParaRPr lang="en-US" sz="1000" b="1" dirty="0">
              <a:solidFill>
                <a:prstClr val="black"/>
              </a:solidFill>
              <a:latin typeface="Calibri" pitchFamily="34" charset="0"/>
            </a:endParaRPr>
          </a:p>
        </p:txBody>
      </p:sp>
      <p:sp>
        <p:nvSpPr>
          <p:cNvPr id="19" name="Rectangle 18"/>
          <p:cNvSpPr/>
          <p:nvPr/>
        </p:nvSpPr>
        <p:spPr bwMode="auto">
          <a:xfrm>
            <a:off x="4838595" y="3462668"/>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CQM data utilized to improve delivery and outcomes</a:t>
            </a:r>
            <a:endParaRPr lang="en-US" sz="1000" b="1" dirty="0">
              <a:solidFill>
                <a:prstClr val="white"/>
              </a:solidFill>
              <a:latin typeface="Calibri" pitchFamily="34" charset="0"/>
            </a:endParaRPr>
          </a:p>
        </p:txBody>
      </p:sp>
      <p:sp>
        <p:nvSpPr>
          <p:cNvPr id="20" name="Rectangle 19"/>
          <p:cNvSpPr/>
          <p:nvPr/>
        </p:nvSpPr>
        <p:spPr bwMode="auto">
          <a:xfrm>
            <a:off x="4838595" y="568655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Structured data utilized  </a:t>
            </a:r>
            <a:endParaRPr lang="en-US" sz="1000" b="1" dirty="0">
              <a:solidFill>
                <a:prstClr val="black"/>
              </a:solidFill>
              <a:latin typeface="Calibri" pitchFamily="34" charset="0"/>
            </a:endParaRPr>
          </a:p>
        </p:txBody>
      </p:sp>
      <p:sp>
        <p:nvSpPr>
          <p:cNvPr id="21" name="Rectangle 20"/>
          <p:cNvSpPr/>
          <p:nvPr/>
        </p:nvSpPr>
        <p:spPr bwMode="auto">
          <a:xfrm>
            <a:off x="4838595" y="4040369"/>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Case management &amp; longitudinal viewing</a:t>
            </a:r>
            <a:endParaRPr lang="en-US" sz="1000" b="1" dirty="0">
              <a:solidFill>
                <a:prstClr val="black"/>
              </a:solidFill>
              <a:latin typeface="Calibri" pitchFamily="34" charset="0"/>
            </a:endParaRPr>
          </a:p>
        </p:txBody>
      </p:sp>
      <p:sp>
        <p:nvSpPr>
          <p:cNvPr id="22" name="Rectangle 21"/>
          <p:cNvSpPr/>
          <p:nvPr/>
        </p:nvSpPr>
        <p:spPr bwMode="auto">
          <a:xfrm>
            <a:off x="3059539" y="516210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Utilization of clinical decision support</a:t>
            </a:r>
            <a:endParaRPr lang="en-US" sz="1000" b="1" dirty="0">
              <a:solidFill>
                <a:prstClr val="black"/>
              </a:solidFill>
              <a:latin typeface="Calibri" pitchFamily="34" charset="0"/>
            </a:endParaRPr>
          </a:p>
        </p:txBody>
      </p:sp>
      <p:sp>
        <p:nvSpPr>
          <p:cNvPr id="23" name="Rectangle 22"/>
          <p:cNvSpPr/>
          <p:nvPr/>
        </p:nvSpPr>
        <p:spPr bwMode="auto">
          <a:xfrm>
            <a:off x="4838595" y="2927413"/>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Performance and population management </a:t>
            </a:r>
            <a:endParaRPr lang="en-US" sz="1000" b="1" dirty="0">
              <a:solidFill>
                <a:prstClr val="white"/>
              </a:solidFill>
              <a:latin typeface="Calibri" pitchFamily="34" charset="0"/>
            </a:endParaRPr>
          </a:p>
        </p:txBody>
      </p:sp>
      <p:sp>
        <p:nvSpPr>
          <p:cNvPr id="25" name="Rectangle 24"/>
          <p:cNvSpPr/>
          <p:nvPr/>
        </p:nvSpPr>
        <p:spPr bwMode="auto">
          <a:xfrm>
            <a:off x="3059539" y="4586171"/>
            <a:ext cx="1435608" cy="457200"/>
          </a:xfrm>
          <a:prstGeom prst="rect">
            <a:avLst/>
          </a:prstGeom>
          <a:solidFill>
            <a:schemeClr val="accent1">
              <a:lumMod val="60000"/>
              <a:lumOff val="4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Patient engagement</a:t>
            </a:r>
            <a:endParaRPr lang="en-US" sz="1000" b="1" dirty="0">
              <a:solidFill>
                <a:prstClr val="black"/>
              </a:solidFill>
              <a:latin typeface="Calibri" pitchFamily="34" charset="0"/>
            </a:endParaRPr>
          </a:p>
        </p:txBody>
      </p:sp>
      <p:sp>
        <p:nvSpPr>
          <p:cNvPr id="27" name="TextBox 26"/>
          <p:cNvSpPr txBox="1"/>
          <p:nvPr/>
        </p:nvSpPr>
        <p:spPr>
          <a:xfrm>
            <a:off x="1377696" y="6390081"/>
            <a:ext cx="1295400" cy="338554"/>
          </a:xfrm>
          <a:prstGeom prst="rect">
            <a:avLst/>
          </a:prstGeom>
          <a:noFill/>
        </p:spPr>
        <p:txBody>
          <a:bodyPr wrap="square">
            <a:spAutoFit/>
          </a:bodyPr>
          <a:lstStyle/>
          <a:p>
            <a:pPr algn="ctr">
              <a:defRPr/>
            </a:pPr>
            <a:r>
              <a:rPr lang="en-US" sz="1600" b="1" dirty="0" smtClean="0">
                <a:solidFill>
                  <a:prstClr val="black"/>
                </a:solidFill>
                <a:latin typeface="Calibri" pitchFamily="34" charset="0"/>
              </a:rPr>
              <a:t>Stage 1 MU</a:t>
            </a:r>
            <a:endParaRPr lang="en-US" sz="1600" b="1" dirty="0">
              <a:solidFill>
                <a:prstClr val="black"/>
              </a:solidFill>
              <a:latin typeface="Calibri" pitchFamily="34" charset="0"/>
            </a:endParaRPr>
          </a:p>
        </p:txBody>
      </p:sp>
      <p:sp>
        <p:nvSpPr>
          <p:cNvPr id="28" name="Rectangle 27"/>
          <p:cNvSpPr/>
          <p:nvPr/>
        </p:nvSpPr>
        <p:spPr bwMode="auto">
          <a:xfrm>
            <a:off x="1307592" y="568655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Basic EHR functionality, structured data</a:t>
            </a:r>
            <a:endParaRPr lang="en-US" sz="1000" b="1" dirty="0">
              <a:solidFill>
                <a:prstClr val="black"/>
              </a:solidFill>
              <a:latin typeface="Calibri" pitchFamily="34" charset="0"/>
            </a:endParaRPr>
          </a:p>
        </p:txBody>
      </p:sp>
      <p:sp>
        <p:nvSpPr>
          <p:cNvPr id="29" name="Rectangle 28"/>
          <p:cNvSpPr/>
          <p:nvPr/>
        </p:nvSpPr>
        <p:spPr bwMode="auto">
          <a:xfrm>
            <a:off x="1307592" y="5162103"/>
            <a:ext cx="1435608" cy="457200"/>
          </a:xfrm>
          <a:prstGeom prst="rect">
            <a:avLst/>
          </a:prstGeom>
          <a:solidFill>
            <a:schemeClr val="accent1">
              <a:lumMod val="20000"/>
              <a:lumOff val="80000"/>
            </a:schemeClr>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black"/>
                </a:solidFill>
                <a:latin typeface="Calibri" pitchFamily="34" charset="0"/>
              </a:rPr>
              <a:t>Patient informed</a:t>
            </a:r>
            <a:endParaRPr lang="en-US" sz="1000" b="1" dirty="0">
              <a:solidFill>
                <a:prstClr val="black"/>
              </a:solidFill>
              <a:latin typeface="Calibri" pitchFamily="34" charset="0"/>
            </a:endParaRPr>
          </a:p>
        </p:txBody>
      </p:sp>
      <p:grpSp>
        <p:nvGrpSpPr>
          <p:cNvPr id="3" name="Group 128"/>
          <p:cNvGrpSpPr/>
          <p:nvPr/>
        </p:nvGrpSpPr>
        <p:grpSpPr>
          <a:xfrm>
            <a:off x="508000" y="1524000"/>
            <a:ext cx="5236029" cy="4800600"/>
            <a:chOff x="203201" y="1524000"/>
            <a:chExt cx="5236027" cy="4800600"/>
          </a:xfrm>
        </p:grpSpPr>
        <p:sp>
          <p:nvSpPr>
            <p:cNvPr id="31" name="Bent Arrow 30"/>
            <p:cNvSpPr/>
            <p:nvPr/>
          </p:nvSpPr>
          <p:spPr>
            <a:xfrm>
              <a:off x="457200" y="1524000"/>
              <a:ext cx="4953000" cy="4800600"/>
            </a:xfrm>
            <a:prstGeom prst="bentArrow">
              <a:avLst>
                <a:gd name="adj1" fmla="val 5755"/>
                <a:gd name="adj2" fmla="val 5638"/>
                <a:gd name="adj3" fmla="val 5254"/>
                <a:gd name="adj4" fmla="val 92715"/>
              </a:avLst>
            </a:prstGeom>
            <a:gradFill>
              <a:gsLst>
                <a:gs pos="0">
                  <a:schemeClr val="accent1">
                    <a:alpha val="88000"/>
                  </a:schemeClr>
                </a:gs>
                <a:gs pos="100000">
                  <a:schemeClr val="bg1"/>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latin typeface="Calibri" pitchFamily="34" charset="0"/>
              </a:endParaRPr>
            </a:p>
          </p:txBody>
        </p:sp>
        <p:sp>
          <p:nvSpPr>
            <p:cNvPr id="32" name="TextBox 31"/>
            <p:cNvSpPr txBox="1"/>
            <p:nvPr/>
          </p:nvSpPr>
          <p:spPr>
            <a:xfrm>
              <a:off x="203201" y="4267200"/>
              <a:ext cx="1600200" cy="646331"/>
            </a:xfrm>
            <a:prstGeom prst="rect">
              <a:avLst/>
            </a:prstGeom>
            <a:noFill/>
          </p:spPr>
          <p:txBody>
            <a:bodyPr wrap="square" rtlCol="0">
              <a:spAutoFit/>
            </a:bodyPr>
            <a:lstStyle/>
            <a:p>
              <a:pPr algn="ctr"/>
              <a:r>
                <a:rPr lang="en-US" b="1" dirty="0" smtClean="0">
                  <a:solidFill>
                    <a:prstClr val="black"/>
                  </a:solidFill>
                  <a:latin typeface="Calibri" pitchFamily="34" charset="0"/>
                </a:rPr>
                <a:t>Utilize technology</a:t>
              </a:r>
              <a:endParaRPr lang="en-US" b="1" dirty="0">
                <a:solidFill>
                  <a:prstClr val="black"/>
                </a:solidFill>
                <a:latin typeface="Calibri" pitchFamily="34" charset="0"/>
              </a:endParaRPr>
            </a:p>
          </p:txBody>
        </p:sp>
        <p:grpSp>
          <p:nvGrpSpPr>
            <p:cNvPr id="4" name="Group 126"/>
            <p:cNvGrpSpPr/>
            <p:nvPr/>
          </p:nvGrpSpPr>
          <p:grpSpPr>
            <a:xfrm>
              <a:off x="1600201" y="1611868"/>
              <a:ext cx="3839027" cy="1320463"/>
              <a:chOff x="1600201" y="1611868"/>
              <a:chExt cx="3839027" cy="1320463"/>
            </a:xfrm>
          </p:grpSpPr>
          <p:sp>
            <p:nvSpPr>
              <p:cNvPr id="34" name="TextBox 33"/>
              <p:cNvSpPr txBox="1"/>
              <p:nvPr/>
            </p:nvSpPr>
            <p:spPr>
              <a:xfrm>
                <a:off x="1600201" y="2286000"/>
                <a:ext cx="1524000" cy="646331"/>
              </a:xfrm>
              <a:prstGeom prst="rect">
                <a:avLst/>
              </a:prstGeom>
              <a:noFill/>
            </p:spPr>
            <p:txBody>
              <a:bodyPr wrap="square" rtlCol="0">
                <a:spAutoFit/>
              </a:bodyPr>
              <a:lstStyle/>
              <a:p>
                <a:pPr algn="ctr"/>
                <a:r>
                  <a:rPr lang="en-US" b="1" dirty="0" smtClean="0">
                    <a:solidFill>
                      <a:prstClr val="black"/>
                    </a:solidFill>
                    <a:latin typeface="Calibri" pitchFamily="34" charset="0"/>
                  </a:rPr>
                  <a:t>Access to information</a:t>
                </a:r>
                <a:endParaRPr lang="en-US" b="1" dirty="0">
                  <a:solidFill>
                    <a:prstClr val="black"/>
                  </a:solidFill>
                  <a:latin typeface="Calibri" pitchFamily="34" charset="0"/>
                </a:endParaRPr>
              </a:p>
            </p:txBody>
          </p:sp>
          <p:sp>
            <p:nvSpPr>
              <p:cNvPr id="35" name="TextBox 34"/>
              <p:cNvSpPr txBox="1"/>
              <p:nvPr/>
            </p:nvSpPr>
            <p:spPr>
              <a:xfrm>
                <a:off x="3686629" y="1611868"/>
                <a:ext cx="1752599" cy="369332"/>
              </a:xfrm>
              <a:prstGeom prst="rect">
                <a:avLst/>
              </a:prstGeom>
              <a:noFill/>
            </p:spPr>
            <p:txBody>
              <a:bodyPr wrap="square" rtlCol="0">
                <a:spAutoFit/>
              </a:bodyPr>
              <a:lstStyle/>
              <a:p>
                <a:pPr algn="ctr"/>
                <a:r>
                  <a:rPr lang="en-US" b="1" dirty="0" smtClean="0">
                    <a:solidFill>
                      <a:prstClr val="black"/>
                    </a:solidFill>
                    <a:latin typeface="Calibri" pitchFamily="34" charset="0"/>
                  </a:rPr>
                  <a:t>Transformation</a:t>
                </a:r>
                <a:endParaRPr lang="en-US" b="1" dirty="0">
                  <a:solidFill>
                    <a:prstClr val="black"/>
                  </a:solidFill>
                  <a:latin typeface="Calibri" pitchFamily="34" charset="0"/>
                </a:endParaRPr>
              </a:p>
            </p:txBody>
          </p:sp>
        </p:grpSp>
      </p:grpSp>
      <p:sp>
        <p:nvSpPr>
          <p:cNvPr id="43" name="Rectangle 42"/>
          <p:cNvSpPr/>
          <p:nvPr/>
        </p:nvSpPr>
        <p:spPr bwMode="auto">
          <a:xfrm>
            <a:off x="4812792" y="2362200"/>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Improved population health</a:t>
            </a:r>
            <a:endParaRPr lang="en-US" sz="1000" b="1" dirty="0">
              <a:solidFill>
                <a:prstClr val="white"/>
              </a:solidFill>
              <a:latin typeface="Calibri" pitchFamily="34" charset="0"/>
            </a:endParaRPr>
          </a:p>
        </p:txBody>
      </p:sp>
      <p:sp>
        <p:nvSpPr>
          <p:cNvPr id="44" name="Rectangle 43"/>
          <p:cNvSpPr/>
          <p:nvPr/>
        </p:nvSpPr>
        <p:spPr bwMode="auto">
          <a:xfrm>
            <a:off x="6641592" y="3462668"/>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CQM data utilized to improve delivery and outcomes</a:t>
            </a:r>
            <a:endParaRPr lang="en-US" sz="1000" b="1" dirty="0">
              <a:solidFill>
                <a:prstClr val="white"/>
              </a:solidFill>
              <a:latin typeface="Calibri" pitchFamily="34" charset="0"/>
            </a:endParaRPr>
          </a:p>
        </p:txBody>
      </p:sp>
      <p:sp>
        <p:nvSpPr>
          <p:cNvPr id="45" name="Rectangle 44"/>
          <p:cNvSpPr/>
          <p:nvPr/>
        </p:nvSpPr>
        <p:spPr bwMode="auto">
          <a:xfrm>
            <a:off x="6641592" y="2927413"/>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Performance and population management </a:t>
            </a:r>
            <a:endParaRPr lang="en-US" sz="1000" b="1" dirty="0">
              <a:solidFill>
                <a:prstClr val="white"/>
              </a:solidFill>
              <a:latin typeface="Calibri" pitchFamily="34" charset="0"/>
            </a:endParaRPr>
          </a:p>
        </p:txBody>
      </p:sp>
      <p:sp>
        <p:nvSpPr>
          <p:cNvPr id="46" name="Rectangle 45"/>
          <p:cNvSpPr/>
          <p:nvPr/>
        </p:nvSpPr>
        <p:spPr bwMode="auto">
          <a:xfrm>
            <a:off x="6615789" y="2362200"/>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Improved population health</a:t>
            </a:r>
            <a:endParaRPr lang="en-US" sz="1000" b="1" dirty="0">
              <a:solidFill>
                <a:prstClr val="white"/>
              </a:solidFill>
              <a:latin typeface="Calibri" pitchFamily="34" charset="0"/>
            </a:endParaRPr>
          </a:p>
        </p:txBody>
      </p:sp>
      <p:sp>
        <p:nvSpPr>
          <p:cNvPr id="47" name="Rectangle 46"/>
          <p:cNvSpPr/>
          <p:nvPr/>
        </p:nvSpPr>
        <p:spPr bwMode="auto">
          <a:xfrm>
            <a:off x="6629400" y="1828800"/>
            <a:ext cx="1435608" cy="457200"/>
          </a:xfrm>
          <a:prstGeom prst="rect">
            <a:avLst/>
          </a:prstGeom>
          <a:solidFill>
            <a:schemeClr val="accent1"/>
          </a:solidFill>
          <a:ln w="15875" cap="flat" cmpd="sng" algn="ctr">
            <a:noFill/>
            <a:prstDash val="dash"/>
            <a:round/>
            <a:headEnd type="none" w="med" len="med"/>
            <a:tailEnd type="none" w="med" len="med"/>
          </a:ln>
          <a:effectLst/>
        </p:spPr>
        <p:txBody>
          <a:bodyPr anchor="ctr"/>
          <a:lstStyle/>
          <a:p>
            <a:pPr algn="ctr"/>
            <a:r>
              <a:rPr lang="en-US" sz="1000" b="1" dirty="0" smtClean="0">
                <a:solidFill>
                  <a:prstClr val="white"/>
                </a:solidFill>
                <a:latin typeface="Calibri" pitchFamily="34" charset="0"/>
              </a:rPr>
              <a:t>Enhanced access and continuity</a:t>
            </a:r>
            <a:endParaRPr lang="en-US" sz="1000" b="1" dirty="0">
              <a:solidFill>
                <a:prstClr val="white"/>
              </a:solidFill>
              <a:latin typeface="Calibri" pitchFamily="34" charset="0"/>
            </a:endParaRPr>
          </a:p>
        </p:txBody>
      </p:sp>
      <p:pic>
        <p:nvPicPr>
          <p:cNvPr id="36" name="Picture 35"/>
          <p:cNvPicPr>
            <a:picLocks noChangeAspect="1"/>
          </p:cNvPicPr>
          <p:nvPr/>
        </p:nvPicPr>
        <p:blipFill>
          <a:blip r:embed="rId3" cstate="print"/>
          <a:stretch>
            <a:fillRect/>
          </a:stretch>
        </p:blipFill>
        <p:spPr>
          <a:xfrm>
            <a:off x="6172200" y="457200"/>
            <a:ext cx="2761400" cy="597759"/>
          </a:xfrm>
          <a:prstGeom prst="rect">
            <a:avLst/>
          </a:prstGeom>
        </p:spPr>
      </p:pic>
    </p:spTree>
    <p:extLst>
      <p:ext uri="{BB962C8B-B14F-4D97-AF65-F5344CB8AC3E}">
        <p14:creationId xmlns:p14="http://schemas.microsoft.com/office/powerpoint/2010/main" xmlns="" val="13527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anim calcmode="lin" valueType="num">
                                      <p:cBhvr additive="base">
                                        <p:cTn id="11" dur="500" fill="hold"/>
                                        <p:tgtEl>
                                          <p:spTgt spid="28"/>
                                        </p:tgtEl>
                                        <p:attrNameLst>
                                          <p:attrName>ppt_x</p:attrName>
                                        </p:attrNameLst>
                                      </p:cBhvr>
                                      <p:tavLst>
                                        <p:tav tm="0">
                                          <p:val>
                                            <p:strVal val="#ppt_x"/>
                                          </p:val>
                                        </p:tav>
                                        <p:tav tm="100000">
                                          <p:val>
                                            <p:strVal val="#ppt_x"/>
                                          </p:val>
                                        </p:tav>
                                      </p:tavLst>
                                    </p:anim>
                                    <p:anim calcmode="lin" valueType="num">
                                      <p:cBhvr additive="base">
                                        <p:cTn id="12" dur="500" fill="hold"/>
                                        <p:tgtEl>
                                          <p:spTgt spid="2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additive="base">
                                        <p:cTn id="59" dur="500" fill="hold"/>
                                        <p:tgtEl>
                                          <p:spTgt spid="20"/>
                                        </p:tgtEl>
                                        <p:attrNameLst>
                                          <p:attrName>ppt_x</p:attrName>
                                        </p:attrNameLst>
                                      </p:cBhvr>
                                      <p:tavLst>
                                        <p:tav tm="0">
                                          <p:val>
                                            <p:strVal val="#ppt_x"/>
                                          </p:val>
                                        </p:tav>
                                        <p:tav tm="100000">
                                          <p:val>
                                            <p:strVal val="#ppt_x"/>
                                          </p:val>
                                        </p:tav>
                                      </p:tavLst>
                                    </p:anim>
                                    <p:anim calcmode="lin" valueType="num">
                                      <p:cBhvr additive="base">
                                        <p:cTn id="60" dur="500" fill="hold"/>
                                        <p:tgtEl>
                                          <p:spTgt spid="20"/>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additive="base">
                                        <p:cTn id="63" dur="500" fill="hold"/>
                                        <p:tgtEl>
                                          <p:spTgt spid="21"/>
                                        </p:tgtEl>
                                        <p:attrNameLst>
                                          <p:attrName>ppt_x</p:attrName>
                                        </p:attrNameLst>
                                      </p:cBhvr>
                                      <p:tavLst>
                                        <p:tav tm="0">
                                          <p:val>
                                            <p:strVal val="#ppt_x"/>
                                          </p:val>
                                        </p:tav>
                                        <p:tav tm="100000">
                                          <p:val>
                                            <p:strVal val="#ppt_x"/>
                                          </p:val>
                                        </p:tav>
                                      </p:tavLst>
                                    </p:anim>
                                    <p:anim calcmode="lin" valueType="num">
                                      <p:cBhvr additive="base">
                                        <p:cTn id="64" dur="500" fill="hold"/>
                                        <p:tgtEl>
                                          <p:spTgt spid="21"/>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additive="base">
                                        <p:cTn id="67" dur="500" fill="hold"/>
                                        <p:tgtEl>
                                          <p:spTgt spid="23"/>
                                        </p:tgtEl>
                                        <p:attrNameLst>
                                          <p:attrName>ppt_x</p:attrName>
                                        </p:attrNameLst>
                                      </p:cBhvr>
                                      <p:tavLst>
                                        <p:tav tm="0">
                                          <p:val>
                                            <p:strVal val="#ppt_x"/>
                                          </p:val>
                                        </p:tav>
                                        <p:tav tm="100000">
                                          <p:val>
                                            <p:strVal val="#ppt_x"/>
                                          </p:val>
                                        </p:tav>
                                      </p:tavLst>
                                    </p:anim>
                                    <p:anim calcmode="lin" valueType="num">
                                      <p:cBhvr additive="base">
                                        <p:cTn id="6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gtEl>
                                        <p:attrNameLst>
                                          <p:attrName>style.visibility</p:attrName>
                                        </p:attrNameLst>
                                      </p:cBhvr>
                                      <p:to>
                                        <p:strVal val="visible"/>
                                      </p:to>
                                    </p:set>
                                    <p:anim calcmode="lin" valueType="num">
                                      <p:cBhvr additive="base">
                                        <p:cTn id="73" dur="500" fill="hold"/>
                                        <p:tgtEl>
                                          <p:spTgt spid="6"/>
                                        </p:tgtEl>
                                        <p:attrNameLst>
                                          <p:attrName>ppt_x</p:attrName>
                                        </p:attrNameLst>
                                      </p:cBhvr>
                                      <p:tavLst>
                                        <p:tav tm="0">
                                          <p:val>
                                            <p:strVal val="#ppt_x"/>
                                          </p:val>
                                        </p:tav>
                                        <p:tav tm="100000">
                                          <p:val>
                                            <p:strVal val="#ppt_x"/>
                                          </p:val>
                                        </p:tav>
                                      </p:tavLst>
                                    </p:anim>
                                    <p:anim calcmode="lin" valueType="num">
                                      <p:cBhvr additive="base">
                                        <p:cTn id="74" dur="500" fill="hold"/>
                                        <p:tgtEl>
                                          <p:spTgt spid="6"/>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8"/>
                                        </p:tgtEl>
                                        <p:attrNameLst>
                                          <p:attrName>style.visibility</p:attrName>
                                        </p:attrNameLst>
                                      </p:cBhvr>
                                      <p:to>
                                        <p:strVal val="visible"/>
                                      </p:to>
                                    </p:set>
                                    <p:anim calcmode="lin" valueType="num">
                                      <p:cBhvr additive="base">
                                        <p:cTn id="77" dur="500" fill="hold"/>
                                        <p:tgtEl>
                                          <p:spTgt spid="8"/>
                                        </p:tgtEl>
                                        <p:attrNameLst>
                                          <p:attrName>ppt_x</p:attrName>
                                        </p:attrNameLst>
                                      </p:cBhvr>
                                      <p:tavLst>
                                        <p:tav tm="0">
                                          <p:val>
                                            <p:strVal val="#ppt_x"/>
                                          </p:val>
                                        </p:tav>
                                        <p:tav tm="100000">
                                          <p:val>
                                            <p:strVal val="#ppt_x"/>
                                          </p:val>
                                        </p:tav>
                                      </p:tavLst>
                                    </p:anim>
                                    <p:anim calcmode="lin" valueType="num">
                                      <p:cBhvr additive="base">
                                        <p:cTn id="78" dur="500" fill="hold"/>
                                        <p:tgtEl>
                                          <p:spTgt spid="8"/>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
                                        </p:tgtEl>
                                        <p:attrNameLst>
                                          <p:attrName>style.visibility</p:attrName>
                                        </p:attrNameLst>
                                      </p:cBhvr>
                                      <p:to>
                                        <p:strVal val="visible"/>
                                      </p:to>
                                    </p:set>
                                    <p:anim calcmode="lin" valueType="num">
                                      <p:cBhvr additive="base">
                                        <p:cTn id="81" dur="500" fill="hold"/>
                                        <p:tgtEl>
                                          <p:spTgt spid="9"/>
                                        </p:tgtEl>
                                        <p:attrNameLst>
                                          <p:attrName>ppt_x</p:attrName>
                                        </p:attrNameLst>
                                      </p:cBhvr>
                                      <p:tavLst>
                                        <p:tav tm="0">
                                          <p:val>
                                            <p:strVal val="#ppt_x"/>
                                          </p:val>
                                        </p:tav>
                                        <p:tav tm="100000">
                                          <p:val>
                                            <p:strVal val="#ppt_x"/>
                                          </p:val>
                                        </p:tav>
                                      </p:tavLst>
                                    </p:anim>
                                    <p:anim calcmode="lin" valueType="num">
                                      <p:cBhvr additive="base">
                                        <p:cTn id="82" dur="500" fill="hold"/>
                                        <p:tgtEl>
                                          <p:spTgt spid="9"/>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3"/>
                                        </p:tgtEl>
                                        <p:attrNameLst>
                                          <p:attrName>style.visibility</p:attrName>
                                        </p:attrNameLst>
                                      </p:cBhvr>
                                      <p:to>
                                        <p:strVal val="visible"/>
                                      </p:to>
                                    </p:set>
                                    <p:anim calcmode="lin" valueType="num">
                                      <p:cBhvr additive="base">
                                        <p:cTn id="85" dur="500" fill="hold"/>
                                        <p:tgtEl>
                                          <p:spTgt spid="13"/>
                                        </p:tgtEl>
                                        <p:attrNameLst>
                                          <p:attrName>ppt_x</p:attrName>
                                        </p:attrNameLst>
                                      </p:cBhvr>
                                      <p:tavLst>
                                        <p:tav tm="0">
                                          <p:val>
                                            <p:strVal val="#ppt_x"/>
                                          </p:val>
                                        </p:tav>
                                        <p:tav tm="100000">
                                          <p:val>
                                            <p:strVal val="#ppt_x"/>
                                          </p:val>
                                        </p:tav>
                                      </p:tavLst>
                                    </p:anim>
                                    <p:anim calcmode="lin" valueType="num">
                                      <p:cBhvr additive="base">
                                        <p:cTn id="86" dur="500" fill="hold"/>
                                        <p:tgtEl>
                                          <p:spTgt spid="13"/>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4"/>
                                        </p:tgtEl>
                                        <p:attrNameLst>
                                          <p:attrName>style.visibility</p:attrName>
                                        </p:attrNameLst>
                                      </p:cBhvr>
                                      <p:to>
                                        <p:strVal val="visible"/>
                                      </p:to>
                                    </p:set>
                                    <p:anim calcmode="lin" valueType="num">
                                      <p:cBhvr additive="base">
                                        <p:cTn id="89" dur="500" fill="hold"/>
                                        <p:tgtEl>
                                          <p:spTgt spid="14"/>
                                        </p:tgtEl>
                                        <p:attrNameLst>
                                          <p:attrName>ppt_x</p:attrName>
                                        </p:attrNameLst>
                                      </p:cBhvr>
                                      <p:tavLst>
                                        <p:tav tm="0">
                                          <p:val>
                                            <p:strVal val="#ppt_x"/>
                                          </p:val>
                                        </p:tav>
                                        <p:tav tm="100000">
                                          <p:val>
                                            <p:strVal val="#ppt_x"/>
                                          </p:val>
                                        </p:tav>
                                      </p:tavLst>
                                    </p:anim>
                                    <p:anim calcmode="lin" valueType="num">
                                      <p:cBhvr additive="base">
                                        <p:cTn id="9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8" fill="hold" nodeType="clickEffect">
                                  <p:stCondLst>
                                    <p:cond delay="0"/>
                                  </p:stCondLst>
                                  <p:childTnLst>
                                    <p:set>
                                      <p:cBhvr>
                                        <p:cTn id="94" dur="1" fill="hold">
                                          <p:stCondLst>
                                            <p:cond delay="0"/>
                                          </p:stCondLst>
                                        </p:cTn>
                                        <p:tgtEl>
                                          <p:spTgt spid="3"/>
                                        </p:tgtEl>
                                        <p:attrNameLst>
                                          <p:attrName>style.visibility</p:attrName>
                                        </p:attrNameLst>
                                      </p:cBhvr>
                                      <p:to>
                                        <p:strVal val="visible"/>
                                      </p:to>
                                    </p:set>
                                    <p:anim calcmode="lin" valueType="num">
                                      <p:cBhvr additive="base">
                                        <p:cTn id="95" dur="500" fill="hold"/>
                                        <p:tgtEl>
                                          <p:spTgt spid="3"/>
                                        </p:tgtEl>
                                        <p:attrNameLst>
                                          <p:attrName>ppt_x</p:attrName>
                                        </p:attrNameLst>
                                      </p:cBhvr>
                                      <p:tavLst>
                                        <p:tav tm="0">
                                          <p:val>
                                            <p:strVal val="0-#ppt_w/2"/>
                                          </p:val>
                                        </p:tav>
                                        <p:tav tm="100000">
                                          <p:val>
                                            <p:strVal val="#ppt_x"/>
                                          </p:val>
                                        </p:tav>
                                      </p:tavLst>
                                    </p:anim>
                                    <p:anim calcmode="lin" valueType="num">
                                      <p:cBhvr additive="base">
                                        <p:cTn id="96" dur="500" fill="hold"/>
                                        <p:tgtEl>
                                          <p:spTgt spid="3"/>
                                        </p:tgtEl>
                                        <p:attrNameLst>
                                          <p:attrName>ppt_y</p:attrName>
                                        </p:attrNameLst>
                                      </p:cBhvr>
                                      <p:tavLst>
                                        <p:tav tm="0">
                                          <p:val>
                                            <p:strVal val="#ppt_y"/>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43"/>
                                        </p:tgtEl>
                                        <p:attrNameLst>
                                          <p:attrName>style.visibility</p:attrName>
                                        </p:attrNameLst>
                                      </p:cBhvr>
                                      <p:to>
                                        <p:strVal val="visible"/>
                                      </p:to>
                                    </p:set>
                                    <p:anim calcmode="lin" valueType="num">
                                      <p:cBhvr additive="base">
                                        <p:cTn id="99" dur="500" fill="hold"/>
                                        <p:tgtEl>
                                          <p:spTgt spid="43"/>
                                        </p:tgtEl>
                                        <p:attrNameLst>
                                          <p:attrName>ppt_x</p:attrName>
                                        </p:attrNameLst>
                                      </p:cBhvr>
                                      <p:tavLst>
                                        <p:tav tm="0">
                                          <p:val>
                                            <p:strVal val="#ppt_x"/>
                                          </p:val>
                                        </p:tav>
                                        <p:tav tm="100000">
                                          <p:val>
                                            <p:strVal val="#ppt_x"/>
                                          </p:val>
                                        </p:tav>
                                      </p:tavLst>
                                    </p:anim>
                                    <p:anim calcmode="lin" valueType="num">
                                      <p:cBhvr additive="base">
                                        <p:cTn id="100" dur="500" fill="hold"/>
                                        <p:tgtEl>
                                          <p:spTgt spid="43"/>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44"/>
                                        </p:tgtEl>
                                        <p:attrNameLst>
                                          <p:attrName>style.visibility</p:attrName>
                                        </p:attrNameLst>
                                      </p:cBhvr>
                                      <p:to>
                                        <p:strVal val="visible"/>
                                      </p:to>
                                    </p:set>
                                    <p:anim calcmode="lin" valueType="num">
                                      <p:cBhvr additive="base">
                                        <p:cTn id="103" dur="500" fill="hold"/>
                                        <p:tgtEl>
                                          <p:spTgt spid="44"/>
                                        </p:tgtEl>
                                        <p:attrNameLst>
                                          <p:attrName>ppt_x</p:attrName>
                                        </p:attrNameLst>
                                      </p:cBhvr>
                                      <p:tavLst>
                                        <p:tav tm="0">
                                          <p:val>
                                            <p:strVal val="#ppt_x"/>
                                          </p:val>
                                        </p:tav>
                                        <p:tav tm="100000">
                                          <p:val>
                                            <p:strVal val="#ppt_x"/>
                                          </p:val>
                                        </p:tav>
                                      </p:tavLst>
                                    </p:anim>
                                    <p:anim calcmode="lin" valueType="num">
                                      <p:cBhvr additive="base">
                                        <p:cTn id="104" dur="500" fill="hold"/>
                                        <p:tgtEl>
                                          <p:spTgt spid="44"/>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45"/>
                                        </p:tgtEl>
                                        <p:attrNameLst>
                                          <p:attrName>style.visibility</p:attrName>
                                        </p:attrNameLst>
                                      </p:cBhvr>
                                      <p:to>
                                        <p:strVal val="visible"/>
                                      </p:to>
                                    </p:set>
                                    <p:anim calcmode="lin" valueType="num">
                                      <p:cBhvr additive="base">
                                        <p:cTn id="107" dur="500" fill="hold"/>
                                        <p:tgtEl>
                                          <p:spTgt spid="45"/>
                                        </p:tgtEl>
                                        <p:attrNameLst>
                                          <p:attrName>ppt_x</p:attrName>
                                        </p:attrNameLst>
                                      </p:cBhvr>
                                      <p:tavLst>
                                        <p:tav tm="0">
                                          <p:val>
                                            <p:strVal val="#ppt_x"/>
                                          </p:val>
                                        </p:tav>
                                        <p:tav tm="100000">
                                          <p:val>
                                            <p:strVal val="#ppt_x"/>
                                          </p:val>
                                        </p:tav>
                                      </p:tavLst>
                                    </p:anim>
                                    <p:anim calcmode="lin" valueType="num">
                                      <p:cBhvr additive="base">
                                        <p:cTn id="108" dur="500" fill="hold"/>
                                        <p:tgtEl>
                                          <p:spTgt spid="45"/>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46"/>
                                        </p:tgtEl>
                                        <p:attrNameLst>
                                          <p:attrName>style.visibility</p:attrName>
                                        </p:attrNameLst>
                                      </p:cBhvr>
                                      <p:to>
                                        <p:strVal val="visible"/>
                                      </p:to>
                                    </p:set>
                                    <p:anim calcmode="lin" valueType="num">
                                      <p:cBhvr additive="base">
                                        <p:cTn id="111" dur="500" fill="hold"/>
                                        <p:tgtEl>
                                          <p:spTgt spid="46"/>
                                        </p:tgtEl>
                                        <p:attrNameLst>
                                          <p:attrName>ppt_x</p:attrName>
                                        </p:attrNameLst>
                                      </p:cBhvr>
                                      <p:tavLst>
                                        <p:tav tm="0">
                                          <p:val>
                                            <p:strVal val="#ppt_x"/>
                                          </p:val>
                                        </p:tav>
                                        <p:tav tm="100000">
                                          <p:val>
                                            <p:strVal val="#ppt_x"/>
                                          </p:val>
                                        </p:tav>
                                      </p:tavLst>
                                    </p:anim>
                                    <p:anim calcmode="lin" valueType="num">
                                      <p:cBhvr additive="base">
                                        <p:cTn id="112" dur="500" fill="hold"/>
                                        <p:tgtEl>
                                          <p:spTgt spid="46"/>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47"/>
                                        </p:tgtEl>
                                        <p:attrNameLst>
                                          <p:attrName>style.visibility</p:attrName>
                                        </p:attrNameLst>
                                      </p:cBhvr>
                                      <p:to>
                                        <p:strVal val="visible"/>
                                      </p:to>
                                    </p:set>
                                    <p:anim calcmode="lin" valueType="num">
                                      <p:cBhvr additive="base">
                                        <p:cTn id="115" dur="500" fill="hold"/>
                                        <p:tgtEl>
                                          <p:spTgt spid="47"/>
                                        </p:tgtEl>
                                        <p:attrNameLst>
                                          <p:attrName>ppt_x</p:attrName>
                                        </p:attrNameLst>
                                      </p:cBhvr>
                                      <p:tavLst>
                                        <p:tav tm="0">
                                          <p:val>
                                            <p:strVal val="#ppt_x"/>
                                          </p:val>
                                        </p:tav>
                                        <p:tav tm="100000">
                                          <p:val>
                                            <p:strVal val="#ppt_x"/>
                                          </p:val>
                                        </p:tav>
                                      </p:tavLst>
                                    </p:anim>
                                    <p:anim calcmode="lin" valueType="num">
                                      <p:cBhvr additive="base">
                                        <p:cTn id="116"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9" grpId="0" animBg="1"/>
      <p:bldP spid="11" grpId="0" animBg="1"/>
      <p:bldP spid="12" grpId="0" animBg="1"/>
      <p:bldP spid="13" grpId="0" animBg="1"/>
      <p:bldP spid="14" grpId="0" animBg="1"/>
      <p:bldP spid="17" grpId="0" animBg="1"/>
      <p:bldP spid="18" grpId="0" animBg="1"/>
      <p:bldP spid="19" grpId="0" animBg="1"/>
      <p:bldP spid="20" grpId="0" animBg="1"/>
      <p:bldP spid="21" grpId="0" animBg="1"/>
      <p:bldP spid="22" grpId="0" animBg="1"/>
      <p:bldP spid="23" grpId="0" animBg="1"/>
      <p:bldP spid="25" grpId="0" animBg="1"/>
      <p:bldP spid="27" grpId="0"/>
      <p:bldP spid="28" grpId="0" animBg="1"/>
      <p:bldP spid="29" grpId="0" animBg="1"/>
      <p:bldP spid="43" grpId="0" animBg="1"/>
      <p:bldP spid="44" grpId="0" animBg="1"/>
      <p:bldP spid="45" grpId="0" animBg="1"/>
      <p:bldP spid="46" grpId="0" animBg="1"/>
      <p:bldP spid="4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12775" y="228600"/>
            <a:ext cx="8153400" cy="990600"/>
          </a:xfrm>
        </p:spPr>
        <p:txBody>
          <a:bodyPr/>
          <a:lstStyle/>
          <a:p>
            <a:pPr eaLnBrk="1" hangingPunct="1"/>
            <a:r>
              <a:rPr lang="en-US" smtClean="0"/>
              <a:t>Questions?</a:t>
            </a:r>
          </a:p>
        </p:txBody>
      </p:sp>
      <p:sp>
        <p:nvSpPr>
          <p:cNvPr id="24579" name="Content Placeholder 2"/>
          <p:cNvSpPr>
            <a:spLocks noGrp="1"/>
          </p:cNvSpPr>
          <p:nvPr>
            <p:ph sz="quarter" idx="1"/>
          </p:nvPr>
        </p:nvSpPr>
        <p:spPr>
          <a:xfrm>
            <a:off x="612775" y="1600200"/>
            <a:ext cx="8153400" cy="4495800"/>
          </a:xfrm>
        </p:spPr>
        <p:txBody>
          <a:bodyPr/>
          <a:lstStyle/>
          <a:p>
            <a:pPr algn="ctr" eaLnBrk="1" hangingPunct="1">
              <a:buFont typeface="Wingdings" pitchFamily="2" charset="2"/>
              <a:buNone/>
            </a:pPr>
            <a:endParaRPr lang="en-US" smtClean="0"/>
          </a:p>
          <a:p>
            <a:pPr algn="ctr" eaLnBrk="1" hangingPunct="1">
              <a:buFont typeface="Wingdings" pitchFamily="2" charset="2"/>
              <a:buNone/>
            </a:pPr>
            <a:r>
              <a:rPr lang="en-US" smtClean="0"/>
              <a:t>Amy Cooper, MPH</a:t>
            </a:r>
          </a:p>
          <a:p>
            <a:pPr algn="ctr" eaLnBrk="1" hangingPunct="1">
              <a:buFont typeface="Wingdings" pitchFamily="2" charset="2"/>
              <a:buNone/>
            </a:pPr>
            <a:r>
              <a:rPr lang="en-US" smtClean="0"/>
              <a:t>Cooper and Associates, LLC</a:t>
            </a:r>
          </a:p>
          <a:p>
            <a:pPr algn="ctr" eaLnBrk="1" hangingPunct="1">
              <a:buFont typeface="Wingdings" pitchFamily="2" charset="2"/>
              <a:buNone/>
            </a:pPr>
            <a:r>
              <a:rPr lang="en-US" smtClean="0"/>
              <a:t>503-887-9395</a:t>
            </a:r>
          </a:p>
          <a:p>
            <a:pPr algn="ctr" eaLnBrk="1" hangingPunct="1">
              <a:buFont typeface="Wingdings" pitchFamily="2" charset="2"/>
              <a:buNone/>
            </a:pPr>
            <a:r>
              <a:rPr lang="en-US" smtClean="0"/>
              <a:t>amy_cooper@comcast.net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p:cNvSpPr>
            <a:spLocks noGrp="1"/>
          </p:cNvSpPr>
          <p:nvPr>
            <p:ph type="sldNum" sz="quarter" idx="4294967295"/>
          </p:nvPr>
        </p:nvSpPr>
        <p:spPr>
          <a:xfrm>
            <a:off x="6553200" y="6583363"/>
            <a:ext cx="1905000" cy="233362"/>
          </a:xfrm>
          <a:prstGeom prst="rect">
            <a:avLst/>
          </a:prstGeom>
          <a:noFill/>
        </p:spPr>
        <p:txBody>
          <a:bodyPr>
            <a:normAutofit fontScale="77500" lnSpcReduction="20000"/>
          </a:bodyPr>
          <a:lstStyle/>
          <a:p>
            <a:fld id="{534B911E-2378-4379-B474-07CCED29B059}" type="slidenum">
              <a:rPr lang="en-US"/>
              <a:pPr/>
              <a:t>2</a:t>
            </a:fld>
            <a:endParaRPr lang="en-US"/>
          </a:p>
        </p:txBody>
      </p:sp>
      <p:sp>
        <p:nvSpPr>
          <p:cNvPr id="33794" name="Rectangle 2"/>
          <p:cNvSpPr>
            <a:spLocks noGrp="1" noChangeArrowheads="1"/>
          </p:cNvSpPr>
          <p:nvPr>
            <p:ph type="title"/>
          </p:nvPr>
        </p:nvSpPr>
        <p:spPr/>
        <p:txBody>
          <a:bodyPr/>
          <a:lstStyle/>
          <a:p>
            <a:pPr algn="ctr"/>
            <a:r>
              <a:rPr lang="en-US" sz="4000" smtClean="0">
                <a:ea typeface="ＭＳ Ｐゴシック" pitchFamily="34" charset="-128"/>
              </a:rPr>
              <a:t>My Background</a:t>
            </a:r>
            <a:endParaRPr lang="en-US" smtClean="0">
              <a:ea typeface="ＭＳ Ｐゴシック" pitchFamily="34" charset="-128"/>
            </a:endParaRPr>
          </a:p>
        </p:txBody>
      </p:sp>
      <p:sp>
        <p:nvSpPr>
          <p:cNvPr id="33795" name="Rectangle 3"/>
          <p:cNvSpPr>
            <a:spLocks noGrp="1" noChangeArrowheads="1"/>
          </p:cNvSpPr>
          <p:nvPr>
            <p:ph type="body" idx="1"/>
          </p:nvPr>
        </p:nvSpPr>
        <p:spPr/>
        <p:txBody>
          <a:bodyPr/>
          <a:lstStyle/>
          <a:p>
            <a:pPr>
              <a:lnSpc>
                <a:spcPct val="90000"/>
              </a:lnSpc>
            </a:pPr>
            <a:r>
              <a:rPr lang="en-US" sz="2800" dirty="0" smtClean="0">
                <a:solidFill>
                  <a:schemeClr val="tx1"/>
                </a:solidFill>
                <a:ea typeface="ＭＳ Ｐゴシック" pitchFamily="34" charset="-128"/>
              </a:rPr>
              <a:t>Formal training: MPH: HMP, Instructor at PCC, PSU</a:t>
            </a:r>
          </a:p>
          <a:p>
            <a:pPr>
              <a:lnSpc>
                <a:spcPct val="90000"/>
              </a:lnSpc>
            </a:pPr>
            <a:r>
              <a:rPr lang="en-US" sz="2800" dirty="0" smtClean="0">
                <a:solidFill>
                  <a:schemeClr val="tx1"/>
                </a:solidFill>
                <a:ea typeface="ＭＳ Ｐゴシック" pitchFamily="34" charset="-128"/>
              </a:rPr>
              <a:t>Areas of experience</a:t>
            </a:r>
          </a:p>
          <a:p>
            <a:pPr lvl="1">
              <a:lnSpc>
                <a:spcPct val="90000"/>
              </a:lnSpc>
            </a:pPr>
            <a:r>
              <a:rPr lang="en-US" sz="2800" dirty="0" smtClean="0">
                <a:solidFill>
                  <a:schemeClr val="tx1"/>
                </a:solidFill>
                <a:ea typeface="ＭＳ Ｐゴシック" pitchFamily="34" charset="-128"/>
              </a:rPr>
              <a:t>HIT Project Management</a:t>
            </a:r>
          </a:p>
          <a:p>
            <a:pPr lvl="2">
              <a:lnSpc>
                <a:spcPct val="90000"/>
              </a:lnSpc>
            </a:pPr>
            <a:r>
              <a:rPr lang="en-US" sz="2800" dirty="0" smtClean="0">
                <a:solidFill>
                  <a:schemeClr val="tx1"/>
                </a:solidFill>
                <a:ea typeface="ＭＳ Ｐゴシック" pitchFamily="34" charset="-128"/>
              </a:rPr>
              <a:t>Practice Management and EHR installation</a:t>
            </a:r>
          </a:p>
          <a:p>
            <a:pPr lvl="2">
              <a:lnSpc>
                <a:spcPct val="90000"/>
              </a:lnSpc>
            </a:pPr>
            <a:r>
              <a:rPr lang="en-US" sz="2800" dirty="0" smtClean="0">
                <a:solidFill>
                  <a:schemeClr val="tx1"/>
                </a:solidFill>
                <a:ea typeface="ＭＳ Ｐゴシック" pitchFamily="34" charset="-128"/>
              </a:rPr>
              <a:t>Health Information Exchange</a:t>
            </a:r>
          </a:p>
          <a:p>
            <a:pPr lvl="1">
              <a:lnSpc>
                <a:spcPct val="90000"/>
              </a:lnSpc>
            </a:pPr>
            <a:r>
              <a:rPr lang="en-US" sz="2800" dirty="0" smtClean="0">
                <a:solidFill>
                  <a:schemeClr val="tx1"/>
                </a:solidFill>
                <a:ea typeface="ＭＳ Ｐゴシック" pitchFamily="34" charset="-128"/>
              </a:rPr>
              <a:t>HIT Consulting</a:t>
            </a:r>
          </a:p>
          <a:p>
            <a:pPr lvl="2">
              <a:lnSpc>
                <a:spcPct val="90000"/>
              </a:lnSpc>
            </a:pPr>
            <a:r>
              <a:rPr lang="en-US" sz="2800" dirty="0" smtClean="0">
                <a:solidFill>
                  <a:schemeClr val="tx1"/>
                </a:solidFill>
                <a:ea typeface="ＭＳ Ｐゴシック" pitchFamily="34" charset="-128"/>
              </a:rPr>
              <a:t>HIT strategic planning –safety net clinics</a:t>
            </a:r>
          </a:p>
          <a:p>
            <a:pPr lvl="2">
              <a:lnSpc>
                <a:spcPct val="90000"/>
              </a:lnSpc>
            </a:pPr>
            <a:r>
              <a:rPr lang="en-US" sz="2800" dirty="0" smtClean="0">
                <a:solidFill>
                  <a:schemeClr val="tx1"/>
                </a:solidFill>
                <a:ea typeface="ＭＳ Ｐゴシック" pitchFamily="34" charset="-128"/>
              </a:rPr>
              <a:t>Quality Corp-Environmental Scan</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algn="ctr"/>
            <a:r>
              <a:rPr lang="en-US" sz="4000" smtClean="0"/>
              <a:t>What is Health Informatics?</a:t>
            </a:r>
            <a:endParaRPr lang="en-US" smtClean="0"/>
          </a:p>
        </p:txBody>
      </p:sp>
      <p:sp>
        <p:nvSpPr>
          <p:cNvPr id="88067" name="Rectangle 3"/>
          <p:cNvSpPr>
            <a:spLocks noGrp="1" noChangeArrowheads="1"/>
          </p:cNvSpPr>
          <p:nvPr>
            <p:ph type="body" idx="1"/>
          </p:nvPr>
        </p:nvSpPr>
        <p:spPr/>
        <p:txBody>
          <a:bodyPr/>
          <a:lstStyle/>
          <a:p>
            <a:r>
              <a:rPr lang="en-US" sz="2800" dirty="0" smtClean="0">
                <a:solidFill>
                  <a:schemeClr val="tx1"/>
                </a:solidFill>
              </a:rPr>
              <a:t>Health informatics (HI) is the development and assessment of methods and systems for the acquisition, processing, and interpretation of patient data with the help of knowledge from scientific research and computers </a:t>
            </a:r>
          </a:p>
          <a:p>
            <a:r>
              <a:rPr lang="en-US" sz="2800" dirty="0" smtClean="0">
                <a:solidFill>
                  <a:schemeClr val="tx1"/>
                </a:solidFill>
              </a:rPr>
              <a:t>Essentially – health </a:t>
            </a:r>
            <a:r>
              <a:rPr lang="en-US" sz="2800" dirty="0" smtClean="0">
                <a:solidFill>
                  <a:schemeClr val="tx1"/>
                </a:solidFill>
              </a:rPr>
              <a:t>IT (HIT) </a:t>
            </a:r>
            <a:r>
              <a:rPr lang="en-US" sz="2800" dirty="0" smtClean="0">
                <a:solidFill>
                  <a:schemeClr val="tx1"/>
                </a:solidFill>
              </a:rPr>
              <a:t>provides tools to health professionals and health care organizations to better manage data and utilize information</a:t>
            </a:r>
            <a:endParaRPr lang="en-US"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457200" y="228600"/>
            <a:ext cx="8382000" cy="1371600"/>
          </a:xfrm>
        </p:spPr>
        <p:txBody>
          <a:bodyPr/>
          <a:lstStyle/>
          <a:p>
            <a:pPr algn="ctr"/>
            <a:r>
              <a:rPr lang="en-US" sz="4000" dirty="0" smtClean="0"/>
              <a:t>Why </a:t>
            </a:r>
            <a:r>
              <a:rPr lang="en-US" sz="4000" dirty="0" smtClean="0"/>
              <a:t>HIT </a:t>
            </a:r>
            <a:r>
              <a:rPr lang="en-US" sz="4000" dirty="0" smtClean="0"/>
              <a:t>is so Important </a:t>
            </a:r>
            <a:endParaRPr lang="en-US" sz="2800" dirty="0" smtClean="0"/>
          </a:p>
        </p:txBody>
      </p:sp>
      <p:sp>
        <p:nvSpPr>
          <p:cNvPr id="94211" name="Rectangle 3"/>
          <p:cNvSpPr>
            <a:spLocks noGrp="1" noChangeArrowheads="1"/>
          </p:cNvSpPr>
          <p:nvPr>
            <p:ph type="body" idx="1"/>
          </p:nvPr>
        </p:nvSpPr>
        <p:spPr>
          <a:xfrm>
            <a:off x="457200" y="1828800"/>
            <a:ext cx="8229600" cy="3886200"/>
          </a:xfrm>
        </p:spPr>
        <p:txBody>
          <a:bodyPr/>
          <a:lstStyle/>
          <a:p>
            <a:r>
              <a:rPr lang="en-US" sz="2800" smtClean="0">
                <a:solidFill>
                  <a:schemeClr val="tx1"/>
                </a:solidFill>
              </a:rPr>
              <a:t>Quality</a:t>
            </a:r>
          </a:p>
          <a:p>
            <a:r>
              <a:rPr lang="en-US" sz="2800" smtClean="0">
                <a:solidFill>
                  <a:schemeClr val="tx1"/>
                </a:solidFill>
              </a:rPr>
              <a:t>Safety</a:t>
            </a:r>
          </a:p>
          <a:p>
            <a:r>
              <a:rPr lang="en-US" sz="2800" smtClean="0">
                <a:solidFill>
                  <a:schemeClr val="tx1"/>
                </a:solidFill>
              </a:rPr>
              <a:t>Cost</a:t>
            </a:r>
          </a:p>
          <a:p>
            <a:r>
              <a:rPr lang="en-US" sz="2800" smtClean="0">
                <a:solidFill>
                  <a:schemeClr val="tx1"/>
                </a:solidFill>
              </a:rPr>
              <a:t>Goal for health information managers is to identify and ensure that IT is best used in various health care settings</a:t>
            </a:r>
          </a:p>
          <a:p>
            <a:r>
              <a:rPr lang="en-US" sz="2800" smtClean="0">
                <a:solidFill>
                  <a:schemeClr val="tx1"/>
                </a:solidFill>
              </a:rPr>
              <a:t>However, there are numerous barriers to the use of IT in health care</a:t>
            </a:r>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additive="base">
                                        <p:cTn id="7" dur="500" fill="hold"/>
                                        <p:tgtEl>
                                          <p:spTgt spid="942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4211">
                                            <p:txEl>
                                              <p:pRg st="1" end="1"/>
                                            </p:txEl>
                                          </p:spTgt>
                                        </p:tgtEl>
                                        <p:attrNameLst>
                                          <p:attrName>style.visibility</p:attrName>
                                        </p:attrNameLst>
                                      </p:cBhvr>
                                      <p:to>
                                        <p:strVal val="visible"/>
                                      </p:to>
                                    </p:set>
                                    <p:anim calcmode="lin" valueType="num">
                                      <p:cBhvr additive="base">
                                        <p:cTn id="13" dur="500" fill="hold"/>
                                        <p:tgtEl>
                                          <p:spTgt spid="942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4211">
                                            <p:txEl>
                                              <p:pRg st="2" end="2"/>
                                            </p:txEl>
                                          </p:spTgt>
                                        </p:tgtEl>
                                        <p:attrNameLst>
                                          <p:attrName>style.visibility</p:attrName>
                                        </p:attrNameLst>
                                      </p:cBhvr>
                                      <p:to>
                                        <p:strVal val="visible"/>
                                      </p:to>
                                    </p:set>
                                    <p:anim calcmode="lin" valueType="num">
                                      <p:cBhvr additive="base">
                                        <p:cTn id="19" dur="500" fill="hold"/>
                                        <p:tgtEl>
                                          <p:spTgt spid="942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4211">
                                            <p:txEl>
                                              <p:pRg st="3" end="3"/>
                                            </p:txEl>
                                          </p:spTgt>
                                        </p:tgtEl>
                                        <p:attrNameLst>
                                          <p:attrName>style.visibility</p:attrName>
                                        </p:attrNameLst>
                                      </p:cBhvr>
                                      <p:to>
                                        <p:strVal val="visible"/>
                                      </p:to>
                                    </p:set>
                                    <p:anim calcmode="lin" valueType="num">
                                      <p:cBhvr additive="base">
                                        <p:cTn id="25" dur="500" fill="hold"/>
                                        <p:tgtEl>
                                          <p:spTgt spid="942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1">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4211">
                                            <p:txEl>
                                              <p:pRg st="4" end="4"/>
                                            </p:txEl>
                                          </p:spTgt>
                                        </p:tgtEl>
                                        <p:attrNameLst>
                                          <p:attrName>style.visibility</p:attrName>
                                        </p:attrNameLst>
                                      </p:cBhvr>
                                      <p:to>
                                        <p:strVal val="visible"/>
                                      </p:to>
                                    </p:set>
                                    <p:anim calcmode="lin" valueType="num">
                                      <p:cBhvr additive="base">
                                        <p:cTn id="29" dur="500" fill="hold"/>
                                        <p:tgtEl>
                                          <p:spTgt spid="9421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42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p:txBody>
          <a:bodyPr/>
          <a:lstStyle/>
          <a:p>
            <a:pPr algn="ctr"/>
            <a:r>
              <a:rPr lang="en-US" sz="3800" smtClean="0"/>
              <a:t>Examples of </a:t>
            </a:r>
            <a:br>
              <a:rPr lang="en-US" sz="3800" smtClean="0"/>
            </a:br>
            <a:r>
              <a:rPr lang="en-US" sz="3800" smtClean="0"/>
              <a:t>Administrative Applications</a:t>
            </a:r>
            <a:endParaRPr lang="en-US" sz="2800" smtClean="0"/>
          </a:p>
        </p:txBody>
      </p:sp>
      <p:sp>
        <p:nvSpPr>
          <p:cNvPr id="65539" name="Rectangle 3"/>
          <p:cNvSpPr>
            <a:spLocks noGrp="1" noChangeArrowheads="1"/>
          </p:cNvSpPr>
          <p:nvPr>
            <p:ph type="body" idx="1"/>
          </p:nvPr>
        </p:nvSpPr>
        <p:spPr>
          <a:xfrm>
            <a:off x="152400" y="1600200"/>
            <a:ext cx="8839200" cy="5257800"/>
          </a:xfrm>
        </p:spPr>
        <p:txBody>
          <a:bodyPr/>
          <a:lstStyle/>
          <a:p>
            <a:pPr>
              <a:lnSpc>
                <a:spcPct val="90000"/>
              </a:lnSpc>
            </a:pPr>
            <a:r>
              <a:rPr lang="en-US" sz="2400" dirty="0" smtClean="0">
                <a:solidFill>
                  <a:schemeClr val="tx1"/>
                </a:solidFill>
              </a:rPr>
              <a:t>Patient administration systems</a:t>
            </a:r>
          </a:p>
          <a:p>
            <a:pPr lvl="1">
              <a:lnSpc>
                <a:spcPct val="90000"/>
              </a:lnSpc>
            </a:pPr>
            <a:r>
              <a:rPr lang="en-US" sz="2400" dirty="0" smtClean="0">
                <a:solidFill>
                  <a:schemeClr val="tx1"/>
                </a:solidFill>
              </a:rPr>
              <a:t>Admission, discharge, and transfer (ADT)</a:t>
            </a:r>
          </a:p>
          <a:p>
            <a:pPr lvl="1">
              <a:lnSpc>
                <a:spcPct val="90000"/>
              </a:lnSpc>
            </a:pPr>
            <a:r>
              <a:rPr lang="en-US" sz="2400" dirty="0" smtClean="0">
                <a:solidFill>
                  <a:schemeClr val="tx1"/>
                </a:solidFill>
              </a:rPr>
              <a:t>Registration</a:t>
            </a:r>
          </a:p>
          <a:p>
            <a:pPr lvl="1">
              <a:lnSpc>
                <a:spcPct val="90000"/>
              </a:lnSpc>
            </a:pPr>
            <a:r>
              <a:rPr lang="en-US" sz="2400" dirty="0" smtClean="0">
                <a:solidFill>
                  <a:schemeClr val="tx1"/>
                </a:solidFill>
              </a:rPr>
              <a:t>Scheduling</a:t>
            </a:r>
          </a:p>
          <a:p>
            <a:pPr lvl="1">
              <a:lnSpc>
                <a:spcPct val="90000"/>
              </a:lnSpc>
            </a:pPr>
            <a:r>
              <a:rPr lang="en-US" sz="2400" dirty="0" smtClean="0">
                <a:solidFill>
                  <a:schemeClr val="tx1"/>
                </a:solidFill>
              </a:rPr>
              <a:t>Patient billing or accounts receivable</a:t>
            </a:r>
          </a:p>
          <a:p>
            <a:pPr lvl="1">
              <a:lnSpc>
                <a:spcPct val="90000"/>
              </a:lnSpc>
            </a:pPr>
            <a:r>
              <a:rPr lang="en-US" sz="2400" dirty="0" smtClean="0">
                <a:solidFill>
                  <a:schemeClr val="tx1"/>
                </a:solidFill>
              </a:rPr>
              <a:t>Utilization management (e.g. appropriateness of care)</a:t>
            </a:r>
          </a:p>
          <a:p>
            <a:pPr>
              <a:lnSpc>
                <a:spcPct val="90000"/>
              </a:lnSpc>
            </a:pPr>
            <a:r>
              <a:rPr lang="en-US" sz="2400" dirty="0" smtClean="0">
                <a:solidFill>
                  <a:schemeClr val="tx1"/>
                </a:solidFill>
              </a:rPr>
              <a:t>Financial management systems</a:t>
            </a:r>
          </a:p>
          <a:p>
            <a:pPr lvl="1">
              <a:lnSpc>
                <a:spcPct val="90000"/>
              </a:lnSpc>
            </a:pPr>
            <a:r>
              <a:rPr lang="en-US" sz="2400" dirty="0" smtClean="0">
                <a:solidFill>
                  <a:schemeClr val="tx1"/>
                </a:solidFill>
              </a:rPr>
              <a:t>Accounts payable</a:t>
            </a:r>
          </a:p>
          <a:p>
            <a:pPr lvl="1">
              <a:lnSpc>
                <a:spcPct val="90000"/>
              </a:lnSpc>
            </a:pPr>
            <a:r>
              <a:rPr lang="en-US" sz="2400" dirty="0" smtClean="0">
                <a:solidFill>
                  <a:schemeClr val="tx1"/>
                </a:solidFill>
              </a:rPr>
              <a:t>General ledger</a:t>
            </a:r>
          </a:p>
          <a:p>
            <a:pPr lvl="1">
              <a:lnSpc>
                <a:spcPct val="90000"/>
              </a:lnSpc>
            </a:pPr>
            <a:r>
              <a:rPr lang="en-US" sz="2400" dirty="0" smtClean="0">
                <a:solidFill>
                  <a:schemeClr val="tx1"/>
                </a:solidFill>
              </a:rPr>
              <a:t>Personnel management</a:t>
            </a:r>
          </a:p>
          <a:p>
            <a:pPr lvl="1">
              <a:lnSpc>
                <a:spcPct val="90000"/>
              </a:lnSpc>
            </a:pPr>
            <a:r>
              <a:rPr lang="en-US" sz="2400" dirty="0" smtClean="0">
                <a:solidFill>
                  <a:schemeClr val="tx1"/>
                </a:solidFill>
              </a:rPr>
              <a:t>Materials management</a:t>
            </a:r>
          </a:p>
          <a:p>
            <a:pPr lvl="1">
              <a:lnSpc>
                <a:spcPct val="90000"/>
              </a:lnSpc>
            </a:pPr>
            <a:r>
              <a:rPr lang="en-US" sz="2400" dirty="0" smtClean="0">
                <a:solidFill>
                  <a:schemeClr val="tx1"/>
                </a:solidFill>
              </a:rPr>
              <a:t>Payroll</a:t>
            </a:r>
          </a:p>
          <a:p>
            <a:pPr lvl="1">
              <a:lnSpc>
                <a:spcPct val="90000"/>
              </a:lnSpc>
            </a:pPr>
            <a:r>
              <a:rPr lang="en-US" sz="2400" dirty="0" smtClean="0">
                <a:solidFill>
                  <a:schemeClr val="tx1"/>
                </a:solidFill>
              </a:rPr>
              <a:t>Staff Scheduling</a:t>
            </a:r>
            <a:endParaRPr lang="en-US" sz="2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additive="base">
                                        <p:cTn id="19"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539">
                                            <p:txEl>
                                              <p:pRg st="3" end="3"/>
                                            </p:txEl>
                                          </p:spTgt>
                                        </p:tgtEl>
                                        <p:attrNameLst>
                                          <p:attrName>style.visibility</p:attrName>
                                        </p:attrNameLst>
                                      </p:cBhvr>
                                      <p:to>
                                        <p:strVal val="visible"/>
                                      </p:to>
                                    </p:set>
                                    <p:anim calcmode="lin" valueType="num">
                                      <p:cBhvr additive="base">
                                        <p:cTn id="25" dur="5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 calcmode="lin" valueType="num">
                                      <p:cBhvr additive="base">
                                        <p:cTn id="31" dur="5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5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5539">
                                            <p:txEl>
                                              <p:pRg st="5" end="5"/>
                                            </p:txEl>
                                          </p:spTgt>
                                        </p:tgtEl>
                                        <p:attrNameLst>
                                          <p:attrName>style.visibility</p:attrName>
                                        </p:attrNameLst>
                                      </p:cBhvr>
                                      <p:to>
                                        <p:strVal val="visible"/>
                                      </p:to>
                                    </p:set>
                                    <p:anim calcmode="lin" valueType="num">
                                      <p:cBhvr additive="base">
                                        <p:cTn id="37" dur="500" fill="hold"/>
                                        <p:tgtEl>
                                          <p:spTgt spid="6553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5539">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65539">
                                            <p:txEl>
                                              <p:pRg st="6" end="6"/>
                                            </p:txEl>
                                          </p:spTgt>
                                        </p:tgtEl>
                                        <p:attrNameLst>
                                          <p:attrName>style.visibility</p:attrName>
                                        </p:attrNameLst>
                                      </p:cBhvr>
                                      <p:to>
                                        <p:strVal val="visible"/>
                                      </p:to>
                                    </p:set>
                                    <p:anim calcmode="lin" valueType="num">
                                      <p:cBhvr additive="base">
                                        <p:cTn id="41" dur="500" fill="hold"/>
                                        <p:tgtEl>
                                          <p:spTgt spid="65539">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5539">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65539">
                                            <p:txEl>
                                              <p:pRg st="7" end="7"/>
                                            </p:txEl>
                                          </p:spTgt>
                                        </p:tgtEl>
                                        <p:attrNameLst>
                                          <p:attrName>style.visibility</p:attrName>
                                        </p:attrNameLst>
                                      </p:cBhvr>
                                      <p:to>
                                        <p:strVal val="visible"/>
                                      </p:to>
                                    </p:set>
                                    <p:anim calcmode="lin" valueType="num">
                                      <p:cBhvr additive="base">
                                        <p:cTn id="45" dur="500" fill="hold"/>
                                        <p:tgtEl>
                                          <p:spTgt spid="65539">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5539">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65539">
                                            <p:txEl>
                                              <p:pRg st="8" end="8"/>
                                            </p:txEl>
                                          </p:spTgt>
                                        </p:tgtEl>
                                        <p:attrNameLst>
                                          <p:attrName>style.visibility</p:attrName>
                                        </p:attrNameLst>
                                      </p:cBhvr>
                                      <p:to>
                                        <p:strVal val="visible"/>
                                      </p:to>
                                    </p:set>
                                    <p:anim calcmode="lin" valueType="num">
                                      <p:cBhvr additive="base">
                                        <p:cTn id="49" dur="500" fill="hold"/>
                                        <p:tgtEl>
                                          <p:spTgt spid="6553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5539">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65539">
                                            <p:txEl>
                                              <p:pRg st="9" end="9"/>
                                            </p:txEl>
                                          </p:spTgt>
                                        </p:tgtEl>
                                        <p:attrNameLst>
                                          <p:attrName>style.visibility</p:attrName>
                                        </p:attrNameLst>
                                      </p:cBhvr>
                                      <p:to>
                                        <p:strVal val="visible"/>
                                      </p:to>
                                    </p:set>
                                    <p:anim calcmode="lin" valueType="num">
                                      <p:cBhvr additive="base">
                                        <p:cTn id="53" dur="500" fill="hold"/>
                                        <p:tgtEl>
                                          <p:spTgt spid="65539">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5539">
                                            <p:txEl>
                                              <p:pRg st="9" end="9"/>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65539">
                                            <p:txEl>
                                              <p:pRg st="10" end="10"/>
                                            </p:txEl>
                                          </p:spTgt>
                                        </p:tgtEl>
                                        <p:attrNameLst>
                                          <p:attrName>style.visibility</p:attrName>
                                        </p:attrNameLst>
                                      </p:cBhvr>
                                      <p:to>
                                        <p:strVal val="visible"/>
                                      </p:to>
                                    </p:set>
                                    <p:anim calcmode="lin" valueType="num">
                                      <p:cBhvr additive="base">
                                        <p:cTn id="57" dur="500" fill="hold"/>
                                        <p:tgtEl>
                                          <p:spTgt spid="65539">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5539">
                                            <p:txEl>
                                              <p:pRg st="10" end="10"/>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65539">
                                            <p:txEl>
                                              <p:pRg st="11" end="11"/>
                                            </p:txEl>
                                          </p:spTgt>
                                        </p:tgtEl>
                                        <p:attrNameLst>
                                          <p:attrName>style.visibility</p:attrName>
                                        </p:attrNameLst>
                                      </p:cBhvr>
                                      <p:to>
                                        <p:strVal val="visible"/>
                                      </p:to>
                                    </p:set>
                                    <p:anim calcmode="lin" valueType="num">
                                      <p:cBhvr additive="base">
                                        <p:cTn id="61" dur="500" fill="hold"/>
                                        <p:tgtEl>
                                          <p:spTgt spid="65539">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5539">
                                            <p:txEl>
                                              <p:pRg st="11" end="11"/>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65539">
                                            <p:txEl>
                                              <p:pRg st="12" end="12"/>
                                            </p:txEl>
                                          </p:spTgt>
                                        </p:tgtEl>
                                        <p:attrNameLst>
                                          <p:attrName>style.visibility</p:attrName>
                                        </p:attrNameLst>
                                      </p:cBhvr>
                                      <p:to>
                                        <p:strVal val="visible"/>
                                      </p:to>
                                    </p:set>
                                    <p:anim calcmode="lin" valueType="num">
                                      <p:cBhvr additive="base">
                                        <p:cTn id="65" dur="500" fill="hold"/>
                                        <p:tgtEl>
                                          <p:spTgt spid="65539">
                                            <p:txEl>
                                              <p:pRg st="12" end="1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6553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pPr algn="ctr"/>
            <a:r>
              <a:rPr lang="en-US" sz="4000" smtClean="0"/>
              <a:t>Examples of </a:t>
            </a:r>
            <a:br>
              <a:rPr lang="en-US" sz="4000" smtClean="0"/>
            </a:br>
            <a:r>
              <a:rPr lang="en-US" sz="4000" smtClean="0"/>
              <a:t>Clinical Applications</a:t>
            </a:r>
            <a:endParaRPr lang="en-US" sz="2800" smtClean="0"/>
          </a:p>
        </p:txBody>
      </p:sp>
      <p:sp>
        <p:nvSpPr>
          <p:cNvPr id="66563" name="Rectangle 3"/>
          <p:cNvSpPr>
            <a:spLocks noGrp="1" noChangeArrowheads="1"/>
          </p:cNvSpPr>
          <p:nvPr>
            <p:ph type="body" idx="1"/>
          </p:nvPr>
        </p:nvSpPr>
        <p:spPr/>
        <p:txBody>
          <a:bodyPr/>
          <a:lstStyle/>
          <a:p>
            <a:pPr>
              <a:lnSpc>
                <a:spcPct val="90000"/>
              </a:lnSpc>
            </a:pPr>
            <a:r>
              <a:rPr lang="en-US" sz="2400" smtClean="0">
                <a:solidFill>
                  <a:schemeClr val="tx1"/>
                </a:solidFill>
              </a:rPr>
              <a:t>Ancillary information systems</a:t>
            </a:r>
          </a:p>
          <a:p>
            <a:pPr lvl="1">
              <a:lnSpc>
                <a:spcPct val="90000"/>
              </a:lnSpc>
            </a:pPr>
            <a:r>
              <a:rPr lang="en-US" sz="2400" smtClean="0">
                <a:solidFill>
                  <a:schemeClr val="tx1"/>
                </a:solidFill>
              </a:rPr>
              <a:t>Laboratory</a:t>
            </a:r>
          </a:p>
          <a:p>
            <a:pPr lvl="1">
              <a:lnSpc>
                <a:spcPct val="90000"/>
              </a:lnSpc>
            </a:pPr>
            <a:r>
              <a:rPr lang="en-US" sz="2400" smtClean="0">
                <a:solidFill>
                  <a:schemeClr val="tx1"/>
                </a:solidFill>
              </a:rPr>
              <a:t>Radiology</a:t>
            </a:r>
          </a:p>
          <a:p>
            <a:pPr lvl="1">
              <a:lnSpc>
                <a:spcPct val="90000"/>
              </a:lnSpc>
            </a:pPr>
            <a:r>
              <a:rPr lang="en-US" sz="2400" smtClean="0">
                <a:solidFill>
                  <a:schemeClr val="tx1"/>
                </a:solidFill>
              </a:rPr>
              <a:t>Pharmacy</a:t>
            </a:r>
          </a:p>
          <a:p>
            <a:pPr>
              <a:lnSpc>
                <a:spcPct val="90000"/>
              </a:lnSpc>
            </a:pPr>
            <a:r>
              <a:rPr lang="en-US" sz="2400" smtClean="0">
                <a:solidFill>
                  <a:schemeClr val="tx1"/>
                </a:solidFill>
              </a:rPr>
              <a:t>Other clinical information systems</a:t>
            </a:r>
          </a:p>
          <a:p>
            <a:pPr lvl="1">
              <a:lnSpc>
                <a:spcPct val="90000"/>
              </a:lnSpc>
            </a:pPr>
            <a:r>
              <a:rPr lang="en-US" sz="2400" smtClean="0">
                <a:solidFill>
                  <a:schemeClr val="tx1"/>
                </a:solidFill>
              </a:rPr>
              <a:t>Nursing documentation</a:t>
            </a:r>
          </a:p>
          <a:p>
            <a:pPr lvl="1">
              <a:lnSpc>
                <a:spcPct val="90000"/>
              </a:lnSpc>
            </a:pPr>
            <a:r>
              <a:rPr lang="en-US" sz="2400" smtClean="0">
                <a:solidFill>
                  <a:schemeClr val="tx1"/>
                </a:solidFill>
              </a:rPr>
              <a:t>Electronic medical record (EMR)</a:t>
            </a:r>
          </a:p>
          <a:p>
            <a:pPr lvl="1">
              <a:lnSpc>
                <a:spcPct val="90000"/>
              </a:lnSpc>
            </a:pPr>
            <a:r>
              <a:rPr lang="en-US" sz="2400" smtClean="0">
                <a:solidFill>
                  <a:schemeClr val="tx1"/>
                </a:solidFill>
              </a:rPr>
              <a:t>Computerized provider order entry</a:t>
            </a:r>
          </a:p>
          <a:p>
            <a:pPr lvl="1">
              <a:lnSpc>
                <a:spcPct val="90000"/>
              </a:lnSpc>
            </a:pPr>
            <a:r>
              <a:rPr lang="en-US" sz="2400" smtClean="0">
                <a:solidFill>
                  <a:schemeClr val="tx1"/>
                </a:solidFill>
              </a:rPr>
              <a:t>Telemedicine and telehealth</a:t>
            </a:r>
          </a:p>
          <a:p>
            <a:pPr lvl="1">
              <a:lnSpc>
                <a:spcPct val="90000"/>
              </a:lnSpc>
            </a:pPr>
            <a:r>
              <a:rPr lang="en-US" sz="2400" smtClean="0">
                <a:solidFill>
                  <a:schemeClr val="tx1"/>
                </a:solidFill>
              </a:rPr>
              <a:t>Medication administration</a:t>
            </a:r>
            <a:endParaRPr lang="en-US"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6563">
                                            <p:txEl>
                                              <p:pRg st="1" end="1"/>
                                            </p:txEl>
                                          </p:spTgt>
                                        </p:tgtEl>
                                        <p:attrNameLst>
                                          <p:attrName>style.visibility</p:attrName>
                                        </p:attrNameLst>
                                      </p:cBhvr>
                                      <p:to>
                                        <p:strVal val="visible"/>
                                      </p:to>
                                    </p:set>
                                    <p:anim calcmode="lin" valueType="num">
                                      <p:cBhvr additive="base">
                                        <p:cTn id="11" dur="500" fill="hold"/>
                                        <p:tgtEl>
                                          <p:spTgt spid="6656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656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6563">
                                            <p:txEl>
                                              <p:pRg st="2" end="2"/>
                                            </p:txEl>
                                          </p:spTgt>
                                        </p:tgtEl>
                                        <p:attrNameLst>
                                          <p:attrName>style.visibility</p:attrName>
                                        </p:attrNameLst>
                                      </p:cBhvr>
                                      <p:to>
                                        <p:strVal val="visible"/>
                                      </p:to>
                                    </p:set>
                                    <p:anim calcmode="lin" valueType="num">
                                      <p:cBhvr additive="base">
                                        <p:cTn id="15"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656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6563">
                                            <p:txEl>
                                              <p:pRg st="3" end="3"/>
                                            </p:txEl>
                                          </p:spTgt>
                                        </p:tgtEl>
                                        <p:attrNameLst>
                                          <p:attrName>style.visibility</p:attrName>
                                        </p:attrNameLst>
                                      </p:cBhvr>
                                      <p:to>
                                        <p:strVal val="visible"/>
                                      </p:to>
                                    </p:set>
                                    <p:anim calcmode="lin" valueType="num">
                                      <p:cBhvr additive="base">
                                        <p:cTn id="19" dur="5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6563">
                                            <p:txEl>
                                              <p:pRg st="4" end="4"/>
                                            </p:txEl>
                                          </p:spTgt>
                                        </p:tgtEl>
                                        <p:attrNameLst>
                                          <p:attrName>style.visibility</p:attrName>
                                        </p:attrNameLst>
                                      </p:cBhvr>
                                      <p:to>
                                        <p:strVal val="visible"/>
                                      </p:to>
                                    </p:set>
                                    <p:anim calcmode="lin" valueType="num">
                                      <p:cBhvr additive="base">
                                        <p:cTn id="25"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656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6563">
                                            <p:txEl>
                                              <p:pRg st="5" end="5"/>
                                            </p:txEl>
                                          </p:spTgt>
                                        </p:tgtEl>
                                        <p:attrNameLst>
                                          <p:attrName>style.visibility</p:attrName>
                                        </p:attrNameLst>
                                      </p:cBhvr>
                                      <p:to>
                                        <p:strVal val="visible"/>
                                      </p:to>
                                    </p:set>
                                    <p:anim calcmode="lin" valueType="num">
                                      <p:cBhvr additive="base">
                                        <p:cTn id="29" dur="500" fill="hold"/>
                                        <p:tgtEl>
                                          <p:spTgt spid="6656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656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6563">
                                            <p:txEl>
                                              <p:pRg st="6" end="6"/>
                                            </p:txEl>
                                          </p:spTgt>
                                        </p:tgtEl>
                                        <p:attrNameLst>
                                          <p:attrName>style.visibility</p:attrName>
                                        </p:attrNameLst>
                                      </p:cBhvr>
                                      <p:to>
                                        <p:strVal val="visible"/>
                                      </p:to>
                                    </p:set>
                                    <p:anim calcmode="lin" valueType="num">
                                      <p:cBhvr additive="base">
                                        <p:cTn id="33" dur="500" fill="hold"/>
                                        <p:tgtEl>
                                          <p:spTgt spid="6656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656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6563">
                                            <p:txEl>
                                              <p:pRg st="7" end="7"/>
                                            </p:txEl>
                                          </p:spTgt>
                                        </p:tgtEl>
                                        <p:attrNameLst>
                                          <p:attrName>style.visibility</p:attrName>
                                        </p:attrNameLst>
                                      </p:cBhvr>
                                      <p:to>
                                        <p:strVal val="visible"/>
                                      </p:to>
                                    </p:set>
                                    <p:anim calcmode="lin" valueType="num">
                                      <p:cBhvr additive="base">
                                        <p:cTn id="37" dur="500" fill="hold"/>
                                        <p:tgtEl>
                                          <p:spTgt spid="6656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656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66563">
                                            <p:txEl>
                                              <p:pRg st="8" end="8"/>
                                            </p:txEl>
                                          </p:spTgt>
                                        </p:tgtEl>
                                        <p:attrNameLst>
                                          <p:attrName>style.visibility</p:attrName>
                                        </p:attrNameLst>
                                      </p:cBhvr>
                                      <p:to>
                                        <p:strVal val="visible"/>
                                      </p:to>
                                    </p:set>
                                    <p:anim calcmode="lin" valueType="num">
                                      <p:cBhvr additive="base">
                                        <p:cTn id="41" dur="500" fill="hold"/>
                                        <p:tgtEl>
                                          <p:spTgt spid="6656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656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66563">
                                            <p:txEl>
                                              <p:pRg st="9" end="9"/>
                                            </p:txEl>
                                          </p:spTgt>
                                        </p:tgtEl>
                                        <p:attrNameLst>
                                          <p:attrName>style.visibility</p:attrName>
                                        </p:attrNameLst>
                                      </p:cBhvr>
                                      <p:to>
                                        <p:strVal val="visible"/>
                                      </p:to>
                                    </p:set>
                                    <p:anim calcmode="lin" valueType="num">
                                      <p:cBhvr additive="base">
                                        <p:cTn id="45" dur="500" fill="hold"/>
                                        <p:tgtEl>
                                          <p:spTgt spid="6656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656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algn="ctr"/>
            <a:r>
              <a:rPr lang="en-US" sz="3600" smtClean="0"/>
              <a:t>Health Care Information Systems</a:t>
            </a:r>
            <a:endParaRPr lang="en-US" sz="2800" smtClean="0"/>
          </a:p>
        </p:txBody>
      </p:sp>
      <p:sp>
        <p:nvSpPr>
          <p:cNvPr id="24578" name="Rectangle 3"/>
          <p:cNvSpPr>
            <a:spLocks noGrp="1" noChangeArrowheads="1"/>
          </p:cNvSpPr>
          <p:nvPr>
            <p:ph type="body" idx="1"/>
          </p:nvPr>
        </p:nvSpPr>
        <p:spPr/>
        <p:txBody>
          <a:bodyPr/>
          <a:lstStyle/>
          <a:p>
            <a:pPr>
              <a:buFont typeface="Times" charset="0"/>
              <a:buChar char="•"/>
            </a:pPr>
            <a:r>
              <a:rPr lang="en-US" sz="2800" smtClean="0">
                <a:solidFill>
                  <a:schemeClr val="tx1"/>
                </a:solidFill>
              </a:rPr>
              <a:t>Financial management systems</a:t>
            </a:r>
          </a:p>
          <a:p>
            <a:pPr lvl="1">
              <a:buFont typeface="Times" charset="0"/>
              <a:buChar char="•"/>
            </a:pPr>
            <a:r>
              <a:rPr lang="en-US" sz="2800" smtClean="0">
                <a:solidFill>
                  <a:schemeClr val="tx1"/>
                </a:solidFill>
              </a:rPr>
              <a:t>Accounts payable: monitors debts incurred and outgoing costs</a:t>
            </a:r>
          </a:p>
          <a:p>
            <a:pPr lvl="1">
              <a:buFont typeface="Times" charset="0"/>
              <a:buChar char="•"/>
            </a:pPr>
            <a:r>
              <a:rPr lang="en-US" sz="2800" smtClean="0">
                <a:solidFill>
                  <a:schemeClr val="tx1"/>
                </a:solidFill>
              </a:rPr>
              <a:t>General ledger: monitors financial management and reporting to feds, state and other key financial stakeholders</a:t>
            </a:r>
          </a:p>
          <a:p>
            <a:pPr lvl="1">
              <a:buFont typeface="Times" charset="0"/>
              <a:buChar char="•"/>
            </a:pPr>
            <a:r>
              <a:rPr lang="en-US" sz="2800" smtClean="0">
                <a:solidFill>
                  <a:schemeClr val="tx1"/>
                </a:solidFill>
              </a:rPr>
              <a:t>Personnel management: manages HR information for staff (e.g. salaries, payroll, benefits, education, training, among other HR issues)</a:t>
            </a:r>
            <a:r>
              <a:rPr lang="en-US" smtClean="0"/>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algn="ctr"/>
            <a:r>
              <a:rPr lang="en-US" sz="3600" smtClean="0"/>
              <a:t>Health Care Information Systems</a:t>
            </a:r>
            <a:endParaRPr lang="en-US" sz="2800" smtClean="0"/>
          </a:p>
        </p:txBody>
      </p:sp>
      <p:sp>
        <p:nvSpPr>
          <p:cNvPr id="206851" name="Rectangle 3"/>
          <p:cNvSpPr>
            <a:spLocks noGrp="1" noChangeArrowheads="1"/>
          </p:cNvSpPr>
          <p:nvPr>
            <p:ph type="body" idx="1"/>
          </p:nvPr>
        </p:nvSpPr>
        <p:spPr/>
        <p:txBody>
          <a:bodyPr/>
          <a:lstStyle/>
          <a:p>
            <a:pPr>
              <a:lnSpc>
                <a:spcPct val="90000"/>
              </a:lnSpc>
              <a:buFont typeface="Times" charset="0"/>
              <a:buChar char="•"/>
            </a:pPr>
            <a:r>
              <a:rPr lang="en-US" sz="2800" smtClean="0">
                <a:solidFill>
                  <a:schemeClr val="tx1"/>
                </a:solidFill>
              </a:rPr>
              <a:t>Best of Breed vs. Integrated HCIS</a:t>
            </a:r>
          </a:p>
          <a:p>
            <a:pPr lvl="1">
              <a:lnSpc>
                <a:spcPct val="90000"/>
              </a:lnSpc>
              <a:buFont typeface="Times" charset="0"/>
              <a:buChar char="•"/>
            </a:pPr>
            <a:r>
              <a:rPr lang="en-US" sz="2800" smtClean="0">
                <a:solidFill>
                  <a:schemeClr val="tx1"/>
                </a:solidFill>
              </a:rPr>
              <a:t>Historical development</a:t>
            </a:r>
          </a:p>
          <a:p>
            <a:pPr lvl="1">
              <a:lnSpc>
                <a:spcPct val="90000"/>
              </a:lnSpc>
              <a:buFont typeface="Times" charset="0"/>
              <a:buChar char="•"/>
            </a:pPr>
            <a:r>
              <a:rPr lang="en-US" sz="2800" smtClean="0">
                <a:solidFill>
                  <a:schemeClr val="tx1"/>
                </a:solidFill>
              </a:rPr>
              <a:t>Piecemeal factor in development of HCIS</a:t>
            </a:r>
          </a:p>
          <a:p>
            <a:pPr lvl="1">
              <a:lnSpc>
                <a:spcPct val="90000"/>
              </a:lnSpc>
              <a:buFont typeface="Times" charset="0"/>
              <a:buChar char="•"/>
            </a:pPr>
            <a:r>
              <a:rPr lang="en-US" sz="2800" smtClean="0">
                <a:solidFill>
                  <a:schemeClr val="tx1"/>
                </a:solidFill>
              </a:rPr>
              <a:t>Therefore need  to build interfaces or integrate data amongst various silo or stand alone systems</a:t>
            </a:r>
          </a:p>
          <a:p>
            <a:pPr lvl="1">
              <a:lnSpc>
                <a:spcPct val="90000"/>
              </a:lnSpc>
              <a:buFont typeface="Times" charset="0"/>
              <a:buChar char="•"/>
            </a:pPr>
            <a:r>
              <a:rPr lang="en-US" sz="2800" smtClean="0">
                <a:solidFill>
                  <a:schemeClr val="tx1"/>
                </a:solidFill>
              </a:rPr>
              <a:t>System integration remains a primary challenge for many HCOs </a:t>
            </a:r>
          </a:p>
          <a:p>
            <a:pPr lvl="1">
              <a:lnSpc>
                <a:spcPct val="90000"/>
              </a:lnSpc>
              <a:buFont typeface="Times" charset="0"/>
              <a:buChar char="•"/>
            </a:pPr>
            <a:r>
              <a:rPr lang="en-US" sz="2800" smtClean="0">
                <a:solidFill>
                  <a:schemeClr val="tx1"/>
                </a:solidFill>
              </a:rPr>
              <a:t>Enterprise-wide system from single vendor</a:t>
            </a:r>
          </a:p>
          <a:p>
            <a:pPr lvl="2">
              <a:lnSpc>
                <a:spcPct val="90000"/>
              </a:lnSpc>
              <a:buFont typeface="Times" charset="0"/>
              <a:buChar char="•"/>
            </a:pPr>
            <a:r>
              <a:rPr lang="en-US" sz="2800" smtClean="0">
                <a:solidFill>
                  <a:schemeClr val="tx1"/>
                </a:solidFill>
              </a:rPr>
              <a:t>Any advantages?</a:t>
            </a:r>
          </a:p>
          <a:p>
            <a:pPr lvl="2">
              <a:lnSpc>
                <a:spcPct val="90000"/>
              </a:lnSpc>
              <a:buFont typeface="Times" charset="0"/>
              <a:buChar char="•"/>
            </a:pPr>
            <a:r>
              <a:rPr lang="en-US" sz="2800" smtClean="0">
                <a:solidFill>
                  <a:schemeClr val="tx1"/>
                </a:solidFill>
              </a:rPr>
              <a:t>Any disadvantages?</a:t>
            </a:r>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6851">
                                            <p:txEl>
                                              <p:pRg st="6" end="6"/>
                                            </p:txEl>
                                          </p:spTgt>
                                        </p:tgtEl>
                                        <p:attrNameLst>
                                          <p:attrName>style.visibility</p:attrName>
                                        </p:attrNameLst>
                                      </p:cBhvr>
                                      <p:to>
                                        <p:strVal val="visible"/>
                                      </p:to>
                                    </p:set>
                                    <p:anim calcmode="lin" valueType="num">
                                      <p:cBhvr additive="base">
                                        <p:cTn id="7" dur="500" fill="hold"/>
                                        <p:tgtEl>
                                          <p:spTgt spid="206851">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68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6851">
                                            <p:txEl>
                                              <p:pRg st="7" end="7"/>
                                            </p:txEl>
                                          </p:spTgt>
                                        </p:tgtEl>
                                        <p:attrNameLst>
                                          <p:attrName>style.visibility</p:attrName>
                                        </p:attrNameLst>
                                      </p:cBhvr>
                                      <p:to>
                                        <p:strVal val="visible"/>
                                      </p:to>
                                    </p:set>
                                    <p:anim calcmode="lin" valueType="num">
                                      <p:cBhvr additive="base">
                                        <p:cTn id="13" dur="500" fill="hold"/>
                                        <p:tgtEl>
                                          <p:spTgt spid="206851">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685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1509713" y="354013"/>
            <a:ext cx="7345362" cy="885825"/>
          </a:xfrm>
        </p:spPr>
        <p:txBody>
          <a:bodyPr/>
          <a:lstStyle/>
          <a:p>
            <a:pPr algn="ctr"/>
            <a:r>
              <a:rPr lang="en-US" sz="3600" smtClean="0"/>
              <a:t>Numerous Health IT Systems</a:t>
            </a:r>
            <a:endParaRPr lang="en-US" sz="2800" smtClean="0"/>
          </a:p>
        </p:txBody>
      </p:sp>
      <p:sp>
        <p:nvSpPr>
          <p:cNvPr id="207875" name="Rectangle 3"/>
          <p:cNvSpPr>
            <a:spLocks noGrp="1" noChangeArrowheads="1"/>
          </p:cNvSpPr>
          <p:nvPr>
            <p:ph type="body" idx="1"/>
          </p:nvPr>
        </p:nvSpPr>
        <p:spPr>
          <a:xfrm>
            <a:off x="762000" y="1600200"/>
            <a:ext cx="8077200" cy="4724400"/>
          </a:xfrm>
        </p:spPr>
        <p:txBody>
          <a:bodyPr/>
          <a:lstStyle/>
          <a:p>
            <a:pPr>
              <a:lnSpc>
                <a:spcPct val="90000"/>
              </a:lnSpc>
            </a:pPr>
            <a:r>
              <a:rPr lang="en-US" sz="2800" smtClean="0">
                <a:solidFill>
                  <a:schemeClr val="tx1"/>
                </a:solidFill>
              </a:rPr>
              <a:t>EHR</a:t>
            </a:r>
          </a:p>
          <a:p>
            <a:pPr>
              <a:lnSpc>
                <a:spcPct val="90000"/>
              </a:lnSpc>
            </a:pPr>
            <a:r>
              <a:rPr lang="en-US" sz="2800" smtClean="0">
                <a:solidFill>
                  <a:schemeClr val="tx1"/>
                </a:solidFill>
              </a:rPr>
              <a:t>E-prescribing</a:t>
            </a:r>
          </a:p>
          <a:p>
            <a:pPr>
              <a:lnSpc>
                <a:spcPct val="90000"/>
              </a:lnSpc>
            </a:pPr>
            <a:r>
              <a:rPr lang="en-US" sz="2800" smtClean="0">
                <a:solidFill>
                  <a:schemeClr val="tx1"/>
                </a:solidFill>
              </a:rPr>
              <a:t>Disease Management Registries</a:t>
            </a:r>
          </a:p>
          <a:p>
            <a:pPr>
              <a:lnSpc>
                <a:spcPct val="90000"/>
              </a:lnSpc>
            </a:pPr>
            <a:r>
              <a:rPr lang="en-US" sz="2800" smtClean="0">
                <a:solidFill>
                  <a:schemeClr val="tx1"/>
                </a:solidFill>
              </a:rPr>
              <a:t>Computerized Physician Order Entry (CPOE)</a:t>
            </a:r>
          </a:p>
          <a:p>
            <a:pPr>
              <a:lnSpc>
                <a:spcPct val="90000"/>
              </a:lnSpc>
            </a:pPr>
            <a:r>
              <a:rPr lang="en-US" sz="2800" smtClean="0">
                <a:solidFill>
                  <a:schemeClr val="tx1"/>
                </a:solidFill>
              </a:rPr>
              <a:t>Clinical Decision Support System (CDSS)</a:t>
            </a:r>
          </a:p>
          <a:p>
            <a:pPr>
              <a:lnSpc>
                <a:spcPct val="90000"/>
              </a:lnSpc>
            </a:pPr>
            <a:r>
              <a:rPr lang="en-US" sz="2800" smtClean="0">
                <a:solidFill>
                  <a:schemeClr val="tx1"/>
                </a:solidFill>
              </a:rPr>
              <a:t>Picture Archiving and Communication Systems (PACS)</a:t>
            </a:r>
          </a:p>
          <a:p>
            <a:pPr>
              <a:lnSpc>
                <a:spcPct val="90000"/>
              </a:lnSpc>
            </a:pPr>
            <a:r>
              <a:rPr lang="en-US" sz="2800" smtClean="0">
                <a:solidFill>
                  <a:schemeClr val="tx1"/>
                </a:solidFill>
              </a:rPr>
              <a:t>Telemedicine and Telehealth</a:t>
            </a:r>
            <a:endParaRPr lang="en-US"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7875">
                                            <p:txEl>
                                              <p:pRg st="0" end="0"/>
                                            </p:txEl>
                                          </p:spTgt>
                                        </p:tgtEl>
                                        <p:attrNameLst>
                                          <p:attrName>style.visibility</p:attrName>
                                        </p:attrNameLst>
                                      </p:cBhvr>
                                      <p:to>
                                        <p:strVal val="visible"/>
                                      </p:to>
                                    </p:set>
                                    <p:anim calcmode="lin" valueType="num">
                                      <p:cBhvr additive="base">
                                        <p:cTn id="7" dur="500" fill="hold"/>
                                        <p:tgtEl>
                                          <p:spTgt spid="207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787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7875">
                                            <p:txEl>
                                              <p:pRg st="1" end="1"/>
                                            </p:txEl>
                                          </p:spTgt>
                                        </p:tgtEl>
                                        <p:attrNameLst>
                                          <p:attrName>style.visibility</p:attrName>
                                        </p:attrNameLst>
                                      </p:cBhvr>
                                      <p:to>
                                        <p:strVal val="visible"/>
                                      </p:to>
                                    </p:set>
                                    <p:anim calcmode="lin" valueType="num">
                                      <p:cBhvr additive="base">
                                        <p:cTn id="11" dur="500" fill="hold"/>
                                        <p:tgtEl>
                                          <p:spTgt spid="20787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0787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07875">
                                            <p:txEl>
                                              <p:pRg st="2" end="2"/>
                                            </p:txEl>
                                          </p:spTgt>
                                        </p:tgtEl>
                                        <p:attrNameLst>
                                          <p:attrName>style.visibility</p:attrName>
                                        </p:attrNameLst>
                                      </p:cBhvr>
                                      <p:to>
                                        <p:strVal val="visible"/>
                                      </p:to>
                                    </p:set>
                                    <p:anim calcmode="lin" valueType="num">
                                      <p:cBhvr additive="base">
                                        <p:cTn id="15" dur="500" fill="hold"/>
                                        <p:tgtEl>
                                          <p:spTgt spid="20787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0787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07875">
                                            <p:txEl>
                                              <p:pRg st="3" end="3"/>
                                            </p:txEl>
                                          </p:spTgt>
                                        </p:tgtEl>
                                        <p:attrNameLst>
                                          <p:attrName>style.visibility</p:attrName>
                                        </p:attrNameLst>
                                      </p:cBhvr>
                                      <p:to>
                                        <p:strVal val="visible"/>
                                      </p:to>
                                    </p:set>
                                    <p:anim calcmode="lin" valueType="num">
                                      <p:cBhvr additive="base">
                                        <p:cTn id="19" dur="500" fill="hold"/>
                                        <p:tgtEl>
                                          <p:spTgt spid="20787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7875">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07875">
                                            <p:txEl>
                                              <p:pRg st="4" end="4"/>
                                            </p:txEl>
                                          </p:spTgt>
                                        </p:tgtEl>
                                        <p:attrNameLst>
                                          <p:attrName>style.visibility</p:attrName>
                                        </p:attrNameLst>
                                      </p:cBhvr>
                                      <p:to>
                                        <p:strVal val="visible"/>
                                      </p:to>
                                    </p:set>
                                    <p:anim calcmode="lin" valueType="num">
                                      <p:cBhvr additive="base">
                                        <p:cTn id="23" dur="500" fill="hold"/>
                                        <p:tgtEl>
                                          <p:spTgt spid="207875">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7875">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07875">
                                            <p:txEl>
                                              <p:pRg st="5" end="5"/>
                                            </p:txEl>
                                          </p:spTgt>
                                        </p:tgtEl>
                                        <p:attrNameLst>
                                          <p:attrName>style.visibility</p:attrName>
                                        </p:attrNameLst>
                                      </p:cBhvr>
                                      <p:to>
                                        <p:strVal val="visible"/>
                                      </p:to>
                                    </p:set>
                                    <p:anim calcmode="lin" valueType="num">
                                      <p:cBhvr additive="base">
                                        <p:cTn id="27" dur="500" fill="hold"/>
                                        <p:tgtEl>
                                          <p:spTgt spid="20787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07875">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07875">
                                            <p:txEl>
                                              <p:pRg st="6" end="6"/>
                                            </p:txEl>
                                          </p:spTgt>
                                        </p:tgtEl>
                                        <p:attrNameLst>
                                          <p:attrName>style.visibility</p:attrName>
                                        </p:attrNameLst>
                                      </p:cBhvr>
                                      <p:to>
                                        <p:strVal val="visible"/>
                                      </p:to>
                                    </p:set>
                                    <p:anim calcmode="lin" valueType="num">
                                      <p:cBhvr additive="base">
                                        <p:cTn id="31" dur="500" fill="hold"/>
                                        <p:tgtEl>
                                          <p:spTgt spid="20787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78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480</TotalTime>
  <Words>760</Words>
  <Application>Microsoft Office PowerPoint</Application>
  <PresentationFormat>On-screen Show (4:3)</PresentationFormat>
  <Paragraphs>161</Paragraphs>
  <Slides>16</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Median</vt:lpstr>
      <vt:lpstr>Acrobat Document</vt:lpstr>
      <vt:lpstr>Health Information Technology overview</vt:lpstr>
      <vt:lpstr>My Background</vt:lpstr>
      <vt:lpstr>What is Health Informatics?</vt:lpstr>
      <vt:lpstr>Why HIT is so Important </vt:lpstr>
      <vt:lpstr>Examples of  Administrative Applications</vt:lpstr>
      <vt:lpstr>Examples of  Clinical Applications</vt:lpstr>
      <vt:lpstr>Health Care Information Systems</vt:lpstr>
      <vt:lpstr>Health Care Information Systems</vt:lpstr>
      <vt:lpstr>Numerous Health IT Systems</vt:lpstr>
      <vt:lpstr>Access and Authentication</vt:lpstr>
      <vt:lpstr>Value of EHR</vt:lpstr>
      <vt:lpstr>HITECH Act</vt:lpstr>
      <vt:lpstr>Slide 13</vt:lpstr>
      <vt:lpstr>Meaningful Use of EHR</vt:lpstr>
      <vt:lpstr>Meaningful Use as a Building Block (From Nov 8, 2012 Trailblazers  National Strategy Webinar)</vt:lpstr>
      <vt:lpstr>Questions?</vt:lpstr>
    </vt:vector>
  </TitlesOfParts>
  <Company>City of Portland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EHR Implementation and Project Management</dc:title>
  <dc:creator>CooperA</dc:creator>
  <cp:lastModifiedBy>CooperA</cp:lastModifiedBy>
  <cp:revision>18</cp:revision>
  <dcterms:created xsi:type="dcterms:W3CDTF">2011-07-18T18:22:58Z</dcterms:created>
  <dcterms:modified xsi:type="dcterms:W3CDTF">2013-02-28T23:19:21Z</dcterms:modified>
</cp:coreProperties>
</file>