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39AE48-B994-491B-86C7-D4642BDE4AF6}"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3686733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9AE48-B994-491B-86C7-D4642BDE4AF6}"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1234219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9AE48-B994-491B-86C7-D4642BDE4AF6}"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114564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39AE48-B994-491B-86C7-D4642BDE4AF6}"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496781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39AE48-B994-491B-86C7-D4642BDE4AF6}"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289389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39AE48-B994-491B-86C7-D4642BDE4AF6}"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316522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39AE48-B994-491B-86C7-D4642BDE4AF6}" type="datetimeFigureOut">
              <a:rPr lang="en-US" smtClean="0"/>
              <a:t>3/12/2020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2265577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39AE48-B994-491B-86C7-D4642BDE4AF6}" type="datetimeFigureOut">
              <a:rPr lang="en-US" smtClean="0"/>
              <a:t>3/12/2020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2997842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39AE48-B994-491B-86C7-D4642BDE4AF6}" type="datetimeFigureOut">
              <a:rPr lang="en-US" smtClean="0"/>
              <a:t>3/12/2020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1113917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39AE48-B994-491B-86C7-D4642BDE4AF6}"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3826552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39AE48-B994-491B-86C7-D4642BDE4AF6}"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8FD08-4035-48B2-A80E-DF26E72C67FB}" type="slidenum">
              <a:rPr lang="en-US" smtClean="0"/>
              <a:t>‹#›</a:t>
            </a:fld>
            <a:endParaRPr lang="en-US"/>
          </a:p>
        </p:txBody>
      </p:sp>
    </p:spTree>
    <p:extLst>
      <p:ext uri="{BB962C8B-B14F-4D97-AF65-F5344CB8AC3E}">
        <p14:creationId xmlns:p14="http://schemas.microsoft.com/office/powerpoint/2010/main" val="274438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39AE48-B994-491B-86C7-D4642BDE4AF6}" type="datetimeFigureOut">
              <a:rPr lang="en-US" smtClean="0"/>
              <a:t>3/12/2020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8FD08-4035-48B2-A80E-DF26E72C67FB}" type="slidenum">
              <a:rPr lang="en-US" smtClean="0"/>
              <a:t>‹#›</a:t>
            </a:fld>
            <a:endParaRPr lang="en-US"/>
          </a:p>
        </p:txBody>
      </p:sp>
    </p:spTree>
    <p:extLst>
      <p:ext uri="{BB962C8B-B14F-4D97-AF65-F5344CB8AC3E}">
        <p14:creationId xmlns:p14="http://schemas.microsoft.com/office/powerpoint/2010/main" val="1369285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Financing</a:t>
            </a:r>
          </a:p>
        </p:txBody>
      </p:sp>
      <p:sp>
        <p:nvSpPr>
          <p:cNvPr id="3" name="Subtitle 2"/>
          <p:cNvSpPr>
            <a:spLocks noGrp="1"/>
          </p:cNvSpPr>
          <p:nvPr>
            <p:ph type="subTitle" idx="1"/>
          </p:nvPr>
        </p:nvSpPr>
        <p:spPr/>
        <p:txBody>
          <a:bodyPr/>
          <a:lstStyle/>
          <a:p>
            <a:r>
              <a:rPr lang="en-US" dirty="0"/>
              <a:t>Purpose, Types and Rules</a:t>
            </a:r>
          </a:p>
        </p:txBody>
      </p:sp>
    </p:spTree>
    <p:extLst>
      <p:ext uri="{BB962C8B-B14F-4D97-AF65-F5344CB8AC3E}">
        <p14:creationId xmlns:p14="http://schemas.microsoft.com/office/powerpoint/2010/main" val="3506900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Long-Term Financing</a:t>
            </a:r>
          </a:p>
        </p:txBody>
      </p:sp>
      <p:sp>
        <p:nvSpPr>
          <p:cNvPr id="3" name="Content Placeholder 2"/>
          <p:cNvSpPr>
            <a:spLocks noGrp="1"/>
          </p:cNvSpPr>
          <p:nvPr>
            <p:ph idx="1"/>
          </p:nvPr>
        </p:nvSpPr>
        <p:spPr/>
        <p:txBody>
          <a:bodyPr>
            <a:normAutofit fontScale="70000" lnSpcReduction="20000"/>
          </a:bodyPr>
          <a:lstStyle/>
          <a:p>
            <a:r>
              <a:rPr lang="en-US" dirty="0"/>
              <a:t>Long-term is typically 10-30 years for debt – equity has no “expiration” date.</a:t>
            </a:r>
          </a:p>
          <a:p>
            <a:r>
              <a:rPr lang="en-US" dirty="0"/>
              <a:t>Cash is very unlikely here…</a:t>
            </a:r>
          </a:p>
          <a:p>
            <a:r>
              <a:rPr lang="en-US" dirty="0"/>
              <a:t>Bonds – marketable securities (can be bought or sold by individuals) that provide “loan” at fixed interest rate. Typically balloon repayment of principal (but can have “sinking funds” that require principal paid to schedule to escrow) with regular interest payments (coupons). May or may not be secured (revenue vs. mortgage bonds).</a:t>
            </a:r>
          </a:p>
          <a:p>
            <a:r>
              <a:rPr lang="en-US" dirty="0"/>
              <a:t>Equity  - marketable securities that represent ownership (shares) in a business. While like a loan (you sell equity to raise money), equity is entirely unsecured  and there is no guarantee of payment or return of any kind (other than par value which is usually 5 cents a share). But return is not limited to any amount (like interest rate) and have voting rights on business activity.</a:t>
            </a:r>
          </a:p>
        </p:txBody>
      </p:sp>
    </p:spTree>
    <p:extLst>
      <p:ext uri="{BB962C8B-B14F-4D97-AF65-F5344CB8AC3E}">
        <p14:creationId xmlns:p14="http://schemas.microsoft.com/office/powerpoint/2010/main" val="3544034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and Specific Business Applications</a:t>
            </a:r>
          </a:p>
        </p:txBody>
      </p:sp>
      <p:sp>
        <p:nvSpPr>
          <p:cNvPr id="3" name="Content Placeholder 2"/>
          <p:cNvSpPr>
            <a:spLocks noGrp="1"/>
          </p:cNvSpPr>
          <p:nvPr>
            <p:ph idx="1"/>
          </p:nvPr>
        </p:nvSpPr>
        <p:spPr/>
        <p:txBody>
          <a:bodyPr>
            <a:normAutofit fontScale="70000" lnSpcReduction="20000"/>
          </a:bodyPr>
          <a:lstStyle/>
          <a:p>
            <a:r>
              <a:rPr lang="en-US" dirty="0"/>
              <a:t>Clearly we want to match and stay “up” on the </a:t>
            </a:r>
            <a:r>
              <a:rPr lang="en-US"/>
              <a:t>pecking order </a:t>
            </a:r>
            <a:r>
              <a:rPr lang="en-US" dirty="0"/>
              <a:t>to minimize tangible and intangible agency costs</a:t>
            </a:r>
          </a:p>
          <a:p>
            <a:r>
              <a:rPr lang="en-US" dirty="0"/>
              <a:t>Specific agency costs may interrelate – so that needs to be accounted for –  a bank term loan might have lower interest or transaction fees than a line of credit – but term loans require borrowing full amount up front and paying principal right away – which could require more borrowing – and thus higher </a:t>
            </a:r>
            <a:r>
              <a:rPr lang="en-US" i="1" dirty="0"/>
              <a:t>relative </a:t>
            </a:r>
            <a:r>
              <a:rPr lang="en-US" dirty="0"/>
              <a:t>agency costs.</a:t>
            </a:r>
          </a:p>
          <a:p>
            <a:r>
              <a:rPr lang="en-US" dirty="0"/>
              <a:t>This is why I gave us a revolving line of credit (notably with no transaction fees(!)) – it gives us flexibility in borrowing  and repayment that minimizes our agency costs. </a:t>
            </a:r>
          </a:p>
          <a:p>
            <a:r>
              <a:rPr lang="en-US" dirty="0"/>
              <a:t>In general, businesses seek flexible financing with the fewest stipulations and minimum effect on cash flow – e.g. unsecured, balloon payment (or no payment) financing beyond cash – lines of credit, revenue bonds, equity…</a:t>
            </a:r>
          </a:p>
        </p:txBody>
      </p:sp>
    </p:spTree>
    <p:extLst>
      <p:ext uri="{BB962C8B-B14F-4D97-AF65-F5344CB8AC3E}">
        <p14:creationId xmlns:p14="http://schemas.microsoft.com/office/powerpoint/2010/main" val="3033473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Content Placeholder 2"/>
          <p:cNvSpPr>
            <a:spLocks noGrp="1"/>
          </p:cNvSpPr>
          <p:nvPr>
            <p:ph idx="1"/>
          </p:nvPr>
        </p:nvSpPr>
        <p:spPr/>
        <p:txBody>
          <a:bodyPr>
            <a:normAutofit fontScale="92500"/>
          </a:bodyPr>
          <a:lstStyle/>
          <a:p>
            <a:r>
              <a:rPr lang="en-US" dirty="0"/>
              <a:t>Purpose: Financing is about obtaining amounts of money in order pay for large-scale (relative to the size of a business) purchases and activities</a:t>
            </a:r>
          </a:p>
          <a:p>
            <a:r>
              <a:rPr lang="en-US" dirty="0"/>
              <a:t>Generally, this means acquiring funding for assets (equipment, land, buildings)</a:t>
            </a:r>
          </a:p>
          <a:p>
            <a:r>
              <a:rPr lang="en-US" dirty="0"/>
              <a:t>It is generally not intended for operational expenses (e.g. variable costs) except in the case of start-up or expansion (hence “working capital”)</a:t>
            </a:r>
          </a:p>
        </p:txBody>
      </p:sp>
    </p:spTree>
    <p:extLst>
      <p:ext uri="{BB962C8B-B14F-4D97-AF65-F5344CB8AC3E}">
        <p14:creationId xmlns:p14="http://schemas.microsoft.com/office/powerpoint/2010/main" val="401064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a:t>
            </a:r>
          </a:p>
        </p:txBody>
      </p:sp>
      <p:sp>
        <p:nvSpPr>
          <p:cNvPr id="3" name="Content Placeholder 2"/>
          <p:cNvSpPr>
            <a:spLocks noGrp="1"/>
          </p:cNvSpPr>
          <p:nvPr>
            <p:ph idx="1"/>
          </p:nvPr>
        </p:nvSpPr>
        <p:spPr/>
        <p:txBody>
          <a:bodyPr>
            <a:normAutofit lnSpcReduction="10000"/>
          </a:bodyPr>
          <a:lstStyle/>
          <a:p>
            <a:r>
              <a:rPr lang="en-US" dirty="0"/>
              <a:t>There are three general types of financing</a:t>
            </a:r>
          </a:p>
          <a:p>
            <a:r>
              <a:rPr lang="en-US" dirty="0"/>
              <a:t>Cash  - i.e. your own or self-financing</a:t>
            </a:r>
          </a:p>
          <a:p>
            <a:r>
              <a:rPr lang="en-US" dirty="0"/>
              <a:t>Debt - loans and other loan-like instruments where you borrow money from outside parties and promise to re-pay</a:t>
            </a:r>
          </a:p>
          <a:p>
            <a:r>
              <a:rPr lang="en-US" dirty="0"/>
              <a:t>Equity – sale of an “interest” in your business to outside parties without explicit guarantee of re-payment but implicit expectation of sharing in “returns” i.e. profits of business.</a:t>
            </a:r>
          </a:p>
        </p:txBody>
      </p:sp>
    </p:spTree>
    <p:extLst>
      <p:ext uri="{BB962C8B-B14F-4D97-AF65-F5344CB8AC3E}">
        <p14:creationId xmlns:p14="http://schemas.microsoft.com/office/powerpoint/2010/main" val="1345011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Pecking Order</a:t>
            </a:r>
          </a:p>
        </p:txBody>
      </p:sp>
      <p:sp>
        <p:nvSpPr>
          <p:cNvPr id="3" name="Content Placeholder 2"/>
          <p:cNvSpPr>
            <a:spLocks noGrp="1"/>
          </p:cNvSpPr>
          <p:nvPr>
            <p:ph idx="1"/>
          </p:nvPr>
        </p:nvSpPr>
        <p:spPr/>
        <p:txBody>
          <a:bodyPr>
            <a:normAutofit fontScale="55000" lnSpcReduction="20000"/>
          </a:bodyPr>
          <a:lstStyle/>
          <a:p>
            <a:r>
              <a:rPr lang="en-US" dirty="0"/>
              <a:t>Pecking Order Theory states that cash is better than debt is better than equity.</a:t>
            </a:r>
          </a:p>
          <a:p>
            <a:r>
              <a:rPr lang="en-US" dirty="0"/>
              <a:t>The order reflects increased “agency” costs, which include tangible costs (e.g. interest and transaction fees) but also intangible costs that accrue from loss of control to outside interests.</a:t>
            </a:r>
          </a:p>
          <a:p>
            <a:r>
              <a:rPr lang="en-US" dirty="0"/>
              <a:t>Cash is “king” because you set the terms and self-financing does not increase outside control</a:t>
            </a:r>
          </a:p>
          <a:p>
            <a:r>
              <a:rPr lang="en-US" dirty="0"/>
              <a:t>Debt is second because it has mostly tangible costs (interest rates and transaction fees). There are some  intangible (or relatively intangible) agency costs. Those providing debt financing have to assent to your business plan, or at least proof of ability to re-pay, and may require modifications or limits on your business plan. Specified transaction fees and re-payment schedules impact your cash flow (and even the amount you may need to borrow).</a:t>
            </a:r>
          </a:p>
          <a:p>
            <a:r>
              <a:rPr lang="en-US" dirty="0"/>
              <a:t>Equity is last because it is literally based on giving up a stake of your business – i.e. selling a portion of the control/ownership. The agency costs are virtually all intangible (you are not required to pay a return), but the demands of equity holders can strongly inhibit your (preferred) choices for how the business acts or what it does/does not do.</a:t>
            </a:r>
          </a:p>
        </p:txBody>
      </p:sp>
    </p:spTree>
    <p:extLst>
      <p:ext uri="{BB962C8B-B14F-4D97-AF65-F5344CB8AC3E}">
        <p14:creationId xmlns:p14="http://schemas.microsoft.com/office/powerpoint/2010/main" val="1910822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Rules: Matching Principle</a:t>
            </a:r>
          </a:p>
        </p:txBody>
      </p:sp>
      <p:sp>
        <p:nvSpPr>
          <p:cNvPr id="3" name="Content Placeholder 2"/>
          <p:cNvSpPr>
            <a:spLocks noGrp="1"/>
          </p:cNvSpPr>
          <p:nvPr>
            <p:ph idx="1"/>
          </p:nvPr>
        </p:nvSpPr>
        <p:spPr/>
        <p:txBody>
          <a:bodyPr>
            <a:normAutofit fontScale="77500" lnSpcReduction="20000"/>
          </a:bodyPr>
          <a:lstStyle/>
          <a:p>
            <a:r>
              <a:rPr lang="en-US" dirty="0"/>
              <a:t>The Matching Principle states that whatever financing mechanism you use it should be “matched” to the useful life of what you are purchasing or the period of purpose (e.g. “working capital”).</a:t>
            </a:r>
          </a:p>
          <a:p>
            <a:r>
              <a:rPr lang="en-US" dirty="0"/>
              <a:t>This is most obvious with debt to purchase assets. Since the assets are the basis for generating the money to re-pay, you don’t want to take a loan for longer or shorter than their useful life.</a:t>
            </a:r>
          </a:p>
          <a:p>
            <a:r>
              <a:rPr lang="en-US" dirty="0"/>
              <a:t>Longer and you’re paying for your loan beyond the point that there is cash being generated from the loan to pay for it. </a:t>
            </a:r>
          </a:p>
          <a:p>
            <a:r>
              <a:rPr lang="en-US" dirty="0"/>
              <a:t>Shorter and you risk having to pay back the loan before you’ve earned the money to re-pay</a:t>
            </a:r>
          </a:p>
        </p:txBody>
      </p:sp>
    </p:spTree>
    <p:extLst>
      <p:ext uri="{BB962C8B-B14F-4D97-AF65-F5344CB8AC3E}">
        <p14:creationId xmlns:p14="http://schemas.microsoft.com/office/powerpoint/2010/main" val="3056515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Putting the Rules together</a:t>
            </a:r>
          </a:p>
        </p:txBody>
      </p:sp>
      <p:sp>
        <p:nvSpPr>
          <p:cNvPr id="3" name="Content Placeholder 2"/>
          <p:cNvSpPr>
            <a:spLocks noGrp="1"/>
          </p:cNvSpPr>
          <p:nvPr>
            <p:ph idx="1"/>
          </p:nvPr>
        </p:nvSpPr>
        <p:spPr/>
        <p:txBody>
          <a:bodyPr>
            <a:noAutofit/>
          </a:bodyPr>
          <a:lstStyle/>
          <a:p>
            <a:r>
              <a:rPr lang="en-US" sz="2300" dirty="0"/>
              <a:t>In general we should try to pick the financing mechanism with the least agency costs and the best match</a:t>
            </a:r>
          </a:p>
          <a:p>
            <a:r>
              <a:rPr lang="en-US" sz="2300" dirty="0"/>
              <a:t>Large capital expenses with long useful lives/or longer term purposes (e.g. major expansion) may force us “down” the pecking order given limits on own cash</a:t>
            </a:r>
          </a:p>
          <a:p>
            <a:r>
              <a:rPr lang="en-US" sz="2300" dirty="0"/>
              <a:t>Within types and given matching – choice is based on relative agency costs (tangible and intangible).</a:t>
            </a:r>
          </a:p>
          <a:p>
            <a:r>
              <a:rPr lang="en-US" sz="2300" dirty="0"/>
              <a:t>Note that not-for-profits are limited to the first two financing options – equity is not feasible as it requires payments to outside agents and is not compatible with mission (e.g. NFPs aren’t in business of generating $$ return). Philanthropy could be considered a form of non-pecuniary equity financing (think donation for name on building).  </a:t>
            </a:r>
          </a:p>
        </p:txBody>
      </p:sp>
    </p:spTree>
    <p:extLst>
      <p:ext uri="{BB962C8B-B14F-4D97-AF65-F5344CB8AC3E}">
        <p14:creationId xmlns:p14="http://schemas.microsoft.com/office/powerpoint/2010/main" val="478033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Financing Terms</a:t>
            </a:r>
          </a:p>
        </p:txBody>
      </p:sp>
      <p:sp>
        <p:nvSpPr>
          <p:cNvPr id="3" name="Content Placeholder 2"/>
          <p:cNvSpPr>
            <a:spLocks noGrp="1"/>
          </p:cNvSpPr>
          <p:nvPr>
            <p:ph idx="1"/>
          </p:nvPr>
        </p:nvSpPr>
        <p:spPr/>
        <p:txBody>
          <a:bodyPr>
            <a:normAutofit fontScale="62500" lnSpcReduction="20000"/>
          </a:bodyPr>
          <a:lstStyle/>
          <a:p>
            <a:r>
              <a:rPr lang="en-US" dirty="0"/>
              <a:t>Transaction Fees – these are the costs of setting up or maintaining a financing option. All external financing has transaction fees on top of interest rate.</a:t>
            </a:r>
          </a:p>
          <a:p>
            <a:r>
              <a:rPr lang="en-US" dirty="0"/>
              <a:t>Secured/Unsecured – Secured financing is financing “backed up” by some collateral (asset) that the borrower owns. Unsecured financing is based on expected ability of the business to generate sufficient revenues in excess of cost.</a:t>
            </a:r>
          </a:p>
          <a:p>
            <a:r>
              <a:rPr lang="en-US" dirty="0"/>
              <a:t>Balloon vs. Scheduled Principal: Scheduled financing involves a fixed schedule principal and interest payments. Balloon financing only schedules interest while principal is only due at end of financing term.</a:t>
            </a:r>
          </a:p>
          <a:p>
            <a:r>
              <a:rPr lang="en-US" dirty="0"/>
              <a:t>Callable: For bank-type loans, these are terms that allow the lender to demand full principal payment prior to the term under certain conditions (“call the loan”). For bonds, these are terms where the underwriter can effectively repurchase the bonds from buyers before term, usually at some premium to redemption value. </a:t>
            </a:r>
          </a:p>
        </p:txBody>
      </p:sp>
    </p:spTree>
    <p:extLst>
      <p:ext uri="{BB962C8B-B14F-4D97-AF65-F5344CB8AC3E}">
        <p14:creationId xmlns:p14="http://schemas.microsoft.com/office/powerpoint/2010/main" val="2547333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Short-Term Financing</a:t>
            </a:r>
          </a:p>
        </p:txBody>
      </p:sp>
      <p:sp>
        <p:nvSpPr>
          <p:cNvPr id="3" name="Content Placeholder 2"/>
          <p:cNvSpPr>
            <a:spLocks noGrp="1"/>
          </p:cNvSpPr>
          <p:nvPr>
            <p:ph idx="1"/>
          </p:nvPr>
        </p:nvSpPr>
        <p:spPr/>
        <p:txBody>
          <a:bodyPr>
            <a:normAutofit fontScale="77500" lnSpcReduction="20000"/>
          </a:bodyPr>
          <a:lstStyle/>
          <a:p>
            <a:r>
              <a:rPr lang="en-US" dirty="0"/>
              <a:t>Short-term typically means no more than a year</a:t>
            </a:r>
          </a:p>
          <a:p>
            <a:r>
              <a:rPr lang="en-US" dirty="0"/>
              <a:t>Cash – think cash on hand and general cash management – you do this so that you can “loan” yourself money for short-term needs</a:t>
            </a:r>
          </a:p>
          <a:p>
            <a:r>
              <a:rPr lang="en-US" dirty="0"/>
              <a:t>Transaction or Bank Notes – short-term loans (e.g. 30,60,90 day) that are unsecured with balloon principal (and usually interest) payments</a:t>
            </a:r>
          </a:p>
          <a:p>
            <a:r>
              <a:rPr lang="en-US" dirty="0"/>
              <a:t>Extension of Credit – we can (on agreed terms) wait to pay our bills – which can generate short-term cash but typically has some cost (e.g. 2/10 net 30)</a:t>
            </a:r>
          </a:p>
          <a:p>
            <a:r>
              <a:rPr lang="en-US" dirty="0"/>
              <a:t>Sale of Current Assets – Accounts receivable (e.g. lagged/uncollected revenues) can be sold at a discount to raise cash – but does risk future cash flow..</a:t>
            </a:r>
          </a:p>
          <a:p>
            <a:endParaRPr lang="en-US" dirty="0"/>
          </a:p>
        </p:txBody>
      </p:sp>
    </p:spTree>
    <p:extLst>
      <p:ext uri="{BB962C8B-B14F-4D97-AF65-F5344CB8AC3E}">
        <p14:creationId xmlns:p14="http://schemas.microsoft.com/office/powerpoint/2010/main" val="1121079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Middle-term Financing</a:t>
            </a:r>
          </a:p>
        </p:txBody>
      </p:sp>
      <p:sp>
        <p:nvSpPr>
          <p:cNvPr id="3" name="Content Placeholder 2"/>
          <p:cNvSpPr>
            <a:spLocks noGrp="1"/>
          </p:cNvSpPr>
          <p:nvPr>
            <p:ph idx="1"/>
          </p:nvPr>
        </p:nvSpPr>
        <p:spPr/>
        <p:txBody>
          <a:bodyPr>
            <a:normAutofit fontScale="70000" lnSpcReduction="20000"/>
          </a:bodyPr>
          <a:lstStyle/>
          <a:p>
            <a:r>
              <a:rPr lang="en-US" dirty="0"/>
              <a:t>Middle-term is usually 1 to 10 years.</a:t>
            </a:r>
          </a:p>
          <a:p>
            <a:r>
              <a:rPr lang="en-US" dirty="0"/>
              <a:t>Cash – if you have </a:t>
            </a:r>
            <a:r>
              <a:rPr lang="en-US" dirty="0" err="1"/>
              <a:t>it..might</a:t>
            </a:r>
            <a:r>
              <a:rPr lang="en-US" dirty="0"/>
              <a:t> include sale of long-term assets not in use (extra/old equipment, land, etc.)</a:t>
            </a:r>
          </a:p>
          <a:p>
            <a:r>
              <a:rPr lang="en-US" dirty="0"/>
              <a:t>Bank Term Loans – loans for a specified periods with scheduled principal/interest payments. More likely but not necessarily secured. Typically not callable</a:t>
            </a:r>
          </a:p>
          <a:p>
            <a:r>
              <a:rPr lang="en-US" dirty="0"/>
              <a:t>Bank Lines of Credit: Agreement to allow borrowing up to a pre-determined amount within a specified time period. Typically unsecured with balloon principal payments. Borrowing may be pre-authorized to limit (“revolving”) or require bank authorization at point in time (“normal”). Transaction fees can include commitment fees that pay nominal interest on unused balance. More typical to be callable particularly for “revolving” line of credit.</a:t>
            </a:r>
          </a:p>
          <a:p>
            <a:r>
              <a:rPr lang="en-US" dirty="0"/>
              <a:t>Leasing vs. buying – we will talk about this later in class specifically, but leasing can be a way to minimize agency costs </a:t>
            </a:r>
            <a:r>
              <a:rPr lang="en-US"/>
              <a:t>of borrowing…</a:t>
            </a:r>
            <a:endParaRPr lang="en-US" dirty="0"/>
          </a:p>
        </p:txBody>
      </p:sp>
    </p:spTree>
    <p:extLst>
      <p:ext uri="{BB962C8B-B14F-4D97-AF65-F5344CB8AC3E}">
        <p14:creationId xmlns:p14="http://schemas.microsoft.com/office/powerpoint/2010/main" val="14437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1426</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Financing</vt:lpstr>
      <vt:lpstr>Purpose</vt:lpstr>
      <vt:lpstr>Types</vt:lpstr>
      <vt:lpstr>Rules: Pecking Order</vt:lpstr>
      <vt:lpstr>Rules: Matching Principle</vt:lpstr>
      <vt:lpstr>Putting the Rules together</vt:lpstr>
      <vt:lpstr>Some Financing Terms</vt:lpstr>
      <vt:lpstr>Short-Term Financing</vt:lpstr>
      <vt:lpstr>Middle-term Financing</vt:lpstr>
      <vt:lpstr>Long-Term Financing</vt:lpstr>
      <vt:lpstr>General and Specific Business Applications</vt:lpstr>
    </vt:vector>
  </TitlesOfParts>
  <Company>Portland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dc:title>
  <dc:creator>Neal Wallace</dc:creator>
  <cp:lastModifiedBy>Neal Wallace</cp:lastModifiedBy>
  <cp:revision>16</cp:revision>
  <dcterms:created xsi:type="dcterms:W3CDTF">2019-03-11T20:06:04Z</dcterms:created>
  <dcterms:modified xsi:type="dcterms:W3CDTF">2020-03-12T18:52:09Z</dcterms:modified>
</cp:coreProperties>
</file>