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notesMasterIdLst>
    <p:notesMasterId r:id="rId39"/>
  </p:notesMasterIdLst>
  <p:sldIdLst>
    <p:sldId id="256" r:id="rId2"/>
    <p:sldId id="270" r:id="rId3"/>
    <p:sldId id="269" r:id="rId4"/>
    <p:sldId id="305" r:id="rId5"/>
    <p:sldId id="285" r:id="rId6"/>
    <p:sldId id="306" r:id="rId7"/>
    <p:sldId id="271" r:id="rId8"/>
    <p:sldId id="311" r:id="rId9"/>
    <p:sldId id="272" r:id="rId10"/>
    <p:sldId id="301" r:id="rId11"/>
    <p:sldId id="284" r:id="rId12"/>
    <p:sldId id="302" r:id="rId13"/>
    <p:sldId id="291" r:id="rId14"/>
    <p:sldId id="289" r:id="rId15"/>
    <p:sldId id="286" r:id="rId16"/>
    <p:sldId id="287" r:id="rId17"/>
    <p:sldId id="288" r:id="rId18"/>
    <p:sldId id="290" r:id="rId19"/>
    <p:sldId id="273" r:id="rId20"/>
    <p:sldId id="278" r:id="rId21"/>
    <p:sldId id="280" r:id="rId22"/>
    <p:sldId id="281" r:id="rId23"/>
    <p:sldId id="282" r:id="rId24"/>
    <p:sldId id="283" r:id="rId25"/>
    <p:sldId id="304" r:id="rId26"/>
    <p:sldId id="275" r:id="rId27"/>
    <p:sldId id="294" r:id="rId28"/>
    <p:sldId id="307" r:id="rId29"/>
    <p:sldId id="292" r:id="rId30"/>
    <p:sldId id="299" r:id="rId31"/>
    <p:sldId id="297" r:id="rId32"/>
    <p:sldId id="298" r:id="rId33"/>
    <p:sldId id="300" r:id="rId34"/>
    <p:sldId id="293" r:id="rId35"/>
    <p:sldId id="308" r:id="rId36"/>
    <p:sldId id="310" r:id="rId37"/>
    <p:sldId id="264"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43948E0-5742-4203-BB10-2F95505E7F4A}" v="24" dt="2025-11-06T19:26:20.11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733" autoAdjust="0"/>
  </p:normalViewPr>
  <p:slideViewPr>
    <p:cSldViewPr snapToGrid="0">
      <p:cViewPr varScale="1">
        <p:scale>
          <a:sx n="101" d="100"/>
          <a:sy n="101" d="100"/>
        </p:scale>
        <p:origin x="1253" y="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stin Banfi" userId="ac3f608d26c8dbb3" providerId="LiveId" clId="{CC7AA976-0766-4D1D-89AA-FF037F8BFD30}"/>
    <pc:docChg chg="custSel addSld modSld sldOrd">
      <pc:chgData name="Justin Banfi" userId="ac3f608d26c8dbb3" providerId="LiveId" clId="{CC7AA976-0766-4D1D-89AA-FF037F8BFD30}" dt="2025-11-06T19:26:24.972" v="311" actId="20577"/>
      <pc:docMkLst>
        <pc:docMk/>
      </pc:docMkLst>
      <pc:sldChg chg="modNotesTx">
        <pc:chgData name="Justin Banfi" userId="ac3f608d26c8dbb3" providerId="LiveId" clId="{CC7AA976-0766-4D1D-89AA-FF037F8BFD30}" dt="2025-10-30T21:20:44.842" v="295" actId="20577"/>
        <pc:sldMkLst>
          <pc:docMk/>
          <pc:sldMk cId="1778567255" sldId="264"/>
        </pc:sldMkLst>
      </pc:sldChg>
      <pc:sldChg chg="ord">
        <pc:chgData name="Justin Banfi" userId="ac3f608d26c8dbb3" providerId="LiveId" clId="{CC7AA976-0766-4D1D-89AA-FF037F8BFD30}" dt="2025-11-06T19:12:41.989" v="297"/>
        <pc:sldMkLst>
          <pc:docMk/>
          <pc:sldMk cId="3270022140" sldId="285"/>
        </pc:sldMkLst>
      </pc:sldChg>
      <pc:sldChg chg="ord modNotesTx">
        <pc:chgData name="Justin Banfi" userId="ac3f608d26c8dbb3" providerId="LiveId" clId="{CC7AA976-0766-4D1D-89AA-FF037F8BFD30}" dt="2025-11-06T19:26:24.972" v="311" actId="20577"/>
        <pc:sldMkLst>
          <pc:docMk/>
          <pc:sldMk cId="1381771943" sldId="305"/>
        </pc:sldMkLst>
      </pc:sldChg>
      <pc:sldChg chg="ord modNotesTx">
        <pc:chgData name="Justin Banfi" userId="ac3f608d26c8dbb3" providerId="LiveId" clId="{CC7AA976-0766-4D1D-89AA-FF037F8BFD30}" dt="2025-11-06T19:25:21.510" v="304" actId="20577"/>
        <pc:sldMkLst>
          <pc:docMk/>
          <pc:sldMk cId="2822206707" sldId="306"/>
        </pc:sldMkLst>
      </pc:sldChg>
      <pc:sldChg chg="addSp modSp new mod setBg">
        <pc:chgData name="Justin Banfi" userId="ac3f608d26c8dbb3" providerId="LiveId" clId="{CC7AA976-0766-4D1D-89AA-FF037F8BFD30}" dt="2025-11-06T19:16:15.350" v="303" actId="26606"/>
        <pc:sldMkLst>
          <pc:docMk/>
          <pc:sldMk cId="4239237659" sldId="311"/>
        </pc:sldMkLst>
        <pc:spChg chg="add">
          <ac:chgData name="Justin Banfi" userId="ac3f608d26c8dbb3" providerId="LiveId" clId="{CC7AA976-0766-4D1D-89AA-FF037F8BFD30}" dt="2025-11-06T19:16:15.350" v="303" actId="26606"/>
          <ac:spMkLst>
            <pc:docMk/>
            <pc:sldMk cId="4239237659" sldId="311"/>
            <ac:spMk id="8" creationId="{42A4FC2C-047E-45A5-965D-8E1E3BF09BC6}"/>
          </ac:spMkLst>
        </pc:spChg>
        <pc:picChg chg="add mod">
          <ac:chgData name="Justin Banfi" userId="ac3f608d26c8dbb3" providerId="LiveId" clId="{CC7AA976-0766-4D1D-89AA-FF037F8BFD30}" dt="2025-11-06T19:16:15.350" v="303" actId="26606"/>
          <ac:picMkLst>
            <pc:docMk/>
            <pc:sldMk cId="4239237659" sldId="311"/>
            <ac:picMk id="3" creationId="{10985FFD-D004-387B-FE29-9C3B69AF2F8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949AE4-0372-49C7-809A-6A3DA2CACADF}" type="datetimeFigureOut">
              <a:rPr lang="en-US" smtClean="0"/>
              <a:t>11/6/2025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1A8AAC-C70D-42E2-833C-C1DA42F8FF3F}" type="slidenum">
              <a:rPr lang="en-US" smtClean="0"/>
              <a:t>‹#›</a:t>
            </a:fld>
            <a:endParaRPr lang="en-US"/>
          </a:p>
        </p:txBody>
      </p:sp>
    </p:spTree>
    <p:extLst>
      <p:ext uri="{BB962C8B-B14F-4D97-AF65-F5344CB8AC3E}">
        <p14:creationId xmlns:p14="http://schemas.microsoft.com/office/powerpoint/2010/main" val="42554685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Secretary of the department of education referring to Ai as A1: https://www.youtube.com/shorts/6QL0c5BbCR4</a:t>
            </a:r>
          </a:p>
          <a:p>
            <a:endParaRPr lang="en-US" dirty="0"/>
          </a:p>
          <a:p>
            <a:endParaRPr lang="en-US" dirty="0"/>
          </a:p>
        </p:txBody>
      </p:sp>
      <p:sp>
        <p:nvSpPr>
          <p:cNvPr id="4" name="Slide Number Placeholder 3"/>
          <p:cNvSpPr>
            <a:spLocks noGrp="1"/>
          </p:cNvSpPr>
          <p:nvPr>
            <p:ph type="sldNum" sz="quarter" idx="5"/>
          </p:nvPr>
        </p:nvSpPr>
        <p:spPr/>
        <p:txBody>
          <a:bodyPr/>
          <a:lstStyle/>
          <a:p>
            <a:fld id="{B91A8AAC-C70D-42E2-833C-C1DA42F8FF3F}" type="slidenum">
              <a:rPr lang="en-US" smtClean="0"/>
              <a:t>1</a:t>
            </a:fld>
            <a:endParaRPr lang="en-US"/>
          </a:p>
        </p:txBody>
      </p:sp>
    </p:spTree>
    <p:extLst>
      <p:ext uri="{BB962C8B-B14F-4D97-AF65-F5344CB8AC3E}">
        <p14:creationId xmlns:p14="http://schemas.microsoft.com/office/powerpoint/2010/main" val="27704432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large reason for the increase in performance is the introduction of “reasoning” models, which in my opinion has been the most paramount change since Ai was first popularized. </a:t>
            </a:r>
          </a:p>
          <a:p>
            <a:endParaRPr lang="en-US" dirty="0"/>
          </a:p>
          <a:p>
            <a:r>
              <a:rPr lang="en-US" dirty="0"/>
              <a:t>If there is one thing I want taken away from this presentation it is this: USE REASONING MODELS, NOT NON-REASONING. </a:t>
            </a:r>
          </a:p>
          <a:p>
            <a:endParaRPr lang="en-US" dirty="0"/>
          </a:p>
          <a:p>
            <a:r>
              <a:rPr lang="en-US" dirty="0"/>
              <a:t>Reasoning models typically employ the strategy of creating a chain-of-thought in a separate window before outputting a response (as seen above). </a:t>
            </a:r>
          </a:p>
        </p:txBody>
      </p:sp>
      <p:sp>
        <p:nvSpPr>
          <p:cNvPr id="4" name="Slide Number Placeholder 3"/>
          <p:cNvSpPr>
            <a:spLocks noGrp="1"/>
          </p:cNvSpPr>
          <p:nvPr>
            <p:ph type="sldNum" sz="quarter" idx="5"/>
          </p:nvPr>
        </p:nvSpPr>
        <p:spPr/>
        <p:txBody>
          <a:bodyPr/>
          <a:lstStyle/>
          <a:p>
            <a:fld id="{B91A8AAC-C70D-42E2-833C-C1DA42F8FF3F}" type="slidenum">
              <a:rPr lang="en-US" smtClean="0"/>
              <a:t>10</a:t>
            </a:fld>
            <a:endParaRPr lang="en-US"/>
          </a:p>
        </p:txBody>
      </p:sp>
    </p:spTree>
    <p:extLst>
      <p:ext uri="{BB962C8B-B14F-4D97-AF65-F5344CB8AC3E}">
        <p14:creationId xmlns:p14="http://schemas.microsoft.com/office/powerpoint/2010/main" val="38478246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Reasoning has an extreme effect on performance, at the task above, increasing the amount of reasoning/thinking allowed almost doubles performance with the same underlying model.</a:t>
            </a:r>
          </a:p>
        </p:txBody>
      </p:sp>
      <p:sp>
        <p:nvSpPr>
          <p:cNvPr id="4" name="Slide Number Placeholder 3"/>
          <p:cNvSpPr>
            <a:spLocks noGrp="1"/>
          </p:cNvSpPr>
          <p:nvPr>
            <p:ph type="sldNum" sz="quarter" idx="5"/>
          </p:nvPr>
        </p:nvSpPr>
        <p:spPr/>
        <p:txBody>
          <a:bodyPr/>
          <a:lstStyle/>
          <a:p>
            <a:fld id="{B91A8AAC-C70D-42E2-833C-C1DA42F8FF3F}" type="slidenum">
              <a:rPr lang="en-US" smtClean="0"/>
              <a:t>11</a:t>
            </a:fld>
            <a:endParaRPr lang="en-US"/>
          </a:p>
        </p:txBody>
      </p:sp>
    </p:spTree>
    <p:extLst>
      <p:ext uri="{BB962C8B-B14F-4D97-AF65-F5344CB8AC3E}">
        <p14:creationId xmlns:p14="http://schemas.microsoft.com/office/powerpoint/2010/main" val="12462391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https://chatgpt.com/share/68daf49d-f0a0-8013-b9cd-2a9948631253</a:t>
            </a:r>
          </a:p>
          <a:p>
            <a:endParaRPr lang="en-US" dirty="0"/>
          </a:p>
          <a:p>
            <a:r>
              <a:rPr lang="en-US" dirty="0"/>
              <a:t>Above is the next step of improvement for Ai task performance. The introduction of “agentic” Ai, where Ai is now able to use tools. In the example above, the Ai is asked to create a game for me, and it calls in python to be able to complete the task. Being able to utilize tools like web search and python have significantly increased the creative freedom of these tool. </a:t>
            </a:r>
          </a:p>
          <a:p>
            <a:endParaRPr lang="en-US" dirty="0"/>
          </a:p>
          <a:p>
            <a:r>
              <a:rPr lang="en-US" dirty="0"/>
              <a:t>The game generated by this prompt can be found in the zip folder, and can be opened with any browser as it is simply an html file. “multiball_pong.html”</a:t>
            </a:r>
          </a:p>
          <a:p>
            <a:endParaRPr lang="en-US" dirty="0"/>
          </a:p>
          <a:p>
            <a:r>
              <a:rPr lang="en-US" dirty="0"/>
              <a:t>It is actually quite fun to play…</a:t>
            </a:r>
          </a:p>
        </p:txBody>
      </p:sp>
      <p:sp>
        <p:nvSpPr>
          <p:cNvPr id="4" name="Slide Number Placeholder 3"/>
          <p:cNvSpPr>
            <a:spLocks noGrp="1"/>
          </p:cNvSpPr>
          <p:nvPr>
            <p:ph type="sldNum" sz="quarter" idx="5"/>
          </p:nvPr>
        </p:nvSpPr>
        <p:spPr/>
        <p:txBody>
          <a:bodyPr/>
          <a:lstStyle/>
          <a:p>
            <a:fld id="{B91A8AAC-C70D-42E2-833C-C1DA42F8FF3F}" type="slidenum">
              <a:rPr lang="en-US" smtClean="0"/>
              <a:t>12</a:t>
            </a:fld>
            <a:endParaRPr lang="en-US"/>
          </a:p>
        </p:txBody>
      </p:sp>
    </p:spTree>
    <p:extLst>
      <p:ext uri="{BB962C8B-B14F-4D97-AF65-F5344CB8AC3E}">
        <p14:creationId xmlns:p14="http://schemas.microsoft.com/office/powerpoint/2010/main" val="31750975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Again, tool usage has increase performance, compare above “o3 no tools” to “o3 python + browsing tools” as an example.</a:t>
            </a:r>
          </a:p>
        </p:txBody>
      </p:sp>
      <p:sp>
        <p:nvSpPr>
          <p:cNvPr id="4" name="Slide Number Placeholder 3"/>
          <p:cNvSpPr>
            <a:spLocks noGrp="1"/>
          </p:cNvSpPr>
          <p:nvPr>
            <p:ph type="sldNum" sz="quarter" idx="5"/>
          </p:nvPr>
        </p:nvSpPr>
        <p:spPr/>
        <p:txBody>
          <a:bodyPr/>
          <a:lstStyle/>
          <a:p>
            <a:fld id="{B91A8AAC-C70D-42E2-833C-C1DA42F8FF3F}" type="slidenum">
              <a:rPr lang="en-US" smtClean="0"/>
              <a:t>13</a:t>
            </a:fld>
            <a:endParaRPr lang="en-US"/>
          </a:p>
        </p:txBody>
      </p:sp>
    </p:spTree>
    <p:extLst>
      <p:ext uri="{BB962C8B-B14F-4D97-AF65-F5344CB8AC3E}">
        <p14:creationId xmlns:p14="http://schemas.microsoft.com/office/powerpoint/2010/main" val="19441706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Interesting showcase of how far we’ve come</a:t>
            </a:r>
          </a:p>
        </p:txBody>
      </p:sp>
      <p:sp>
        <p:nvSpPr>
          <p:cNvPr id="4" name="Slide Number Placeholder 3"/>
          <p:cNvSpPr>
            <a:spLocks noGrp="1"/>
          </p:cNvSpPr>
          <p:nvPr>
            <p:ph type="sldNum" sz="quarter" idx="5"/>
          </p:nvPr>
        </p:nvSpPr>
        <p:spPr/>
        <p:txBody>
          <a:bodyPr/>
          <a:lstStyle/>
          <a:p>
            <a:fld id="{B91A8AAC-C70D-42E2-833C-C1DA42F8FF3F}" type="slidenum">
              <a:rPr lang="en-US" smtClean="0"/>
              <a:t>14</a:t>
            </a:fld>
            <a:endParaRPr lang="en-US"/>
          </a:p>
        </p:txBody>
      </p:sp>
    </p:spTree>
    <p:extLst>
      <p:ext uri="{BB962C8B-B14F-4D97-AF65-F5344CB8AC3E}">
        <p14:creationId xmlns:p14="http://schemas.microsoft.com/office/powerpoint/2010/main" val="3771650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https://livebench.ai/#/</a:t>
            </a:r>
            <a:br>
              <a:rPr lang="en-US" dirty="0"/>
            </a:br>
            <a:r>
              <a:rPr lang="en-US" dirty="0"/>
              <a:t>https://epoch.ai/data/ai-benchmarking-dashboard</a:t>
            </a:r>
          </a:p>
          <a:p>
            <a:r>
              <a:rPr lang="en-US" dirty="0"/>
              <a:t>https://lmarena.ai/</a:t>
            </a:r>
          </a:p>
          <a:p>
            <a:endParaRPr lang="en-US" dirty="0"/>
          </a:p>
          <a:p>
            <a:r>
              <a:rPr lang="en-US" dirty="0"/>
              <a:t>Above are several websites that can help you determine was a frontier model is. We should always be striving to use the best of the best when using Ai, as the development of these tools are rapid and standards change quickly. Check these websites for what is considered best at the time across various benchmarks. </a:t>
            </a:r>
          </a:p>
          <a:p>
            <a:endParaRPr lang="en-US" dirty="0"/>
          </a:p>
          <a:p>
            <a:r>
              <a:rPr lang="en-US" dirty="0"/>
              <a:t>I highly suggest you stray away from using the free and default models that these providers give you on their websites. This is typically why people have false perception of how good these tools really are. If possible, pay and use the more advanced models. The pricing is relatively cheap, and I know that for at least Gemini, PSU has a deal such that students and faculty get pro for free. However, I am much more partial to utilizing </a:t>
            </a:r>
            <a:r>
              <a:rPr lang="en-US" dirty="0" err="1"/>
              <a:t>OpenAis</a:t>
            </a:r>
            <a:r>
              <a:rPr lang="en-US" dirty="0"/>
              <a:t> product ChatGPT. </a:t>
            </a:r>
          </a:p>
        </p:txBody>
      </p:sp>
      <p:sp>
        <p:nvSpPr>
          <p:cNvPr id="4" name="Slide Number Placeholder 3"/>
          <p:cNvSpPr>
            <a:spLocks noGrp="1"/>
          </p:cNvSpPr>
          <p:nvPr>
            <p:ph type="sldNum" sz="quarter" idx="5"/>
          </p:nvPr>
        </p:nvSpPr>
        <p:spPr/>
        <p:txBody>
          <a:bodyPr/>
          <a:lstStyle/>
          <a:p>
            <a:fld id="{B91A8AAC-C70D-42E2-833C-C1DA42F8FF3F}" type="slidenum">
              <a:rPr lang="en-US" smtClean="0"/>
              <a:t>19</a:t>
            </a:fld>
            <a:endParaRPr lang="en-US"/>
          </a:p>
        </p:txBody>
      </p:sp>
    </p:spTree>
    <p:extLst>
      <p:ext uri="{BB962C8B-B14F-4D97-AF65-F5344CB8AC3E}">
        <p14:creationId xmlns:p14="http://schemas.microsoft.com/office/powerpoint/2010/main" val="26498050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I introduce some interesting education related stuff in the next few slides, this is sort of tangential but interesting.</a:t>
            </a:r>
          </a:p>
          <a:p>
            <a:endParaRPr lang="en-US" dirty="0"/>
          </a:p>
          <a:p>
            <a:r>
              <a:rPr lang="en-US" dirty="0"/>
              <a:t>The full paper can be found here:</a:t>
            </a:r>
            <a:br>
              <a:rPr lang="en-US" dirty="0"/>
            </a:br>
            <a:r>
              <a:rPr lang="en-US" dirty="0"/>
              <a:t>https://www.anthropic.com/news/anthropic-education-report-how-university-students-use-claude</a:t>
            </a:r>
          </a:p>
        </p:txBody>
      </p:sp>
      <p:sp>
        <p:nvSpPr>
          <p:cNvPr id="4" name="Slide Number Placeholder 3"/>
          <p:cNvSpPr>
            <a:spLocks noGrp="1"/>
          </p:cNvSpPr>
          <p:nvPr>
            <p:ph type="sldNum" sz="quarter" idx="5"/>
          </p:nvPr>
        </p:nvSpPr>
        <p:spPr/>
        <p:txBody>
          <a:bodyPr/>
          <a:lstStyle/>
          <a:p>
            <a:fld id="{B91A8AAC-C70D-42E2-833C-C1DA42F8FF3F}" type="slidenum">
              <a:rPr lang="en-US" smtClean="0"/>
              <a:t>20</a:t>
            </a:fld>
            <a:endParaRPr lang="en-US"/>
          </a:p>
        </p:txBody>
      </p:sp>
    </p:spTree>
    <p:extLst>
      <p:ext uri="{BB962C8B-B14F-4D97-AF65-F5344CB8AC3E}">
        <p14:creationId xmlns:p14="http://schemas.microsoft.com/office/powerpoint/2010/main" val="29824510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Notice the usage drop off date… Coincidence it coincides with when school is no longer in session?</a:t>
            </a:r>
          </a:p>
        </p:txBody>
      </p:sp>
      <p:sp>
        <p:nvSpPr>
          <p:cNvPr id="4" name="Slide Number Placeholder 3"/>
          <p:cNvSpPr>
            <a:spLocks noGrp="1"/>
          </p:cNvSpPr>
          <p:nvPr>
            <p:ph type="sldNum" sz="quarter" idx="5"/>
          </p:nvPr>
        </p:nvSpPr>
        <p:spPr/>
        <p:txBody>
          <a:bodyPr/>
          <a:lstStyle/>
          <a:p>
            <a:fld id="{B91A8AAC-C70D-42E2-833C-C1DA42F8FF3F}" type="slidenum">
              <a:rPr lang="en-US" smtClean="0"/>
              <a:t>25</a:t>
            </a:fld>
            <a:endParaRPr lang="en-US"/>
          </a:p>
        </p:txBody>
      </p:sp>
    </p:spTree>
    <p:extLst>
      <p:ext uri="{BB962C8B-B14F-4D97-AF65-F5344CB8AC3E}">
        <p14:creationId xmlns:p14="http://schemas.microsoft.com/office/powerpoint/2010/main" val="29292733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dirty="0"/>
              <a:t>https://help.openai.com/en/articles/10032626-prompt-engineering-best-practices-for-chatgpt</a:t>
            </a:r>
          </a:p>
          <a:p>
            <a:pPr marL="0" indent="0">
              <a:buNone/>
            </a:pPr>
            <a:r>
              <a:rPr lang="en-US" dirty="0"/>
              <a:t>https://help.openai.com/en/articles/6654000-best-practices-for-prompt-engineering-with-the-openai-api</a:t>
            </a:r>
          </a:p>
          <a:p>
            <a:endParaRPr lang="en-US" dirty="0"/>
          </a:p>
          <a:p>
            <a:endParaRPr lang="en-US" dirty="0"/>
          </a:p>
          <a:p>
            <a:r>
              <a:rPr lang="en-US" dirty="0"/>
              <a:t>Some resources on prompt engineering. I think prompt engineering (improving and caring about the quality of an Ai prompt) is actually rather useless as the Ais become more and more intelligent. Just be thoughtful and informative in your prompt.</a:t>
            </a:r>
          </a:p>
          <a:p>
            <a:endParaRPr lang="en-US" dirty="0"/>
          </a:p>
          <a:p>
            <a:r>
              <a:rPr lang="en-US" dirty="0"/>
              <a:t>I often ask in one chat for the ai to “Improve my prompt:” and then use the new prompt in a new chat. This is about the extend of my prompt engineering and I don’t think much more is needed.</a:t>
            </a:r>
          </a:p>
          <a:p>
            <a:endParaRPr lang="en-US" dirty="0"/>
          </a:p>
        </p:txBody>
      </p:sp>
      <p:sp>
        <p:nvSpPr>
          <p:cNvPr id="4" name="Slide Number Placeholder 3"/>
          <p:cNvSpPr>
            <a:spLocks noGrp="1"/>
          </p:cNvSpPr>
          <p:nvPr>
            <p:ph type="sldNum" sz="quarter" idx="5"/>
          </p:nvPr>
        </p:nvSpPr>
        <p:spPr/>
        <p:txBody>
          <a:bodyPr/>
          <a:lstStyle/>
          <a:p>
            <a:fld id="{B91A8AAC-C70D-42E2-833C-C1DA42F8FF3F}" type="slidenum">
              <a:rPr lang="en-US" smtClean="0"/>
              <a:t>26</a:t>
            </a:fld>
            <a:endParaRPr lang="en-US"/>
          </a:p>
        </p:txBody>
      </p:sp>
    </p:spTree>
    <p:extLst>
      <p:ext uri="{BB962C8B-B14F-4D97-AF65-F5344CB8AC3E}">
        <p14:creationId xmlns:p14="http://schemas.microsoft.com/office/powerpoint/2010/main" val="3015733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Funny finding showing that you want to avoid including extraneous information in your prompts “</a:t>
            </a:r>
            <a:r>
              <a:rPr lang="en-US" dirty="0" err="1"/>
              <a:t>CatAttack</a:t>
            </a:r>
            <a:r>
              <a:rPr lang="en-US" dirty="0"/>
              <a:t>”. Just be careful, this isn’t that much of a real-world case.</a:t>
            </a:r>
          </a:p>
        </p:txBody>
      </p:sp>
      <p:sp>
        <p:nvSpPr>
          <p:cNvPr id="4" name="Slide Number Placeholder 3"/>
          <p:cNvSpPr>
            <a:spLocks noGrp="1"/>
          </p:cNvSpPr>
          <p:nvPr>
            <p:ph type="sldNum" sz="quarter" idx="5"/>
          </p:nvPr>
        </p:nvSpPr>
        <p:spPr/>
        <p:txBody>
          <a:bodyPr/>
          <a:lstStyle/>
          <a:p>
            <a:fld id="{B91A8AAC-C70D-42E2-833C-C1DA42F8FF3F}" type="slidenum">
              <a:rPr lang="en-US" smtClean="0"/>
              <a:t>27</a:t>
            </a:fld>
            <a:endParaRPr lang="en-US"/>
          </a:p>
        </p:txBody>
      </p:sp>
    </p:spTree>
    <p:extLst>
      <p:ext uri="{BB962C8B-B14F-4D97-AF65-F5344CB8AC3E}">
        <p14:creationId xmlns:p14="http://schemas.microsoft.com/office/powerpoint/2010/main" val="1550915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Text is converted to “tokens” for </a:t>
            </a:r>
            <a:r>
              <a:rPr lang="en-US" dirty="0" err="1"/>
              <a:t>llm</a:t>
            </a:r>
            <a:r>
              <a:rPr lang="en-US" dirty="0"/>
              <a:t>, they don’t speak the same language as us.</a:t>
            </a:r>
          </a:p>
        </p:txBody>
      </p:sp>
      <p:sp>
        <p:nvSpPr>
          <p:cNvPr id="4" name="Slide Number Placeholder 3"/>
          <p:cNvSpPr>
            <a:spLocks noGrp="1"/>
          </p:cNvSpPr>
          <p:nvPr>
            <p:ph type="sldNum" sz="quarter" idx="5"/>
          </p:nvPr>
        </p:nvSpPr>
        <p:spPr/>
        <p:txBody>
          <a:bodyPr/>
          <a:lstStyle/>
          <a:p>
            <a:fld id="{B91A8AAC-C70D-42E2-833C-C1DA42F8FF3F}" type="slidenum">
              <a:rPr lang="en-US" smtClean="0"/>
              <a:t>2</a:t>
            </a:fld>
            <a:endParaRPr lang="en-US"/>
          </a:p>
        </p:txBody>
      </p:sp>
    </p:spTree>
    <p:extLst>
      <p:ext uri="{BB962C8B-B14F-4D97-AF65-F5344CB8AC3E}">
        <p14:creationId xmlns:p14="http://schemas.microsoft.com/office/powerpoint/2010/main" val="4890405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Hallucinations – when an ai thinks its right but isn’t – are largely a relic of the past. Newer Ai rarely hallucinates, and only ever really does when interacting with concrete factual info. </a:t>
            </a:r>
          </a:p>
          <a:p>
            <a:endParaRPr lang="en-US" dirty="0"/>
          </a:p>
          <a:p>
            <a:r>
              <a:rPr lang="en-US" dirty="0"/>
              <a:t>Reasoning models hallucinate far less.</a:t>
            </a:r>
          </a:p>
          <a:p>
            <a:endParaRPr lang="en-US" dirty="0"/>
          </a:p>
          <a:p>
            <a:r>
              <a:rPr lang="en-US" dirty="0"/>
              <a:t>More on hallucinations can be read here if you’re interested in the technical aspect of things: “https://www.anthropic.com/research/tracing-thoughts-language-model”. Just ctrl f “hallucination” or read the full paper.</a:t>
            </a:r>
          </a:p>
        </p:txBody>
      </p:sp>
      <p:sp>
        <p:nvSpPr>
          <p:cNvPr id="4" name="Slide Number Placeholder 3"/>
          <p:cNvSpPr>
            <a:spLocks noGrp="1"/>
          </p:cNvSpPr>
          <p:nvPr>
            <p:ph type="sldNum" sz="quarter" idx="5"/>
          </p:nvPr>
        </p:nvSpPr>
        <p:spPr/>
        <p:txBody>
          <a:bodyPr/>
          <a:lstStyle/>
          <a:p>
            <a:fld id="{B91A8AAC-C70D-42E2-833C-C1DA42F8FF3F}" type="slidenum">
              <a:rPr lang="en-US" smtClean="0"/>
              <a:t>28</a:t>
            </a:fld>
            <a:endParaRPr lang="en-US"/>
          </a:p>
        </p:txBody>
      </p:sp>
    </p:spTree>
    <p:extLst>
      <p:ext uri="{BB962C8B-B14F-4D97-AF65-F5344CB8AC3E}">
        <p14:creationId xmlns:p14="http://schemas.microsoft.com/office/powerpoint/2010/main" val="24406984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Ai is getting better.</a:t>
            </a:r>
          </a:p>
        </p:txBody>
      </p:sp>
      <p:sp>
        <p:nvSpPr>
          <p:cNvPr id="4" name="Slide Number Placeholder 3"/>
          <p:cNvSpPr>
            <a:spLocks noGrp="1"/>
          </p:cNvSpPr>
          <p:nvPr>
            <p:ph type="sldNum" sz="quarter" idx="5"/>
          </p:nvPr>
        </p:nvSpPr>
        <p:spPr/>
        <p:txBody>
          <a:bodyPr/>
          <a:lstStyle/>
          <a:p>
            <a:fld id="{B91A8AAC-C70D-42E2-833C-C1DA42F8FF3F}" type="slidenum">
              <a:rPr lang="en-US" smtClean="0"/>
              <a:t>29</a:t>
            </a:fld>
            <a:endParaRPr lang="en-US"/>
          </a:p>
        </p:txBody>
      </p:sp>
    </p:spTree>
    <p:extLst>
      <p:ext uri="{BB962C8B-B14F-4D97-AF65-F5344CB8AC3E}">
        <p14:creationId xmlns:p14="http://schemas.microsoft.com/office/powerpoint/2010/main" val="265271195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few slides showcase Ai impact on real world jobs.</a:t>
            </a:r>
          </a:p>
          <a:p>
            <a:endParaRPr lang="en-US" dirty="0"/>
          </a:p>
          <a:p>
            <a:r>
              <a:rPr lang="en-US" dirty="0"/>
              <a:t>https://openai.com/index/gdpval/</a:t>
            </a:r>
          </a:p>
          <a:p>
            <a:r>
              <a:rPr lang="en-US" dirty="0"/>
              <a:t>https://arxiv.org/abs/2510.04374</a:t>
            </a:r>
          </a:p>
        </p:txBody>
      </p:sp>
      <p:sp>
        <p:nvSpPr>
          <p:cNvPr id="4" name="Slide Number Placeholder 3"/>
          <p:cNvSpPr>
            <a:spLocks noGrp="1"/>
          </p:cNvSpPr>
          <p:nvPr>
            <p:ph type="sldNum" sz="quarter" idx="5"/>
          </p:nvPr>
        </p:nvSpPr>
        <p:spPr/>
        <p:txBody>
          <a:bodyPr/>
          <a:lstStyle/>
          <a:p>
            <a:fld id="{B91A8AAC-C70D-42E2-833C-C1DA42F8FF3F}" type="slidenum">
              <a:rPr lang="en-US" smtClean="0"/>
              <a:t>30</a:t>
            </a:fld>
            <a:endParaRPr lang="en-US"/>
          </a:p>
        </p:txBody>
      </p:sp>
    </p:spTree>
    <p:extLst>
      <p:ext uri="{BB962C8B-B14F-4D97-AF65-F5344CB8AC3E}">
        <p14:creationId xmlns:p14="http://schemas.microsoft.com/office/powerpoint/2010/main" val="4169508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Tasks included in the study</a:t>
            </a:r>
          </a:p>
        </p:txBody>
      </p:sp>
      <p:sp>
        <p:nvSpPr>
          <p:cNvPr id="4" name="Slide Number Placeholder 3"/>
          <p:cNvSpPr>
            <a:spLocks noGrp="1"/>
          </p:cNvSpPr>
          <p:nvPr>
            <p:ph type="sldNum" sz="quarter" idx="5"/>
          </p:nvPr>
        </p:nvSpPr>
        <p:spPr/>
        <p:txBody>
          <a:bodyPr/>
          <a:lstStyle/>
          <a:p>
            <a:fld id="{B91A8AAC-C70D-42E2-833C-C1DA42F8FF3F}" type="slidenum">
              <a:rPr lang="en-US" smtClean="0"/>
              <a:t>31</a:t>
            </a:fld>
            <a:endParaRPr lang="en-US"/>
          </a:p>
        </p:txBody>
      </p:sp>
    </p:spTree>
    <p:extLst>
      <p:ext uri="{BB962C8B-B14F-4D97-AF65-F5344CB8AC3E}">
        <p14:creationId xmlns:p14="http://schemas.microsoft.com/office/powerpoint/2010/main" val="4306747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Noticee</a:t>
            </a:r>
            <a:r>
              <a:rPr lang="en-US" dirty="0"/>
              <a:t> how a non-reasoning older model, 4o slowed down speed. Newer reasoning models led to an increase in efficiency </a:t>
            </a:r>
            <a:r>
              <a:rPr lang="en-US" dirty="0">
                <a:sym typeface="Wingdings" panose="05000000000000000000" pitchFamily="2" charset="2"/>
              </a:rPr>
              <a:t></a:t>
            </a:r>
          </a:p>
          <a:p>
            <a:endParaRPr lang="en-US" dirty="0">
              <a:sym typeface="Wingdings" panose="05000000000000000000" pitchFamily="2" charset="2"/>
            </a:endParaRPr>
          </a:p>
          <a:p>
            <a:endParaRPr lang="en-US" dirty="0"/>
          </a:p>
        </p:txBody>
      </p:sp>
      <p:sp>
        <p:nvSpPr>
          <p:cNvPr id="4" name="Slide Number Placeholder 3"/>
          <p:cNvSpPr>
            <a:spLocks noGrp="1"/>
          </p:cNvSpPr>
          <p:nvPr>
            <p:ph type="sldNum" sz="quarter" idx="5"/>
          </p:nvPr>
        </p:nvSpPr>
        <p:spPr/>
        <p:txBody>
          <a:bodyPr/>
          <a:lstStyle/>
          <a:p>
            <a:fld id="{B91A8AAC-C70D-42E2-833C-C1DA42F8FF3F}" type="slidenum">
              <a:rPr lang="en-US" smtClean="0"/>
              <a:t>33</a:t>
            </a:fld>
            <a:endParaRPr lang="en-US"/>
          </a:p>
        </p:txBody>
      </p:sp>
    </p:spTree>
    <p:extLst>
      <p:ext uri="{BB962C8B-B14F-4D97-AF65-F5344CB8AC3E}">
        <p14:creationId xmlns:p14="http://schemas.microsoft.com/office/powerpoint/2010/main" val="10492347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https://arxiv.org/abs/2507.09089</a:t>
            </a:r>
          </a:p>
          <a:p>
            <a:endParaRPr lang="en-US" dirty="0"/>
          </a:p>
          <a:p>
            <a:r>
              <a:rPr lang="en-US" dirty="0"/>
              <a:t>Some other findings it slows things down, but they use older models here, thus I think this is outdated. </a:t>
            </a:r>
          </a:p>
        </p:txBody>
      </p:sp>
      <p:sp>
        <p:nvSpPr>
          <p:cNvPr id="4" name="Slide Number Placeholder 3"/>
          <p:cNvSpPr>
            <a:spLocks noGrp="1"/>
          </p:cNvSpPr>
          <p:nvPr>
            <p:ph type="sldNum" sz="quarter" idx="5"/>
          </p:nvPr>
        </p:nvSpPr>
        <p:spPr/>
        <p:txBody>
          <a:bodyPr/>
          <a:lstStyle/>
          <a:p>
            <a:fld id="{B91A8AAC-C70D-42E2-833C-C1DA42F8FF3F}" type="slidenum">
              <a:rPr lang="en-US" smtClean="0"/>
              <a:t>34</a:t>
            </a:fld>
            <a:endParaRPr lang="en-US"/>
          </a:p>
        </p:txBody>
      </p:sp>
    </p:spTree>
    <p:extLst>
      <p:ext uri="{BB962C8B-B14F-4D97-AF65-F5344CB8AC3E}">
        <p14:creationId xmlns:p14="http://schemas.microsoft.com/office/powerpoint/2010/main" val="31079494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Taylor and Francis supports use of Ai in certain contexts of the publication process</a:t>
            </a:r>
          </a:p>
          <a:p>
            <a:endParaRPr lang="en-US" dirty="0"/>
          </a:p>
          <a:p>
            <a:r>
              <a:rPr lang="en-US" dirty="0"/>
              <a:t>https://taylorandfrancis.com/our-policies/ai-policy/</a:t>
            </a:r>
          </a:p>
        </p:txBody>
      </p:sp>
      <p:sp>
        <p:nvSpPr>
          <p:cNvPr id="4" name="Slide Number Placeholder 3"/>
          <p:cNvSpPr>
            <a:spLocks noGrp="1"/>
          </p:cNvSpPr>
          <p:nvPr>
            <p:ph type="sldNum" sz="quarter" idx="5"/>
          </p:nvPr>
        </p:nvSpPr>
        <p:spPr/>
        <p:txBody>
          <a:bodyPr/>
          <a:lstStyle/>
          <a:p>
            <a:fld id="{B91A8AAC-C70D-42E2-833C-C1DA42F8FF3F}" type="slidenum">
              <a:rPr lang="en-US" smtClean="0"/>
              <a:t>35</a:t>
            </a:fld>
            <a:endParaRPr lang="en-US"/>
          </a:p>
        </p:txBody>
      </p:sp>
    </p:spTree>
    <p:extLst>
      <p:ext uri="{BB962C8B-B14F-4D97-AF65-F5344CB8AC3E}">
        <p14:creationId xmlns:p14="http://schemas.microsoft.com/office/powerpoint/2010/main" val="35633400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**The performance on all tasks below are dependent upon model selection. View benchmark webpages from earlier to determine best models. Or simply reach out to me for guidance**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Deep Research + Gemini canvas webpage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Literature search is an integral part of the research process. Ai enable search is an incredibly useful tool. Typically, you can simply prompt an ai to search the web for you, but that doesn’t necessarily call in a specialized tool for research.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OpenAi</a:t>
            </a:r>
            <a:r>
              <a:rPr lang="en-US" dirty="0"/>
              <a:t> has a specialized model called “deep research” which is great a web searching and will find and write you a report using 20 or so sources. Its synthesis of the information is great. Below is shared links to my chats of improving my prompt, then using deep research. You’ll notice </a:t>
            </a:r>
            <a:r>
              <a:rPr lang="en-US" dirty="0" err="1"/>
              <a:t>openai</a:t>
            </a:r>
            <a:r>
              <a:rPr lang="en-US" dirty="0"/>
              <a:t> has direct links as in-text citations to verify all information. These reports are extensive and in my experience accurate.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https://chatgpt.com/share/6903c6a4-13cc-8013-8c93-1457826b6908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https://chatgpt.com/share/6903cb27-c488-8013-9a5d-9a8072d5260b</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Gemini (google) also has its own deep research tool with its own pros and cons. It excels in breadth (since google is, well… google) and often cites over 200 sources plus. But this tends to oversaturate the context window in my opinion, and leads to frequent hallucination. The underlying reasoning model also is simply not as intelligent, and thus its synthesis of information is not as nuanced. It does have the added feature built in though of easily converting to a website which I display in the below link. Great for synthesizing information and providing it to lay-men who may not be as academically inclined and want to read a 30 page google doc. The website link persists and can be shared </a:t>
            </a:r>
            <a:r>
              <a:rPr lang="en-US" dirty="0" err="1"/>
              <a:t>publically</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https://gemini.google.com/u/1/app/715166fc4386d22d?pageId=none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https://gemini.google.com/share/54ad8552ed5d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err="1"/>
              <a:t>NotebookLM</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err="1"/>
              <a:t>NotebookLM</a:t>
            </a:r>
            <a:r>
              <a:rPr lang="en-US" b="0" dirty="0"/>
              <a:t> is a very useful resource. It allows you to create a repository of files in which you can specifically prompt, rather than a model's general knowledge. You will get answers that are being directly cited from the information that you provide it, creating a more controlled knowledge environment. It has many features, such as direct prompting, mind maps, audio and video overviews, quizzes, etc. that you can view on the right side and check out that I’ve pre generated. This is a great tool for studying for students.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https://notebooklm.google.com/notebook/65ceea04-e6bb-4d65-a556-3a034ed6ee18?authuser=1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Developing Study Materials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One of the biggest barriers to research is the method in which we collect the data. In the context of an experiment, we need to pay for proprietary research materials or pay someone to code a program. Ai allows this all for free. Below are links to chats to a study material I developed that experimentally tests the impact on working memory of exposure to positive or negative emotions prior to the task. The program can also be found in the zip folder. This is really only limited by our creativity, and I encourage everyone to consider what studies they are potentially able to conduct assuming study materials are created for them without limit. The program is called “digit span affect.html” and can be opened with any internet browser. There is a button to skip to the results page where you can download the data collected from the administration of the test. Of course, this was rather simply done with one prompt. You can always ask for edits, changes, troubleshoot, etc. and it will do it seamlessly.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https://chatgpt.com/share/6903ccf4-f154-8013-8008-db78d7cb691b</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https://chatgpt.com/share/6903cf98-97b8-8013-b3d0-c909da756401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Canva Flyer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One (of many) tools ChatGPT has access to is Canva. This means it can seamlessly create flyers and presentations. See below for a bare bones example. Another interesting example of how agentic (tool usage) Ai is allowing for more to be done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https://chatgpt.com/share/690d3fff-42d4-8013-bea8-235cb25971d1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ChatGPT Agent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Agent is basically </a:t>
            </a:r>
            <a:r>
              <a:rPr lang="en-US" dirty="0" err="1"/>
              <a:t>ChatGPTs</a:t>
            </a:r>
            <a:r>
              <a:rPr lang="en-US" dirty="0"/>
              <a:t> attempt at an all performing model that can do anything on a computer. It books up a virtual machine on a server and attempts to use the computer to complete any task you give it. Again, only limited by your creativity. Although, this is a relatively new development and makes many mistakes and needs to improve more, but I have attached a link to showcase it below. Here, I use it to develop a google survey of the PANAS-SF scale. There is a video in the chat that can be watched back to follow its process. It starts with a web search, then starts navigating google forms to create the survey.</a:t>
            </a:r>
          </a:p>
          <a:p>
            <a:r>
              <a:rPr lang="en-US" dirty="0"/>
              <a:t>Note: This is not a security risk. At some point it pauses and asks me to take over because I did not provide it with my login to my google account. I specifically have data sharing disabled. And thus this data is only stored locally on my drive. As well, the info is never provided to the Ai, I manually take over the virtual machine, input my login credentials, and then return agency back to the Ai to complete the task. All while I am able to view what it does at all times.</a:t>
            </a:r>
          </a:p>
          <a:p>
            <a:endParaRPr lang="en-US" dirty="0"/>
          </a:p>
          <a:p>
            <a:r>
              <a:rPr lang="en-US" dirty="0"/>
              <a:t>https://chatgpt.com/share/690d43f9-35e8-8013-bae0-f80297403f7a</a:t>
            </a:r>
          </a:p>
          <a:p>
            <a:r>
              <a:rPr lang="en-US" dirty="0"/>
              <a:t>Here is the survey it created: https://docs.google.com/forms/d/e/1FAIpQLScZDD6_Xbt5QBIM835OmUPQaw3b5UcRzl7zPmD5g2CqbtwXyw/viewform?usp=dialog</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Innate data analysis and data visualization via Claude</a:t>
            </a:r>
          </a:p>
          <a:p>
            <a:endParaRPr lang="en-US" dirty="0"/>
          </a:p>
          <a:p>
            <a:r>
              <a:rPr lang="en-US" dirty="0"/>
              <a:t>Claude has great innate data analysis skills. I use it here to visualize missing data I have from a longitudinal pilot (you may have to click on a button once you use the link below to display it). It utilizes python to create the visual display. The python code can be viewed and edited and copied for verification of accuracy and replicability.</a:t>
            </a:r>
          </a:p>
          <a:p>
            <a:endParaRPr lang="en-US" dirty="0"/>
          </a:p>
          <a:p>
            <a:endParaRPr lang="en-US" dirty="0"/>
          </a:p>
          <a:p>
            <a:r>
              <a:rPr lang="en-US" dirty="0"/>
              <a:t>https://claude.ai/share/f592557c-80fb-4584-80cf-ab47c7f9287e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p>
          <a:p>
            <a:endParaRPr lang="en-US" dirty="0"/>
          </a:p>
          <a:p>
            <a:r>
              <a:rPr lang="en-US" dirty="0"/>
              <a:t>SPSS and R Syntax output via ChatGPT</a:t>
            </a:r>
          </a:p>
          <a:p>
            <a:endParaRPr lang="en-US" dirty="0"/>
          </a:p>
          <a:p>
            <a:endParaRPr lang="en-US" dirty="0"/>
          </a:p>
          <a:p>
            <a:r>
              <a:rPr lang="en-US" dirty="0"/>
              <a:t>Better than using innate data analysis, is taking full advantage of these tools coding capabilities and having them generate r or </a:t>
            </a:r>
            <a:r>
              <a:rPr lang="en-US" dirty="0" err="1"/>
              <a:t>spss</a:t>
            </a:r>
            <a:r>
              <a:rPr lang="en-US" dirty="0"/>
              <a:t> syntax. They are VERY good at this, and I rarely run into an analysis it can not do. Below is a link showcasing syntax generation. You can also ask it to change syntax for you, comment it for you, explain it to you, improve it, etc. It is EXCELLENT.</a:t>
            </a:r>
          </a:p>
          <a:p>
            <a:endParaRPr lang="en-US" dirty="0"/>
          </a:p>
          <a:p>
            <a:r>
              <a:rPr lang="en-US" dirty="0"/>
              <a:t>https://chatgpt.com/share/690d430b-a10c-8013-a15f-a44b59da947f</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p>
          <a:p>
            <a:endParaRPr lang="en-US" dirty="0"/>
          </a:p>
          <a:p>
            <a:endParaRPr lang="en-US" dirty="0"/>
          </a:p>
        </p:txBody>
      </p:sp>
      <p:sp>
        <p:nvSpPr>
          <p:cNvPr id="4" name="Slide Number Placeholder 3"/>
          <p:cNvSpPr>
            <a:spLocks noGrp="1"/>
          </p:cNvSpPr>
          <p:nvPr>
            <p:ph type="sldNum" sz="quarter" idx="5"/>
          </p:nvPr>
        </p:nvSpPr>
        <p:spPr/>
        <p:txBody>
          <a:bodyPr/>
          <a:lstStyle/>
          <a:p>
            <a:fld id="{B91A8AAC-C70D-42E2-833C-C1DA42F8FF3F}" type="slidenum">
              <a:rPr lang="en-US" smtClean="0"/>
              <a:t>37</a:t>
            </a:fld>
            <a:endParaRPr lang="en-US"/>
          </a:p>
        </p:txBody>
      </p:sp>
    </p:spTree>
    <p:extLst>
      <p:ext uri="{BB962C8B-B14F-4D97-AF65-F5344CB8AC3E}">
        <p14:creationId xmlns:p14="http://schemas.microsoft.com/office/powerpoint/2010/main" val="3396700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Tokens are important, because “context window” size is stated in the context of tokens. A context window is basically the text that is being injected into a message being sent to the ai. This includes, past conversations and messages in the chat, as well as the prompt you are sending itself.</a:t>
            </a:r>
          </a:p>
        </p:txBody>
      </p:sp>
      <p:sp>
        <p:nvSpPr>
          <p:cNvPr id="4" name="Slide Number Placeholder 3"/>
          <p:cNvSpPr>
            <a:spLocks noGrp="1"/>
          </p:cNvSpPr>
          <p:nvPr>
            <p:ph type="sldNum" sz="quarter" idx="5"/>
          </p:nvPr>
        </p:nvSpPr>
        <p:spPr/>
        <p:txBody>
          <a:bodyPr/>
          <a:lstStyle/>
          <a:p>
            <a:fld id="{B91A8AAC-C70D-42E2-833C-C1DA42F8FF3F}" type="slidenum">
              <a:rPr lang="en-US" smtClean="0"/>
              <a:t>3</a:t>
            </a:fld>
            <a:endParaRPr lang="en-US"/>
          </a:p>
        </p:txBody>
      </p:sp>
    </p:spTree>
    <p:extLst>
      <p:ext uri="{BB962C8B-B14F-4D97-AF65-F5344CB8AC3E}">
        <p14:creationId xmlns:p14="http://schemas.microsoft.com/office/powerpoint/2010/main" val="40610855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https://journals.sagepub.com/doi/10.1177/16094069251333886</a:t>
            </a:r>
          </a:p>
          <a:p>
            <a:endParaRPr lang="en-US" dirty="0"/>
          </a:p>
          <a:p>
            <a:r>
              <a:rPr lang="en-US" dirty="0"/>
              <a:t>Here is a paper suggesting using ChatGPT for thematic analysis. This is problematic, as at no point do they mention context windows. Qualitative data is inherently long and takes up approximately 15 thousand tokens for a 40-minute interview transcript. </a:t>
            </a:r>
          </a:p>
        </p:txBody>
      </p:sp>
      <p:sp>
        <p:nvSpPr>
          <p:cNvPr id="4" name="Slide Number Placeholder 3"/>
          <p:cNvSpPr>
            <a:spLocks noGrp="1"/>
          </p:cNvSpPr>
          <p:nvPr>
            <p:ph type="sldNum" sz="quarter" idx="5"/>
          </p:nvPr>
        </p:nvSpPr>
        <p:spPr/>
        <p:txBody>
          <a:bodyPr/>
          <a:lstStyle/>
          <a:p>
            <a:fld id="{B91A8AAC-C70D-42E2-833C-C1DA42F8FF3F}" type="slidenum">
              <a:rPr lang="en-US" smtClean="0"/>
              <a:t>4</a:t>
            </a:fld>
            <a:endParaRPr lang="en-US"/>
          </a:p>
        </p:txBody>
      </p:sp>
    </p:spTree>
    <p:extLst>
      <p:ext uri="{BB962C8B-B14F-4D97-AF65-F5344CB8AC3E}">
        <p14:creationId xmlns:p14="http://schemas.microsoft.com/office/powerpoint/2010/main" val="35123686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https://arxiv.org/abs/2502.05167</a:t>
            </a:r>
          </a:p>
          <a:p>
            <a:endParaRPr lang="en-US" dirty="0"/>
          </a:p>
          <a:p>
            <a:r>
              <a:rPr lang="en-US" dirty="0"/>
              <a:t>Performance of the AI drops drastically as context increases. AI is better as smaller context tasks.</a:t>
            </a:r>
          </a:p>
        </p:txBody>
      </p:sp>
      <p:sp>
        <p:nvSpPr>
          <p:cNvPr id="4" name="Slide Number Placeholder 3"/>
          <p:cNvSpPr>
            <a:spLocks noGrp="1"/>
          </p:cNvSpPr>
          <p:nvPr>
            <p:ph type="sldNum" sz="quarter" idx="5"/>
          </p:nvPr>
        </p:nvSpPr>
        <p:spPr/>
        <p:txBody>
          <a:bodyPr/>
          <a:lstStyle/>
          <a:p>
            <a:fld id="{B91A8AAC-C70D-42E2-833C-C1DA42F8FF3F}" type="slidenum">
              <a:rPr lang="en-US" smtClean="0"/>
              <a:t>5</a:t>
            </a:fld>
            <a:endParaRPr lang="en-US"/>
          </a:p>
        </p:txBody>
      </p:sp>
    </p:spTree>
    <p:extLst>
      <p:ext uri="{BB962C8B-B14F-4D97-AF65-F5344CB8AC3E}">
        <p14:creationId xmlns:p14="http://schemas.microsoft.com/office/powerpoint/2010/main" val="32312242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https://platform.openai.com/tokenizer</a:t>
            </a:r>
          </a:p>
          <a:p>
            <a:endParaRPr lang="en-US" dirty="0"/>
          </a:p>
          <a:p>
            <a:r>
              <a:rPr lang="en-US" dirty="0"/>
              <a:t>Some Ais have strict context window limits, such as ChatGPT non-reasoning only having 32k context allowance.</a:t>
            </a:r>
          </a:p>
          <a:p>
            <a:endParaRPr lang="en-US" dirty="0"/>
          </a:p>
          <a:p>
            <a:r>
              <a:rPr lang="en-US" dirty="0"/>
              <a:t>Some models, such as those by </a:t>
            </a:r>
            <a:r>
              <a:rPr lang="en-US" dirty="0" err="1"/>
              <a:t>gemini</a:t>
            </a:r>
            <a:r>
              <a:rPr lang="en-US" dirty="0"/>
              <a:t>, go up to 1 million token context window. This is great that it allows that much context, but performance still drops at larger context and becomes prone to hallucination. </a:t>
            </a:r>
          </a:p>
          <a:p>
            <a:endParaRPr lang="en-US" dirty="0"/>
          </a:p>
          <a:p>
            <a:r>
              <a:rPr lang="en-US" dirty="0"/>
              <a:t>The paper mentioned earlier does not take this into consideration at all. </a:t>
            </a:r>
          </a:p>
        </p:txBody>
      </p:sp>
      <p:sp>
        <p:nvSpPr>
          <p:cNvPr id="4" name="Slide Number Placeholder 3"/>
          <p:cNvSpPr>
            <a:spLocks noGrp="1"/>
          </p:cNvSpPr>
          <p:nvPr>
            <p:ph type="sldNum" sz="quarter" idx="5"/>
          </p:nvPr>
        </p:nvSpPr>
        <p:spPr/>
        <p:txBody>
          <a:bodyPr/>
          <a:lstStyle/>
          <a:p>
            <a:fld id="{B91A8AAC-C70D-42E2-833C-C1DA42F8FF3F}" type="slidenum">
              <a:rPr lang="en-US" smtClean="0"/>
              <a:t>6</a:t>
            </a:fld>
            <a:endParaRPr lang="en-US"/>
          </a:p>
        </p:txBody>
      </p:sp>
    </p:spTree>
    <p:extLst>
      <p:ext uri="{BB962C8B-B14F-4D97-AF65-F5344CB8AC3E}">
        <p14:creationId xmlns:p14="http://schemas.microsoft.com/office/powerpoint/2010/main" val="550771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Paramaters</a:t>
            </a:r>
            <a:r>
              <a:rPr lang="en-US" dirty="0"/>
              <a:t> for a LLM are like the connections between neurons in a brain. For an Ai to have 1 billion parameters, that basically means it has 1 billion connections between different nodes. These connections are known as weights.</a:t>
            </a:r>
          </a:p>
        </p:txBody>
      </p:sp>
      <p:sp>
        <p:nvSpPr>
          <p:cNvPr id="4" name="Slide Number Placeholder 3"/>
          <p:cNvSpPr>
            <a:spLocks noGrp="1"/>
          </p:cNvSpPr>
          <p:nvPr>
            <p:ph type="sldNum" sz="quarter" idx="5"/>
          </p:nvPr>
        </p:nvSpPr>
        <p:spPr/>
        <p:txBody>
          <a:bodyPr/>
          <a:lstStyle/>
          <a:p>
            <a:fld id="{B91A8AAC-C70D-42E2-833C-C1DA42F8FF3F}" type="slidenum">
              <a:rPr lang="en-US" smtClean="0"/>
              <a:t>7</a:t>
            </a:fld>
            <a:endParaRPr lang="en-US"/>
          </a:p>
        </p:txBody>
      </p:sp>
    </p:spTree>
    <p:extLst>
      <p:ext uri="{BB962C8B-B14F-4D97-AF65-F5344CB8AC3E}">
        <p14:creationId xmlns:p14="http://schemas.microsoft.com/office/powerpoint/2010/main" val="38705959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Different nodes relate to one another with different weights and biases. Such as dog being more related to woof than cat is related to woof. Thus when you prompt “dog”, the model is biased to produce “woof”, which is not the case if you prompted “cat”.</a:t>
            </a:r>
          </a:p>
          <a:p>
            <a:endParaRPr lang="en-US" dirty="0"/>
          </a:p>
          <a:p>
            <a:r>
              <a:rPr lang="en-US" dirty="0"/>
              <a:t>Ais are becoming increasingly large in parameter size, helping to increase intelligence of the models.</a:t>
            </a:r>
          </a:p>
        </p:txBody>
      </p:sp>
      <p:sp>
        <p:nvSpPr>
          <p:cNvPr id="4" name="Slide Number Placeholder 3"/>
          <p:cNvSpPr>
            <a:spLocks noGrp="1"/>
          </p:cNvSpPr>
          <p:nvPr>
            <p:ph type="sldNum" sz="quarter" idx="5"/>
          </p:nvPr>
        </p:nvSpPr>
        <p:spPr/>
        <p:txBody>
          <a:bodyPr/>
          <a:lstStyle/>
          <a:p>
            <a:fld id="{B91A8AAC-C70D-42E2-833C-C1DA42F8FF3F}" type="slidenum">
              <a:rPr lang="en-US" smtClean="0"/>
              <a:t>8</a:t>
            </a:fld>
            <a:endParaRPr lang="en-US"/>
          </a:p>
        </p:txBody>
      </p:sp>
    </p:spTree>
    <p:extLst>
      <p:ext uri="{BB962C8B-B14F-4D97-AF65-F5344CB8AC3E}">
        <p14:creationId xmlns:p14="http://schemas.microsoft.com/office/powerpoint/2010/main" val="29551587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https://openai.com/api/pricing/</a:t>
            </a:r>
          </a:p>
          <a:p>
            <a:endParaRPr lang="en-US" dirty="0"/>
          </a:p>
          <a:p>
            <a:r>
              <a:rPr lang="en-US" dirty="0"/>
              <a:t>To cut costs, Ais have recently begun reducing the number of parameters and instead have become more efficient. Shown above is how models with less parameters can achieve the same score on tasks over time. </a:t>
            </a:r>
          </a:p>
          <a:p>
            <a:endParaRPr lang="en-US" dirty="0"/>
          </a:p>
          <a:p>
            <a:r>
              <a:rPr lang="en-US" dirty="0"/>
              <a:t>So, efficiency is now key to these models, and its not all about bigger is better. This also means the same level of performance is achievable for much cheap now…</a:t>
            </a:r>
          </a:p>
        </p:txBody>
      </p:sp>
      <p:sp>
        <p:nvSpPr>
          <p:cNvPr id="4" name="Slide Number Placeholder 3"/>
          <p:cNvSpPr>
            <a:spLocks noGrp="1"/>
          </p:cNvSpPr>
          <p:nvPr>
            <p:ph type="sldNum" sz="quarter" idx="5"/>
          </p:nvPr>
        </p:nvSpPr>
        <p:spPr/>
        <p:txBody>
          <a:bodyPr/>
          <a:lstStyle/>
          <a:p>
            <a:fld id="{B91A8AAC-C70D-42E2-833C-C1DA42F8FF3F}" type="slidenum">
              <a:rPr lang="en-US" smtClean="0"/>
              <a:t>9</a:t>
            </a:fld>
            <a:endParaRPr lang="en-US"/>
          </a:p>
        </p:txBody>
      </p:sp>
    </p:spTree>
    <p:extLst>
      <p:ext uri="{BB962C8B-B14F-4D97-AF65-F5344CB8AC3E}">
        <p14:creationId xmlns:p14="http://schemas.microsoft.com/office/powerpoint/2010/main" val="2962989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184DA70-C731-4C70-880D-CCD4705E623C}" type="datetime1">
              <a:rPr lang="en-US" smtClean="0"/>
              <a:t>11/6/2025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1147988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2A279-0833-481D-8C56-F67FD0AC6C50}" type="datetime1">
              <a:rPr lang="en-US" smtClean="0"/>
              <a:t>11/6/2025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9568327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587DA83-5663-4C9C-B9AA-0B40A3DAFF81}" type="datetime1">
              <a:rPr lang="en-US" smtClean="0"/>
              <a:t>11/6/2025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6341958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BE1D723-8F53-4F53-90B0-1982A396982E}" type="datetime1">
              <a:rPr lang="en-US" smtClean="0"/>
              <a:t>11/6/2025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439519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7669AF7-7BEB-44E4-9852-375E34362B5B}" type="datetime1">
              <a:rPr lang="en-US" smtClean="0"/>
              <a:t>11/6/2025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751076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AAAC38D-0552-4C82-B593-E6124DFADBE2}" type="datetime1">
              <a:rPr lang="en-US" smtClean="0"/>
              <a:t>11/6/2025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883838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9DF0F1C-5577-4ACB-BB62-DF8F3C494C7E}" type="datetime1">
              <a:rPr lang="en-US" smtClean="0"/>
              <a:t>11/6/2025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4110218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1775B394-D9F9-4F0C-B15D-605F45CB9E9F}" type="datetime1">
              <a:rPr lang="en-US" smtClean="0"/>
              <a:t>11/6/2025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32768945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9667345-2558-425A-8533-9BFDBCE15005}" type="datetime1">
              <a:rPr lang="en-US" smtClean="0"/>
              <a:t>11/6/2025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10163240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2BEA474-078D-4E9B-9B14-09A87B19DC46}" type="datetime1">
              <a:rPr lang="en-US" smtClean="0"/>
              <a:t>11/6/2025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pPr/>
              <a:t>‹#›</a:t>
            </a:fld>
            <a:endParaRPr lang="en-US" dirty="0"/>
          </a:p>
        </p:txBody>
      </p:sp>
    </p:spTree>
    <p:extLst>
      <p:ext uri="{BB962C8B-B14F-4D97-AF65-F5344CB8AC3E}">
        <p14:creationId xmlns:p14="http://schemas.microsoft.com/office/powerpoint/2010/main" val="2912476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907D986-8816-4272-A432-0437A28A9828}" type="datetime1">
              <a:rPr lang="en-US" smtClean="0"/>
              <a:t>11/6/2025</a:t>
            </a:fld>
            <a:endParaRPr lang="en-US" dirty="0"/>
          </a:p>
        </p:txBody>
      </p:sp>
      <p:sp>
        <p:nvSpPr>
          <p:cNvPr id="6" name="Footer Placeholder 5"/>
          <p:cNvSpPr>
            <a:spLocks noGrp="1"/>
          </p:cNvSpPr>
          <p:nvPr>
            <p:ph type="ftr" sz="quarter" idx="11"/>
          </p:nvPr>
        </p:nvSpPr>
        <p:spPr/>
        <p:txBody>
          <a:bodyPr/>
          <a:lstStyle/>
          <a:p>
            <a:pPr algn="l"/>
            <a:endParaRPr lang="en-US" dirty="0"/>
          </a:p>
        </p:txBody>
      </p:sp>
      <p:sp>
        <p:nvSpPr>
          <p:cNvPr id="7" name="Slide Number Placeholder 6"/>
          <p:cNvSpPr>
            <a:spLocks noGrp="1"/>
          </p:cNvSpPr>
          <p:nvPr>
            <p:ph type="sldNum" sz="quarter" idx="12"/>
          </p:nvPr>
        </p:nvSpPr>
        <p:spPr/>
        <p:txBody>
          <a:bodyPr/>
          <a:lstStyle/>
          <a:p>
            <a:fld id="{3A98EE3D-8CD1-4C3F-BD1C-C98C9596463C}" type="slidenum">
              <a:rPr lang="en-US" smtClean="0"/>
              <a:t>‹#›</a:t>
            </a:fld>
            <a:endParaRPr lang="en-US" dirty="0"/>
          </a:p>
        </p:txBody>
      </p:sp>
    </p:spTree>
    <p:extLst>
      <p:ext uri="{BB962C8B-B14F-4D97-AF65-F5344CB8AC3E}">
        <p14:creationId xmlns:p14="http://schemas.microsoft.com/office/powerpoint/2010/main" val="2861665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D6E202-B606-4609-B914-27C9371A1F6D}" type="datetime1">
              <a:rPr lang="en-US" smtClean="0"/>
              <a:t>11/6/2025</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98EE3D-8CD1-4C3F-BD1C-C98C9596463C}" type="slidenum">
              <a:rPr lang="en-US" smtClean="0"/>
              <a:t>‹#›</a:t>
            </a:fld>
            <a:endParaRPr lang="en-US" dirty="0"/>
          </a:p>
        </p:txBody>
      </p:sp>
    </p:spTree>
    <p:extLst>
      <p:ext uri="{BB962C8B-B14F-4D97-AF65-F5344CB8AC3E}">
        <p14:creationId xmlns:p14="http://schemas.microsoft.com/office/powerpoint/2010/main" val="3478291359"/>
      </p:ext>
    </p:extLst>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s://livebench.ai/#/" TargetMode="External"/><Relationship Id="rId2" Type="http://schemas.openxmlformats.org/officeDocument/2006/relationships/notesSlide" Target="../notesSlides/notesSlide15.xml"/><Relationship Id="rId1" Type="http://schemas.openxmlformats.org/officeDocument/2006/relationships/slideLayout" Target="../slideLayouts/slideLayout7.xml"/><Relationship Id="rId5" Type="http://schemas.openxmlformats.org/officeDocument/2006/relationships/hyperlink" Target="https://lmarena.ai/" TargetMode="External"/><Relationship Id="rId4" Type="http://schemas.openxmlformats.org/officeDocument/2006/relationships/hyperlink" Target="https://epoch.ai/data/ai-benchmarking-dashboard"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E91DC736-0EF8-4F87-9146-EBF1D2EE4D3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15C3C9BB-6EA4-BA5D-A71A-9DAEABA107F0}"/>
              </a:ext>
            </a:extLst>
          </p:cNvPr>
          <p:cNvPicPr>
            <a:picLocks noChangeAspect="1"/>
          </p:cNvPicPr>
          <p:nvPr/>
        </p:nvPicPr>
        <p:blipFill>
          <a:blip r:embed="rId3"/>
          <a:srcRect l="5674" t="6482" r="23696" b="-1"/>
          <a:stretch>
            <a:fillRect/>
          </a:stretch>
        </p:blipFill>
        <p:spPr>
          <a:xfrm>
            <a:off x="3523488" y="10"/>
            <a:ext cx="8668512" cy="6857990"/>
          </a:xfrm>
          <a:prstGeom prst="rect">
            <a:avLst/>
          </a:prstGeom>
        </p:spPr>
      </p:pic>
      <p:sp>
        <p:nvSpPr>
          <p:cNvPr id="11" name="Rectangle 10">
            <a:extLst>
              <a:ext uri="{FF2B5EF4-FFF2-40B4-BE49-F238E27FC236}">
                <a16:creationId xmlns:a16="http://schemas.microsoft.com/office/drawing/2014/main" id="{097CD68E-23E3-4007-8847-CD0944C4F7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756601" cy="6858000"/>
          </a:xfrm>
          <a:prstGeom prst="rect">
            <a:avLst/>
          </a:prstGeom>
          <a:gradFill>
            <a:gsLst>
              <a:gs pos="58000">
                <a:schemeClr val="bg1"/>
              </a:gs>
              <a:gs pos="35000">
                <a:schemeClr val="bg1">
                  <a:alpha val="79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67886AB-871B-A27E-507B-88AA667E99B4}"/>
              </a:ext>
            </a:extLst>
          </p:cNvPr>
          <p:cNvSpPr>
            <a:spLocks noGrp="1"/>
          </p:cNvSpPr>
          <p:nvPr>
            <p:ph type="ctrTitle"/>
          </p:nvPr>
        </p:nvSpPr>
        <p:spPr>
          <a:xfrm>
            <a:off x="477981" y="1122363"/>
            <a:ext cx="4023360" cy="3204134"/>
          </a:xfrm>
        </p:spPr>
        <p:txBody>
          <a:bodyPr anchor="b">
            <a:normAutofit/>
          </a:bodyPr>
          <a:lstStyle/>
          <a:p>
            <a:pPr algn="l"/>
            <a:r>
              <a:rPr lang="en-US" sz="4800"/>
              <a:t>Alexa, Write My Dissertation</a:t>
            </a:r>
          </a:p>
        </p:txBody>
      </p:sp>
      <p:sp>
        <p:nvSpPr>
          <p:cNvPr id="3" name="Subtitle 2">
            <a:extLst>
              <a:ext uri="{FF2B5EF4-FFF2-40B4-BE49-F238E27FC236}">
                <a16:creationId xmlns:a16="http://schemas.microsoft.com/office/drawing/2014/main" id="{803723B7-4D33-DE27-5EF8-89DFC39716A1}"/>
              </a:ext>
            </a:extLst>
          </p:cNvPr>
          <p:cNvSpPr>
            <a:spLocks noGrp="1"/>
          </p:cNvSpPr>
          <p:nvPr>
            <p:ph type="subTitle" idx="1"/>
          </p:nvPr>
        </p:nvSpPr>
        <p:spPr>
          <a:xfrm>
            <a:off x="477980" y="4872922"/>
            <a:ext cx="4023359" cy="1208141"/>
          </a:xfrm>
        </p:spPr>
        <p:txBody>
          <a:bodyPr>
            <a:normAutofit/>
          </a:bodyPr>
          <a:lstStyle/>
          <a:p>
            <a:pPr algn="l"/>
            <a:r>
              <a:rPr lang="en-US" sz="2000"/>
              <a:t>Justin Banfi</a:t>
            </a:r>
          </a:p>
        </p:txBody>
      </p:sp>
      <p:sp>
        <p:nvSpPr>
          <p:cNvPr id="13" name="Rectangle 12">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05687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8B21E48-CBFB-3FCF-3AEB-73080C51CBE5}"/>
              </a:ext>
            </a:extLst>
          </p:cNvPr>
          <p:cNvPicPr>
            <a:picLocks noChangeAspect="1"/>
          </p:cNvPicPr>
          <p:nvPr/>
        </p:nvPicPr>
        <p:blipFill>
          <a:blip r:embed="rId3"/>
          <a:stretch>
            <a:fillRect/>
          </a:stretch>
        </p:blipFill>
        <p:spPr>
          <a:xfrm>
            <a:off x="1858913" y="30185"/>
            <a:ext cx="8474174" cy="6797629"/>
          </a:xfrm>
          <a:prstGeom prst="rect">
            <a:avLst/>
          </a:prstGeom>
        </p:spPr>
      </p:pic>
    </p:spTree>
    <p:extLst>
      <p:ext uri="{BB962C8B-B14F-4D97-AF65-F5344CB8AC3E}">
        <p14:creationId xmlns:p14="http://schemas.microsoft.com/office/powerpoint/2010/main" val="36632432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6FF76B9-219D-4469-AF87-0236D2903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DB88BD78-87E1-424D-B479-C37D8E41B12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0964637" y="2358"/>
            <a:ext cx="1876653" cy="1766008"/>
            <a:chOff x="-648769" y="2358"/>
            <a:chExt cx="1876653" cy="1766008"/>
          </a:xfrm>
        </p:grpSpPr>
        <p:sp>
          <p:nvSpPr>
            <p:cNvPr id="11" name="Freeform: Shape 10">
              <a:extLst>
                <a:ext uri="{FF2B5EF4-FFF2-40B4-BE49-F238E27FC236}">
                  <a16:creationId xmlns:a16="http://schemas.microsoft.com/office/drawing/2014/main" id="{C05EB894-9410-4B20-95E4-7A25101AB8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66E38B6-B050-4340-8E8F-3A971DADC0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3719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633C5E46-DAC5-4661-9C87-22B08E2A5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43436"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FD53E2A6-8409-AC8C-4267-CEE3B6EE48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99528" y="643467"/>
            <a:ext cx="9992943" cy="5571065"/>
          </a:xfrm>
          <a:prstGeom prst="rect">
            <a:avLst/>
          </a:prstGeom>
          <a:ln>
            <a:noFill/>
          </a:ln>
        </p:spPr>
      </p:pic>
    </p:spTree>
    <p:extLst>
      <p:ext uri="{BB962C8B-B14F-4D97-AF65-F5344CB8AC3E}">
        <p14:creationId xmlns:p14="http://schemas.microsoft.com/office/powerpoint/2010/main" val="10784002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AE58E3C-70F4-E056-E87C-59E9AE8A896C}"/>
              </a:ext>
            </a:extLst>
          </p:cNvPr>
          <p:cNvPicPr>
            <a:picLocks noChangeAspect="1"/>
          </p:cNvPicPr>
          <p:nvPr/>
        </p:nvPicPr>
        <p:blipFill>
          <a:blip r:embed="rId3"/>
          <a:stretch>
            <a:fillRect/>
          </a:stretch>
        </p:blipFill>
        <p:spPr>
          <a:xfrm>
            <a:off x="3440200" y="30185"/>
            <a:ext cx="5311600" cy="6797629"/>
          </a:xfrm>
          <a:prstGeom prst="rect">
            <a:avLst/>
          </a:prstGeom>
        </p:spPr>
      </p:pic>
    </p:spTree>
    <p:extLst>
      <p:ext uri="{BB962C8B-B14F-4D97-AF65-F5344CB8AC3E}">
        <p14:creationId xmlns:p14="http://schemas.microsoft.com/office/powerpoint/2010/main" val="39875151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Freeform: Shape 9">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Isosceles Triangle 1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50376EEC-D300-89C0-3FE6-0B2D01564C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9551" y="643467"/>
            <a:ext cx="4832898" cy="5571065"/>
          </a:xfrm>
          <a:prstGeom prst="rect">
            <a:avLst/>
          </a:prstGeom>
          <a:ln>
            <a:noFill/>
          </a:ln>
        </p:spPr>
      </p:pic>
      <p:sp>
        <p:nvSpPr>
          <p:cNvPr id="20" name="Isosceles Triangle 1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293229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6FF76B9-219D-4469-AF87-0236D2903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DB88BD78-87E1-424D-B479-C37D8E41B12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0964637" y="2358"/>
            <a:ext cx="1876653" cy="1766008"/>
            <a:chOff x="-648769" y="2358"/>
            <a:chExt cx="1876653" cy="1766008"/>
          </a:xfrm>
        </p:grpSpPr>
        <p:sp>
          <p:nvSpPr>
            <p:cNvPr id="11" name="Freeform: Shape 10">
              <a:extLst>
                <a:ext uri="{FF2B5EF4-FFF2-40B4-BE49-F238E27FC236}">
                  <a16:creationId xmlns:a16="http://schemas.microsoft.com/office/drawing/2014/main" id="{C05EB894-9410-4B20-95E4-7A25101AB8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66E38B6-B050-4340-8E8F-3A971DADC0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3719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633C5E46-DAC5-4661-9C87-22B08E2A5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43436"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29D0852A-6DFE-055F-6FE3-A07D73948CF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206" y="643467"/>
            <a:ext cx="10713588" cy="5571065"/>
          </a:xfrm>
          <a:prstGeom prst="rect">
            <a:avLst/>
          </a:prstGeom>
          <a:ln>
            <a:noFill/>
          </a:ln>
        </p:spPr>
      </p:pic>
    </p:spTree>
    <p:extLst>
      <p:ext uri="{BB962C8B-B14F-4D97-AF65-F5344CB8AC3E}">
        <p14:creationId xmlns:p14="http://schemas.microsoft.com/office/powerpoint/2010/main" val="17181831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Shape 20">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Shape 23">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Isosceles Triangle 1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E1104A5D-FE00-E4A6-FB8B-E2AD468152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467" y="1207092"/>
            <a:ext cx="10905066" cy="4443815"/>
          </a:xfrm>
          <a:prstGeom prst="rect">
            <a:avLst/>
          </a:prstGeom>
          <a:ln>
            <a:noFill/>
          </a:ln>
        </p:spPr>
      </p:pic>
      <p:sp>
        <p:nvSpPr>
          <p:cNvPr id="20" name="Isosceles Triangle 1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71530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6FF76B9-219D-4469-AF87-0236D2903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3" name="Group 22">
            <a:extLst>
              <a:ext uri="{FF2B5EF4-FFF2-40B4-BE49-F238E27FC236}">
                <a16:creationId xmlns:a16="http://schemas.microsoft.com/office/drawing/2014/main" id="{DB88BD78-87E1-424D-B479-C37D8E41B12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0964637" y="2358"/>
            <a:ext cx="1876653" cy="1766008"/>
            <a:chOff x="-648769" y="2358"/>
            <a:chExt cx="1876653" cy="1766008"/>
          </a:xfrm>
        </p:grpSpPr>
        <p:sp>
          <p:nvSpPr>
            <p:cNvPr id="11" name="Freeform: Shape 10">
              <a:extLst>
                <a:ext uri="{FF2B5EF4-FFF2-40B4-BE49-F238E27FC236}">
                  <a16:creationId xmlns:a16="http://schemas.microsoft.com/office/drawing/2014/main" id="{C05EB894-9410-4B20-95E4-7A25101AB8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66E38B6-B050-4340-8E8F-3A971DADC0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24">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3719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a:extLst>
              <a:ext uri="{FF2B5EF4-FFF2-40B4-BE49-F238E27FC236}">
                <a16:creationId xmlns:a16="http://schemas.microsoft.com/office/drawing/2014/main" id="{633C5E46-DAC5-4661-9C87-22B08E2A5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43436"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3FE307EC-289A-E5F5-03E8-C3890B09F5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467" y="1193461"/>
            <a:ext cx="10905066" cy="4471076"/>
          </a:xfrm>
          <a:prstGeom prst="rect">
            <a:avLst/>
          </a:prstGeom>
          <a:ln>
            <a:noFill/>
          </a:ln>
        </p:spPr>
      </p:pic>
    </p:spTree>
    <p:extLst>
      <p:ext uri="{BB962C8B-B14F-4D97-AF65-F5344CB8AC3E}">
        <p14:creationId xmlns:p14="http://schemas.microsoft.com/office/powerpoint/2010/main" val="32262400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6FF76B9-219D-4469-AF87-0236D2903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DB88BD78-87E1-424D-B479-C37D8E41B12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0964637" y="2358"/>
            <a:ext cx="1876653" cy="1766008"/>
            <a:chOff x="-648769" y="2358"/>
            <a:chExt cx="1876653" cy="1766008"/>
          </a:xfrm>
        </p:grpSpPr>
        <p:sp>
          <p:nvSpPr>
            <p:cNvPr id="11" name="Freeform: Shape 10">
              <a:extLst>
                <a:ext uri="{FF2B5EF4-FFF2-40B4-BE49-F238E27FC236}">
                  <a16:creationId xmlns:a16="http://schemas.microsoft.com/office/drawing/2014/main" id="{C05EB894-9410-4B20-95E4-7A25101AB8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66E38B6-B050-4340-8E8F-3A971DADC0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3719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633C5E46-DAC5-4661-9C87-22B08E2A5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43436"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35465E35-36DA-1A11-5F0A-C600245AB2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467" y="540691"/>
            <a:ext cx="10905066" cy="4498340"/>
          </a:xfrm>
          <a:prstGeom prst="rect">
            <a:avLst/>
          </a:prstGeom>
          <a:ln>
            <a:noFill/>
          </a:ln>
        </p:spPr>
      </p:pic>
      <p:pic>
        <p:nvPicPr>
          <p:cNvPr id="5" name="Picture 4">
            <a:extLst>
              <a:ext uri="{FF2B5EF4-FFF2-40B4-BE49-F238E27FC236}">
                <a16:creationId xmlns:a16="http://schemas.microsoft.com/office/drawing/2014/main" id="{78DF5F39-73A8-03E2-2163-6067FA6599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467" y="5039031"/>
            <a:ext cx="8645744" cy="1397922"/>
          </a:xfrm>
          <a:prstGeom prst="rect">
            <a:avLst/>
          </a:prstGeom>
        </p:spPr>
      </p:pic>
    </p:spTree>
    <p:extLst>
      <p:ext uri="{BB962C8B-B14F-4D97-AF65-F5344CB8AC3E}">
        <p14:creationId xmlns:p14="http://schemas.microsoft.com/office/powerpoint/2010/main" val="21987569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id="{86FF76B9-219D-4469-AF87-0236D2903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3" name="Group 22">
            <a:extLst>
              <a:ext uri="{FF2B5EF4-FFF2-40B4-BE49-F238E27FC236}">
                <a16:creationId xmlns:a16="http://schemas.microsoft.com/office/drawing/2014/main" id="{DB88BD78-87E1-424D-B479-C37D8E41B12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0964637" y="2358"/>
            <a:ext cx="1876653" cy="1766008"/>
            <a:chOff x="-648769" y="2358"/>
            <a:chExt cx="1876653" cy="1766008"/>
          </a:xfrm>
        </p:grpSpPr>
        <p:sp>
          <p:nvSpPr>
            <p:cNvPr id="11" name="Freeform: Shape 10">
              <a:extLst>
                <a:ext uri="{FF2B5EF4-FFF2-40B4-BE49-F238E27FC236}">
                  <a16:creationId xmlns:a16="http://schemas.microsoft.com/office/drawing/2014/main" id="{C05EB894-9410-4B20-95E4-7A25101AB8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166E38B6-B050-4340-8E8F-3A971DADC0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5" name="Rectangle 24">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3719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Isosceles Triangle 25">
            <a:extLst>
              <a:ext uri="{FF2B5EF4-FFF2-40B4-BE49-F238E27FC236}">
                <a16:creationId xmlns:a16="http://schemas.microsoft.com/office/drawing/2014/main" id="{633C5E46-DAC5-4661-9C87-22B08E2A5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43436"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9C880E48-B450-C09B-2048-44328940DDB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467" y="484870"/>
            <a:ext cx="10905066" cy="4334763"/>
          </a:xfrm>
          <a:prstGeom prst="rect">
            <a:avLst/>
          </a:prstGeom>
          <a:ln>
            <a:noFill/>
          </a:ln>
        </p:spPr>
      </p:pic>
      <p:pic>
        <p:nvPicPr>
          <p:cNvPr id="5" name="Picture 4">
            <a:extLst>
              <a:ext uri="{FF2B5EF4-FFF2-40B4-BE49-F238E27FC236}">
                <a16:creationId xmlns:a16="http://schemas.microsoft.com/office/drawing/2014/main" id="{607A1830-3DE1-D52C-3585-C8E05E1E533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468" y="4812537"/>
            <a:ext cx="8824998" cy="1735916"/>
          </a:xfrm>
          <a:prstGeom prst="rect">
            <a:avLst/>
          </a:prstGeom>
        </p:spPr>
      </p:pic>
    </p:spTree>
    <p:extLst>
      <p:ext uri="{BB962C8B-B14F-4D97-AF65-F5344CB8AC3E}">
        <p14:creationId xmlns:p14="http://schemas.microsoft.com/office/powerpoint/2010/main" val="25837008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106FE64-C2F2-EFA3-89AE-92B316F6DE1D}"/>
              </a:ext>
            </a:extLst>
          </p:cNvPr>
          <p:cNvSpPr txBox="1"/>
          <p:nvPr/>
        </p:nvSpPr>
        <p:spPr>
          <a:xfrm>
            <a:off x="1371599" y="2318197"/>
            <a:ext cx="9724031" cy="3683358"/>
          </a:xfrm>
          <a:prstGeom prst="rect">
            <a:avLst/>
          </a:prstGeom>
        </p:spPr>
        <p:txBody>
          <a:bodyPr vert="horz" lIns="91440" tIns="45720" rIns="91440" bIns="45720" rtlCol="0" anchor="ctr">
            <a:normAutofit/>
          </a:bodyPr>
          <a:lstStyle/>
          <a:p>
            <a:pPr indent="-228600" defTabSz="914400">
              <a:lnSpc>
                <a:spcPct val="90000"/>
              </a:lnSpc>
              <a:spcAft>
                <a:spcPts val="600"/>
              </a:spcAft>
              <a:buFont typeface="Arial" panose="020B0604020202020204" pitchFamily="34" charset="0"/>
              <a:buChar char="•"/>
            </a:pPr>
            <a:r>
              <a:rPr lang="en-US" sz="2000" dirty="0">
                <a:hlinkClick r:id="rId3"/>
              </a:rPr>
              <a:t>https://livebench.ai/#/</a:t>
            </a:r>
            <a:endParaRPr lang="en-US" sz="2000" dirty="0"/>
          </a:p>
          <a:p>
            <a:pPr indent="-228600" defTabSz="914400">
              <a:lnSpc>
                <a:spcPct val="90000"/>
              </a:lnSpc>
              <a:spcAft>
                <a:spcPts val="600"/>
              </a:spcAft>
              <a:buFont typeface="Arial" panose="020B0604020202020204" pitchFamily="34" charset="0"/>
              <a:buChar char="•"/>
            </a:pPr>
            <a:r>
              <a:rPr lang="en-US" sz="2000" dirty="0">
                <a:hlinkClick r:id="rId4"/>
              </a:rPr>
              <a:t>https://epoch.ai/data/ai-benchmarking-dashboard</a:t>
            </a:r>
            <a:endParaRPr lang="en-US" sz="2000" dirty="0"/>
          </a:p>
          <a:p>
            <a:pPr indent="-228600" defTabSz="914400">
              <a:lnSpc>
                <a:spcPct val="90000"/>
              </a:lnSpc>
              <a:spcAft>
                <a:spcPts val="600"/>
              </a:spcAft>
              <a:buFont typeface="Arial" panose="020B0604020202020204" pitchFamily="34" charset="0"/>
              <a:buChar char="•"/>
            </a:pPr>
            <a:r>
              <a:rPr lang="en-US" sz="2000" dirty="0">
                <a:hlinkClick r:id="rId5"/>
              </a:rPr>
              <a:t>https://lmarena.ai/</a:t>
            </a:r>
            <a:endParaRPr lang="en-US" sz="2000" dirty="0"/>
          </a:p>
          <a:p>
            <a:pPr indent="-228600" defTabSz="914400">
              <a:lnSpc>
                <a:spcPct val="90000"/>
              </a:lnSpc>
              <a:spcAft>
                <a:spcPts val="600"/>
              </a:spcAft>
              <a:buFont typeface="Arial" panose="020B0604020202020204" pitchFamily="34" charset="0"/>
              <a:buChar char="•"/>
            </a:pPr>
            <a:endParaRPr lang="en-US" sz="2000" dirty="0"/>
          </a:p>
        </p:txBody>
      </p:sp>
    </p:spTree>
    <p:extLst>
      <p:ext uri="{BB962C8B-B14F-4D97-AF65-F5344CB8AC3E}">
        <p14:creationId xmlns:p14="http://schemas.microsoft.com/office/powerpoint/2010/main" val="22461592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B8C311F-7253-4AED-9701-7FC0708C41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E2384209-CB15-4CDF-9D31-C44FD9A3F2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2666617" y="-2666188"/>
            <a:ext cx="6858000" cy="12191233"/>
          </a:xfrm>
          <a:prstGeom prst="rect">
            <a:avLst/>
          </a:prstGeom>
          <a:gradFill>
            <a:gsLst>
              <a:gs pos="8000">
                <a:schemeClr val="accent1"/>
              </a:gs>
              <a:gs pos="100000">
                <a:schemeClr val="accent1">
                  <a:lumMod val="5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633B3B5-CC90-43F0-8714-D31D1F3F020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2311" y="0"/>
            <a:ext cx="9070846" cy="6857572"/>
          </a:xfrm>
          <a:prstGeom prst="rect">
            <a:avLst/>
          </a:prstGeom>
          <a:gradFill>
            <a:gsLst>
              <a:gs pos="8000">
                <a:srgbClr val="000000">
                  <a:alpha val="52000"/>
                </a:srgbClr>
              </a:gs>
              <a:gs pos="100000">
                <a:schemeClr val="accent1"/>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8D57A06-A426-446D-B02C-A2DC6B62E4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3649491" y="-1685840"/>
            <a:ext cx="4894564" cy="12193546"/>
          </a:xfrm>
          <a:prstGeom prst="rect">
            <a:avLst/>
          </a:prstGeom>
          <a:gradFill>
            <a:gsLst>
              <a:gs pos="0">
                <a:schemeClr val="accent5">
                  <a:lumMod val="60000"/>
                  <a:lumOff val="40000"/>
                  <a:alpha val="0"/>
                </a:schemeClr>
              </a:gs>
              <a:gs pos="100000">
                <a:srgbClr val="000000">
                  <a:alpha val="46000"/>
                </a:srgbClr>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screenshot of a computer&#10;&#10;AI-generated content may be incorrect.">
            <a:extLst>
              <a:ext uri="{FF2B5EF4-FFF2-40B4-BE49-F238E27FC236}">
                <a16:creationId xmlns:a16="http://schemas.microsoft.com/office/drawing/2014/main" id="{D638C338-281F-81AA-9DB2-C7C56942E5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97501" y="457200"/>
            <a:ext cx="9396997" cy="5943600"/>
          </a:xfrm>
          <a:prstGeom prst="rect">
            <a:avLst/>
          </a:prstGeom>
        </p:spPr>
      </p:pic>
    </p:spTree>
    <p:extLst>
      <p:ext uri="{BB962C8B-B14F-4D97-AF65-F5344CB8AC3E}">
        <p14:creationId xmlns:p14="http://schemas.microsoft.com/office/powerpoint/2010/main" val="11189168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screenshot of a graph&#10;&#10;AI-generated content may be incorrect.">
            <a:extLst>
              <a:ext uri="{FF2B5EF4-FFF2-40B4-BE49-F238E27FC236}">
                <a16:creationId xmlns:a16="http://schemas.microsoft.com/office/drawing/2014/main" id="{016D0D02-DA9D-16C1-17E7-EE2181CE0E5B}"/>
              </a:ext>
            </a:extLst>
          </p:cNvPr>
          <p:cNvPicPr>
            <a:picLocks noChangeAspect="1"/>
          </p:cNvPicPr>
          <p:nvPr/>
        </p:nvPicPr>
        <p:blipFill>
          <a:blip r:embed="rId3">
            <a:extLst>
              <a:ext uri="{28A0092B-C50C-407E-A947-70E740481C1C}">
                <a14:useLocalDpi xmlns:a14="http://schemas.microsoft.com/office/drawing/2010/main" val="0"/>
              </a:ext>
            </a:extLst>
          </a:blip>
          <a:srcRect l="426" r="-1" b="-1"/>
          <a:stretch/>
        </p:blipFill>
        <p:spPr>
          <a:xfrm>
            <a:off x="20" y="1282"/>
            <a:ext cx="12191980" cy="6856718"/>
          </a:xfrm>
          <a:prstGeom prst="rect">
            <a:avLst/>
          </a:prstGeom>
        </p:spPr>
      </p:pic>
      <p:sp>
        <p:nvSpPr>
          <p:cNvPr id="4" name="TextBox 3">
            <a:extLst>
              <a:ext uri="{FF2B5EF4-FFF2-40B4-BE49-F238E27FC236}">
                <a16:creationId xmlns:a16="http://schemas.microsoft.com/office/drawing/2014/main" id="{27D49D47-813B-199C-4DCE-A07E053E8620}"/>
              </a:ext>
            </a:extLst>
          </p:cNvPr>
          <p:cNvSpPr txBox="1"/>
          <p:nvPr/>
        </p:nvSpPr>
        <p:spPr>
          <a:xfrm>
            <a:off x="8077812" y="0"/>
            <a:ext cx="4112664" cy="369332"/>
          </a:xfrm>
          <a:prstGeom prst="rect">
            <a:avLst/>
          </a:prstGeom>
          <a:noFill/>
        </p:spPr>
        <p:txBody>
          <a:bodyPr wrap="none" rtlCol="0">
            <a:spAutoFit/>
          </a:bodyPr>
          <a:lstStyle/>
          <a:p>
            <a:r>
              <a:rPr lang="en-US"/>
              <a:t>https://www.anthropic.com/research/clio</a:t>
            </a:r>
          </a:p>
        </p:txBody>
      </p:sp>
    </p:spTree>
    <p:extLst>
      <p:ext uri="{BB962C8B-B14F-4D97-AF65-F5344CB8AC3E}">
        <p14:creationId xmlns:p14="http://schemas.microsoft.com/office/powerpoint/2010/main" val="21713789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Shape 20">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Shape 23">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Isosceles Triangle 1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graph of a number of degrees&#10;&#10;AI-generated content may be incorrect.">
            <a:extLst>
              <a:ext uri="{FF2B5EF4-FFF2-40B4-BE49-F238E27FC236}">
                <a16:creationId xmlns:a16="http://schemas.microsoft.com/office/drawing/2014/main" id="{7E48D9FD-8D37-19E9-2C05-A74EDCC6E7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8729" y="643467"/>
            <a:ext cx="7354541" cy="5571065"/>
          </a:xfrm>
          <a:prstGeom prst="rect">
            <a:avLst/>
          </a:prstGeom>
          <a:ln>
            <a:noFill/>
          </a:ln>
        </p:spPr>
      </p:pic>
      <p:sp>
        <p:nvSpPr>
          <p:cNvPr id="20" name="Isosceles Triangle 1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812201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86FF76B9-219D-4469-AF87-0236D2903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7" name="Group 16">
            <a:extLst>
              <a:ext uri="{FF2B5EF4-FFF2-40B4-BE49-F238E27FC236}">
                <a16:creationId xmlns:a16="http://schemas.microsoft.com/office/drawing/2014/main" id="{DB88BD78-87E1-424D-B479-C37D8E41B12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0964637" y="2358"/>
            <a:ext cx="1876653" cy="1766008"/>
            <a:chOff x="-648769" y="2358"/>
            <a:chExt cx="1876653" cy="1766008"/>
          </a:xfrm>
        </p:grpSpPr>
        <p:sp>
          <p:nvSpPr>
            <p:cNvPr id="11" name="Freeform: Shape 10">
              <a:extLst>
                <a:ext uri="{FF2B5EF4-FFF2-40B4-BE49-F238E27FC236}">
                  <a16:creationId xmlns:a16="http://schemas.microsoft.com/office/drawing/2014/main" id="{C05EB894-9410-4B20-95E4-7A25101AB8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166E38B6-B050-4340-8E8F-3A971DADC0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3719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633C5E46-DAC5-4661-9C87-22B08E2A5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43436"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group of rectangular boxes with text&#10;&#10;AI-generated content may be incorrect.">
            <a:extLst>
              <a:ext uri="{FF2B5EF4-FFF2-40B4-BE49-F238E27FC236}">
                <a16:creationId xmlns:a16="http://schemas.microsoft.com/office/drawing/2014/main" id="{ED7962FB-8EAC-669E-9A23-22401E1E7EE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9334" y="643467"/>
            <a:ext cx="8773331" cy="5571065"/>
          </a:xfrm>
          <a:prstGeom prst="rect">
            <a:avLst/>
          </a:prstGeom>
          <a:ln>
            <a:noFill/>
          </a:ln>
        </p:spPr>
      </p:pic>
    </p:spTree>
    <p:extLst>
      <p:ext uri="{BB962C8B-B14F-4D97-AF65-F5344CB8AC3E}">
        <p14:creationId xmlns:p14="http://schemas.microsoft.com/office/powerpoint/2010/main" val="12497465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F3060C83-F051-4F0E-ABAD-AA0DFC48B2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1" name="Freeform: Shape 20">
            <a:extLst>
              <a:ext uri="{FF2B5EF4-FFF2-40B4-BE49-F238E27FC236}">
                <a16:creationId xmlns:a16="http://schemas.microsoft.com/office/drawing/2014/main" id="{83C98ABE-055B-441F-B07E-44F97F083C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376156" y="-253670"/>
            <a:ext cx="1827638" cy="1376989"/>
          </a:xfrm>
          <a:custGeom>
            <a:avLst/>
            <a:gdLst>
              <a:gd name="connsiteX0" fmla="*/ 0 w 1827638"/>
              <a:gd name="connsiteY0" fmla="*/ 987379 h 1376989"/>
              <a:gd name="connsiteX1" fmla="*/ 987379 w 1827638"/>
              <a:gd name="connsiteY1" fmla="*/ 0 h 1376989"/>
              <a:gd name="connsiteX2" fmla="*/ 1827638 w 1827638"/>
              <a:gd name="connsiteY2" fmla="*/ 840260 h 1376989"/>
              <a:gd name="connsiteX3" fmla="*/ 1827638 w 1827638"/>
              <a:gd name="connsiteY3" fmla="*/ 1376989 h 1376989"/>
              <a:gd name="connsiteX4" fmla="*/ 0 w 1827638"/>
              <a:gd name="connsiteY4" fmla="*/ 1376989 h 13769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7638" h="1376989">
                <a:moveTo>
                  <a:pt x="0" y="987379"/>
                </a:moveTo>
                <a:lnTo>
                  <a:pt x="987379" y="0"/>
                </a:lnTo>
                <a:lnTo>
                  <a:pt x="1827638" y="840260"/>
                </a:lnTo>
                <a:lnTo>
                  <a:pt x="1827638" y="1376989"/>
                </a:lnTo>
                <a:lnTo>
                  <a:pt x="0" y="1376989"/>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29FDB030-9B49-4CED-8CCD-4D99382388A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891641" y="422146"/>
            <a:ext cx="645368" cy="64536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3783CA14-24A1-485C-8B30-D6A5D87987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8900000" flipH="1">
            <a:off x="10043482" y="655140"/>
            <a:ext cx="687472" cy="687472"/>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Shape 23">
            <a:extLst>
              <a:ext uri="{FF2B5EF4-FFF2-40B4-BE49-F238E27FC236}">
                <a16:creationId xmlns:a16="http://schemas.microsoft.com/office/drawing/2014/main" id="{9A97C86A-04D6-40F7-AE84-31AB43E6A8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9356643" y="0"/>
            <a:ext cx="2835357" cy="1480837"/>
          </a:xfrm>
          <a:custGeom>
            <a:avLst/>
            <a:gdLst>
              <a:gd name="connsiteX0" fmla="*/ 2835357 w 2835357"/>
              <a:gd name="connsiteY0" fmla="*/ 1480837 h 1480837"/>
              <a:gd name="connsiteX1" fmla="*/ 0 w 2835357"/>
              <a:gd name="connsiteY1" fmla="*/ 1480837 h 1480837"/>
              <a:gd name="connsiteX2" fmla="*/ 1552727 w 2835357"/>
              <a:gd name="connsiteY2" fmla="*/ 0 h 1480837"/>
              <a:gd name="connsiteX3" fmla="*/ 2835357 w 2835357"/>
              <a:gd name="connsiteY3" fmla="*/ 1223245 h 1480837"/>
            </a:gdLst>
            <a:ahLst/>
            <a:cxnLst>
              <a:cxn ang="0">
                <a:pos x="connsiteX0" y="connsiteY0"/>
              </a:cxn>
              <a:cxn ang="0">
                <a:pos x="connsiteX1" y="connsiteY1"/>
              </a:cxn>
              <a:cxn ang="0">
                <a:pos x="connsiteX2" y="connsiteY2"/>
              </a:cxn>
              <a:cxn ang="0">
                <a:pos x="connsiteX3" y="connsiteY3"/>
              </a:cxn>
            </a:cxnLst>
            <a:rect l="l" t="t" r="r" b="b"/>
            <a:pathLst>
              <a:path w="2835357" h="1480837">
                <a:moveTo>
                  <a:pt x="2835357" y="1480837"/>
                </a:moveTo>
                <a:lnTo>
                  <a:pt x="0" y="1480837"/>
                </a:lnTo>
                <a:lnTo>
                  <a:pt x="1552727" y="0"/>
                </a:lnTo>
                <a:lnTo>
                  <a:pt x="2835357" y="1223245"/>
                </a:lnTo>
                <a:close/>
              </a:path>
            </a:pathLst>
          </a:cu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18" name="Isosceles Triangle 17">
            <a:extLst>
              <a:ext uri="{FF2B5EF4-FFF2-40B4-BE49-F238E27FC236}">
                <a16:creationId xmlns:a16="http://schemas.microsoft.com/office/drawing/2014/main" id="{FF9F2414-84E8-453E-B1F3-389FDE8192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76344" y="6115501"/>
            <a:ext cx="1494513" cy="742499"/>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graph with different colored bars&#10;&#10;AI-generated content may be incorrect.">
            <a:extLst>
              <a:ext uri="{FF2B5EF4-FFF2-40B4-BE49-F238E27FC236}">
                <a16:creationId xmlns:a16="http://schemas.microsoft.com/office/drawing/2014/main" id="{58B0C992-B3F5-6214-7957-43CEB89638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38067" y="643467"/>
            <a:ext cx="6515865" cy="5571065"/>
          </a:xfrm>
          <a:prstGeom prst="rect">
            <a:avLst/>
          </a:prstGeom>
          <a:ln>
            <a:noFill/>
          </a:ln>
        </p:spPr>
      </p:pic>
      <p:sp>
        <p:nvSpPr>
          <p:cNvPr id="20" name="Isosceles Triangle 19">
            <a:extLst>
              <a:ext uri="{FF2B5EF4-FFF2-40B4-BE49-F238E27FC236}">
                <a16:creationId xmlns:a16="http://schemas.microsoft.com/office/drawing/2014/main" id="{3ECA69A1-7536-43AC-85EF-C7106179F5E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604080" y="6453143"/>
            <a:ext cx="814903" cy="404857"/>
          </a:xfrm>
          <a:prstGeom prst="triangle">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299634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907EF6B7-1338-4443-8C46-6A318D952D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Shape 8">
            <a:extLst>
              <a:ext uri="{FF2B5EF4-FFF2-40B4-BE49-F238E27FC236}">
                <a16:creationId xmlns:a16="http://schemas.microsoft.com/office/drawing/2014/main" id="{DAAE4CDD-124C-4DCF-9584-B6033B545DD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167271" cy="6858000"/>
          </a:xfrm>
          <a:custGeom>
            <a:avLst/>
            <a:gdLst>
              <a:gd name="connsiteX0" fmla="*/ 0 w 4167271"/>
              <a:gd name="connsiteY0" fmla="*/ 0 h 6858000"/>
              <a:gd name="connsiteX1" fmla="*/ 2259550 w 4167271"/>
              <a:gd name="connsiteY1" fmla="*/ 0 h 6858000"/>
              <a:gd name="connsiteX2" fmla="*/ 2387803 w 4167271"/>
              <a:gd name="connsiteY2" fmla="*/ 82222 h 6858000"/>
              <a:gd name="connsiteX3" fmla="*/ 4167271 w 4167271"/>
              <a:gd name="connsiteY3" fmla="*/ 3429000 h 6858000"/>
              <a:gd name="connsiteX4" fmla="*/ 2387803 w 4167271"/>
              <a:gd name="connsiteY4" fmla="*/ 6775779 h 6858000"/>
              <a:gd name="connsiteX5" fmla="*/ 2259550 w 4167271"/>
              <a:gd name="connsiteY5" fmla="*/ 6858000 h 6858000"/>
              <a:gd name="connsiteX6" fmla="*/ 0 w 416727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67271" h="6858000">
                <a:moveTo>
                  <a:pt x="0" y="0"/>
                </a:moveTo>
                <a:lnTo>
                  <a:pt x="2259550" y="0"/>
                </a:lnTo>
                <a:lnTo>
                  <a:pt x="2387803" y="82222"/>
                </a:lnTo>
                <a:cubicBezTo>
                  <a:pt x="3461407" y="807534"/>
                  <a:pt x="4167271" y="2035835"/>
                  <a:pt x="4167271" y="3429000"/>
                </a:cubicBezTo>
                <a:cubicBezTo>
                  <a:pt x="4167271" y="4822165"/>
                  <a:pt x="3461407" y="6050467"/>
                  <a:pt x="2387803" y="6775779"/>
                </a:cubicBezTo>
                <a:lnTo>
                  <a:pt x="2259550" y="6858000"/>
                </a:lnTo>
                <a:lnTo>
                  <a:pt x="0" y="685800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Arc 10">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7550402" y="2455479"/>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 name="TextBox 1">
            <a:extLst>
              <a:ext uri="{FF2B5EF4-FFF2-40B4-BE49-F238E27FC236}">
                <a16:creationId xmlns:a16="http://schemas.microsoft.com/office/drawing/2014/main" id="{0B6FC3C6-07CB-33D1-19E9-5E5D1DB8F0AF}"/>
              </a:ext>
            </a:extLst>
          </p:cNvPr>
          <p:cNvSpPr txBox="1"/>
          <p:nvPr/>
        </p:nvSpPr>
        <p:spPr>
          <a:xfrm>
            <a:off x="4447308" y="591344"/>
            <a:ext cx="6906491" cy="5585619"/>
          </a:xfrm>
          <a:prstGeom prst="rect">
            <a:avLst/>
          </a:prstGeom>
        </p:spPr>
        <p:txBody>
          <a:bodyPr vert="horz" lIns="91440" tIns="45720" rIns="91440" bIns="45720" rtlCol="0" anchor="ctr">
            <a:normAutofit/>
          </a:bodyPr>
          <a:lstStyle/>
          <a:p>
            <a:pPr indent="-228600" defTabSz="914400">
              <a:lnSpc>
                <a:spcPct val="90000"/>
              </a:lnSpc>
              <a:spcAft>
                <a:spcPts val="600"/>
              </a:spcAft>
              <a:buFont typeface="Arial" panose="020B0604020202020204" pitchFamily="34" charset="0"/>
              <a:buChar char="•"/>
            </a:pPr>
            <a:r>
              <a:rPr lang="en-US"/>
              <a:t>“That said, nearly half (~47%) of student-AI conversations were Direct—that is, seeking answers or content with minimal engagement.”</a:t>
            </a:r>
          </a:p>
        </p:txBody>
      </p:sp>
      <p:sp>
        <p:nvSpPr>
          <p:cNvPr id="3" name="TextBox 2">
            <a:extLst>
              <a:ext uri="{FF2B5EF4-FFF2-40B4-BE49-F238E27FC236}">
                <a16:creationId xmlns:a16="http://schemas.microsoft.com/office/drawing/2014/main" id="{1EC97535-7476-48CA-9372-C0A5C17AB581}"/>
              </a:ext>
            </a:extLst>
          </p:cNvPr>
          <p:cNvSpPr txBox="1"/>
          <p:nvPr/>
        </p:nvSpPr>
        <p:spPr>
          <a:xfrm>
            <a:off x="2714884" y="11241"/>
            <a:ext cx="9474068" cy="369332"/>
          </a:xfrm>
          <a:prstGeom prst="rect">
            <a:avLst/>
          </a:prstGeom>
          <a:noFill/>
        </p:spPr>
        <p:txBody>
          <a:bodyPr wrap="none" rtlCol="0">
            <a:spAutoFit/>
          </a:bodyPr>
          <a:lstStyle/>
          <a:p>
            <a:r>
              <a:rPr lang="en-US" dirty="0"/>
              <a:t>https://www.anthropic.com/news/anthropic-education-report-how-university-students-use-claude</a:t>
            </a:r>
          </a:p>
        </p:txBody>
      </p:sp>
    </p:spTree>
    <p:extLst>
      <p:ext uri="{BB962C8B-B14F-4D97-AF65-F5344CB8AC3E}">
        <p14:creationId xmlns:p14="http://schemas.microsoft.com/office/powerpoint/2010/main" val="24449624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C239029-E9D8-960A-4C56-6EA220E93A88}"/>
            </a:ext>
          </a:extLst>
        </p:cNvPr>
        <p:cNvGrpSpPr/>
        <p:nvPr/>
      </p:nvGrpSpPr>
      <p:grpSpPr>
        <a:xfrm>
          <a:off x="0" y="0"/>
          <a:ext cx="0" cy="0"/>
          <a:chOff x="0" y="0"/>
          <a:chExt cx="0" cy="0"/>
        </a:xfrm>
      </p:grpSpPr>
      <p:sp>
        <p:nvSpPr>
          <p:cNvPr id="10" name="Rectangle 9">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76B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graph of a graph&#10;&#10;AI-generated content may be incorrect.">
            <a:extLst>
              <a:ext uri="{FF2B5EF4-FFF2-40B4-BE49-F238E27FC236}">
                <a16:creationId xmlns:a16="http://schemas.microsoft.com/office/drawing/2014/main" id="{79D67264-2251-A5EE-1FDF-EC13A0B0AAF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548191" y="643467"/>
            <a:ext cx="9095617" cy="5571066"/>
          </a:xfrm>
          <a:prstGeom prst="rect">
            <a:avLst/>
          </a:prstGeom>
        </p:spPr>
      </p:pic>
    </p:spTree>
    <p:extLst>
      <p:ext uri="{BB962C8B-B14F-4D97-AF65-F5344CB8AC3E}">
        <p14:creationId xmlns:p14="http://schemas.microsoft.com/office/powerpoint/2010/main" val="5772480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15ED52-F352-441B-82BF-E0EA34836D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B2E3793-BFE6-45A2-9B7B-E18844431C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 y="-1"/>
            <a:ext cx="12191998" cy="1590742"/>
          </a:xfrm>
          <a:prstGeom prst="rect">
            <a:avLst/>
          </a:prstGeom>
          <a:gradFill>
            <a:gsLst>
              <a:gs pos="0">
                <a:srgbClr val="000000"/>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BC4C4868-CB8F-4AF9-9CDB-8108F2C19B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3" y="0"/>
            <a:ext cx="8115306" cy="1590742"/>
          </a:xfrm>
          <a:prstGeom prst="rect">
            <a:avLst/>
          </a:prstGeom>
          <a:gradFill>
            <a:gsLst>
              <a:gs pos="20000">
                <a:schemeClr val="accent1">
                  <a:alpha val="0"/>
                </a:schemeClr>
              </a:gs>
              <a:gs pos="100000">
                <a:schemeClr val="accent1">
                  <a:lumMod val="50000"/>
                  <a:alpha val="55000"/>
                </a:schemeClr>
              </a:gs>
            </a:gsLst>
            <a:lin ang="13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375E0459-6403-40CD-989D-56A4407CA1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115299" y="-1"/>
            <a:ext cx="4076698" cy="1590742"/>
          </a:xfrm>
          <a:prstGeom prst="rect">
            <a:avLst/>
          </a:prstGeom>
          <a:gradFill>
            <a:gsLst>
              <a:gs pos="0">
                <a:schemeClr val="accent1">
                  <a:alpha val="66000"/>
                </a:schemeClr>
              </a:gs>
              <a:gs pos="100000">
                <a:srgbClr val="000000">
                  <a:alpha val="30000"/>
                </a:srgb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53E5B1A8-3AC9-4BD1-9BBC-78CA94F2D1B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9350" y="-1"/>
            <a:ext cx="11732646" cy="1597433"/>
          </a:xfrm>
          <a:prstGeom prst="rect">
            <a:avLst/>
          </a:prstGeom>
          <a:gradFill>
            <a:gsLst>
              <a:gs pos="50000">
                <a:srgbClr val="000000">
                  <a:alpha val="0"/>
                </a:srgbClr>
              </a:gs>
              <a:gs pos="99000">
                <a:schemeClr val="accent1">
                  <a:lumMod val="50000"/>
                  <a:alpha val="52000"/>
                </a:schemeClr>
              </a:gs>
            </a:gsLst>
            <a:lin ang="16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B0C3F01C-16A8-7B11-2EAB-E4D89165A890}"/>
              </a:ext>
            </a:extLst>
          </p:cNvPr>
          <p:cNvSpPr>
            <a:spLocks noGrp="1"/>
          </p:cNvSpPr>
          <p:nvPr>
            <p:ph idx="1"/>
          </p:nvPr>
        </p:nvSpPr>
        <p:spPr>
          <a:xfrm>
            <a:off x="1371599" y="2318197"/>
            <a:ext cx="9724031" cy="3683358"/>
          </a:xfrm>
        </p:spPr>
        <p:txBody>
          <a:bodyPr anchor="ctr">
            <a:normAutofit/>
          </a:bodyPr>
          <a:lstStyle/>
          <a:p>
            <a:pPr>
              <a:buNone/>
            </a:pPr>
            <a:r>
              <a:rPr lang="en-US" sz="2000" dirty="0"/>
              <a:t>Prompt Engineering</a:t>
            </a:r>
          </a:p>
          <a:p>
            <a:pPr>
              <a:buNone/>
            </a:pPr>
            <a:endParaRPr lang="en-US" sz="2000" dirty="0"/>
          </a:p>
          <a:p>
            <a:pPr>
              <a:buNone/>
            </a:pPr>
            <a:endParaRPr lang="en-US" sz="2000" dirty="0"/>
          </a:p>
          <a:p>
            <a:pPr>
              <a:buNone/>
            </a:pPr>
            <a:r>
              <a:rPr lang="en-US" sz="2000" dirty="0"/>
              <a:t>https://help.openai.com/en/articles/10032626-prompt-engineering-best-practices-for-chatgpt</a:t>
            </a:r>
          </a:p>
          <a:p>
            <a:pPr marL="0" indent="0">
              <a:buNone/>
            </a:pPr>
            <a:r>
              <a:rPr lang="en-US" sz="2000" dirty="0"/>
              <a:t>https://help.openai.com/en/articles/6654000-best-practices-for-prompt-engineering-with-the-openai-api</a:t>
            </a:r>
          </a:p>
          <a:p>
            <a:endParaRPr lang="en-US" sz="2000" dirty="0"/>
          </a:p>
        </p:txBody>
      </p:sp>
    </p:spTree>
    <p:extLst>
      <p:ext uri="{BB962C8B-B14F-4D97-AF65-F5344CB8AC3E}">
        <p14:creationId xmlns:p14="http://schemas.microsoft.com/office/powerpoint/2010/main" val="245506338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Content Placeholder 3" descr="A close-up of a paper&#10;&#10;AI-generated content may be incorrect.">
            <a:extLst>
              <a:ext uri="{FF2B5EF4-FFF2-40B4-BE49-F238E27FC236}">
                <a16:creationId xmlns:a16="http://schemas.microsoft.com/office/drawing/2014/main" id="{8661069B-4D74-D2BD-4B33-AEDE7EBCC3D9}"/>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678167" y="643466"/>
            <a:ext cx="6835665" cy="5571067"/>
          </a:xfrm>
          <a:prstGeom prst="rect">
            <a:avLst/>
          </a:prstGeom>
        </p:spPr>
      </p:pic>
    </p:spTree>
    <p:extLst>
      <p:ext uri="{BB962C8B-B14F-4D97-AF65-F5344CB8AC3E}">
        <p14:creationId xmlns:p14="http://schemas.microsoft.com/office/powerpoint/2010/main" val="27874208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8DAAB828-02C8-4111-AC14-FF5ACEDDFE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7" y="0"/>
            <a:ext cx="8797955" cy="6858000"/>
          </a:xfrm>
          <a:custGeom>
            <a:avLst/>
            <a:gdLst>
              <a:gd name="connsiteX0" fmla="*/ 1951386 w 8751613"/>
              <a:gd name="connsiteY0" fmla="*/ 0 h 6858000"/>
              <a:gd name="connsiteX1" fmla="*/ 6808636 w 8751613"/>
              <a:gd name="connsiteY1" fmla="*/ 0 h 6858000"/>
              <a:gd name="connsiteX2" fmla="*/ 6972292 w 8751613"/>
              <a:gd name="connsiteY2" fmla="*/ 272824 h 6858000"/>
              <a:gd name="connsiteX3" fmla="*/ 8684358 w 8751613"/>
              <a:gd name="connsiteY3" fmla="*/ 3126935 h 6858000"/>
              <a:gd name="connsiteX4" fmla="*/ 8684358 w 8751613"/>
              <a:gd name="connsiteY4" fmla="*/ 3731065 h 6858000"/>
              <a:gd name="connsiteX5" fmla="*/ 6813619 w 8751613"/>
              <a:gd name="connsiteY5" fmla="*/ 6849692 h 6858000"/>
              <a:gd name="connsiteX6" fmla="*/ 6808636 w 8751613"/>
              <a:gd name="connsiteY6" fmla="*/ 6858000 h 6858000"/>
              <a:gd name="connsiteX7" fmla="*/ 1951386 w 8751613"/>
              <a:gd name="connsiteY7" fmla="*/ 6858000 h 6858000"/>
              <a:gd name="connsiteX8" fmla="*/ 1787729 w 8751613"/>
              <a:gd name="connsiteY8" fmla="*/ 6585176 h 6858000"/>
              <a:gd name="connsiteX9" fmla="*/ 75663 w 8751613"/>
              <a:gd name="connsiteY9" fmla="*/ 3731065 h 6858000"/>
              <a:gd name="connsiteX10" fmla="*/ 75663 w 8751613"/>
              <a:gd name="connsiteY10" fmla="*/ 3126935 h 6858000"/>
              <a:gd name="connsiteX11" fmla="*/ 1946402 w 8751613"/>
              <a:gd name="connsiteY11" fmla="*/ 830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751613" h="6858000">
                <a:moveTo>
                  <a:pt x="1951386" y="0"/>
                </a:moveTo>
                <a:lnTo>
                  <a:pt x="6808636" y="0"/>
                </a:lnTo>
                <a:lnTo>
                  <a:pt x="6972292" y="272824"/>
                </a:lnTo>
                <a:cubicBezTo>
                  <a:pt x="8684358" y="3126935"/>
                  <a:pt x="8684358" y="3126935"/>
                  <a:pt x="8684358" y="3126935"/>
                </a:cubicBezTo>
                <a:cubicBezTo>
                  <a:pt x="8774032" y="3299544"/>
                  <a:pt x="8774032" y="3558457"/>
                  <a:pt x="8684358" y="3731065"/>
                </a:cubicBezTo>
                <a:cubicBezTo>
                  <a:pt x="7154297" y="6281764"/>
                  <a:pt x="6867411" y="6760019"/>
                  <a:pt x="6813619" y="6849692"/>
                </a:cubicBezTo>
                <a:lnTo>
                  <a:pt x="6808636" y="6858000"/>
                </a:lnTo>
                <a:lnTo>
                  <a:pt x="1951386" y="6858000"/>
                </a:lnTo>
                <a:lnTo>
                  <a:pt x="1787729" y="6585176"/>
                </a:lnTo>
                <a:cubicBezTo>
                  <a:pt x="75663" y="3731065"/>
                  <a:pt x="75663" y="3731065"/>
                  <a:pt x="75663" y="3731065"/>
                </a:cubicBezTo>
                <a:cubicBezTo>
                  <a:pt x="-25220" y="3558457"/>
                  <a:pt x="-25220" y="3299544"/>
                  <a:pt x="75663" y="3126935"/>
                </a:cubicBezTo>
                <a:cubicBezTo>
                  <a:pt x="1605724" y="576237"/>
                  <a:pt x="1892611" y="97981"/>
                  <a:pt x="1946402" y="8308"/>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Content Placeholder 4" descr="A screen shot of a graph&#10;&#10;AI-generated content may be incorrect.">
            <a:extLst>
              <a:ext uri="{FF2B5EF4-FFF2-40B4-BE49-F238E27FC236}">
                <a16:creationId xmlns:a16="http://schemas.microsoft.com/office/drawing/2014/main" id="{0D94D3D4-DF25-CC61-E42E-4F378FFB6608}"/>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125373" y="1112293"/>
            <a:ext cx="3880483" cy="4633414"/>
          </a:xfrm>
          <a:prstGeom prst="rect">
            <a:avLst/>
          </a:prstGeom>
        </p:spPr>
      </p:pic>
      <p:grpSp>
        <p:nvGrpSpPr>
          <p:cNvPr id="21" name="Group 20">
            <a:extLst>
              <a:ext uri="{FF2B5EF4-FFF2-40B4-BE49-F238E27FC236}">
                <a16:creationId xmlns:a16="http://schemas.microsoft.com/office/drawing/2014/main" id="{C32D4553-E775-4F16-9A6F-FED8D166A5B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9160561" y="1075188"/>
            <a:ext cx="1562267" cy="1172973"/>
            <a:chOff x="9160561" y="1000124"/>
            <a:chExt cx="1562267" cy="1172973"/>
          </a:xfrm>
        </p:grpSpPr>
        <p:sp>
          <p:nvSpPr>
            <p:cNvPr id="22" name="Freeform 5">
              <a:extLst>
                <a:ext uri="{FF2B5EF4-FFF2-40B4-BE49-F238E27FC236}">
                  <a16:creationId xmlns:a16="http://schemas.microsoft.com/office/drawing/2014/main" id="{50F864A1-23CF-4954-887F-3C4458622A6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160561" y="1348782"/>
              <a:ext cx="935037" cy="8243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sp>
          <p:nvSpPr>
            <p:cNvPr id="23" name="Freeform 5">
              <a:extLst>
                <a:ext uri="{FF2B5EF4-FFF2-40B4-BE49-F238E27FC236}">
                  <a16:creationId xmlns:a16="http://schemas.microsoft.com/office/drawing/2014/main" id="{8D313E8C-7457-407E-BDA5-EACA44D3824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960661" y="1000124"/>
              <a:ext cx="762167" cy="671915"/>
            </a:xfrm>
            <a:custGeom>
              <a:avLst/>
              <a:gdLst>
                <a:gd name="T0" fmla="*/ 225 w 785"/>
                <a:gd name="T1" fmla="*/ 692 h 692"/>
                <a:gd name="T2" fmla="*/ 177 w 785"/>
                <a:gd name="T3" fmla="*/ 665 h 692"/>
                <a:gd name="T4" fmla="*/ 9 w 785"/>
                <a:gd name="T5" fmla="*/ 374 h 692"/>
                <a:gd name="T6" fmla="*/ 9 w 785"/>
                <a:gd name="T7" fmla="*/ 318 h 692"/>
                <a:gd name="T8" fmla="*/ 177 w 785"/>
                <a:gd name="T9" fmla="*/ 27 h 692"/>
                <a:gd name="T10" fmla="*/ 225 w 785"/>
                <a:gd name="T11" fmla="*/ 0 h 692"/>
                <a:gd name="T12" fmla="*/ 561 w 785"/>
                <a:gd name="T13" fmla="*/ 0 h 692"/>
                <a:gd name="T14" fmla="*/ 609 w 785"/>
                <a:gd name="T15" fmla="*/ 27 h 692"/>
                <a:gd name="T16" fmla="*/ 777 w 785"/>
                <a:gd name="T17" fmla="*/ 318 h 692"/>
                <a:gd name="T18" fmla="*/ 777 w 785"/>
                <a:gd name="T19" fmla="*/ 374 h 692"/>
                <a:gd name="T20" fmla="*/ 609 w 785"/>
                <a:gd name="T21" fmla="*/ 665 h 692"/>
                <a:gd name="T22" fmla="*/ 561 w 785"/>
                <a:gd name="T23" fmla="*/ 692 h 692"/>
                <a:gd name="T24" fmla="*/ 225 w 785"/>
                <a:gd name="T25" fmla="*/ 692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5" h="692">
                  <a:moveTo>
                    <a:pt x="225" y="692"/>
                  </a:moveTo>
                  <a:cubicBezTo>
                    <a:pt x="207" y="692"/>
                    <a:pt x="185" y="680"/>
                    <a:pt x="177" y="665"/>
                  </a:cubicBezTo>
                  <a:cubicBezTo>
                    <a:pt x="9" y="374"/>
                    <a:pt x="9" y="374"/>
                    <a:pt x="9" y="374"/>
                  </a:cubicBezTo>
                  <a:cubicBezTo>
                    <a:pt x="0" y="358"/>
                    <a:pt x="0" y="334"/>
                    <a:pt x="9" y="318"/>
                  </a:cubicBezTo>
                  <a:cubicBezTo>
                    <a:pt x="177" y="27"/>
                    <a:pt x="177" y="27"/>
                    <a:pt x="177" y="27"/>
                  </a:cubicBezTo>
                  <a:cubicBezTo>
                    <a:pt x="185" y="12"/>
                    <a:pt x="207" y="0"/>
                    <a:pt x="225" y="0"/>
                  </a:cubicBezTo>
                  <a:cubicBezTo>
                    <a:pt x="561" y="0"/>
                    <a:pt x="561" y="0"/>
                    <a:pt x="561" y="0"/>
                  </a:cubicBezTo>
                  <a:cubicBezTo>
                    <a:pt x="578" y="0"/>
                    <a:pt x="600" y="12"/>
                    <a:pt x="609" y="27"/>
                  </a:cubicBezTo>
                  <a:cubicBezTo>
                    <a:pt x="777" y="318"/>
                    <a:pt x="777" y="318"/>
                    <a:pt x="777" y="318"/>
                  </a:cubicBezTo>
                  <a:cubicBezTo>
                    <a:pt x="785" y="334"/>
                    <a:pt x="785" y="358"/>
                    <a:pt x="777" y="374"/>
                  </a:cubicBezTo>
                  <a:cubicBezTo>
                    <a:pt x="609" y="665"/>
                    <a:pt x="609" y="665"/>
                    <a:pt x="609" y="665"/>
                  </a:cubicBezTo>
                  <a:cubicBezTo>
                    <a:pt x="600" y="680"/>
                    <a:pt x="578" y="692"/>
                    <a:pt x="561" y="692"/>
                  </a:cubicBezTo>
                  <a:lnTo>
                    <a:pt x="225" y="692"/>
                  </a:lnTo>
                  <a:close/>
                </a:path>
              </a:pathLst>
            </a:custGeom>
            <a:noFill/>
            <a:ln w="28575" cmpd="sng">
              <a:solidFill>
                <a:schemeClr val="tx1"/>
              </a:solid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23519417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6FF76B9-219D-4469-AF87-0236D29032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 name="Group 9">
            <a:extLst>
              <a:ext uri="{FF2B5EF4-FFF2-40B4-BE49-F238E27FC236}">
                <a16:creationId xmlns:a16="http://schemas.microsoft.com/office/drawing/2014/main" id="{DB88BD78-87E1-424D-B479-C37D8E41B12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flipH="1">
            <a:off x="10964637" y="2358"/>
            <a:ext cx="1876653" cy="1766008"/>
            <a:chOff x="-648769" y="2358"/>
            <a:chExt cx="1876653" cy="1766008"/>
          </a:xfrm>
        </p:grpSpPr>
        <p:sp>
          <p:nvSpPr>
            <p:cNvPr id="11" name="Freeform: Shape 10">
              <a:extLst>
                <a:ext uri="{FF2B5EF4-FFF2-40B4-BE49-F238E27FC236}">
                  <a16:creationId xmlns:a16="http://schemas.microsoft.com/office/drawing/2014/main" id="{C05EB894-9410-4B20-95E4-7A25101AB8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415188" y="-231223"/>
              <a:ext cx="1409491" cy="1876653"/>
            </a:xfrm>
            <a:custGeom>
              <a:avLst/>
              <a:gdLst>
                <a:gd name="connsiteX0" fmla="*/ 0 w 1409491"/>
                <a:gd name="connsiteY0" fmla="*/ 643075 h 1876653"/>
                <a:gd name="connsiteX1" fmla="*/ 643075 w 1409491"/>
                <a:gd name="connsiteY1" fmla="*/ 0 h 1876653"/>
                <a:gd name="connsiteX2" fmla="*/ 1409491 w 1409491"/>
                <a:gd name="connsiteY2" fmla="*/ 0 h 1876653"/>
                <a:gd name="connsiteX3" fmla="*/ 1409491 w 1409491"/>
                <a:gd name="connsiteY3" fmla="*/ 1876653 h 1876653"/>
                <a:gd name="connsiteX4" fmla="*/ 1233578 w 1409491"/>
                <a:gd name="connsiteY4" fmla="*/ 1876653 h 1876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491" h="1876653">
                  <a:moveTo>
                    <a:pt x="0" y="643075"/>
                  </a:moveTo>
                  <a:lnTo>
                    <a:pt x="643075" y="0"/>
                  </a:lnTo>
                  <a:lnTo>
                    <a:pt x="1409491" y="0"/>
                  </a:lnTo>
                  <a:lnTo>
                    <a:pt x="1409491" y="1876653"/>
                  </a:lnTo>
                  <a:lnTo>
                    <a:pt x="1233578" y="1876653"/>
                  </a:lnTo>
                  <a:close/>
                </a:path>
              </a:pathLst>
            </a:cu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166E38B6-B050-4340-8E8F-3A971DADC0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2700000">
              <a:off x="301285" y="1282788"/>
              <a:ext cx="485578" cy="485578"/>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Rectangle 13">
            <a:extLst>
              <a:ext uri="{FF2B5EF4-FFF2-40B4-BE49-F238E27FC236}">
                <a16:creationId xmlns:a16="http://schemas.microsoft.com/office/drawing/2014/main" id="{2E80C965-DB6D-4F81-9E9E-B027384D0B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700000">
            <a:off x="2737196" y="6033666"/>
            <a:ext cx="645368" cy="645368"/>
          </a:xfrm>
          <a:prstGeom prst="rect">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Isosceles Triangle 15">
            <a:extLst>
              <a:ext uri="{FF2B5EF4-FFF2-40B4-BE49-F238E27FC236}">
                <a16:creationId xmlns:a16="http://schemas.microsoft.com/office/drawing/2014/main" id="{633C5E46-DAC5-4661-9C87-22B08E2A512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43436" y="5721108"/>
            <a:ext cx="2261965" cy="1136891"/>
          </a:xfrm>
          <a:prstGeom prst="triangle">
            <a:avLst>
              <a:gd name="adj" fmla="val 50000"/>
            </a:avLst>
          </a:prstGeom>
          <a:solidFill>
            <a:schemeClr val="accent4">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A033F02F-B920-A993-5C41-718F9C1F8C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40592" y="643467"/>
            <a:ext cx="7710815" cy="5571065"/>
          </a:xfrm>
          <a:prstGeom prst="rect">
            <a:avLst/>
          </a:prstGeom>
          <a:ln>
            <a:noFill/>
          </a:ln>
        </p:spPr>
      </p:pic>
      <p:sp>
        <p:nvSpPr>
          <p:cNvPr id="4" name="TextBox 3">
            <a:extLst>
              <a:ext uri="{FF2B5EF4-FFF2-40B4-BE49-F238E27FC236}">
                <a16:creationId xmlns:a16="http://schemas.microsoft.com/office/drawing/2014/main" id="{7FAB521D-1ADC-3C1D-8C24-30BA3BF2ED3E}"/>
              </a:ext>
            </a:extLst>
          </p:cNvPr>
          <p:cNvSpPr txBox="1"/>
          <p:nvPr/>
        </p:nvSpPr>
        <p:spPr>
          <a:xfrm>
            <a:off x="10117394" y="6546145"/>
            <a:ext cx="2074606" cy="246221"/>
          </a:xfrm>
          <a:prstGeom prst="rect">
            <a:avLst/>
          </a:prstGeom>
          <a:noFill/>
        </p:spPr>
        <p:txBody>
          <a:bodyPr wrap="square" rtlCol="0">
            <a:spAutoFit/>
          </a:bodyPr>
          <a:lstStyle/>
          <a:p>
            <a:r>
              <a:rPr lang="en-US" sz="1000" dirty="0"/>
              <a:t>https://arxiv.org/abs/2503.14499</a:t>
            </a:r>
          </a:p>
        </p:txBody>
      </p:sp>
    </p:spTree>
    <p:extLst>
      <p:ext uri="{BB962C8B-B14F-4D97-AF65-F5344CB8AC3E}">
        <p14:creationId xmlns:p14="http://schemas.microsoft.com/office/powerpoint/2010/main" val="2983709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3C3F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descr="A screenshot of a computer&#10;&#10;AI-generated content may be incorrect.">
            <a:extLst>
              <a:ext uri="{FF2B5EF4-FFF2-40B4-BE49-F238E27FC236}">
                <a16:creationId xmlns:a16="http://schemas.microsoft.com/office/drawing/2014/main" id="{EA1DF4C4-70F3-3054-9D95-9CDE0673BF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1527" y="643467"/>
            <a:ext cx="5208945" cy="5571066"/>
          </a:xfrm>
          <a:prstGeom prst="rect">
            <a:avLst/>
          </a:prstGeom>
        </p:spPr>
      </p:pic>
    </p:spTree>
    <p:extLst>
      <p:ext uri="{BB962C8B-B14F-4D97-AF65-F5344CB8AC3E}">
        <p14:creationId xmlns:p14="http://schemas.microsoft.com/office/powerpoint/2010/main" val="5809397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2629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document with text and black text&#10;&#10;AI-generated content may be incorrect.">
            <a:extLst>
              <a:ext uri="{FF2B5EF4-FFF2-40B4-BE49-F238E27FC236}">
                <a16:creationId xmlns:a16="http://schemas.microsoft.com/office/drawing/2014/main" id="{388CEEEA-84E7-8E9F-C7FA-15D9D856EFDE}"/>
              </a:ext>
            </a:extLst>
          </p:cNvPr>
          <p:cNvPicPr>
            <a:picLocks noChangeAspect="1"/>
          </p:cNvPicPr>
          <p:nvPr/>
        </p:nvPicPr>
        <p:blipFill>
          <a:blip r:embed="rId3"/>
          <a:stretch>
            <a:fillRect/>
          </a:stretch>
        </p:blipFill>
        <p:spPr>
          <a:xfrm>
            <a:off x="2418729" y="643467"/>
            <a:ext cx="7354542" cy="5571066"/>
          </a:xfrm>
          <a:prstGeom prst="rect">
            <a:avLst/>
          </a:prstGeom>
        </p:spPr>
      </p:pic>
    </p:spTree>
    <p:extLst>
      <p:ext uri="{BB962C8B-B14F-4D97-AF65-F5344CB8AC3E}">
        <p14:creationId xmlns:p14="http://schemas.microsoft.com/office/powerpoint/2010/main" val="11322249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6847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BBB845F1-D5A6-76A3-EDE9-FB613F88A968}"/>
              </a:ext>
            </a:extLst>
          </p:cNvPr>
          <p:cNvPicPr>
            <a:picLocks noChangeAspect="1"/>
          </p:cNvPicPr>
          <p:nvPr/>
        </p:nvPicPr>
        <p:blipFill>
          <a:blip r:embed="rId3"/>
          <a:stretch>
            <a:fillRect/>
          </a:stretch>
        </p:blipFill>
        <p:spPr>
          <a:xfrm>
            <a:off x="1510760" y="643467"/>
            <a:ext cx="9170480" cy="5571066"/>
          </a:xfrm>
          <a:prstGeom prst="rect">
            <a:avLst/>
          </a:prstGeom>
        </p:spPr>
      </p:pic>
    </p:spTree>
    <p:extLst>
      <p:ext uri="{BB962C8B-B14F-4D97-AF65-F5344CB8AC3E}">
        <p14:creationId xmlns:p14="http://schemas.microsoft.com/office/powerpoint/2010/main" val="19383204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B9FF99BD-075F-4761-A995-6FC574BD25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A7B21A54-9BA3-4EA9-B460-5A829ADD90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FA8F714-B9D8-488A-8CCA-E9948FF913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643468"/>
            <a:ext cx="10905067" cy="55710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F19BC12D-288B-77AF-91F7-929236C6EEFF}"/>
              </a:ext>
            </a:extLst>
          </p:cNvPr>
          <p:cNvPicPr>
            <a:picLocks noChangeAspect="1"/>
          </p:cNvPicPr>
          <p:nvPr/>
        </p:nvPicPr>
        <p:blipFill>
          <a:blip r:embed="rId2"/>
          <a:stretch>
            <a:fillRect/>
          </a:stretch>
        </p:blipFill>
        <p:spPr>
          <a:xfrm>
            <a:off x="2806855" y="1123527"/>
            <a:ext cx="6578285" cy="4604800"/>
          </a:xfrm>
          <a:prstGeom prst="rect">
            <a:avLst/>
          </a:prstGeom>
        </p:spPr>
      </p:pic>
    </p:spTree>
    <p:extLst>
      <p:ext uri="{BB962C8B-B14F-4D97-AF65-F5344CB8AC3E}">
        <p14:creationId xmlns:p14="http://schemas.microsoft.com/office/powerpoint/2010/main" val="26136767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282B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F372D75C-5D9B-16B4-0AE3-E45B8D455159}"/>
              </a:ext>
            </a:extLst>
          </p:cNvPr>
          <p:cNvPicPr>
            <a:picLocks noChangeAspect="1"/>
          </p:cNvPicPr>
          <p:nvPr/>
        </p:nvPicPr>
        <p:blipFill>
          <a:blip r:embed="rId3"/>
          <a:stretch>
            <a:fillRect/>
          </a:stretch>
        </p:blipFill>
        <p:spPr>
          <a:xfrm>
            <a:off x="643467" y="1616032"/>
            <a:ext cx="10905066" cy="3625935"/>
          </a:xfrm>
          <a:prstGeom prst="rect">
            <a:avLst/>
          </a:prstGeom>
        </p:spPr>
      </p:pic>
    </p:spTree>
    <p:extLst>
      <p:ext uri="{BB962C8B-B14F-4D97-AF65-F5344CB8AC3E}">
        <p14:creationId xmlns:p14="http://schemas.microsoft.com/office/powerpoint/2010/main" val="269304594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4835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descr="A screenshot of a computer&#10;&#10;AI-generated content may be incorrect.">
            <a:extLst>
              <a:ext uri="{FF2B5EF4-FFF2-40B4-BE49-F238E27FC236}">
                <a16:creationId xmlns:a16="http://schemas.microsoft.com/office/drawing/2014/main" id="{B89623AD-09A3-F228-F3FC-54100DB5C3EB}"/>
              </a:ext>
            </a:extLst>
          </p:cNvPr>
          <p:cNvPicPr>
            <a:picLocks noGrp="1" noChangeAspect="1"/>
          </p:cNvPicPr>
          <p:nvPr>
            <p:ph idx="1"/>
          </p:nvPr>
        </p:nvPicPr>
        <p:blipFill>
          <a:blip r:embed="rId3"/>
          <a:stretch>
            <a:fillRect/>
          </a:stretch>
        </p:blipFill>
        <p:spPr>
          <a:xfrm>
            <a:off x="643467" y="2229443"/>
            <a:ext cx="10905066" cy="2399114"/>
          </a:xfrm>
          <a:prstGeom prst="rect">
            <a:avLst/>
          </a:prstGeom>
        </p:spPr>
      </p:pic>
    </p:spTree>
    <p:extLst>
      <p:ext uri="{BB962C8B-B14F-4D97-AF65-F5344CB8AC3E}">
        <p14:creationId xmlns:p14="http://schemas.microsoft.com/office/powerpoint/2010/main" val="346537498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8D593B-4AE1-358A-62EA-D6622571B23A}"/>
              </a:ext>
            </a:extLst>
          </p:cNvPr>
          <p:cNvPicPr>
            <a:picLocks noChangeAspect="1"/>
          </p:cNvPicPr>
          <p:nvPr/>
        </p:nvPicPr>
        <p:blipFill>
          <a:blip r:embed="rId3"/>
          <a:stretch>
            <a:fillRect/>
          </a:stretch>
        </p:blipFill>
        <p:spPr>
          <a:xfrm>
            <a:off x="1580758" y="11134"/>
            <a:ext cx="9030483" cy="6835732"/>
          </a:xfrm>
          <a:prstGeom prst="rect">
            <a:avLst/>
          </a:prstGeom>
        </p:spPr>
      </p:pic>
    </p:spTree>
    <p:extLst>
      <p:ext uri="{BB962C8B-B14F-4D97-AF65-F5344CB8AC3E}">
        <p14:creationId xmlns:p14="http://schemas.microsoft.com/office/powerpoint/2010/main" val="33046943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2E0746A-CF84-DEDA-6BBE-65B920BB1EAA}"/>
              </a:ext>
            </a:extLst>
          </p:cNvPr>
          <p:cNvPicPr>
            <a:picLocks noChangeAspect="1"/>
          </p:cNvPicPr>
          <p:nvPr/>
        </p:nvPicPr>
        <p:blipFill>
          <a:blip r:embed="rId2"/>
          <a:stretch>
            <a:fillRect/>
          </a:stretch>
        </p:blipFill>
        <p:spPr>
          <a:xfrm>
            <a:off x="3028129" y="0"/>
            <a:ext cx="5972997" cy="4501141"/>
          </a:xfrm>
          <a:prstGeom prst="rect">
            <a:avLst/>
          </a:prstGeom>
        </p:spPr>
      </p:pic>
      <p:pic>
        <p:nvPicPr>
          <p:cNvPr id="7" name="Picture 6">
            <a:extLst>
              <a:ext uri="{FF2B5EF4-FFF2-40B4-BE49-F238E27FC236}">
                <a16:creationId xmlns:a16="http://schemas.microsoft.com/office/drawing/2014/main" id="{3B5FF7BF-0882-E81C-81AD-58845D7B0B9D}"/>
              </a:ext>
            </a:extLst>
          </p:cNvPr>
          <p:cNvPicPr>
            <a:picLocks noChangeAspect="1"/>
          </p:cNvPicPr>
          <p:nvPr/>
        </p:nvPicPr>
        <p:blipFill>
          <a:blip r:embed="rId3"/>
          <a:stretch>
            <a:fillRect/>
          </a:stretch>
        </p:blipFill>
        <p:spPr>
          <a:xfrm>
            <a:off x="2948162" y="4836736"/>
            <a:ext cx="6995766" cy="1356478"/>
          </a:xfrm>
          <a:prstGeom prst="rect">
            <a:avLst/>
          </a:prstGeom>
        </p:spPr>
      </p:pic>
    </p:spTree>
    <p:extLst>
      <p:ext uri="{BB962C8B-B14F-4D97-AF65-F5344CB8AC3E}">
        <p14:creationId xmlns:p14="http://schemas.microsoft.com/office/powerpoint/2010/main" val="23888075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p:nvSpPr>
          <p:cNvPr id="8" name="Freeform: Shape 7">
            <a:extLst>
              <a:ext uri="{FF2B5EF4-FFF2-40B4-BE49-F238E27FC236}">
                <a16:creationId xmlns:a16="http://schemas.microsoft.com/office/drawing/2014/main" id="{66B332A4-D438-4773-A77F-5ED49A448D9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953768" y="0"/>
            <a:ext cx="8284464" cy="6858000"/>
          </a:xfrm>
          <a:custGeom>
            <a:avLst/>
            <a:gdLst>
              <a:gd name="connsiteX0" fmla="*/ 1818109 w 8284464"/>
              <a:gd name="connsiteY0" fmla="*/ 0 h 6858000"/>
              <a:gd name="connsiteX1" fmla="*/ 6466355 w 8284464"/>
              <a:gd name="connsiteY1" fmla="*/ 0 h 6858000"/>
              <a:gd name="connsiteX2" fmla="*/ 6620596 w 8284464"/>
              <a:gd name="connsiteY2" fmla="*/ 109683 h 6858000"/>
              <a:gd name="connsiteX3" fmla="*/ 8284464 w 8284464"/>
              <a:gd name="connsiteY3" fmla="*/ 3429000 h 6858000"/>
              <a:gd name="connsiteX4" fmla="*/ 6620596 w 8284464"/>
              <a:gd name="connsiteY4" fmla="*/ 6748318 h 6858000"/>
              <a:gd name="connsiteX5" fmla="*/ 6466355 w 8284464"/>
              <a:gd name="connsiteY5" fmla="*/ 6858000 h 6858000"/>
              <a:gd name="connsiteX6" fmla="*/ 1818109 w 8284464"/>
              <a:gd name="connsiteY6" fmla="*/ 6858000 h 6858000"/>
              <a:gd name="connsiteX7" fmla="*/ 1663869 w 8284464"/>
              <a:gd name="connsiteY7" fmla="*/ 6748318 h 6858000"/>
              <a:gd name="connsiteX8" fmla="*/ 0 w 8284464"/>
              <a:gd name="connsiteY8" fmla="*/ 3429000 h 6858000"/>
              <a:gd name="connsiteX9" fmla="*/ 1663869 w 8284464"/>
              <a:gd name="connsiteY9" fmla="*/ 109683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284464" h="6858000">
                <a:moveTo>
                  <a:pt x="1818109" y="0"/>
                </a:moveTo>
                <a:lnTo>
                  <a:pt x="6466355" y="0"/>
                </a:lnTo>
                <a:lnTo>
                  <a:pt x="6620596" y="109683"/>
                </a:lnTo>
                <a:cubicBezTo>
                  <a:pt x="7630666" y="865069"/>
                  <a:pt x="8284464" y="2070683"/>
                  <a:pt x="8284464" y="3429000"/>
                </a:cubicBezTo>
                <a:cubicBezTo>
                  <a:pt x="8284464" y="4787317"/>
                  <a:pt x="7630666" y="5992931"/>
                  <a:pt x="6620596" y="6748318"/>
                </a:cubicBezTo>
                <a:lnTo>
                  <a:pt x="6466355" y="6858000"/>
                </a:lnTo>
                <a:lnTo>
                  <a:pt x="1818109" y="6858000"/>
                </a:lnTo>
                <a:lnTo>
                  <a:pt x="1663869" y="6748318"/>
                </a:lnTo>
                <a:cubicBezTo>
                  <a:pt x="653798" y="5992931"/>
                  <a:pt x="0" y="4787317"/>
                  <a:pt x="0" y="3429000"/>
                </a:cubicBezTo>
                <a:cubicBezTo>
                  <a:pt x="0" y="2070683"/>
                  <a:pt x="653798" y="865069"/>
                  <a:pt x="1663869" y="109683"/>
                </a:cubicBezTo>
                <a:close/>
              </a:path>
            </a:pathLst>
          </a:custGeom>
          <a:solidFill>
            <a:srgbClr val="FFFFF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F9AD32D-FF05-44F4-BD4D-9CEE89B71EB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118360" y="0"/>
            <a:ext cx="7955280" cy="6858000"/>
          </a:xfrm>
          <a:custGeom>
            <a:avLst/>
            <a:gdLst>
              <a:gd name="connsiteX0" fmla="*/ 1962423 w 7955280"/>
              <a:gd name="connsiteY0" fmla="*/ 0 h 6858000"/>
              <a:gd name="connsiteX1" fmla="*/ 5992858 w 7955280"/>
              <a:gd name="connsiteY1" fmla="*/ 0 h 6858000"/>
              <a:gd name="connsiteX2" fmla="*/ 6040191 w 7955280"/>
              <a:gd name="connsiteY2" fmla="*/ 27216 h 6858000"/>
              <a:gd name="connsiteX3" fmla="*/ 7955280 w 7955280"/>
              <a:gd name="connsiteY3" fmla="*/ 3429000 h 6858000"/>
              <a:gd name="connsiteX4" fmla="*/ 6040191 w 7955280"/>
              <a:gd name="connsiteY4" fmla="*/ 6830784 h 6858000"/>
              <a:gd name="connsiteX5" fmla="*/ 5992858 w 7955280"/>
              <a:gd name="connsiteY5" fmla="*/ 6858000 h 6858000"/>
              <a:gd name="connsiteX6" fmla="*/ 1962423 w 7955280"/>
              <a:gd name="connsiteY6" fmla="*/ 6858000 h 6858000"/>
              <a:gd name="connsiteX7" fmla="*/ 1915089 w 7955280"/>
              <a:gd name="connsiteY7" fmla="*/ 6830784 h 6858000"/>
              <a:gd name="connsiteX8" fmla="*/ 0 w 7955280"/>
              <a:gd name="connsiteY8" fmla="*/ 3429000 h 6858000"/>
              <a:gd name="connsiteX9" fmla="*/ 1915089 w 7955280"/>
              <a:gd name="connsiteY9" fmla="*/ 27216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55280" h="6858000">
                <a:moveTo>
                  <a:pt x="1962423" y="0"/>
                </a:moveTo>
                <a:lnTo>
                  <a:pt x="5992858" y="0"/>
                </a:lnTo>
                <a:lnTo>
                  <a:pt x="6040191" y="27216"/>
                </a:lnTo>
                <a:cubicBezTo>
                  <a:pt x="7188332" y="724844"/>
                  <a:pt x="7955280" y="1987357"/>
                  <a:pt x="7955280" y="3429000"/>
                </a:cubicBezTo>
                <a:cubicBezTo>
                  <a:pt x="7955280" y="4870644"/>
                  <a:pt x="7188332" y="6133157"/>
                  <a:pt x="6040191" y="6830784"/>
                </a:cubicBezTo>
                <a:lnTo>
                  <a:pt x="5992858" y="6858000"/>
                </a:lnTo>
                <a:lnTo>
                  <a:pt x="1962423" y="6858000"/>
                </a:lnTo>
                <a:lnTo>
                  <a:pt x="1915089" y="6830784"/>
                </a:lnTo>
                <a:cubicBezTo>
                  <a:pt x="766948" y="6133157"/>
                  <a:pt x="0" y="4870644"/>
                  <a:pt x="0" y="3429000"/>
                </a:cubicBezTo>
                <a:cubicBezTo>
                  <a:pt x="0" y="1987357"/>
                  <a:pt x="766948" y="724844"/>
                  <a:pt x="1915089" y="27216"/>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TextBox 2">
            <a:extLst>
              <a:ext uri="{FF2B5EF4-FFF2-40B4-BE49-F238E27FC236}">
                <a16:creationId xmlns:a16="http://schemas.microsoft.com/office/drawing/2014/main" id="{2043CD9F-EEC9-C40D-C441-9EF3E3C90E48}"/>
              </a:ext>
            </a:extLst>
          </p:cNvPr>
          <p:cNvSpPr txBox="1"/>
          <p:nvPr/>
        </p:nvSpPr>
        <p:spPr>
          <a:xfrm>
            <a:off x="2555631" y="1441938"/>
            <a:ext cx="7080738" cy="3974124"/>
          </a:xfrm>
          <a:prstGeom prst="rect">
            <a:avLst/>
          </a:prstGeom>
        </p:spPr>
        <p:txBody>
          <a:bodyPr vert="horz" lIns="91440" tIns="45720" rIns="91440" bIns="45720" rtlCol="0" anchor="ctr">
            <a:normAutofit/>
          </a:bodyPr>
          <a:lstStyle/>
          <a:p>
            <a:pPr algn="ctr" defTabSz="914400">
              <a:lnSpc>
                <a:spcPct val="90000"/>
              </a:lnSpc>
              <a:spcBef>
                <a:spcPct val="0"/>
              </a:spcBef>
              <a:spcAft>
                <a:spcPts val="600"/>
              </a:spcAft>
            </a:pPr>
            <a:r>
              <a:rPr lang="en-US" sz="5400" dirty="0">
                <a:solidFill>
                  <a:schemeClr val="bg1">
                    <a:lumMod val="95000"/>
                    <a:lumOff val="5000"/>
                  </a:schemeClr>
                </a:solidFill>
                <a:latin typeface="+mj-lt"/>
                <a:ea typeface="+mj-ea"/>
                <a:cs typeface="+mj-cs"/>
              </a:rPr>
              <a:t>DEMOS</a:t>
            </a:r>
          </a:p>
        </p:txBody>
      </p:sp>
    </p:spTree>
    <p:extLst>
      <p:ext uri="{BB962C8B-B14F-4D97-AF65-F5344CB8AC3E}">
        <p14:creationId xmlns:p14="http://schemas.microsoft.com/office/powerpoint/2010/main" val="1778567255"/>
      </p:ext>
    </p:extLst>
  </p:cSld>
  <p:clrMapOvr>
    <a:overrideClrMapping bg1="dk1" tx1="lt1" bg2="dk2" tx2="lt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3D3F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415A8A28-AEFF-B1D5-31F5-8DBEEB2EF999}"/>
              </a:ext>
            </a:extLst>
          </p:cNvPr>
          <p:cNvPicPr>
            <a:picLocks noChangeAspect="1"/>
          </p:cNvPicPr>
          <p:nvPr/>
        </p:nvPicPr>
        <p:blipFill>
          <a:blip r:embed="rId3"/>
          <a:stretch>
            <a:fillRect/>
          </a:stretch>
        </p:blipFill>
        <p:spPr>
          <a:xfrm>
            <a:off x="1293357" y="643467"/>
            <a:ext cx="9605286" cy="5571066"/>
          </a:xfrm>
          <a:prstGeom prst="rect">
            <a:avLst/>
          </a:prstGeom>
        </p:spPr>
      </p:pic>
    </p:spTree>
    <p:extLst>
      <p:ext uri="{BB962C8B-B14F-4D97-AF65-F5344CB8AC3E}">
        <p14:creationId xmlns:p14="http://schemas.microsoft.com/office/powerpoint/2010/main" val="13817719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Rectangle 28">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3D40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FE2E8019-64CF-0487-10BF-5DA7FE721BA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6708" y="643467"/>
            <a:ext cx="5278583" cy="5571065"/>
          </a:xfrm>
          <a:prstGeom prst="rect">
            <a:avLst/>
          </a:prstGeom>
        </p:spPr>
      </p:pic>
    </p:spTree>
    <p:extLst>
      <p:ext uri="{BB962C8B-B14F-4D97-AF65-F5344CB8AC3E}">
        <p14:creationId xmlns:p14="http://schemas.microsoft.com/office/powerpoint/2010/main" val="32700221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screenshot of a computer&#10;&#10;AI-generated content may be incorrect.">
            <a:extLst>
              <a:ext uri="{FF2B5EF4-FFF2-40B4-BE49-F238E27FC236}">
                <a16:creationId xmlns:a16="http://schemas.microsoft.com/office/drawing/2014/main" id="{C9ECF990-5E11-911E-E97A-D0CEE5029B7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09333" y="643467"/>
            <a:ext cx="6773333" cy="5571066"/>
          </a:xfrm>
          <a:prstGeom prst="rect">
            <a:avLst/>
          </a:prstGeom>
        </p:spPr>
      </p:pic>
    </p:spTree>
    <p:extLst>
      <p:ext uri="{BB962C8B-B14F-4D97-AF65-F5344CB8AC3E}">
        <p14:creationId xmlns:p14="http://schemas.microsoft.com/office/powerpoint/2010/main" val="28222067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A9F529C3-C941-49FD-8C67-82F134F64B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50000"/>
              <a:lumOff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20586029-32A0-47E5-9AEC-AE3ABA6B9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screenshot of a graph&#10;&#10;AI-generated content may be incorrect.">
            <a:extLst>
              <a:ext uri="{FF2B5EF4-FFF2-40B4-BE49-F238E27FC236}">
                <a16:creationId xmlns:a16="http://schemas.microsoft.com/office/drawing/2014/main" id="{C2C4EE4E-088C-3427-675E-50607BD207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467" y="1833966"/>
            <a:ext cx="5294716" cy="3190065"/>
          </a:xfrm>
          <a:prstGeom prst="rect">
            <a:avLst/>
          </a:prstGeom>
        </p:spPr>
      </p:pic>
      <p:cxnSp>
        <p:nvCxnSpPr>
          <p:cNvPr id="14" name="Straight Connector 13">
            <a:extLst>
              <a:ext uri="{FF2B5EF4-FFF2-40B4-BE49-F238E27FC236}">
                <a16:creationId xmlns:a16="http://schemas.microsoft.com/office/drawing/2014/main" id="{8C730EAB-A532-4295-A302-FB4B90DB9F5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79958" y="1143000"/>
            <a:ext cx="0" cy="4572000"/>
          </a:xfrm>
          <a:prstGeom prst="line">
            <a:avLst/>
          </a:prstGeom>
          <a:ln>
            <a:solidFill>
              <a:srgbClr val="4E4E4E"/>
            </a:solidFill>
          </a:ln>
        </p:spPr>
        <p:style>
          <a:lnRef idx="1">
            <a:schemeClr val="accent1"/>
          </a:lnRef>
          <a:fillRef idx="0">
            <a:schemeClr val="accent1"/>
          </a:fillRef>
          <a:effectRef idx="0">
            <a:schemeClr val="accent1"/>
          </a:effectRef>
          <a:fontRef idx="minor">
            <a:schemeClr val="tx1"/>
          </a:fontRef>
        </p:style>
      </p:cxnSp>
      <p:pic>
        <p:nvPicPr>
          <p:cNvPr id="5" name="Picture 4" descr="A chart with text and numbers&#10;&#10;AI-generated content may be incorrect.">
            <a:extLst>
              <a:ext uri="{FF2B5EF4-FFF2-40B4-BE49-F238E27FC236}">
                <a16:creationId xmlns:a16="http://schemas.microsoft.com/office/drawing/2014/main" id="{C31815F2-E16C-DC59-9F97-40E41C5756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00603" y="643467"/>
            <a:ext cx="4401142" cy="5571066"/>
          </a:xfrm>
          <a:prstGeom prst="rect">
            <a:avLst/>
          </a:prstGeom>
        </p:spPr>
      </p:pic>
    </p:spTree>
    <p:extLst>
      <p:ext uri="{BB962C8B-B14F-4D97-AF65-F5344CB8AC3E}">
        <p14:creationId xmlns:p14="http://schemas.microsoft.com/office/powerpoint/2010/main" val="21674313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descr="A screenshot of a computer&#10;&#10;AI-generated content may be incorrect.">
            <a:extLst>
              <a:ext uri="{FF2B5EF4-FFF2-40B4-BE49-F238E27FC236}">
                <a16:creationId xmlns:a16="http://schemas.microsoft.com/office/drawing/2014/main" id="{10985FFD-D004-387B-FE29-9C3B69AF2F88}"/>
              </a:ext>
            </a:extLst>
          </p:cNvPr>
          <p:cNvPicPr>
            <a:picLocks noChangeAspect="1"/>
          </p:cNvPicPr>
          <p:nvPr/>
        </p:nvPicPr>
        <p:blipFill>
          <a:blip r:embed="rId3">
            <a:extLst>
              <a:ext uri="{28A0092B-C50C-407E-A947-70E740481C1C}">
                <a14:useLocalDpi xmlns:a14="http://schemas.microsoft.com/office/drawing/2010/main" val="0"/>
              </a:ext>
            </a:extLst>
          </a:blip>
          <a:srcRect l="1315"/>
          <a:stretch>
            <a:fillRect/>
          </a:stretch>
        </p:blipFill>
        <p:spPr>
          <a:xfrm>
            <a:off x="20" y="1282"/>
            <a:ext cx="12191980" cy="6856718"/>
          </a:xfrm>
          <a:prstGeom prst="rect">
            <a:avLst/>
          </a:prstGeom>
        </p:spPr>
      </p:pic>
    </p:spTree>
    <p:extLst>
      <p:ext uri="{BB962C8B-B14F-4D97-AF65-F5344CB8AC3E}">
        <p14:creationId xmlns:p14="http://schemas.microsoft.com/office/powerpoint/2010/main" val="42392376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32BC26D8-82FB-445E-AA49-62A77D7C1E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885C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B44330D-EA18-4254-AA95-EB49948539B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graph with blue lines and numbers&#10;&#10;AI-generated content may be incorrect.">
            <a:extLst>
              <a:ext uri="{FF2B5EF4-FFF2-40B4-BE49-F238E27FC236}">
                <a16:creationId xmlns:a16="http://schemas.microsoft.com/office/drawing/2014/main" id="{8D89DA4B-A87E-A6A5-AE47-537E54B1D7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4951" y="643467"/>
            <a:ext cx="10462098" cy="5571066"/>
          </a:xfrm>
          <a:prstGeom prst="rect">
            <a:avLst/>
          </a:prstGeom>
        </p:spPr>
      </p:pic>
    </p:spTree>
    <p:extLst>
      <p:ext uri="{BB962C8B-B14F-4D97-AF65-F5344CB8AC3E}">
        <p14:creationId xmlns:p14="http://schemas.microsoft.com/office/powerpoint/2010/main" val="1509374128"/>
      </p:ext>
    </p:extLst>
  </p:cSld>
  <p:clrMapOvr>
    <a:masterClrMapping/>
  </p:clrMapOvr>
</p:sld>
</file>

<file path=ppt/theme/theme1.xml><?xml version="1.0" encoding="utf-8"?>
<a:theme xmlns:a="http://schemas.openxmlformats.org/drawingml/2006/main" name="Office 2013 - 2022 Theme">
  <a:themeElements>
    <a:clrScheme name="Office 2013 - 2022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2013 - 2022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2022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661</TotalTime>
  <Words>2661</Words>
  <Application>Microsoft Office PowerPoint</Application>
  <PresentationFormat>Widescreen</PresentationFormat>
  <Paragraphs>190</Paragraphs>
  <Slides>37</Slides>
  <Notes>27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Aptos</vt:lpstr>
      <vt:lpstr>Arial</vt:lpstr>
      <vt:lpstr>Calibri</vt:lpstr>
      <vt:lpstr>Calibri Light</vt:lpstr>
      <vt:lpstr>Wingdings</vt:lpstr>
      <vt:lpstr>Office 2013 - 2022 Theme</vt:lpstr>
      <vt:lpstr>Alexa, Write My Dissertation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Justin Banfi</dc:creator>
  <cp:lastModifiedBy>Justin Banfi</cp:lastModifiedBy>
  <cp:revision>27</cp:revision>
  <dcterms:created xsi:type="dcterms:W3CDTF">2025-04-24T20:17:23Z</dcterms:created>
  <dcterms:modified xsi:type="dcterms:W3CDTF">2025-11-07T00:58:16Z</dcterms:modified>
</cp:coreProperties>
</file>