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aa6d6603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caa6d6603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aa6d6603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caa6d6603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aa6d6603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caa6d6603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caa6d6603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caa6d6603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aa6d6603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caa6d6603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aa6d66032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caa6d6603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caa6d6603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caa6d6603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caa6d6603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caa6d6603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caa6d6603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caa6d6603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caa6d6603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caa6d6603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caa6d660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caa6d660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cc142d9ef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cc142d9ef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cc142d9ef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cc142d9ef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cc142d9ef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cc142d9ef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caa6d6603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caa6d6603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cc142d9ef8_4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cc142d9ef8_4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cc862ab78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cc862ab78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cc142d9ef8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cc142d9ef8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caa6d660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caa6d660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aa6d6603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caa6d6603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c142d9ef8_4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c142d9ef8_4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aa6d6603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caa6d6603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c142d9ef8_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cc142d9ef8_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Transesophageal echocardiogram of patient with Q fever shows aortic prosthetic valve endocarditis. Arrows identify an echogenic density on the prosthetic aortic valve in the transverse-axis view (left) and long-axis view (right). The distance between the hash marks is 1.7 cm. Ao = aorta; LA = left atrium; LVOT = left ventricular outflow tract.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aa6d6603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caa6d6603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14.jpg"/><Relationship Id="rId7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1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19.jp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B9E3"/>
            </a:gs>
            <a:gs pos="50000">
              <a:srgbClr val="ABECB8"/>
            </a:gs>
            <a:gs pos="100000">
              <a:srgbClr val="FE8A91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Rickettsia, Ehrlichia, Coxiella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4C1130"/>
                </a:solidFill>
                <a:latin typeface="Courier New"/>
                <a:ea typeface="Courier New"/>
                <a:cs typeface="Courier New"/>
                <a:sym typeface="Courier New"/>
              </a:rPr>
              <a:t>By Olivia Foglesong</a:t>
            </a:r>
            <a:endParaRPr i="1">
              <a:solidFill>
                <a:srgbClr val="4C113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AB9E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Treatment &amp; Prevention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22"/>
          <p:cNvSpPr txBox="1"/>
          <p:nvPr>
            <p:ph type="title"/>
          </p:nvPr>
        </p:nvSpPr>
        <p:spPr>
          <a:xfrm>
            <a:off x="649000" y="940400"/>
            <a:ext cx="268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Coxiella Burnetii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295125" y="1370200"/>
            <a:ext cx="5206800" cy="3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Acute Q fever will either go away 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on it’s own or if necessary can be treated 2 weeks of doxycycline.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Chronic Q fever requires a much longer treatment of doxycycline and hydroxychloroquine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No Vaccine is 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available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438" y="269188"/>
            <a:ext cx="28670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6450" y="3372400"/>
            <a:ext cx="2867025" cy="15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/>
          <p:nvPr/>
        </p:nvSpPr>
        <p:spPr>
          <a:xfrm>
            <a:off x="6954013" y="2110188"/>
            <a:ext cx="1011900" cy="1011900"/>
          </a:xfrm>
          <a:prstGeom prst="star4">
            <a:avLst>
              <a:gd fmla="val 12500" name="adj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 rot="2700000">
            <a:off x="6954015" y="2110194"/>
            <a:ext cx="1011870" cy="1011870"/>
          </a:xfrm>
          <a:prstGeom prst="star4">
            <a:avLst>
              <a:gd fmla="val 12500" name="adj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8A9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Pathogenesis &amp; Immunity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" name="Google Shape;144;p23"/>
          <p:cNvSpPr txBox="1"/>
          <p:nvPr>
            <p:ph type="title"/>
          </p:nvPr>
        </p:nvSpPr>
        <p:spPr>
          <a:xfrm>
            <a:off x="480375" y="919325"/>
            <a:ext cx="15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Ehrlichia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326750" y="1549375"/>
            <a:ext cx="5238300" cy="3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305650" y="1486125"/>
            <a:ext cx="5504400" cy="1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Named after Paul Ehrlich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Leukocytic organisms that paralyze white blood cells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Protected from the host’s antibody response</a:t>
            </a:r>
            <a:r>
              <a:rPr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Paul Ehrlich – Biographical - NobelPrize.org"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3550" y="682700"/>
            <a:ext cx="1498750" cy="209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050" y="2782550"/>
            <a:ext cx="3094799" cy="20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/>
          <p:nvPr/>
        </p:nvSpPr>
        <p:spPr>
          <a:xfrm>
            <a:off x="6019488" y="1486113"/>
            <a:ext cx="1011900" cy="1011900"/>
          </a:xfrm>
          <a:prstGeom prst="star4">
            <a:avLst>
              <a:gd fmla="val 12500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 rot="2700000">
            <a:off x="6019515" y="1486144"/>
            <a:ext cx="1011870" cy="1011870"/>
          </a:xfrm>
          <a:prstGeom prst="star4">
            <a:avLst>
              <a:gd fmla="val 12500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3390" y="2799350"/>
            <a:ext cx="2376560" cy="20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8A9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Epidemiology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Google Shape;158;p24"/>
          <p:cNvSpPr txBox="1"/>
          <p:nvPr>
            <p:ph type="title"/>
          </p:nvPr>
        </p:nvSpPr>
        <p:spPr>
          <a:xfrm>
            <a:off x="459275" y="940400"/>
            <a:ext cx="15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Ehrlichia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305650" y="1391275"/>
            <a:ext cx="5196300" cy="3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-"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Three main genogroups are </a:t>
            </a:r>
            <a:r>
              <a:rPr i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E. sennetsu (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Sennetsu fever), </a:t>
            </a:r>
            <a:r>
              <a:rPr i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E. chaffeensis (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Human monocytic ehrlichiosis</a:t>
            </a:r>
            <a:r>
              <a:rPr i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), and E. equi(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Human granulocytic ehrlichiosis).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Ehrlichia Chaffeensis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-"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First tick-borne 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species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to be recognized in 1986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-"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Primary 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reservoir-vector is the Lone Star tick.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-"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Prevalence is likely underestimated and is likely as common as </a:t>
            </a:r>
            <a:r>
              <a:rPr i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R. rickettsii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Ehrlichia Equi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-"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Deer ticks (</a:t>
            </a:r>
            <a:r>
              <a:rPr i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Ixodes scapularis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and dog ticks (</a:t>
            </a:r>
            <a:r>
              <a:rPr i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D. variabilis)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 the main vectors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1625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ourier New"/>
              <a:buChar char="-"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Deer are likely an important reservoir.</a:t>
            </a:r>
            <a:r>
              <a:rPr lang="en" sz="11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6548" l="10175" r="9959" t="9071"/>
          <a:stretch/>
        </p:blipFill>
        <p:spPr>
          <a:xfrm>
            <a:off x="5217275" y="267050"/>
            <a:ext cx="1264800" cy="14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 b="0" l="24833" r="28322" t="0"/>
          <a:stretch/>
        </p:blipFill>
        <p:spPr>
          <a:xfrm>
            <a:off x="5645600" y="3077800"/>
            <a:ext cx="1489961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 rotWithShape="1">
          <a:blip r:embed="rId5">
            <a:alphaModFix/>
          </a:blip>
          <a:srcRect b="0" l="9177" r="17348" t="0"/>
          <a:stretch/>
        </p:blipFill>
        <p:spPr>
          <a:xfrm>
            <a:off x="7135550" y="3077800"/>
            <a:ext cx="17496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 rotWithShape="1">
          <a:blip r:embed="rId6">
            <a:alphaModFix/>
          </a:blip>
          <a:srcRect b="0" l="11869" r="21340" t="23207"/>
          <a:stretch/>
        </p:blipFill>
        <p:spPr>
          <a:xfrm>
            <a:off x="7135550" y="1748275"/>
            <a:ext cx="1749625" cy="13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7">
            <a:alphaModFix/>
          </a:blip>
          <a:srcRect b="1730" l="7793" r="3751" t="0"/>
          <a:stretch/>
        </p:blipFill>
        <p:spPr>
          <a:xfrm>
            <a:off x="6482075" y="267050"/>
            <a:ext cx="2403101" cy="148122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/>
          <p:nvPr/>
        </p:nvSpPr>
        <p:spPr>
          <a:xfrm rot="2700000">
            <a:off x="5914115" y="2004794"/>
            <a:ext cx="1011870" cy="1011870"/>
          </a:xfrm>
          <a:prstGeom prst="star4">
            <a:avLst>
              <a:gd fmla="val 12500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5914088" y="2004763"/>
            <a:ext cx="1011900" cy="1011900"/>
          </a:xfrm>
          <a:prstGeom prst="star4">
            <a:avLst>
              <a:gd fmla="val 12500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8A9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Clinical Disease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p25"/>
          <p:cNvSpPr txBox="1"/>
          <p:nvPr>
            <p:ph type="title"/>
          </p:nvPr>
        </p:nvSpPr>
        <p:spPr>
          <a:xfrm>
            <a:off x="480350" y="950925"/>
            <a:ext cx="15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Ehrlichia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305650" y="1475600"/>
            <a:ext cx="51858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Ehrlichiosis (</a:t>
            </a:r>
            <a:r>
              <a:rPr b="1" i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E. chaffeensis </a:t>
            </a:r>
            <a:r>
              <a:rPr b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and </a:t>
            </a:r>
            <a:r>
              <a:rPr b="1" i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E. equi)</a:t>
            </a:r>
            <a:endParaRPr b="1"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Has similar manifestations as  </a:t>
            </a:r>
            <a:r>
              <a:rPr i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R. rickettsii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Symptoms appear after about 1-3 weeks.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Symptoms include: high fever, headache, malaise, myalgia, leukopenia, thrombocytopenia, and a rash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Less than 5% mortality rate for monocytic ehrlichiosis and about a 10% mortality rate for granulocytic ehrlichiosis. 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200" y="2539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200" y="3587593"/>
            <a:ext cx="2857500" cy="127141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/>
          <p:nvPr/>
        </p:nvSpPr>
        <p:spPr>
          <a:xfrm rot="2700000">
            <a:off x="6954015" y="2266094"/>
            <a:ext cx="1011870" cy="1011870"/>
          </a:xfrm>
          <a:prstGeom prst="star4">
            <a:avLst>
              <a:gd fmla="val 12500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6953988" y="2266063"/>
            <a:ext cx="1011900" cy="1011900"/>
          </a:xfrm>
          <a:prstGeom prst="star4">
            <a:avLst>
              <a:gd fmla="val 12500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8A9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Laboratory Diagnosis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Google Shape;185;p26"/>
          <p:cNvSpPr txBox="1"/>
          <p:nvPr>
            <p:ph type="title"/>
          </p:nvPr>
        </p:nvSpPr>
        <p:spPr>
          <a:xfrm>
            <a:off x="522525" y="950950"/>
            <a:ext cx="15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Ehrlichia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295125" y="1465050"/>
            <a:ext cx="5259300" cy="3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Microscopy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and culturing have proven to be ineffective.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Serology and DNA probe tests have proven to be much better.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Culturing is hard and not done in a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laboratory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setting.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8A9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Treatment &amp; Prevention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>
            <a:off x="649000" y="940400"/>
            <a:ext cx="15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Ehrlichia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305650" y="1538825"/>
            <a:ext cx="5206800" cy="3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Immediate treatment with doxycycline even without lab confirmation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therapy is delayed it can result in further complications and in worse case scenario, death.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To prevent infection, avoid tick-infested areas, wear protective clothing, use insect repellents, check for ticks often and remove any ticks immediately.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There is no vaccine 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available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438" y="269188"/>
            <a:ext cx="28670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BECB8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Pathogenesis &amp; Immunity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2" name="Google Shape;202;p28"/>
          <p:cNvSpPr txBox="1"/>
          <p:nvPr>
            <p:ph type="title"/>
          </p:nvPr>
        </p:nvSpPr>
        <p:spPr>
          <a:xfrm>
            <a:off x="480375" y="919325"/>
            <a:ext cx="324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Rickettsia Rickettsii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284575" y="1465050"/>
            <a:ext cx="5175000" cy="3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 evidence of toxin production or that the host’s immune system shows any reaction to </a:t>
            </a:r>
            <a:r>
              <a:rPr i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R. rickettsii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Instead damages endothelial cells and causes leakage of blood vessels.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Hypovolemia and Hypoproteinemia can lead to reduced perfusion of various organs and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organ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failure.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BECB8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Epidemiology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" name="Google Shape;210;p29"/>
          <p:cNvSpPr txBox="1"/>
          <p:nvPr>
            <p:ph type="title"/>
          </p:nvPr>
        </p:nvSpPr>
        <p:spPr>
          <a:xfrm>
            <a:off x="459275" y="940400"/>
            <a:ext cx="32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Rickettsia Rickettsii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9"/>
          <p:cNvSpPr txBox="1"/>
          <p:nvPr/>
        </p:nvSpPr>
        <p:spPr>
          <a:xfrm>
            <a:off x="252950" y="1591525"/>
            <a:ext cx="51750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Most common rickettsial disease in the US.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Average of 2,609 cases in the US per year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April through September are the most 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likely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times to get it.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 a person to become infected, you must be exposed to the tick for a long time period.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There are multiple tick 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reservoirs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but the main ones for the US are the wood tick and the dog tick.</a:t>
            </a:r>
            <a:endParaRPr sz="17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3">
            <a:alphaModFix/>
          </a:blip>
          <a:srcRect b="5842" l="0" r="0" t="10096"/>
          <a:stretch/>
        </p:blipFill>
        <p:spPr>
          <a:xfrm>
            <a:off x="6787725" y="1465550"/>
            <a:ext cx="2094725" cy="15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 rotWithShape="1">
          <a:blip r:embed="rId4">
            <a:alphaModFix/>
          </a:blip>
          <a:srcRect b="26502" l="0" r="0" t="4770"/>
          <a:stretch/>
        </p:blipFill>
        <p:spPr>
          <a:xfrm>
            <a:off x="5375375" y="1465550"/>
            <a:ext cx="1412350" cy="15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5375" y="3049450"/>
            <a:ext cx="3507076" cy="17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/>
          <p:nvPr/>
        </p:nvSpPr>
        <p:spPr>
          <a:xfrm>
            <a:off x="6511313" y="370063"/>
            <a:ext cx="1011900" cy="1011900"/>
          </a:xfrm>
          <a:prstGeom prst="star4">
            <a:avLst>
              <a:gd fmla="val 125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9"/>
          <p:cNvSpPr/>
          <p:nvPr/>
        </p:nvSpPr>
        <p:spPr>
          <a:xfrm rot="2700000">
            <a:off x="6511340" y="370094"/>
            <a:ext cx="1011870" cy="1011870"/>
          </a:xfrm>
          <a:prstGeom prst="star4">
            <a:avLst>
              <a:gd fmla="val 125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BECB8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Clinical Disease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0"/>
          <p:cNvSpPr txBox="1"/>
          <p:nvPr>
            <p:ph type="title"/>
          </p:nvPr>
        </p:nvSpPr>
        <p:spPr>
          <a:xfrm>
            <a:off x="511975" y="908775"/>
            <a:ext cx="32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Rickettsia Rickettsii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305650" y="1559925"/>
            <a:ext cx="5238300" cy="3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Symptoms typically start 2-14 days after the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initial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bite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Symptoms: fever, chills, headache, myalgias, nausea/vomiting, stomach pain, and a lack of appetite.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Typically, a rash will develop after 3 or more days.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Complications can cause encephalitis, renal and respiratory failure.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888" y="2840688"/>
            <a:ext cx="27146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cky Mountain Spotted Fever: Causes, Symptoms &amp; Treatment" id="227" name="Google Shape;22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2863" y="268950"/>
            <a:ext cx="1620704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BECB8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Laboratory Diagnosis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"/>
          <p:cNvSpPr txBox="1"/>
          <p:nvPr>
            <p:ph type="title"/>
          </p:nvPr>
        </p:nvSpPr>
        <p:spPr>
          <a:xfrm>
            <a:off x="459275" y="940400"/>
            <a:ext cx="32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Rickettsia Rickettsii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284575" y="1517750"/>
            <a:ext cx="5280600" cy="3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Gram stain poorly, do better with 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Gimenez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stain.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Serology is the primary diagnostic procedure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Indirect Fluorescent Antibody test (IFA) is very specific and sensitive, much better than a CF test.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Latex agglutination gives an earlier positive, but they quickly turn to negatives.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 a lab setting, they can stain the bacteria by using specific antibodies that were labeled with 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fluorescent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dyes.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36" name="Google Shape;236;p31"/>
          <p:cNvPicPr preferRelativeResize="0"/>
          <p:nvPr/>
        </p:nvPicPr>
        <p:blipFill rotWithShape="1">
          <a:blip r:embed="rId3">
            <a:alphaModFix/>
          </a:blip>
          <a:srcRect b="4507" l="0" r="54574" t="0"/>
          <a:stretch/>
        </p:blipFill>
        <p:spPr>
          <a:xfrm>
            <a:off x="5872353" y="257575"/>
            <a:ext cx="3005798" cy="46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B9E3"/>
            </a:gs>
            <a:gs pos="50000">
              <a:srgbClr val="ABECB8"/>
            </a:gs>
            <a:gs pos="100000">
              <a:srgbClr val="FE8A91"/>
            </a:gs>
          </a:gsLst>
          <a:lin ang="5400012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01175" y="170975"/>
            <a:ext cx="155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Overview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674900" y="671200"/>
            <a:ext cx="499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Rickettsia, Ehrlichia, and Coxiella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01175" y="1357325"/>
            <a:ext cx="5175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Originally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thought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to be viruses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Small: 0.3 μm x 1 to 2 μm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They gram stain very poorly but do better with a Gimenez stain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Gram negative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Aerobic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Obligate intracellular parasites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BECB8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Epidemiology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2" name="Google Shape;242;p32"/>
          <p:cNvSpPr txBox="1"/>
          <p:nvPr>
            <p:ph type="title"/>
          </p:nvPr>
        </p:nvSpPr>
        <p:spPr>
          <a:xfrm>
            <a:off x="459275" y="940400"/>
            <a:ext cx="368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Rickettsia Prowazekii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2"/>
          <p:cNvSpPr txBox="1"/>
          <p:nvPr/>
        </p:nvSpPr>
        <p:spPr>
          <a:xfrm>
            <a:off x="295125" y="1486125"/>
            <a:ext cx="51858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Also called epidemic typhus or louse-borne typhus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Humans are the primary reservoir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Human body louse are the primary vector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Thrives in crowded, unsanitary spaces that promote the spread of body lice.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Sometimes happens because of infected flying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squirrels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but less likely to cause spread.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 b="9062" l="5923" r="7234" t="9372"/>
          <a:stretch/>
        </p:blipFill>
        <p:spPr>
          <a:xfrm>
            <a:off x="6176400" y="1513100"/>
            <a:ext cx="1949901" cy="25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BECB8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Clinical Disease &amp; Laboratory Diagnosis.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3"/>
          <p:cNvSpPr txBox="1"/>
          <p:nvPr>
            <p:ph type="title"/>
          </p:nvPr>
        </p:nvSpPr>
        <p:spPr>
          <a:xfrm>
            <a:off x="459275" y="940400"/>
            <a:ext cx="368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Rickettsia Prowazekii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311700" y="1465050"/>
            <a:ext cx="5112000" cy="3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2-30 day incubation period.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Starts with nonspecific symptoms before developing symptoms.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Symptoms: fever, headache. Arthralgia, anorexia, and rash.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Compilations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can cause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myocarditis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and nervous system dysfunction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Agglutination tests and IFA tests are used to identify </a:t>
            </a:r>
            <a:r>
              <a:rPr i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R. Prowazekii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BECB8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Epidemiology, Clinical Disease &amp; Laboratory Diagnosis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4"/>
          <p:cNvSpPr txBox="1"/>
          <p:nvPr>
            <p:ph type="title"/>
          </p:nvPr>
        </p:nvSpPr>
        <p:spPr>
          <a:xfrm>
            <a:off x="459275" y="940400"/>
            <a:ext cx="27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Rickettsia Typhi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316200" y="1454525"/>
            <a:ext cx="51225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Also called </a:t>
            </a:r>
            <a:r>
              <a:rPr b="1"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endemic</a:t>
            </a: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disease or </a:t>
            </a:r>
            <a:r>
              <a:rPr b="1"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murine typhus</a:t>
            </a:r>
            <a:endParaRPr b="1"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Partial</a:t>
            </a: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to </a:t>
            </a: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temperate</a:t>
            </a: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and </a:t>
            </a: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coastal</a:t>
            </a: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lands. 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Globally, rodent’s are the primary </a:t>
            </a: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reservoir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rat flea and the cat flea are the primary vectors for </a:t>
            </a:r>
            <a:r>
              <a:rPr i="1"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R. Typhi</a:t>
            </a:r>
            <a:endParaRPr i="1"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Incubation period is typically 1-2 weeks with abrupt symptoms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Symptoms: fever, headache, chills myalgia, nausea, rash.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 too serious, typically only lasting 3 weeks, even when untreated.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IFA test is used to confirm diagnosis.</a:t>
            </a:r>
            <a:endParaRPr i="1"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BECB8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Treatment &amp; Prevention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7" name="Google Shape;267;p3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5"/>
          <p:cNvSpPr txBox="1"/>
          <p:nvPr>
            <p:ph type="title"/>
          </p:nvPr>
        </p:nvSpPr>
        <p:spPr>
          <a:xfrm>
            <a:off x="311700" y="88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20">
                <a:latin typeface="Georgia"/>
                <a:ea typeface="Georgia"/>
                <a:cs typeface="Georgia"/>
                <a:sym typeface="Georgia"/>
              </a:rPr>
              <a:t>Rickettsia Rickettsii, Rickettsia Prowazekii, Rickettsia Typhi</a:t>
            </a:r>
            <a:endParaRPr sz="24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311700" y="1454500"/>
            <a:ext cx="5185800" cy="3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Tetracyclines and chloramphenicol are most effective for Rickettsia species.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Doxycycline is also effective for </a:t>
            </a:r>
            <a:r>
              <a:rPr i="1"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R. typhi.</a:t>
            </a:r>
            <a:endParaRPr i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-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There is no vaccine for either</a:t>
            </a:r>
            <a:r>
              <a:rPr i="1"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R. rickettsii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or </a:t>
            </a:r>
            <a:r>
              <a:rPr i="1"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R. typhi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but there is a vaccine for </a:t>
            </a:r>
            <a:r>
              <a:rPr i="1"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R. prowazekii</a:t>
            </a:r>
            <a:endParaRPr i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To prevent infection, avoid tick-infested areas, wear protective clothing, use insect repellents, check for ticks often and remove any ticks immediately.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270" name="Google Shape;2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072" y="1370172"/>
            <a:ext cx="2277875" cy="12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075" y="2571750"/>
            <a:ext cx="2277875" cy="11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1075" y="3672925"/>
            <a:ext cx="2277875" cy="12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B9E3"/>
            </a:gs>
            <a:gs pos="50000">
              <a:srgbClr val="ABECB8"/>
            </a:gs>
            <a:gs pos="100000">
              <a:srgbClr val="FE8A91"/>
            </a:gs>
          </a:gsLst>
          <a:lin ang="5400012" scaled="0"/>
        </a:gra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/>
          <p:nvPr>
            <p:ph type="title"/>
          </p:nvPr>
        </p:nvSpPr>
        <p:spPr>
          <a:xfrm>
            <a:off x="3573750" y="202600"/>
            <a:ext cx="19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Study Guide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284" name="Google Shape;28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B9E3"/>
            </a:gs>
            <a:gs pos="50000">
              <a:srgbClr val="ABECB8"/>
            </a:gs>
            <a:gs pos="100000">
              <a:srgbClr val="FE8A91"/>
            </a:gs>
          </a:gsLst>
          <a:lin ang="5400012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01175" y="170975"/>
            <a:ext cx="422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Physiology &amp; Structure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674900" y="671200"/>
            <a:ext cx="499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Rickettsia, Ehrlichia, and Coxiella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301175" y="1357325"/>
            <a:ext cx="5175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LPS endotoxin activity is absent in Ehrlichia 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species.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 flagella, but are surrounded by a slime layer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Rickettsia are found free in the cytoplasm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Rickettsia degrade the phagosome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Coxiella and Ehrlichia multiply in cytoplasmic vacuoles.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Coxiella remains in the phagolysosome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Ehrlichia are killed if lysosomes fuse with their cytoplasmic vacuoles.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They feed off the host cell’s ATP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Coxiella is very hardy.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AB9E3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Pathogenesis &amp; Immunity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480375" y="919325"/>
            <a:ext cx="25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Coxiella Burnetii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500" y="265850"/>
            <a:ext cx="3300674" cy="23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05650" y="1401825"/>
            <a:ext cx="5278800" cy="3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Also called 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 fever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 arthropod vector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Human’s mostly get sick from inhaling particles from a contaminated source.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Start off in the lungs then move on to other organs.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4500" y="2446009"/>
            <a:ext cx="3300675" cy="2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AB9E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21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Epidemiology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459275" y="940400"/>
            <a:ext cx="266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Coxiella Burnetii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305650" y="1486125"/>
            <a:ext cx="51750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20-30 cases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annually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 the US but infection rates may be higher due to mild or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asymptomatic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symptoms and a lack of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consideration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for diagnosis in patients.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There is a wide range of hosts for</a:t>
            </a:r>
            <a:r>
              <a:rPr i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C. </a:t>
            </a:r>
            <a:r>
              <a:rPr i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burnetii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Very stable in harsh environments and can last in soil for months to years.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There is often a high concentration of bacteria in the placenta of livestock, which is often how it infects ticks, other animals, and the soil.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milk is not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pasteurized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it can also be found there in infected cattle.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Bacteria can also become airborne.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Highland Cow &amp; Baby Photo: Faroe Islands Wall Art - Etsy"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10442" t="4871"/>
          <a:stretch/>
        </p:blipFill>
        <p:spPr>
          <a:xfrm>
            <a:off x="6897975" y="284575"/>
            <a:ext cx="1987225" cy="23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0" l="11590" r="10254" t="2553"/>
          <a:stretch/>
        </p:blipFill>
        <p:spPr>
          <a:xfrm>
            <a:off x="5412325" y="2413650"/>
            <a:ext cx="3472874" cy="243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AB9E3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Terrorism.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8"/>
          <p:cNvSpPr txBox="1"/>
          <p:nvPr>
            <p:ph type="title"/>
          </p:nvPr>
        </p:nvSpPr>
        <p:spPr>
          <a:xfrm>
            <a:off x="480375" y="919325"/>
            <a:ext cx="25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Coxiella Burnetii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311700" y="1433450"/>
            <a:ext cx="8520600" cy="3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This was one of the original 7 bacterias the United States had standardized for biological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warfare until the program was discontinued in 1969. It was mainly looked at because it is 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highly infectious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allegedly only requiring 1-10 bacteria to infect someone. The incubation period was only seen as a positive because identifying the cause of this sickness would be very difficult when it could’ve happened anywhere from a week ago to last month. Another benefit are the two forms of </a:t>
            </a:r>
            <a:r>
              <a:rPr i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C. burnetii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a 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metabolically active large cell variant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(LCV) and a 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spore-like small cell variant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(SCV). Did I mention it’s also 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airborne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8126100" y="234125"/>
            <a:ext cx="706200" cy="6852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AB9E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Clinical Disease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480350" y="950925"/>
            <a:ext cx="26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Coxiella Burnetii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311700" y="1523625"/>
            <a:ext cx="51795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Can be in acute or chronic form.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Acute:</a:t>
            </a:r>
            <a:endParaRPr b="1"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Acute Q fever has a long incubation period, averaging about 20 days.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This is then followed by severe headaches, high fevers, chills, muscle pain, fatigue, nausea, 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diarrhea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vomiting, weight loss, and cough. 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Respiratory 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symptoms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 usually mild and mimic symptoms cause by </a:t>
            </a:r>
            <a:r>
              <a:rPr i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Mycoplasma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species and </a:t>
            </a:r>
            <a:r>
              <a:rPr i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Chlamydia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organisms.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-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May also 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develop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hepatitis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AB9E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Clinical Disease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20"/>
          <p:cNvSpPr txBox="1"/>
          <p:nvPr>
            <p:ph type="title"/>
          </p:nvPr>
        </p:nvSpPr>
        <p:spPr>
          <a:xfrm>
            <a:off x="480350" y="950925"/>
            <a:ext cx="26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Coxiella Burnetii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311700" y="1523625"/>
            <a:ext cx="51795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Can be in acute or chronic form.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Chronic: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Develops </a:t>
            </a:r>
            <a:r>
              <a:rPr i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after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 previous </a:t>
            </a:r>
            <a:r>
              <a:rPr i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C. burnetii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infection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Chronic Q fever has an even longer incubation period of months to years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Most common presentation is subacute endocarditis on prosthetic or damaged heart valves.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Symptoms also include night sweats, fatigue, shortness of breath, weight loss, or swelling of their limbs.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chronic disease only gets worse overtime and prognosis is poor.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996" y="1721052"/>
            <a:ext cx="3387300" cy="167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AB9E3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Laboratory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Diagnosis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522525" y="950950"/>
            <a:ext cx="270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Coxiella Burnetii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5324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305650" y="1486125"/>
            <a:ext cx="51963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Doctors may order blood tests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 1998, Q fever can be diagnosed by culture or specific serological tests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Acute is diagnosed  if there is a 4x increase in antibody </a:t>
            </a: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titers, an IgM titer of 50+ or an IgG titer of 200+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IgM titer is found to be positive after 2 weeks then reverts back to being negative after 12 weeks.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IgG titer is positive after 12 weeks and persists for over a year in most patients.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Chronic Q fever requires a demonstration of both phase 1 and 2 antigens.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-"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There should be higher titers to the phase 1 antigen.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