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5"/>
    <p:restoredTop sz="94715"/>
  </p:normalViewPr>
  <p:slideViewPr>
    <p:cSldViewPr snapToGrid="0">
      <p:cViewPr varScale="1">
        <p:scale>
          <a:sx n="133" d="100"/>
          <a:sy n="133" d="100"/>
        </p:scale>
        <p:origin x="44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ca1fd3487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ca1fd3487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ca18602f5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ca18602f5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ca18602f5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ca18602f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a18602f5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ca18602f5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ca1fd3487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ca1fd3487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ca18602f5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ca18602f5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ca1fd34876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ca1fd3487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ca18602f57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ca18602f5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ca18602f57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ca18602f5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ca1fd34876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ca1fd3487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ec6da51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bec6da51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bec6da519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bec6da51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bec6da519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bec6da519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a18602f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ca18602f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ca1fd348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ca1fd348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ca1fd3487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ca1fd3487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ca1fd348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ca1fd348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ca1fd3487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ca1fd3487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micpath.2021.10526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870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Ch. 28 Campylobacter and Helicobacter</a:t>
            </a:r>
            <a:endParaRPr/>
          </a:p>
        </p:txBody>
      </p:sp>
      <p:sp>
        <p:nvSpPr>
          <p:cNvPr id="55" name="Google Shape;55;p13"/>
          <p:cNvSpPr txBox="1">
            <a:spLocks noGrp="1"/>
          </p:cNvSpPr>
          <p:nvPr>
            <p:ph type="subTitle" idx="1"/>
          </p:nvPr>
        </p:nvSpPr>
        <p:spPr>
          <a:xfrm>
            <a:off x="311700" y="34229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152950" y="329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 prevention, and control </a:t>
            </a:r>
            <a:endParaRPr/>
          </a:p>
        </p:txBody>
      </p:sp>
      <p:sp>
        <p:nvSpPr>
          <p:cNvPr id="120" name="Google Shape;120;p22"/>
          <p:cNvSpPr txBox="1">
            <a:spLocks noGrp="1"/>
          </p:cNvSpPr>
          <p:nvPr>
            <p:ph type="body" idx="1"/>
          </p:nvPr>
        </p:nvSpPr>
        <p:spPr>
          <a:xfrm>
            <a:off x="152950" y="1017725"/>
            <a:ext cx="6471300" cy="40575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4900" b="1" dirty="0">
                <a:solidFill>
                  <a:schemeClr val="dk1"/>
                </a:solidFill>
              </a:rPr>
              <a:t>Treatment </a:t>
            </a:r>
            <a:r>
              <a:rPr lang="en" sz="4900" b="1" dirty="0">
                <a:solidFill>
                  <a:srgbClr val="980000"/>
                </a:solidFill>
              </a:rPr>
              <a:t>C. </a:t>
            </a:r>
            <a:r>
              <a:rPr lang="en" sz="4900" b="1" i="1" dirty="0" err="1">
                <a:solidFill>
                  <a:srgbClr val="980000"/>
                </a:solidFill>
              </a:rPr>
              <a:t>jejuni</a:t>
            </a:r>
            <a:r>
              <a:rPr lang="en" sz="4900" b="1" dirty="0">
                <a:solidFill>
                  <a:srgbClr val="980000"/>
                </a:solidFill>
              </a:rPr>
              <a:t>, C. </a:t>
            </a:r>
            <a:r>
              <a:rPr lang="en" sz="4900" b="1" i="1" dirty="0">
                <a:solidFill>
                  <a:srgbClr val="980000"/>
                </a:solidFill>
              </a:rPr>
              <a:t>coli</a:t>
            </a:r>
            <a:r>
              <a:rPr lang="en" sz="4900" b="1" dirty="0">
                <a:solidFill>
                  <a:schemeClr val="dk1"/>
                </a:solidFill>
              </a:rPr>
              <a:t> and </a:t>
            </a:r>
            <a:r>
              <a:rPr lang="en" sz="4900" b="1" dirty="0">
                <a:solidFill>
                  <a:srgbClr val="980000"/>
                </a:solidFill>
              </a:rPr>
              <a:t>C</a:t>
            </a:r>
            <a:r>
              <a:rPr lang="en" sz="4900" b="1" i="1" dirty="0">
                <a:solidFill>
                  <a:srgbClr val="980000"/>
                </a:solidFill>
              </a:rPr>
              <a:t> </a:t>
            </a:r>
            <a:r>
              <a:rPr lang="en" sz="4900" b="1" i="1" dirty="0" err="1">
                <a:solidFill>
                  <a:srgbClr val="980000"/>
                </a:solidFill>
              </a:rPr>
              <a:t>upsaliensis</a:t>
            </a:r>
            <a:endParaRPr sz="4900" b="1" i="1" dirty="0">
              <a:solidFill>
                <a:srgbClr val="980000"/>
              </a:solidFill>
            </a:endParaRPr>
          </a:p>
          <a:p>
            <a:pPr marL="457200" lvl="0" indent="-317500" algn="l" rtl="0">
              <a:spcBef>
                <a:spcPts val="1200"/>
              </a:spcBef>
              <a:spcAft>
                <a:spcPts val="0"/>
              </a:spcAft>
              <a:buClr>
                <a:schemeClr val="dk1"/>
              </a:buClr>
              <a:buSzPct val="100000"/>
              <a:buChar char="●"/>
            </a:pPr>
            <a:r>
              <a:rPr lang="en" sz="4900" dirty="0">
                <a:solidFill>
                  <a:schemeClr val="dk1"/>
                </a:solidFill>
              </a:rPr>
              <a:t>Hydrate and replenish electrolytes </a:t>
            </a:r>
            <a:endParaRPr sz="4900" dirty="0">
              <a:solidFill>
                <a:schemeClr val="dk1"/>
              </a:solidFill>
            </a:endParaRPr>
          </a:p>
          <a:p>
            <a:pPr marL="457200" lvl="0" indent="-317500" algn="l" rtl="0">
              <a:spcBef>
                <a:spcPts val="0"/>
              </a:spcBef>
              <a:spcAft>
                <a:spcPts val="0"/>
              </a:spcAft>
              <a:buClr>
                <a:schemeClr val="dk1"/>
              </a:buClr>
              <a:buSzPct val="100000"/>
              <a:buChar char="●"/>
            </a:pPr>
            <a:r>
              <a:rPr lang="en" sz="4900" dirty="0">
                <a:solidFill>
                  <a:schemeClr val="dk1"/>
                </a:solidFill>
              </a:rPr>
              <a:t>Antibiotic therapy for severe infections: </a:t>
            </a:r>
            <a:r>
              <a:rPr lang="en" sz="4900" b="1" dirty="0">
                <a:solidFill>
                  <a:schemeClr val="dk1"/>
                </a:solidFill>
              </a:rPr>
              <a:t>Erythromycin or azithromycin</a:t>
            </a:r>
            <a:r>
              <a:rPr lang="en" sz="4900" dirty="0">
                <a:solidFill>
                  <a:schemeClr val="dk1"/>
                </a:solidFill>
              </a:rPr>
              <a:t> are first choice for the treatment of enteritis, tetracycline or fluoroquinolones used as secondary antibiotics</a:t>
            </a:r>
            <a:endParaRPr sz="4900" dirty="0">
              <a:solidFill>
                <a:schemeClr val="dk1"/>
              </a:solidFill>
            </a:endParaRPr>
          </a:p>
          <a:p>
            <a:pPr marL="0" lvl="0" indent="0" algn="l" rtl="0">
              <a:spcBef>
                <a:spcPts val="1200"/>
              </a:spcBef>
              <a:spcAft>
                <a:spcPts val="0"/>
              </a:spcAft>
              <a:buNone/>
            </a:pPr>
            <a:r>
              <a:rPr lang="en" sz="4900" b="1" dirty="0">
                <a:solidFill>
                  <a:schemeClr val="dk1"/>
                </a:solidFill>
              </a:rPr>
              <a:t>Treatment for </a:t>
            </a:r>
            <a:r>
              <a:rPr lang="en" sz="4900" b="1" dirty="0">
                <a:solidFill>
                  <a:srgbClr val="980000"/>
                </a:solidFill>
              </a:rPr>
              <a:t>C.</a:t>
            </a:r>
            <a:r>
              <a:rPr lang="en" sz="4900" b="1" i="1" dirty="0">
                <a:solidFill>
                  <a:srgbClr val="980000"/>
                </a:solidFill>
              </a:rPr>
              <a:t> fetus</a:t>
            </a:r>
            <a:endParaRPr sz="4900" b="1" i="1" dirty="0">
              <a:solidFill>
                <a:srgbClr val="980000"/>
              </a:solidFill>
            </a:endParaRPr>
          </a:p>
          <a:p>
            <a:pPr marL="457200" lvl="0" indent="-317500" algn="l" rtl="0">
              <a:spcBef>
                <a:spcPts val="1200"/>
              </a:spcBef>
              <a:spcAft>
                <a:spcPts val="0"/>
              </a:spcAft>
              <a:buClr>
                <a:schemeClr val="dk1"/>
              </a:buClr>
              <a:buSzPct val="100000"/>
              <a:buChar char="●"/>
            </a:pPr>
            <a:r>
              <a:rPr lang="en" sz="4900" dirty="0">
                <a:solidFill>
                  <a:schemeClr val="dk1"/>
                </a:solidFill>
              </a:rPr>
              <a:t> prompt antibiotic treatment</a:t>
            </a:r>
            <a:endParaRPr sz="4900" dirty="0">
              <a:solidFill>
                <a:schemeClr val="dk1"/>
              </a:solidFill>
            </a:endParaRPr>
          </a:p>
          <a:p>
            <a:pPr marL="0" lvl="0" indent="0" algn="l" rtl="0">
              <a:spcBef>
                <a:spcPts val="1200"/>
              </a:spcBef>
              <a:spcAft>
                <a:spcPts val="0"/>
              </a:spcAft>
              <a:buNone/>
            </a:pPr>
            <a:r>
              <a:rPr lang="en" sz="4900" b="1" dirty="0">
                <a:solidFill>
                  <a:schemeClr val="dk1"/>
                </a:solidFill>
              </a:rPr>
              <a:t>Prevention: </a:t>
            </a:r>
            <a:endParaRPr sz="4900" b="1" dirty="0">
              <a:solidFill>
                <a:schemeClr val="dk1"/>
              </a:solidFill>
            </a:endParaRPr>
          </a:p>
          <a:p>
            <a:pPr marL="457200" lvl="0" indent="-317500" algn="l" rtl="0">
              <a:spcBef>
                <a:spcPts val="1200"/>
              </a:spcBef>
              <a:spcAft>
                <a:spcPts val="0"/>
              </a:spcAft>
              <a:buClr>
                <a:schemeClr val="dk1"/>
              </a:buClr>
              <a:buSzPct val="100000"/>
              <a:buChar char="●"/>
            </a:pPr>
            <a:r>
              <a:rPr lang="en" sz="4900" dirty="0">
                <a:solidFill>
                  <a:schemeClr val="dk1"/>
                </a:solidFill>
              </a:rPr>
              <a:t>Proper food preparation</a:t>
            </a:r>
            <a:endParaRPr sz="4900" dirty="0">
              <a:solidFill>
                <a:schemeClr val="dk1"/>
              </a:solidFill>
            </a:endParaRPr>
          </a:p>
          <a:p>
            <a:pPr marL="457200" lvl="0" indent="-317500" algn="l" rtl="0">
              <a:spcBef>
                <a:spcPts val="0"/>
              </a:spcBef>
              <a:spcAft>
                <a:spcPts val="0"/>
              </a:spcAft>
              <a:buClr>
                <a:schemeClr val="dk1"/>
              </a:buClr>
              <a:buSzPct val="100000"/>
              <a:buChar char="●"/>
            </a:pPr>
            <a:r>
              <a:rPr lang="en" sz="4900" dirty="0">
                <a:solidFill>
                  <a:schemeClr val="dk1"/>
                </a:solidFill>
              </a:rPr>
              <a:t>Avoid unpasteurized dairy products</a:t>
            </a:r>
            <a:endParaRPr sz="4900" dirty="0">
              <a:solidFill>
                <a:schemeClr val="dk1"/>
              </a:solidFill>
            </a:endParaRPr>
          </a:p>
          <a:p>
            <a:pPr marL="457200" lvl="0" indent="-317500" algn="l" rtl="0">
              <a:spcBef>
                <a:spcPts val="0"/>
              </a:spcBef>
              <a:spcAft>
                <a:spcPts val="0"/>
              </a:spcAft>
              <a:buClr>
                <a:schemeClr val="dk1"/>
              </a:buClr>
              <a:buSzPct val="100000"/>
              <a:buChar char="●"/>
            </a:pPr>
            <a:r>
              <a:rPr lang="en" sz="4900" dirty="0">
                <a:solidFill>
                  <a:schemeClr val="dk1"/>
                </a:solidFill>
              </a:rPr>
              <a:t>implementation of safeguards to prevent contamination of water supplies</a:t>
            </a:r>
            <a:endParaRPr sz="4900" dirty="0">
              <a:solidFill>
                <a:schemeClr val="dk1"/>
              </a:solidFill>
            </a:endParaRPr>
          </a:p>
          <a:p>
            <a:pPr marL="457200" lvl="0" indent="0" algn="l" rtl="0">
              <a:spcBef>
                <a:spcPts val="1200"/>
              </a:spcBef>
              <a:spcAft>
                <a:spcPts val="1200"/>
              </a:spcAft>
              <a:buNone/>
            </a:pPr>
            <a:endParaRPr dirty="0">
              <a:solidFill>
                <a:schemeClr val="dk1"/>
              </a:solidFill>
            </a:endParaRPr>
          </a:p>
        </p:txBody>
      </p:sp>
      <p:pic>
        <p:nvPicPr>
          <p:cNvPr id="121" name="Google Shape;121;p22"/>
          <p:cNvPicPr preferRelativeResize="0"/>
          <p:nvPr/>
        </p:nvPicPr>
        <p:blipFill>
          <a:blip r:embed="rId3">
            <a:alphaModFix/>
          </a:blip>
          <a:stretch>
            <a:fillRect/>
          </a:stretch>
        </p:blipFill>
        <p:spPr>
          <a:xfrm>
            <a:off x="6133550" y="329575"/>
            <a:ext cx="2857500"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Lab Diagnosis </a:t>
            </a:r>
            <a:endParaRPr/>
          </a:p>
        </p:txBody>
      </p:sp>
      <p:sp>
        <p:nvSpPr>
          <p:cNvPr id="127" name="Google Shape;127;p23"/>
          <p:cNvSpPr txBox="1">
            <a:spLocks noGrp="1"/>
          </p:cNvSpPr>
          <p:nvPr>
            <p:ph type="body" idx="1"/>
          </p:nvPr>
        </p:nvSpPr>
        <p:spPr>
          <a:xfrm>
            <a:off x="311700" y="1152475"/>
            <a:ext cx="4613400" cy="3416400"/>
          </a:xfrm>
          <a:prstGeom prst="rect">
            <a:avLst/>
          </a:prstGeom>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Clr>
                <a:schemeClr val="dk1"/>
              </a:buClr>
              <a:buSzPts val="1400"/>
              <a:buChar char="●"/>
            </a:pPr>
            <a:r>
              <a:rPr lang="en" sz="1400" dirty="0">
                <a:solidFill>
                  <a:schemeClr val="dk1"/>
                </a:solidFill>
              </a:rPr>
              <a:t>Microscopy</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dirty="0">
                <a:solidFill>
                  <a:schemeClr val="dk1"/>
                </a:solidFill>
              </a:rPr>
              <a:t>Antigen detection: immunoassays for </a:t>
            </a:r>
            <a:r>
              <a:rPr lang="en" sz="1400" dirty="0">
                <a:solidFill>
                  <a:srgbClr val="C00000"/>
                </a:solidFill>
              </a:rPr>
              <a:t>C.</a:t>
            </a:r>
            <a:r>
              <a:rPr lang="en" sz="1400" i="1" dirty="0">
                <a:solidFill>
                  <a:srgbClr val="C00000"/>
                </a:solidFill>
              </a:rPr>
              <a:t> </a:t>
            </a:r>
            <a:r>
              <a:rPr lang="en" sz="1400" i="1" dirty="0" err="1">
                <a:solidFill>
                  <a:srgbClr val="C00000"/>
                </a:solidFill>
              </a:rPr>
              <a:t>jejuni</a:t>
            </a:r>
            <a:r>
              <a:rPr lang="en" sz="1400" dirty="0">
                <a:solidFill>
                  <a:srgbClr val="C00000"/>
                </a:solidFill>
              </a:rPr>
              <a:t> </a:t>
            </a:r>
            <a:r>
              <a:rPr lang="en" sz="1400" dirty="0">
                <a:solidFill>
                  <a:schemeClr val="dk1"/>
                </a:solidFill>
              </a:rPr>
              <a:t>and </a:t>
            </a:r>
            <a:r>
              <a:rPr lang="en" sz="1400" dirty="0">
                <a:solidFill>
                  <a:srgbClr val="C00000"/>
                </a:solidFill>
              </a:rPr>
              <a:t>C. </a:t>
            </a:r>
            <a:r>
              <a:rPr lang="en" sz="1400" i="1" dirty="0">
                <a:solidFill>
                  <a:srgbClr val="C00000"/>
                </a:solidFill>
              </a:rPr>
              <a:t>coli </a:t>
            </a:r>
            <a:endParaRPr sz="1400" i="1" dirty="0">
              <a:solidFill>
                <a:srgbClr val="C00000"/>
              </a:solidFill>
            </a:endParaRPr>
          </a:p>
          <a:p>
            <a:pPr marL="457200" lvl="0" indent="-317500" algn="l" rtl="0">
              <a:lnSpc>
                <a:spcPct val="150000"/>
              </a:lnSpc>
              <a:spcBef>
                <a:spcPts val="0"/>
              </a:spcBef>
              <a:spcAft>
                <a:spcPts val="0"/>
              </a:spcAft>
              <a:buClr>
                <a:schemeClr val="dk1"/>
              </a:buClr>
              <a:buSzPts val="1400"/>
              <a:buChar char="●"/>
            </a:pPr>
            <a:r>
              <a:rPr lang="en" sz="1400" dirty="0">
                <a:solidFill>
                  <a:schemeClr val="dk1"/>
                </a:solidFill>
              </a:rPr>
              <a:t>Nucleic Acid amplification test: </a:t>
            </a:r>
            <a:r>
              <a:rPr lang="en" sz="1400" dirty="0">
                <a:solidFill>
                  <a:srgbClr val="C00000"/>
                </a:solidFill>
              </a:rPr>
              <a:t>C. </a:t>
            </a:r>
            <a:r>
              <a:rPr lang="en" sz="1400" i="1" dirty="0" err="1">
                <a:solidFill>
                  <a:srgbClr val="C00000"/>
                </a:solidFill>
              </a:rPr>
              <a:t>jejuni</a:t>
            </a:r>
            <a:r>
              <a:rPr lang="en" sz="1400" dirty="0">
                <a:solidFill>
                  <a:srgbClr val="C00000"/>
                </a:solidFill>
              </a:rPr>
              <a:t> </a:t>
            </a:r>
            <a:r>
              <a:rPr lang="en" sz="1400" dirty="0">
                <a:solidFill>
                  <a:schemeClr val="dk1"/>
                </a:solidFill>
              </a:rPr>
              <a:t>and </a:t>
            </a:r>
            <a:r>
              <a:rPr lang="en" sz="1400" dirty="0">
                <a:solidFill>
                  <a:srgbClr val="C00000"/>
                </a:solidFill>
              </a:rPr>
              <a:t>C. </a:t>
            </a:r>
            <a:r>
              <a:rPr lang="en" sz="1400" i="1" dirty="0">
                <a:solidFill>
                  <a:srgbClr val="C00000"/>
                </a:solidFill>
              </a:rPr>
              <a:t>coli</a:t>
            </a:r>
            <a:endParaRPr sz="1400" dirty="0">
              <a:solidFill>
                <a:srgbClr val="C00000"/>
              </a:solidFill>
            </a:endParaRPr>
          </a:p>
          <a:p>
            <a:pPr marL="457200" lvl="0" indent="-317500" algn="l" rtl="0">
              <a:lnSpc>
                <a:spcPct val="150000"/>
              </a:lnSpc>
              <a:spcBef>
                <a:spcPts val="0"/>
              </a:spcBef>
              <a:spcAft>
                <a:spcPts val="0"/>
              </a:spcAft>
              <a:buClr>
                <a:schemeClr val="dk1"/>
              </a:buClr>
              <a:buSzPts val="1400"/>
              <a:buChar char="●"/>
            </a:pPr>
            <a:r>
              <a:rPr lang="en" sz="1400" dirty="0">
                <a:solidFill>
                  <a:schemeClr val="dk1"/>
                </a:solidFill>
              </a:rPr>
              <a:t>Culture isolation requires growth in a microaerophilic atmosphere with incubation temperature (42°C), and on selective agar media (blood or charcoal)  to suppress non pathogenic enteric bacteria. </a:t>
            </a:r>
            <a:endParaRPr sz="1400" dirty="0"/>
          </a:p>
        </p:txBody>
      </p:sp>
      <p:pic>
        <p:nvPicPr>
          <p:cNvPr id="128" name="Google Shape;128;p23"/>
          <p:cNvPicPr preferRelativeResize="0"/>
          <p:nvPr/>
        </p:nvPicPr>
        <p:blipFill>
          <a:blip r:embed="rId3">
            <a:alphaModFix/>
          </a:blip>
          <a:stretch>
            <a:fillRect/>
          </a:stretch>
        </p:blipFill>
        <p:spPr>
          <a:xfrm>
            <a:off x="4925100" y="1100425"/>
            <a:ext cx="4088800" cy="3279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4087200" cy="81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Helicobacter </a:t>
            </a:r>
            <a:endParaRPr/>
          </a:p>
        </p:txBody>
      </p:sp>
      <p:sp>
        <p:nvSpPr>
          <p:cNvPr id="134" name="Google Shape;134;p24"/>
          <p:cNvSpPr txBox="1">
            <a:spLocks noGrp="1"/>
          </p:cNvSpPr>
          <p:nvPr>
            <p:ph type="body" idx="1"/>
          </p:nvPr>
        </p:nvSpPr>
        <p:spPr>
          <a:xfrm>
            <a:off x="277050" y="1331100"/>
            <a:ext cx="5250300" cy="24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In 1983, helicobacter were found in patients with gastritis type B </a:t>
            </a:r>
            <a:endParaRPr sz="1400">
              <a:solidFill>
                <a:schemeClr val="dk1"/>
              </a:solidFill>
            </a:endParaRPr>
          </a:p>
          <a:p>
            <a:pPr marL="0" lvl="0" indent="0" algn="l" rtl="0">
              <a:spcBef>
                <a:spcPts val="1200"/>
              </a:spcBef>
              <a:spcAft>
                <a:spcPts val="0"/>
              </a:spcAft>
              <a:buNone/>
            </a:pPr>
            <a:r>
              <a:rPr lang="en" sz="1400">
                <a:solidFill>
                  <a:schemeClr val="dk1"/>
                </a:solidFill>
              </a:rPr>
              <a:t>subdivided into:</a:t>
            </a:r>
            <a:endParaRPr sz="1400">
              <a:solidFill>
                <a:schemeClr val="dk1"/>
              </a:solidFill>
            </a:endParaRPr>
          </a:p>
          <a:p>
            <a:pPr marL="457200" lvl="0" indent="-317500" algn="l" rtl="0">
              <a:spcBef>
                <a:spcPts val="1200"/>
              </a:spcBef>
              <a:spcAft>
                <a:spcPts val="0"/>
              </a:spcAft>
              <a:buClr>
                <a:schemeClr val="dk1"/>
              </a:buClr>
              <a:buSzPts val="1400"/>
              <a:buChar char="●"/>
            </a:pPr>
            <a:r>
              <a:rPr lang="en" sz="1400">
                <a:solidFill>
                  <a:schemeClr val="dk1"/>
                </a:solidFill>
              </a:rPr>
              <a:t>(gastric helicobacters) species that primarily colonize the stomach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(enterohepatic helicobacters) that colonize the intestines </a:t>
            </a:r>
            <a:endParaRPr sz="1400">
              <a:solidFill>
                <a:schemeClr val="dk1"/>
              </a:solidFill>
            </a:endParaRPr>
          </a:p>
          <a:p>
            <a:pPr marL="0" lvl="0" indent="0" algn="l" rtl="0">
              <a:spcBef>
                <a:spcPts val="1200"/>
              </a:spcBef>
              <a:spcAft>
                <a:spcPts val="0"/>
              </a:spcAft>
              <a:buNone/>
            </a:pPr>
            <a:endParaRPr sz="1400">
              <a:solidFill>
                <a:schemeClr val="dk1"/>
              </a:solidFill>
            </a:endParaRPr>
          </a:p>
          <a:p>
            <a:pPr marL="0" lvl="0" indent="0" algn="l" rtl="0">
              <a:spcBef>
                <a:spcPts val="1200"/>
              </a:spcBef>
              <a:spcAft>
                <a:spcPts val="1200"/>
              </a:spcAft>
              <a:buNone/>
            </a:pPr>
            <a:endParaRPr sz="1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Physiology and Structure</a:t>
            </a:r>
            <a:endParaRPr/>
          </a:p>
        </p:txBody>
      </p:sp>
      <p:sp>
        <p:nvSpPr>
          <p:cNvPr id="140" name="Google Shape;140;p25"/>
          <p:cNvSpPr txBox="1">
            <a:spLocks noGrp="1"/>
          </p:cNvSpPr>
          <p:nvPr>
            <p:ph type="body" idx="1"/>
          </p:nvPr>
        </p:nvSpPr>
        <p:spPr>
          <a:xfrm>
            <a:off x="311700" y="1209125"/>
            <a:ext cx="4551900" cy="3359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spiral shape or curved rod, sheathed flagella,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highly motile (corkscrew motility), produce abundance of urease, non fermenting, catalase positive, oxidase positive</a:t>
            </a:r>
            <a:endParaRPr>
              <a:solidFill>
                <a:schemeClr val="dk1"/>
              </a:solidFill>
            </a:endParaRPr>
          </a:p>
        </p:txBody>
      </p:sp>
      <p:pic>
        <p:nvPicPr>
          <p:cNvPr id="141" name="Google Shape;141;p25"/>
          <p:cNvPicPr preferRelativeResize="0"/>
          <p:nvPr/>
        </p:nvPicPr>
        <p:blipFill>
          <a:blip r:embed="rId3">
            <a:alphaModFix/>
          </a:blip>
          <a:stretch>
            <a:fillRect/>
          </a:stretch>
        </p:blipFill>
        <p:spPr>
          <a:xfrm>
            <a:off x="4863600" y="1228625"/>
            <a:ext cx="4029375" cy="2686250"/>
          </a:xfrm>
          <a:prstGeom prst="rect">
            <a:avLst/>
          </a:prstGeom>
          <a:noFill/>
          <a:ln>
            <a:noFill/>
          </a:ln>
        </p:spPr>
      </p:pic>
      <p:sp>
        <p:nvSpPr>
          <p:cNvPr id="142" name="Google Shape;142;p25"/>
          <p:cNvSpPr txBox="1"/>
          <p:nvPr/>
        </p:nvSpPr>
        <p:spPr>
          <a:xfrm>
            <a:off x="4863600" y="3997625"/>
            <a:ext cx="375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4595D"/>
                </a:solidFill>
              </a:rPr>
              <a:t>Yutaka Tsutsumi, M.D. Professor Department of Pathology Fujita Health University School of Medicine - Yutaka Tsutsumi, M.D. Professor Department of Pathology Fujita Health University School of Medicine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Pathogenesis and Immunity </a:t>
            </a:r>
            <a:endParaRPr/>
          </a:p>
        </p:txBody>
      </p:sp>
      <p:sp>
        <p:nvSpPr>
          <p:cNvPr id="148" name="Google Shape;148;p26"/>
          <p:cNvSpPr txBox="1">
            <a:spLocks noGrp="1"/>
          </p:cNvSpPr>
          <p:nvPr>
            <p:ph type="body" idx="1"/>
          </p:nvPr>
        </p:nvSpPr>
        <p:spPr>
          <a:xfrm>
            <a:off x="311700" y="1017725"/>
            <a:ext cx="4552800" cy="3982800"/>
          </a:xfrm>
          <a:prstGeom prst="rect">
            <a:avLst/>
          </a:prstGeom>
        </p:spPr>
        <p:txBody>
          <a:bodyPr spcFirstLastPara="1" wrap="square" lIns="91425" tIns="91425" rIns="91425" bIns="91425" anchor="t" anchorCtr="0">
            <a:normAutofit fontScale="77500" lnSpcReduction="20000"/>
          </a:bodyPr>
          <a:lstStyle/>
          <a:p>
            <a:pPr marL="457200" lvl="0" indent="-317182" algn="l" rtl="0">
              <a:lnSpc>
                <a:spcPct val="150000"/>
              </a:lnSpc>
              <a:spcBef>
                <a:spcPts val="0"/>
              </a:spcBef>
              <a:spcAft>
                <a:spcPts val="0"/>
              </a:spcAft>
              <a:buClr>
                <a:schemeClr val="dk1"/>
              </a:buClr>
              <a:buSzPct val="100000"/>
              <a:buChar char="●"/>
            </a:pPr>
            <a:r>
              <a:rPr lang="en" b="1" dirty="0">
                <a:solidFill>
                  <a:schemeClr val="dk1"/>
                </a:solidFill>
              </a:rPr>
              <a:t>Adherence:</a:t>
            </a:r>
            <a:r>
              <a:rPr lang="en" dirty="0">
                <a:solidFill>
                  <a:schemeClr val="dk1"/>
                </a:solidFill>
              </a:rPr>
              <a:t> </a:t>
            </a:r>
            <a:endParaRPr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dirty="0">
                <a:solidFill>
                  <a:schemeClr val="dk1"/>
                </a:solidFill>
              </a:rPr>
              <a:t>Multiple </a:t>
            </a:r>
            <a:r>
              <a:rPr lang="en" b="1" dirty="0">
                <a:solidFill>
                  <a:schemeClr val="dk1"/>
                </a:solidFill>
              </a:rPr>
              <a:t>surface adhesion proteins</a:t>
            </a:r>
            <a:r>
              <a:rPr lang="en" dirty="0">
                <a:solidFill>
                  <a:schemeClr val="dk1"/>
                </a:solidFill>
              </a:rPr>
              <a:t> adhering to epithelial cells. </a:t>
            </a:r>
            <a:endParaRPr dirty="0">
              <a:solidFill>
                <a:schemeClr val="dk1"/>
              </a:solidFill>
            </a:endParaRPr>
          </a:p>
          <a:p>
            <a:pPr marL="457200" lvl="0" indent="-317182" algn="l" rtl="0">
              <a:lnSpc>
                <a:spcPct val="150000"/>
              </a:lnSpc>
              <a:spcBef>
                <a:spcPts val="0"/>
              </a:spcBef>
              <a:spcAft>
                <a:spcPts val="0"/>
              </a:spcAft>
              <a:buClr>
                <a:schemeClr val="dk1"/>
              </a:buClr>
              <a:buSzPct val="100000"/>
              <a:buChar char="●"/>
            </a:pPr>
            <a:r>
              <a:rPr lang="en" b="1" dirty="0">
                <a:solidFill>
                  <a:schemeClr val="dk1"/>
                </a:solidFill>
              </a:rPr>
              <a:t>Immune Evasion: </a:t>
            </a:r>
            <a:endParaRPr b="1"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b="1" dirty="0">
                <a:solidFill>
                  <a:schemeClr val="dk1"/>
                </a:solidFill>
              </a:rPr>
              <a:t>Surface proteins </a:t>
            </a:r>
            <a:r>
              <a:rPr lang="en" dirty="0">
                <a:solidFill>
                  <a:schemeClr val="dk1"/>
                </a:solidFill>
              </a:rPr>
              <a:t>can also bind host proteins and help the bacteria evade the immune system.</a:t>
            </a:r>
            <a:endParaRPr b="1" dirty="0">
              <a:solidFill>
                <a:schemeClr val="dk1"/>
              </a:solidFill>
            </a:endParaRPr>
          </a:p>
          <a:p>
            <a:pPr marL="457200" lvl="0" indent="-317182" algn="l" rtl="0">
              <a:lnSpc>
                <a:spcPct val="150000"/>
              </a:lnSpc>
              <a:spcBef>
                <a:spcPts val="0"/>
              </a:spcBef>
              <a:spcAft>
                <a:spcPts val="0"/>
              </a:spcAft>
              <a:buClr>
                <a:schemeClr val="dk1"/>
              </a:buClr>
              <a:buSzPct val="100000"/>
              <a:buChar char="●"/>
            </a:pPr>
            <a:r>
              <a:rPr lang="en" b="1" dirty="0">
                <a:solidFill>
                  <a:schemeClr val="dk1"/>
                </a:solidFill>
              </a:rPr>
              <a:t>Pathogenicity: </a:t>
            </a:r>
            <a:endParaRPr b="1"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b="1" dirty="0">
                <a:solidFill>
                  <a:schemeClr val="dk1"/>
                </a:solidFill>
              </a:rPr>
              <a:t>Vacuolating cytotoxin A (</a:t>
            </a:r>
            <a:r>
              <a:rPr lang="en" b="1" dirty="0" err="1">
                <a:solidFill>
                  <a:schemeClr val="dk1"/>
                </a:solidFill>
              </a:rPr>
              <a:t>VacA</a:t>
            </a:r>
            <a:r>
              <a:rPr lang="en" dirty="0">
                <a:solidFill>
                  <a:schemeClr val="dk1"/>
                </a:solidFill>
              </a:rPr>
              <a:t>): damages epithelial cells by producing vacuoles.</a:t>
            </a:r>
            <a:endParaRPr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b="1" dirty="0">
                <a:solidFill>
                  <a:schemeClr val="dk1"/>
                </a:solidFill>
              </a:rPr>
              <a:t>(</a:t>
            </a:r>
            <a:r>
              <a:rPr lang="en" b="1" dirty="0" err="1">
                <a:solidFill>
                  <a:schemeClr val="dk1"/>
                </a:solidFill>
              </a:rPr>
              <a:t>CagA</a:t>
            </a:r>
            <a:r>
              <a:rPr lang="en" b="1" dirty="0">
                <a:solidFill>
                  <a:schemeClr val="dk1"/>
                </a:solidFill>
              </a:rPr>
              <a:t>) protein</a:t>
            </a:r>
            <a:r>
              <a:rPr lang="en" dirty="0">
                <a:solidFill>
                  <a:schemeClr val="dk1"/>
                </a:solidFill>
              </a:rPr>
              <a:t>: interferes with the normal cytoskeletal structure of the epithelial cells</a:t>
            </a:r>
            <a:endParaRPr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dirty="0">
                <a:solidFill>
                  <a:schemeClr val="dk1"/>
                </a:solidFill>
              </a:rPr>
              <a:t>The </a:t>
            </a:r>
            <a:r>
              <a:rPr lang="en" b="1" dirty="0">
                <a:solidFill>
                  <a:schemeClr val="dk1"/>
                </a:solidFill>
              </a:rPr>
              <a:t>cag </a:t>
            </a:r>
            <a:r>
              <a:rPr lang="en" b="1" dirty="0" err="1">
                <a:solidFill>
                  <a:schemeClr val="dk1"/>
                </a:solidFill>
              </a:rPr>
              <a:t>phosphoribosylanthranilate</a:t>
            </a:r>
            <a:r>
              <a:rPr lang="en" b="1" dirty="0">
                <a:solidFill>
                  <a:schemeClr val="dk1"/>
                </a:solidFill>
              </a:rPr>
              <a:t> isomerase (PAI) genes</a:t>
            </a:r>
            <a:r>
              <a:rPr lang="en" dirty="0">
                <a:solidFill>
                  <a:schemeClr val="dk1"/>
                </a:solidFill>
              </a:rPr>
              <a:t> also induce </a:t>
            </a:r>
            <a:r>
              <a:rPr lang="en" b="1" dirty="0">
                <a:solidFill>
                  <a:schemeClr val="dk1"/>
                </a:solidFill>
              </a:rPr>
              <a:t>interleukin (IL)-8 production</a:t>
            </a:r>
            <a:r>
              <a:rPr lang="en" dirty="0">
                <a:solidFill>
                  <a:schemeClr val="dk1"/>
                </a:solidFill>
              </a:rPr>
              <a:t>,</a:t>
            </a:r>
            <a:endParaRPr dirty="0">
              <a:solidFill>
                <a:schemeClr val="dk1"/>
              </a:solidFill>
            </a:endParaRPr>
          </a:p>
          <a:p>
            <a:pPr marL="914400" lvl="1" indent="-297497" algn="l" rtl="0">
              <a:lnSpc>
                <a:spcPct val="150000"/>
              </a:lnSpc>
              <a:spcBef>
                <a:spcPts val="0"/>
              </a:spcBef>
              <a:spcAft>
                <a:spcPts val="0"/>
              </a:spcAft>
              <a:buClr>
                <a:schemeClr val="dk1"/>
              </a:buClr>
              <a:buSzPct val="100000"/>
              <a:buChar char="○"/>
            </a:pPr>
            <a:r>
              <a:rPr lang="en" dirty="0" err="1">
                <a:solidFill>
                  <a:schemeClr val="dk1"/>
                </a:solidFill>
              </a:rPr>
              <a:t>CagA</a:t>
            </a:r>
            <a:r>
              <a:rPr lang="en" dirty="0">
                <a:solidFill>
                  <a:schemeClr val="dk1"/>
                </a:solidFill>
              </a:rPr>
              <a:t> and Cag PAI injected by type VI secretion system</a:t>
            </a:r>
          </a:p>
          <a:p>
            <a:pPr marL="914400" lvl="1" indent="-297497" algn="l" rtl="0">
              <a:lnSpc>
                <a:spcPct val="150000"/>
              </a:lnSpc>
              <a:spcBef>
                <a:spcPts val="0"/>
              </a:spcBef>
              <a:spcAft>
                <a:spcPts val="0"/>
              </a:spcAft>
              <a:buClr>
                <a:schemeClr val="dk1"/>
              </a:buClr>
              <a:buSzPct val="100000"/>
              <a:buChar char="○"/>
            </a:pPr>
            <a:r>
              <a:rPr lang="en-US" b="1" dirty="0">
                <a:solidFill>
                  <a:schemeClr val="dk1"/>
                </a:solidFill>
              </a:rPr>
              <a:t>M</a:t>
            </a:r>
            <a:r>
              <a:rPr lang="en" b="1" dirty="0" err="1">
                <a:solidFill>
                  <a:schemeClr val="dk1"/>
                </a:solidFill>
              </a:rPr>
              <a:t>ucinase</a:t>
            </a:r>
            <a:r>
              <a:rPr lang="en" b="1" dirty="0">
                <a:solidFill>
                  <a:schemeClr val="dk1"/>
                </a:solidFill>
              </a:rPr>
              <a:t>, </a:t>
            </a:r>
            <a:r>
              <a:rPr lang="en" b="1" dirty="0" err="1">
                <a:solidFill>
                  <a:schemeClr val="dk1"/>
                </a:solidFill>
              </a:rPr>
              <a:t>protease,phospholipases</a:t>
            </a:r>
            <a:r>
              <a:rPr lang="en" b="1" dirty="0">
                <a:solidFill>
                  <a:schemeClr val="dk1"/>
                </a:solidFill>
              </a:rPr>
              <a:t> </a:t>
            </a:r>
            <a:r>
              <a:rPr lang="en" dirty="0">
                <a:solidFill>
                  <a:schemeClr val="dk1"/>
                </a:solidFill>
              </a:rPr>
              <a:t>cause localized tissue damage</a:t>
            </a:r>
            <a:endParaRPr dirty="0">
              <a:solidFill>
                <a:schemeClr val="dk1"/>
              </a:solidFill>
            </a:endParaRPr>
          </a:p>
          <a:p>
            <a:pPr marL="0" lvl="0" indent="0" algn="l" rtl="0">
              <a:spcBef>
                <a:spcPts val="1200"/>
              </a:spcBef>
              <a:spcAft>
                <a:spcPts val="1200"/>
              </a:spcAft>
              <a:buNone/>
            </a:pPr>
            <a:endParaRPr dirty="0">
              <a:solidFill>
                <a:schemeClr val="dk1"/>
              </a:solidFill>
            </a:endParaRPr>
          </a:p>
        </p:txBody>
      </p:sp>
      <p:pic>
        <p:nvPicPr>
          <p:cNvPr id="149" name="Google Shape;149;p26"/>
          <p:cNvPicPr preferRelativeResize="0"/>
          <p:nvPr/>
        </p:nvPicPr>
        <p:blipFill>
          <a:blip r:embed="rId3">
            <a:alphaModFix/>
          </a:blip>
          <a:stretch>
            <a:fillRect/>
          </a:stretch>
        </p:blipFill>
        <p:spPr>
          <a:xfrm>
            <a:off x="4864500" y="1088576"/>
            <a:ext cx="4165976" cy="3124475"/>
          </a:xfrm>
          <a:prstGeom prst="rect">
            <a:avLst/>
          </a:prstGeom>
          <a:noFill/>
          <a:ln>
            <a:noFill/>
          </a:ln>
        </p:spPr>
      </p:pic>
      <p:sp>
        <p:nvSpPr>
          <p:cNvPr id="150" name="Google Shape;150;p26"/>
          <p:cNvSpPr txBox="1"/>
          <p:nvPr/>
        </p:nvSpPr>
        <p:spPr>
          <a:xfrm>
            <a:off x="4944425" y="4283900"/>
            <a:ext cx="4869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By user:Y_tambe - Y_tambe's file, CC BY-SA 3.0, https://commons.wikimedia.org/w/index.php?curid=1551272</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Epidemiology </a:t>
            </a:r>
            <a:endParaRPr/>
          </a:p>
          <a:p>
            <a:pPr marL="0" lvl="0" indent="0" algn="l" rtl="0">
              <a:spcBef>
                <a:spcPts val="0"/>
              </a:spcBef>
              <a:spcAft>
                <a:spcPts val="0"/>
              </a:spcAft>
              <a:buNone/>
            </a:pPr>
            <a:endParaRPr/>
          </a:p>
        </p:txBody>
      </p:sp>
      <p:sp>
        <p:nvSpPr>
          <p:cNvPr id="156" name="Google Shape;15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dk1"/>
              </a:buClr>
              <a:buSzPts val="1600"/>
              <a:buChar char="●"/>
            </a:pPr>
            <a:r>
              <a:rPr lang="en" sz="1600" b="1">
                <a:solidFill>
                  <a:schemeClr val="dk1"/>
                </a:solidFill>
              </a:rPr>
              <a:t>Humans are the primary reservoir for H. pylori</a:t>
            </a:r>
            <a:endParaRPr sz="1600" b="1">
              <a:solidFill>
                <a:schemeClr val="dk1"/>
              </a:solidFill>
            </a:endParaRPr>
          </a:p>
          <a:p>
            <a:pPr marL="457200" lvl="0" indent="-330200" algn="l" rtl="0">
              <a:lnSpc>
                <a:spcPct val="150000"/>
              </a:lnSpc>
              <a:spcBef>
                <a:spcPts val="0"/>
              </a:spcBef>
              <a:spcAft>
                <a:spcPts val="0"/>
              </a:spcAft>
              <a:buClr>
                <a:schemeClr val="dk1"/>
              </a:buClr>
              <a:buSzPts val="1600"/>
              <a:buChar char="●"/>
            </a:pPr>
            <a:r>
              <a:rPr lang="en" sz="1600">
                <a:solidFill>
                  <a:schemeClr val="dk1"/>
                </a:solidFill>
              </a:rPr>
              <a:t>colonization is believed to present for life, in majority of people unless specifically treated.</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 sz="1600">
                <a:solidFill>
                  <a:schemeClr val="dk1"/>
                </a:solidFill>
              </a:rPr>
              <a:t>H. pylori appears to offer protection from gastroesophageal reflux disease and adenocarcinomas of the lower esophagus and gastric cardia. </a:t>
            </a:r>
            <a:endParaRPr sz="1500"/>
          </a:p>
          <a:p>
            <a:pPr marL="0" lvl="0" indent="0" algn="l" rtl="0">
              <a:spcBef>
                <a:spcPts val="1200"/>
              </a:spcBef>
              <a:spcAft>
                <a:spcPts val="1200"/>
              </a:spcAft>
              <a:buNone/>
            </a:pPr>
            <a:endParaRPr/>
          </a:p>
        </p:txBody>
      </p:sp>
      <p:pic>
        <p:nvPicPr>
          <p:cNvPr id="157" name="Google Shape;157;p27"/>
          <p:cNvPicPr preferRelativeResize="0"/>
          <p:nvPr/>
        </p:nvPicPr>
        <p:blipFill>
          <a:blip r:embed="rId3">
            <a:alphaModFix/>
          </a:blip>
          <a:stretch>
            <a:fillRect/>
          </a:stretch>
        </p:blipFill>
        <p:spPr>
          <a:xfrm>
            <a:off x="4392600" y="3056268"/>
            <a:ext cx="4439700" cy="18598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163" name="Google Shape;163;p28"/>
          <p:cNvSpPr txBox="1">
            <a:spLocks noGrp="1"/>
          </p:cNvSpPr>
          <p:nvPr>
            <p:ph type="body" idx="1"/>
          </p:nvPr>
        </p:nvSpPr>
        <p:spPr>
          <a:xfrm>
            <a:off x="311700" y="1152475"/>
            <a:ext cx="45519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b="1">
                <a:solidFill>
                  <a:srgbClr val="980000"/>
                </a:solidFill>
              </a:rPr>
              <a:t>H. </a:t>
            </a:r>
            <a:r>
              <a:rPr lang="en" sz="5600" b="1" i="1">
                <a:solidFill>
                  <a:srgbClr val="980000"/>
                </a:solidFill>
              </a:rPr>
              <a:t>pylori </a:t>
            </a:r>
            <a:endParaRPr sz="5600" b="1" i="1">
              <a:solidFill>
                <a:srgbClr val="980000"/>
              </a:solidFill>
            </a:endParaRPr>
          </a:p>
          <a:p>
            <a:pPr marL="457200" lvl="0" indent="-304800" algn="l" rtl="0">
              <a:lnSpc>
                <a:spcPct val="150000"/>
              </a:lnSpc>
              <a:spcBef>
                <a:spcPts val="1200"/>
              </a:spcBef>
              <a:spcAft>
                <a:spcPts val="0"/>
              </a:spcAft>
              <a:buClr>
                <a:schemeClr val="dk1"/>
              </a:buClr>
              <a:buSzPct val="100000"/>
              <a:buChar char="●"/>
            </a:pPr>
            <a:r>
              <a:rPr lang="en" sz="4800" u="sng">
                <a:solidFill>
                  <a:schemeClr val="dk1"/>
                </a:solidFill>
              </a:rPr>
              <a:t>Common reservoir: </a:t>
            </a:r>
            <a:r>
              <a:rPr lang="en" sz="4800" b="1">
                <a:solidFill>
                  <a:schemeClr val="dk1"/>
                </a:solidFill>
              </a:rPr>
              <a:t>Humans, </a:t>
            </a:r>
            <a:r>
              <a:rPr lang="en" sz="4800">
                <a:solidFill>
                  <a:schemeClr val="dk1"/>
                </a:solidFill>
              </a:rPr>
              <a:t>primates, pigs</a:t>
            </a:r>
            <a:endParaRPr sz="4800">
              <a:solidFill>
                <a:schemeClr val="dk1"/>
              </a:solidFill>
            </a:endParaRPr>
          </a:p>
          <a:p>
            <a:pPr marL="457200" lvl="0" indent="-304800" algn="l" rtl="0">
              <a:lnSpc>
                <a:spcPct val="150000"/>
              </a:lnSpc>
              <a:spcBef>
                <a:spcPts val="0"/>
              </a:spcBef>
              <a:spcAft>
                <a:spcPts val="0"/>
              </a:spcAft>
              <a:buClr>
                <a:schemeClr val="dk1"/>
              </a:buClr>
              <a:buSzPct val="100000"/>
              <a:buChar char="●"/>
            </a:pPr>
            <a:r>
              <a:rPr lang="en" sz="4800" u="sng">
                <a:solidFill>
                  <a:schemeClr val="dk1"/>
                </a:solidFill>
              </a:rPr>
              <a:t>How is it spread?: </a:t>
            </a:r>
            <a:r>
              <a:rPr lang="en" sz="4800">
                <a:solidFill>
                  <a:schemeClr val="dk1"/>
                </a:solidFill>
              </a:rPr>
              <a:t>oral or fecal route</a:t>
            </a:r>
            <a:endParaRPr sz="4800">
              <a:solidFill>
                <a:schemeClr val="dk1"/>
              </a:solidFill>
            </a:endParaRPr>
          </a:p>
          <a:p>
            <a:pPr marL="457200" lvl="0" indent="-304800" algn="l" rtl="0">
              <a:lnSpc>
                <a:spcPct val="150000"/>
              </a:lnSpc>
              <a:spcBef>
                <a:spcPts val="0"/>
              </a:spcBef>
              <a:spcAft>
                <a:spcPts val="0"/>
              </a:spcAft>
              <a:buClr>
                <a:schemeClr val="dk1"/>
              </a:buClr>
              <a:buSzPct val="100000"/>
              <a:buChar char="●"/>
            </a:pPr>
            <a:r>
              <a:rPr lang="en" sz="4800" u="sng">
                <a:solidFill>
                  <a:schemeClr val="dk1"/>
                </a:solidFill>
              </a:rPr>
              <a:t>Symptoms:</a:t>
            </a:r>
            <a:r>
              <a:rPr lang="en" sz="4800">
                <a:solidFill>
                  <a:schemeClr val="dk1"/>
                </a:solidFill>
              </a:rPr>
              <a:t> feeling of fullness, nausea, vomiting, and </a:t>
            </a:r>
            <a:endParaRPr sz="4800">
              <a:solidFill>
                <a:schemeClr val="dk1"/>
              </a:solidFill>
            </a:endParaRPr>
          </a:p>
          <a:p>
            <a:pPr marL="457200" lvl="0" indent="-304800" algn="l" rtl="0">
              <a:lnSpc>
                <a:spcPct val="150000"/>
              </a:lnSpc>
              <a:spcBef>
                <a:spcPts val="0"/>
              </a:spcBef>
              <a:spcAft>
                <a:spcPts val="0"/>
              </a:spcAft>
              <a:buClr>
                <a:schemeClr val="dk1"/>
              </a:buClr>
              <a:buSzPct val="100000"/>
              <a:buChar char="●"/>
            </a:pPr>
            <a:r>
              <a:rPr lang="en" sz="4800">
                <a:solidFill>
                  <a:schemeClr val="dk1"/>
                </a:solidFill>
              </a:rPr>
              <a:t>hypochlorhydria (decreased acid production in the stomach)</a:t>
            </a:r>
            <a:endParaRPr sz="4800">
              <a:solidFill>
                <a:schemeClr val="dk1"/>
              </a:solidFill>
            </a:endParaRPr>
          </a:p>
          <a:p>
            <a:pPr marL="457200" lvl="0" indent="-304800" algn="l" rtl="0">
              <a:lnSpc>
                <a:spcPct val="150000"/>
              </a:lnSpc>
              <a:spcBef>
                <a:spcPts val="0"/>
              </a:spcBef>
              <a:spcAft>
                <a:spcPts val="0"/>
              </a:spcAft>
              <a:buClr>
                <a:schemeClr val="dk1"/>
              </a:buClr>
              <a:buSzPct val="100000"/>
              <a:buChar char="●"/>
            </a:pPr>
            <a:r>
              <a:rPr lang="en" sz="4800" u="sng">
                <a:solidFill>
                  <a:schemeClr val="dk1"/>
                </a:solidFill>
              </a:rPr>
              <a:t>Disease</a:t>
            </a:r>
            <a:r>
              <a:rPr lang="en" sz="4800">
                <a:solidFill>
                  <a:schemeClr val="dk1"/>
                </a:solidFill>
              </a:rPr>
              <a:t>: can be asymptomatic or can develop gastritis or gastroenteritis.</a:t>
            </a:r>
            <a:endParaRPr sz="4800">
              <a:solidFill>
                <a:schemeClr val="dk1"/>
              </a:solidFill>
            </a:endParaRPr>
          </a:p>
          <a:p>
            <a:pPr marL="914400" lvl="1" indent="-304800" algn="l" rtl="0">
              <a:lnSpc>
                <a:spcPct val="150000"/>
              </a:lnSpc>
              <a:spcBef>
                <a:spcPts val="0"/>
              </a:spcBef>
              <a:spcAft>
                <a:spcPts val="0"/>
              </a:spcAft>
              <a:buClr>
                <a:schemeClr val="dk1"/>
              </a:buClr>
              <a:buSzPct val="100000"/>
              <a:buChar char="○"/>
            </a:pPr>
            <a:r>
              <a:rPr lang="en" sz="4800">
                <a:solidFill>
                  <a:schemeClr val="dk1"/>
                </a:solidFill>
              </a:rPr>
              <a:t>10%-15% of patients with chronic gastritis develop peptic ulcers (gastric ulcer or duodenal ulcer)</a:t>
            </a:r>
            <a:endParaRPr sz="4800">
              <a:solidFill>
                <a:schemeClr val="dk1"/>
              </a:solidFill>
            </a:endParaRPr>
          </a:p>
          <a:p>
            <a:pPr marL="914400" lvl="1" indent="-304800" algn="l" rtl="0">
              <a:lnSpc>
                <a:spcPct val="150000"/>
              </a:lnSpc>
              <a:spcBef>
                <a:spcPts val="0"/>
              </a:spcBef>
              <a:spcAft>
                <a:spcPts val="0"/>
              </a:spcAft>
              <a:buClr>
                <a:schemeClr val="dk1"/>
              </a:buClr>
              <a:buSzPct val="100000"/>
              <a:buChar char="○"/>
            </a:pPr>
            <a:r>
              <a:rPr lang="en" sz="4800">
                <a:solidFill>
                  <a:schemeClr val="dk1"/>
                </a:solidFill>
              </a:rPr>
              <a:t>increases the patient’s risk for gastric cancer by almost 100-fold</a:t>
            </a:r>
            <a:endParaRPr sz="4800">
              <a:solidFill>
                <a:schemeClr val="dk1"/>
              </a:solidFill>
            </a:endParaRPr>
          </a:p>
          <a:p>
            <a:pPr marL="914400" lvl="1" indent="-304800" algn="l" rtl="0">
              <a:lnSpc>
                <a:spcPct val="150000"/>
              </a:lnSpc>
              <a:spcBef>
                <a:spcPts val="0"/>
              </a:spcBef>
              <a:spcAft>
                <a:spcPts val="0"/>
              </a:spcAft>
              <a:buClr>
                <a:schemeClr val="dk1"/>
              </a:buClr>
              <a:buSzPct val="100000"/>
              <a:buChar char="○"/>
            </a:pPr>
            <a:r>
              <a:rPr lang="en" sz="4800">
                <a:solidFill>
                  <a:schemeClr val="dk1"/>
                </a:solidFill>
              </a:rPr>
              <a:t>In a small number of patients, a monoclonal population of B cells may develop and evolve into a MALT lymphoma.</a:t>
            </a:r>
            <a:endParaRPr sz="4800">
              <a:solidFill>
                <a:schemeClr val="dk1"/>
              </a:solidFill>
            </a:endParaRPr>
          </a:p>
        </p:txBody>
      </p:sp>
      <p:pic>
        <p:nvPicPr>
          <p:cNvPr id="164" name="Google Shape;164;p28"/>
          <p:cNvPicPr preferRelativeResize="0"/>
          <p:nvPr/>
        </p:nvPicPr>
        <p:blipFill>
          <a:blip r:embed="rId3">
            <a:alphaModFix/>
          </a:blip>
          <a:stretch>
            <a:fillRect/>
          </a:stretch>
        </p:blipFill>
        <p:spPr>
          <a:xfrm>
            <a:off x="4863600" y="182125"/>
            <a:ext cx="4189975" cy="4779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170" name="Google Shape;170;p29"/>
          <p:cNvSpPr txBox="1">
            <a:spLocks noGrp="1"/>
          </p:cNvSpPr>
          <p:nvPr>
            <p:ph type="body" idx="1"/>
          </p:nvPr>
        </p:nvSpPr>
        <p:spPr>
          <a:xfrm>
            <a:off x="311700" y="1152475"/>
            <a:ext cx="468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980000"/>
                </a:solidFill>
              </a:rPr>
              <a:t>H. </a:t>
            </a:r>
            <a:r>
              <a:rPr lang="en" b="1" i="1">
                <a:solidFill>
                  <a:srgbClr val="980000"/>
                </a:solidFill>
              </a:rPr>
              <a:t>cinaedi </a:t>
            </a:r>
            <a:endParaRPr b="1" i="1">
              <a:solidFill>
                <a:srgbClr val="980000"/>
              </a:solidFill>
            </a:endParaRPr>
          </a:p>
          <a:p>
            <a:pPr marL="0" lvl="0" indent="0" algn="l" rtl="0">
              <a:spcBef>
                <a:spcPts val="1200"/>
              </a:spcBef>
              <a:spcAft>
                <a:spcPts val="0"/>
              </a:spcAft>
              <a:buNone/>
            </a:pPr>
            <a:r>
              <a:rPr lang="en">
                <a:solidFill>
                  <a:schemeClr val="dk1"/>
                </a:solidFill>
              </a:rPr>
              <a:t>Common reservoir: Humans, hamster</a:t>
            </a:r>
            <a:endParaRPr>
              <a:solidFill>
                <a:schemeClr val="dk1"/>
              </a:solidFill>
            </a:endParaRPr>
          </a:p>
          <a:p>
            <a:pPr marL="0" lvl="0" indent="0" algn="l" rtl="0">
              <a:spcBef>
                <a:spcPts val="1200"/>
              </a:spcBef>
              <a:spcAft>
                <a:spcPts val="0"/>
              </a:spcAft>
              <a:buNone/>
            </a:pPr>
            <a:r>
              <a:rPr lang="en">
                <a:solidFill>
                  <a:schemeClr val="dk1"/>
                </a:solidFill>
              </a:rPr>
              <a:t>Disease: </a:t>
            </a:r>
            <a:r>
              <a:rPr lang="en" b="1">
                <a:solidFill>
                  <a:schemeClr val="dk1"/>
                </a:solidFill>
              </a:rPr>
              <a:t>Gastroenteritis</a:t>
            </a:r>
            <a:r>
              <a:rPr lang="en">
                <a:solidFill>
                  <a:schemeClr val="dk1"/>
                </a:solidFill>
              </a:rPr>
              <a:t>, septicemia, proctocolitis</a:t>
            </a: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171" name="Google Shape;171;p29"/>
          <p:cNvSpPr txBox="1"/>
          <p:nvPr/>
        </p:nvSpPr>
        <p:spPr>
          <a:xfrm>
            <a:off x="5116950" y="1306950"/>
            <a:ext cx="3498900" cy="172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980000"/>
                </a:solidFill>
              </a:rPr>
              <a:t>H. </a:t>
            </a:r>
            <a:r>
              <a:rPr lang="en" sz="1800" b="1" i="1">
                <a:solidFill>
                  <a:srgbClr val="980000"/>
                </a:solidFill>
              </a:rPr>
              <a:t>fennelliae</a:t>
            </a:r>
            <a:endParaRPr sz="1800" b="1" i="1">
              <a:solidFill>
                <a:srgbClr val="980000"/>
              </a:solidFill>
            </a:endParaRPr>
          </a:p>
          <a:p>
            <a:pPr marL="0" lvl="0" indent="0" algn="l" rtl="0">
              <a:lnSpc>
                <a:spcPct val="115000"/>
              </a:lnSpc>
              <a:spcBef>
                <a:spcPts val="1200"/>
              </a:spcBef>
              <a:spcAft>
                <a:spcPts val="0"/>
              </a:spcAft>
              <a:buNone/>
            </a:pPr>
            <a:r>
              <a:rPr lang="en" sz="1800">
                <a:solidFill>
                  <a:schemeClr val="dk1"/>
                </a:solidFill>
              </a:rPr>
              <a:t>Common reservoir: Humans</a:t>
            </a:r>
            <a:endParaRPr sz="1800">
              <a:solidFill>
                <a:schemeClr val="dk1"/>
              </a:solidFill>
            </a:endParaRPr>
          </a:p>
          <a:p>
            <a:pPr marL="0" lvl="0" indent="0" algn="l" rtl="0">
              <a:lnSpc>
                <a:spcPct val="115000"/>
              </a:lnSpc>
              <a:spcBef>
                <a:spcPts val="1200"/>
              </a:spcBef>
              <a:spcAft>
                <a:spcPts val="1200"/>
              </a:spcAft>
              <a:buNone/>
            </a:pPr>
            <a:r>
              <a:rPr lang="en" sz="1800">
                <a:solidFill>
                  <a:schemeClr val="dk1"/>
                </a:solidFill>
              </a:rPr>
              <a:t>Disease: </a:t>
            </a:r>
            <a:r>
              <a:rPr lang="en" sz="1800" b="1">
                <a:solidFill>
                  <a:schemeClr val="dk1"/>
                </a:solidFill>
              </a:rPr>
              <a:t>Gastroenteritis</a:t>
            </a:r>
            <a:r>
              <a:rPr lang="en" sz="1800">
                <a:solidFill>
                  <a:schemeClr val="dk1"/>
                </a:solidFill>
              </a:rPr>
              <a:t>, septicemia, proctocolitis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Lab diagnosis</a:t>
            </a:r>
            <a:endParaRPr/>
          </a:p>
        </p:txBody>
      </p:sp>
      <p:sp>
        <p:nvSpPr>
          <p:cNvPr id="177" name="Google Shape;17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*For </a:t>
            </a:r>
            <a:r>
              <a:rPr lang="en" b="1">
                <a:solidFill>
                  <a:srgbClr val="980000"/>
                </a:solidFill>
              </a:rPr>
              <a:t>H.</a:t>
            </a:r>
            <a:r>
              <a:rPr lang="en" b="1" i="1">
                <a:solidFill>
                  <a:srgbClr val="980000"/>
                </a:solidFill>
              </a:rPr>
              <a:t>pylori</a:t>
            </a:r>
            <a:endParaRPr b="1" i="1">
              <a:solidFill>
                <a:srgbClr val="980000"/>
              </a:solidFill>
            </a:endParaRPr>
          </a:p>
          <a:p>
            <a:pPr marL="0" lvl="0" indent="0" algn="l" rtl="0">
              <a:spcBef>
                <a:spcPts val="1200"/>
              </a:spcBef>
              <a:spcAft>
                <a:spcPts val="0"/>
              </a:spcAft>
              <a:buNone/>
            </a:pPr>
            <a:r>
              <a:rPr lang="en" b="1">
                <a:solidFill>
                  <a:schemeClr val="dk1"/>
                </a:solidFill>
              </a:rPr>
              <a:t>Antigen detection: </a:t>
            </a:r>
            <a:r>
              <a:rPr lang="en">
                <a:solidFill>
                  <a:schemeClr val="dk1"/>
                </a:solidFill>
              </a:rPr>
              <a:t>Biopsy specimens can also be tested for the presence of bacterial urease activity, but is invasive </a:t>
            </a:r>
            <a:endParaRPr>
              <a:solidFill>
                <a:schemeClr val="dk1"/>
              </a:solidFill>
            </a:endParaRPr>
          </a:p>
          <a:p>
            <a:pPr marL="0" lvl="0" indent="0" algn="l" rtl="0">
              <a:spcBef>
                <a:spcPts val="1200"/>
              </a:spcBef>
              <a:spcAft>
                <a:spcPts val="0"/>
              </a:spcAft>
              <a:buNone/>
            </a:pPr>
            <a:r>
              <a:rPr lang="en">
                <a:solidFill>
                  <a:schemeClr val="dk1"/>
                </a:solidFill>
              </a:rPr>
              <a:t>Noninvasive (urea breath test) but is relatively expensive because of the cost of the detection instruments.</a:t>
            </a:r>
            <a:endParaRPr>
              <a:solidFill>
                <a:schemeClr val="dk1"/>
              </a:solidFill>
            </a:endParaRPr>
          </a:p>
          <a:p>
            <a:pPr marL="0" lvl="0" indent="0" algn="l" rtl="0">
              <a:spcBef>
                <a:spcPts val="1200"/>
              </a:spcBef>
              <a:spcAft>
                <a:spcPts val="1200"/>
              </a:spcAft>
              <a:buNone/>
            </a:pPr>
            <a:r>
              <a:rPr lang="en" b="1">
                <a:solidFill>
                  <a:schemeClr val="dk1"/>
                </a:solidFill>
              </a:rPr>
              <a:t>Antibody identification:</a:t>
            </a:r>
            <a:r>
              <a:rPr lang="en">
                <a:solidFill>
                  <a:schemeClr val="dk1"/>
                </a:solidFill>
              </a:rPr>
              <a:t> serology test; IgA and IgG antibodies can persist for months to years. the test cannot be used to discriminate between past and current infection.</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 Prevention, Control </a:t>
            </a:r>
            <a:endParaRPr/>
          </a:p>
        </p:txBody>
      </p:sp>
      <p:sp>
        <p:nvSpPr>
          <p:cNvPr id="183" name="Google Shape;183;p31"/>
          <p:cNvSpPr txBox="1">
            <a:spLocks noGrp="1"/>
          </p:cNvSpPr>
          <p:nvPr>
            <p:ph type="body" idx="1"/>
          </p:nvPr>
        </p:nvSpPr>
        <p:spPr>
          <a:xfrm>
            <a:off x="311700" y="1152475"/>
            <a:ext cx="55188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a:solidFill>
                  <a:schemeClr val="dk1"/>
                </a:solidFill>
              </a:rPr>
              <a:t>Treatment: </a:t>
            </a:r>
            <a:endParaRPr b="1">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combination of a </a:t>
            </a:r>
            <a:r>
              <a:rPr lang="en" b="1">
                <a:solidFill>
                  <a:schemeClr val="dk1"/>
                </a:solidFill>
              </a:rPr>
              <a:t>proton pump inhibitor </a:t>
            </a:r>
            <a:r>
              <a:rPr lang="en">
                <a:solidFill>
                  <a:schemeClr val="dk1"/>
                </a:solidFill>
              </a:rPr>
              <a:t>(omeprazole), a </a:t>
            </a:r>
            <a:r>
              <a:rPr lang="en" b="1">
                <a:solidFill>
                  <a:schemeClr val="dk1"/>
                </a:solidFill>
              </a:rPr>
              <a:t>macrolide</a:t>
            </a:r>
            <a:r>
              <a:rPr lang="en">
                <a:solidFill>
                  <a:schemeClr val="dk1"/>
                </a:solidFill>
              </a:rPr>
              <a:t> (clarithromycin), and a </a:t>
            </a:r>
            <a:r>
              <a:rPr lang="en" b="1">
                <a:solidFill>
                  <a:schemeClr val="dk1"/>
                </a:solidFill>
              </a:rPr>
              <a:t>β-lactam</a:t>
            </a:r>
            <a:r>
              <a:rPr lang="en">
                <a:solidFill>
                  <a:schemeClr val="dk1"/>
                </a:solidFill>
              </a:rPr>
              <a:t> (amoxicillin), with administration for 7 to 10 days initially</a:t>
            </a:r>
            <a:endParaRPr>
              <a:solidFill>
                <a:schemeClr val="dk1"/>
              </a:solidFill>
            </a:endParaRPr>
          </a:p>
          <a:p>
            <a:pPr marL="0" lvl="0" indent="0" algn="l" rtl="0">
              <a:lnSpc>
                <a:spcPct val="100000"/>
              </a:lnSpc>
              <a:spcBef>
                <a:spcPts val="0"/>
              </a:spcBef>
              <a:spcAft>
                <a:spcPts val="0"/>
              </a:spcAft>
              <a:buNone/>
            </a:pPr>
            <a:r>
              <a:rPr lang="en" b="1">
                <a:solidFill>
                  <a:schemeClr val="dk1"/>
                </a:solidFill>
              </a:rPr>
              <a:t>Prevention:</a:t>
            </a:r>
            <a:endParaRPr b="1">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Handwashing, avoid sharing utensils </a:t>
            </a:r>
            <a:endParaRPr>
              <a:solidFill>
                <a:schemeClr val="dk1"/>
              </a:solidFill>
            </a:endParaRPr>
          </a:p>
        </p:txBody>
      </p:sp>
      <p:pic>
        <p:nvPicPr>
          <p:cNvPr id="184" name="Google Shape;184;p31"/>
          <p:cNvPicPr preferRelativeResize="0"/>
          <p:nvPr/>
        </p:nvPicPr>
        <p:blipFill>
          <a:blip r:embed="rId3">
            <a:alphaModFix/>
          </a:blip>
          <a:stretch>
            <a:fillRect/>
          </a:stretch>
        </p:blipFill>
        <p:spPr>
          <a:xfrm>
            <a:off x="6401325" y="1152475"/>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Overview</a:t>
            </a:r>
            <a:endParaRPr/>
          </a:p>
        </p:txBody>
      </p:sp>
      <p:sp>
        <p:nvSpPr>
          <p:cNvPr id="61" name="Google Shape;61;p14"/>
          <p:cNvSpPr txBox="1">
            <a:spLocks noGrp="1"/>
          </p:cNvSpPr>
          <p:nvPr>
            <p:ph type="body" idx="1"/>
          </p:nvPr>
        </p:nvSpPr>
        <p:spPr>
          <a:xfrm>
            <a:off x="196250" y="863550"/>
            <a:ext cx="696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a:spcBef>
                <a:spcPts val="1200"/>
              </a:spcBef>
              <a:buClr>
                <a:schemeClr val="dk1"/>
              </a:buClr>
            </a:pPr>
            <a:r>
              <a:rPr lang="en-US" dirty="0">
                <a:solidFill>
                  <a:schemeClr val="dk1"/>
                </a:solidFill>
              </a:rPr>
              <a:t>D</a:t>
            </a:r>
            <a:r>
              <a:rPr lang="en" dirty="0" err="1">
                <a:solidFill>
                  <a:schemeClr val="dk1"/>
                </a:solidFill>
              </a:rPr>
              <a:t>iscovered</a:t>
            </a:r>
            <a:r>
              <a:rPr lang="en" dirty="0">
                <a:solidFill>
                  <a:schemeClr val="dk1"/>
                </a:solidFill>
              </a:rPr>
              <a:t> in 1886</a:t>
            </a:r>
          </a:p>
          <a:p>
            <a:pPr>
              <a:spcBef>
                <a:spcPts val="1200"/>
              </a:spcBef>
              <a:buClr>
                <a:schemeClr val="dk1"/>
              </a:buClr>
            </a:pPr>
            <a:r>
              <a:rPr lang="en" dirty="0">
                <a:solidFill>
                  <a:schemeClr val="dk1"/>
                </a:solidFill>
              </a:rPr>
              <a:t>Campylobacter infections are the most common cause bacterial diarrheal illness in the US </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only four species are common human pathogens </a:t>
            </a:r>
            <a:endParaRPr dirty="0">
              <a:solidFill>
                <a:schemeClr val="dk1"/>
              </a:solidFill>
            </a:endParaRPr>
          </a:p>
        </p:txBody>
      </p:sp>
      <p:pic>
        <p:nvPicPr>
          <p:cNvPr id="62" name="Google Shape;62;p14"/>
          <p:cNvPicPr preferRelativeResize="0"/>
          <p:nvPr/>
        </p:nvPicPr>
        <p:blipFill>
          <a:blip r:embed="rId3">
            <a:alphaModFix/>
          </a:blip>
          <a:stretch>
            <a:fillRect/>
          </a:stretch>
        </p:blipFill>
        <p:spPr>
          <a:xfrm>
            <a:off x="5238750" y="2409825"/>
            <a:ext cx="3905250" cy="273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Physiology and Structure</a:t>
            </a:r>
            <a:endParaRPr/>
          </a:p>
        </p:txBody>
      </p:sp>
      <p:sp>
        <p:nvSpPr>
          <p:cNvPr id="68" name="Google Shape;68;p15"/>
          <p:cNvSpPr txBox="1">
            <a:spLocks noGrp="1"/>
          </p:cNvSpPr>
          <p:nvPr>
            <p:ph type="body" idx="1"/>
          </p:nvPr>
        </p:nvSpPr>
        <p:spPr>
          <a:xfrm>
            <a:off x="311700" y="1152475"/>
            <a:ext cx="5044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dirty="0">
                <a:solidFill>
                  <a:schemeClr val="dk1"/>
                </a:solidFill>
              </a:rPr>
              <a:t>Gram negative, non fermenting, non spore forming, motile, small size</a:t>
            </a:r>
          </a:p>
          <a:p>
            <a:pPr marL="457200" lvl="0" indent="-342900" algn="l" rtl="0">
              <a:spcBef>
                <a:spcPts val="0"/>
              </a:spcBef>
              <a:spcAft>
                <a:spcPts val="0"/>
              </a:spcAft>
              <a:buClr>
                <a:schemeClr val="dk1"/>
              </a:buClr>
              <a:buSzPts val="1800"/>
              <a:buChar char="●"/>
            </a:pPr>
            <a:r>
              <a:rPr lang="en-US" dirty="0">
                <a:solidFill>
                  <a:schemeClr val="dk1"/>
                </a:solidFill>
              </a:rPr>
              <a:t>M</a:t>
            </a:r>
            <a:r>
              <a:rPr lang="en" dirty="0" err="1">
                <a:solidFill>
                  <a:schemeClr val="dk1"/>
                </a:solidFill>
              </a:rPr>
              <a:t>ost</a:t>
            </a:r>
            <a:r>
              <a:rPr lang="en" dirty="0">
                <a:solidFill>
                  <a:schemeClr val="dk1"/>
                </a:solidFill>
              </a:rPr>
              <a:t> are catalase positive and oxidase positive </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Comma, spiral shaped, or curved rod, single polar flagella, capsule </a:t>
            </a:r>
            <a:endParaRPr dirty="0">
              <a:solidFill>
                <a:schemeClr val="dk1"/>
              </a:solidFill>
            </a:endParaRPr>
          </a:p>
          <a:p>
            <a:pPr marL="457200" lvl="0" indent="-342900" algn="l" rtl="0">
              <a:spcBef>
                <a:spcPts val="0"/>
              </a:spcBef>
              <a:spcAft>
                <a:spcPts val="0"/>
              </a:spcAft>
              <a:buClr>
                <a:schemeClr val="dk1"/>
              </a:buClr>
              <a:buSzPts val="1800"/>
              <a:buChar char="●"/>
            </a:pPr>
            <a:r>
              <a:rPr lang="en-US" dirty="0">
                <a:solidFill>
                  <a:schemeClr val="dk1"/>
                </a:solidFill>
              </a:rPr>
              <a:t>L</a:t>
            </a:r>
            <a:r>
              <a:rPr lang="en" dirty="0" err="1">
                <a:solidFill>
                  <a:schemeClr val="dk1"/>
                </a:solidFill>
              </a:rPr>
              <a:t>ipo</a:t>
            </a:r>
            <a:r>
              <a:rPr lang="en" dirty="0">
                <a:solidFill>
                  <a:schemeClr val="dk1"/>
                </a:solidFill>
              </a:rPr>
              <a:t>-oligosaccharides LOS</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Microaerophilic: require low oxygen (5% to 7%) and increased carbon dioxide (5% to 10%) for growth </a:t>
            </a:r>
            <a:endParaRPr dirty="0"/>
          </a:p>
        </p:txBody>
      </p:sp>
      <p:sp>
        <p:nvSpPr>
          <p:cNvPr id="69" name="Google Shape;69;p15"/>
          <p:cNvSpPr txBox="1"/>
          <p:nvPr/>
        </p:nvSpPr>
        <p:spPr>
          <a:xfrm>
            <a:off x="3091800" y="4085450"/>
            <a:ext cx="6052200" cy="1262100"/>
          </a:xfrm>
          <a:prstGeom prst="rect">
            <a:avLst/>
          </a:prstGeom>
          <a:noFill/>
          <a:ln>
            <a:noFill/>
          </a:ln>
        </p:spPr>
        <p:txBody>
          <a:bodyPr spcFirstLastPara="1" wrap="square" lIns="91425" tIns="91425" rIns="91425" bIns="91425" anchor="t" anchorCtr="0">
            <a:spAutoFit/>
          </a:bodyPr>
          <a:lstStyle/>
          <a:p>
            <a:pPr marL="0" lvl="0" indent="0" algn="l" rtl="0">
              <a:lnSpc>
                <a:spcPct val="137500"/>
              </a:lnSpc>
              <a:spcBef>
                <a:spcPts val="48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37500"/>
              </a:lnSpc>
              <a:spcBef>
                <a:spcPts val="4800"/>
              </a:spcBef>
              <a:spcAft>
                <a:spcPts val="3800"/>
              </a:spcAft>
              <a:buNone/>
            </a:pPr>
            <a:endParaRPr sz="1350">
              <a:solidFill>
                <a:schemeClr val="dk1"/>
              </a:solidFill>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5266975" y="346375"/>
            <a:ext cx="3634550" cy="2452225"/>
          </a:xfrm>
          <a:prstGeom prst="rect">
            <a:avLst/>
          </a:prstGeom>
          <a:noFill/>
          <a:ln>
            <a:noFill/>
          </a:ln>
        </p:spPr>
      </p:pic>
      <p:sp>
        <p:nvSpPr>
          <p:cNvPr id="71" name="Google Shape;71;p15"/>
          <p:cNvSpPr txBox="1"/>
          <p:nvPr/>
        </p:nvSpPr>
        <p:spPr>
          <a:xfrm>
            <a:off x="5739225" y="2972975"/>
            <a:ext cx="3000000" cy="13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chemeClr val="dk1"/>
                </a:solidFill>
                <a:highlight>
                  <a:srgbClr val="FFFFFF"/>
                </a:highlight>
              </a:rPr>
              <a:t>scanning electron micrograph of the single polar flagellum and corkscrew shape of C. jejuni. These morphologic characteristics contribute to the characteristic darting motility of C. jejuni in the viscous mucous layer of the intestinal lumen. Sean F. Altekruse National Cancer Institute, Rockville.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Pathogenesis and Immunity </a:t>
            </a:r>
            <a:endParaRPr/>
          </a:p>
        </p:txBody>
      </p:sp>
      <p:sp>
        <p:nvSpPr>
          <p:cNvPr id="77" name="Google Shape;77;p16"/>
          <p:cNvSpPr txBox="1">
            <a:spLocks noGrp="1"/>
          </p:cNvSpPr>
          <p:nvPr>
            <p:ph type="body" idx="1"/>
          </p:nvPr>
        </p:nvSpPr>
        <p:spPr>
          <a:xfrm>
            <a:off x="302075"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solidFill>
                  <a:schemeClr val="dk1"/>
                </a:solidFill>
              </a:rPr>
              <a:t>What the the textbook book says: </a:t>
            </a:r>
            <a:endParaRPr dirty="0">
              <a:solidFill>
                <a:schemeClr val="dk1"/>
              </a:solidFill>
            </a:endParaRPr>
          </a:p>
          <a:p>
            <a:pPr marL="0" lvl="0" indent="0" algn="l" rtl="0">
              <a:spcBef>
                <a:spcPts val="1200"/>
              </a:spcBef>
              <a:spcAft>
                <a:spcPts val="0"/>
              </a:spcAft>
              <a:buNone/>
            </a:pPr>
            <a:r>
              <a:rPr lang="en" dirty="0">
                <a:solidFill>
                  <a:schemeClr val="dk1"/>
                </a:solidFill>
              </a:rPr>
              <a:t>"Although adhesins, cytotoxic enzymes, and enterotoxins have been detected in C. </a:t>
            </a:r>
            <a:r>
              <a:rPr lang="en" dirty="0" err="1">
                <a:solidFill>
                  <a:schemeClr val="dk1"/>
                </a:solidFill>
              </a:rPr>
              <a:t>jejuni</a:t>
            </a:r>
            <a:r>
              <a:rPr lang="en" dirty="0">
                <a:solidFill>
                  <a:schemeClr val="dk1"/>
                </a:solidFill>
              </a:rPr>
              <a:t>, their specific role in disease remains poorly defined”</a:t>
            </a:r>
            <a:endParaRPr dirty="0">
              <a:solidFill>
                <a:schemeClr val="dk1"/>
              </a:solidFill>
            </a:endParaRPr>
          </a:p>
          <a:p>
            <a:pPr marL="0" lvl="0" indent="0" algn="l" rtl="0">
              <a:spcBef>
                <a:spcPts val="1200"/>
              </a:spcBef>
              <a:spcAft>
                <a:spcPts val="0"/>
              </a:spcAft>
              <a:buNone/>
            </a:pPr>
            <a:r>
              <a:rPr lang="en" dirty="0">
                <a:solidFill>
                  <a:schemeClr val="dk1"/>
                </a:solidFill>
              </a:rPr>
              <a:t>"strains lacking enterotoxin activity are still fully virulent”</a:t>
            </a: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1200"/>
              </a:spcAft>
              <a:buNone/>
            </a:pPr>
            <a:r>
              <a:rPr lang="en-US" dirty="0">
                <a:solidFill>
                  <a:schemeClr val="tx1"/>
                </a:solidFill>
              </a:rPr>
              <a:t>If you are interested in learning about possible specific roles, this is a good paper to start at:</a:t>
            </a:r>
          </a:p>
          <a:p>
            <a:pPr marL="0" indent="0">
              <a:spcBef>
                <a:spcPts val="1200"/>
              </a:spcBef>
              <a:spcAft>
                <a:spcPts val="1200"/>
              </a:spcAft>
              <a:buNone/>
            </a:pPr>
            <a:r>
              <a:rPr lang="en-US" dirty="0">
                <a:solidFill>
                  <a:schemeClr val="tx1"/>
                </a:solidFill>
              </a:rPr>
              <a:t>Lopes, Graciela Volz, et al. “Virulence Factors of Foodborne Pathogen Campylobacter </a:t>
            </a:r>
            <a:r>
              <a:rPr lang="en-US" dirty="0" err="1">
                <a:solidFill>
                  <a:schemeClr val="tx1"/>
                </a:solidFill>
              </a:rPr>
              <a:t>Jejuni</a:t>
            </a:r>
            <a:r>
              <a:rPr lang="en-US" dirty="0">
                <a:solidFill>
                  <a:schemeClr val="tx1"/>
                </a:solidFill>
              </a:rPr>
              <a:t>.” </a:t>
            </a:r>
            <a:r>
              <a:rPr lang="en-US" i="1" dirty="0">
                <a:solidFill>
                  <a:schemeClr val="tx1"/>
                </a:solidFill>
              </a:rPr>
              <a:t>Microbial Pathogenesis</a:t>
            </a:r>
            <a:r>
              <a:rPr lang="en-US" dirty="0">
                <a:solidFill>
                  <a:schemeClr val="tx1"/>
                </a:solidFill>
              </a:rPr>
              <a:t>, vol. 161, no. Part A, Dec. 2021, p. 105265, </a:t>
            </a:r>
            <a:r>
              <a:rPr lang="en-US" dirty="0">
                <a:solidFill>
                  <a:schemeClr val="tx1"/>
                </a:solidFill>
                <a:hlinkClick r:id="rId3"/>
              </a:rPr>
              <a:t>https://doi.org/10.1016/j.micpath.2021.105265</a:t>
            </a:r>
            <a:r>
              <a:rPr lang="en-US" dirty="0">
                <a:solidFill>
                  <a:schemeClr val="tx1"/>
                </a:solidFill>
              </a:rPr>
              <a:t>.</a:t>
            </a:r>
          </a:p>
          <a:p>
            <a:pPr marL="0" indent="0">
              <a:spcBef>
                <a:spcPts val="1200"/>
              </a:spcBef>
              <a:spcAft>
                <a:spcPts val="1200"/>
              </a:spcAft>
              <a:buNone/>
            </a:pPr>
            <a:endParaRPr lang="en-US" dirty="0">
              <a:solidFill>
                <a:schemeClr val="tx1"/>
              </a:solidFill>
            </a:endParaRPr>
          </a:p>
          <a:p>
            <a:pPr marL="0" lvl="0" indent="0" algn="l" rtl="0">
              <a:spcBef>
                <a:spcPts val="1200"/>
              </a:spcBef>
              <a:spcAft>
                <a:spcPts val="12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Epidemiology</a:t>
            </a:r>
            <a:endParaRPr/>
          </a:p>
        </p:txBody>
      </p:sp>
      <p:sp>
        <p:nvSpPr>
          <p:cNvPr id="83" name="Google Shape;83;p17"/>
          <p:cNvSpPr txBox="1">
            <a:spLocks noGrp="1"/>
          </p:cNvSpPr>
          <p:nvPr>
            <p:ph type="body" idx="1"/>
          </p:nvPr>
        </p:nvSpPr>
        <p:spPr>
          <a:xfrm>
            <a:off x="311700" y="1152475"/>
            <a:ext cx="3655200" cy="3891000"/>
          </a:xfrm>
          <a:prstGeom prst="rect">
            <a:avLst/>
          </a:prstGeom>
        </p:spPr>
        <p:txBody>
          <a:bodyPr spcFirstLastPara="1" wrap="square" lIns="91425" tIns="91425" rIns="91425" bIns="91425" anchor="t" anchorCtr="0">
            <a:normAutofit fontScale="92500" lnSpcReduction="20000"/>
          </a:bodyPr>
          <a:lstStyle/>
          <a:p>
            <a:pPr marL="457200" lvl="0" indent="-322103" algn="l" rtl="0">
              <a:lnSpc>
                <a:spcPct val="150000"/>
              </a:lnSpc>
              <a:spcBef>
                <a:spcPts val="0"/>
              </a:spcBef>
              <a:spcAft>
                <a:spcPts val="0"/>
              </a:spcAft>
              <a:buClr>
                <a:schemeClr val="dk1"/>
              </a:buClr>
              <a:buSzPct val="100000"/>
              <a:buChar char="●"/>
            </a:pPr>
            <a:r>
              <a:rPr lang="en" sz="1900">
                <a:solidFill>
                  <a:schemeClr val="dk1"/>
                </a:solidFill>
              </a:rPr>
              <a:t>Zoonotic </a:t>
            </a:r>
            <a:endParaRPr sz="1900">
              <a:solidFill>
                <a:schemeClr val="dk1"/>
              </a:solidFill>
            </a:endParaRPr>
          </a:p>
          <a:p>
            <a:pPr marL="457200" lvl="0" indent="-322103" algn="l" rtl="0">
              <a:lnSpc>
                <a:spcPct val="150000"/>
              </a:lnSpc>
              <a:spcBef>
                <a:spcPts val="0"/>
              </a:spcBef>
              <a:spcAft>
                <a:spcPts val="0"/>
              </a:spcAft>
              <a:buClr>
                <a:schemeClr val="dk1"/>
              </a:buClr>
              <a:buSzPct val="100000"/>
              <a:buChar char="●"/>
            </a:pPr>
            <a:r>
              <a:rPr lang="en" sz="1900">
                <a:solidFill>
                  <a:schemeClr val="dk1"/>
                </a:solidFill>
              </a:rPr>
              <a:t>Uncommon for disease to be transmitted by food handlers </a:t>
            </a:r>
            <a:endParaRPr sz="1900">
              <a:solidFill>
                <a:schemeClr val="dk1"/>
              </a:solidFill>
            </a:endParaRPr>
          </a:p>
          <a:p>
            <a:pPr marL="457200" lvl="0" indent="-322103" algn="l" rtl="0">
              <a:lnSpc>
                <a:spcPct val="150000"/>
              </a:lnSpc>
              <a:spcBef>
                <a:spcPts val="0"/>
              </a:spcBef>
              <a:spcAft>
                <a:spcPts val="0"/>
              </a:spcAft>
              <a:buClr>
                <a:schemeClr val="dk1"/>
              </a:buClr>
              <a:buSzPct val="100000"/>
              <a:buChar char="●"/>
            </a:pPr>
            <a:r>
              <a:rPr lang="en" sz="1900">
                <a:solidFill>
                  <a:schemeClr val="dk1"/>
                </a:solidFill>
              </a:rPr>
              <a:t>Disease most commonly observed in infants and young children, with a second peak of disease in 20- to 40-year-old adults. </a:t>
            </a:r>
            <a:endParaRPr sz="1900">
              <a:solidFill>
                <a:schemeClr val="dk1"/>
              </a:solidFill>
            </a:endParaRPr>
          </a:p>
          <a:p>
            <a:pPr marL="457200" lvl="0" indent="-322103" algn="l" rtl="0">
              <a:lnSpc>
                <a:spcPct val="150000"/>
              </a:lnSpc>
              <a:spcBef>
                <a:spcPts val="0"/>
              </a:spcBef>
              <a:spcAft>
                <a:spcPts val="0"/>
              </a:spcAft>
              <a:buClr>
                <a:schemeClr val="dk1"/>
              </a:buClr>
              <a:buSzPct val="100000"/>
              <a:buChar char="●"/>
            </a:pPr>
            <a:r>
              <a:rPr lang="en" sz="1900">
                <a:solidFill>
                  <a:schemeClr val="dk1"/>
                </a:solidFill>
              </a:rPr>
              <a:t>Higher incidence in developing countries</a:t>
            </a:r>
            <a:endParaRPr sz="1900">
              <a:solidFill>
                <a:schemeClr val="dk1"/>
              </a:solidFill>
            </a:endParaRPr>
          </a:p>
          <a:p>
            <a:pPr marL="457200" lvl="0" indent="0" algn="l" rtl="0">
              <a:spcBef>
                <a:spcPts val="1200"/>
              </a:spcBef>
              <a:spcAft>
                <a:spcPts val="0"/>
              </a:spcAft>
              <a:buNone/>
            </a:pPr>
            <a:endParaRPr b="1"/>
          </a:p>
          <a:p>
            <a:pPr marL="0" lvl="0" indent="0" algn="l" rtl="0">
              <a:spcBef>
                <a:spcPts val="1200"/>
              </a:spcBef>
              <a:spcAft>
                <a:spcPts val="1200"/>
              </a:spcAft>
              <a:buNone/>
            </a:pPr>
            <a:endParaRPr/>
          </a:p>
        </p:txBody>
      </p:sp>
      <p:pic>
        <p:nvPicPr>
          <p:cNvPr id="84" name="Google Shape;84;p17"/>
          <p:cNvPicPr preferRelativeResize="0"/>
          <p:nvPr/>
        </p:nvPicPr>
        <p:blipFill>
          <a:blip r:embed="rId3">
            <a:alphaModFix/>
          </a:blip>
          <a:stretch>
            <a:fillRect/>
          </a:stretch>
        </p:blipFill>
        <p:spPr>
          <a:xfrm>
            <a:off x="3966750" y="696800"/>
            <a:ext cx="4865551" cy="2736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90" name="Google Shape;90;p18"/>
          <p:cNvSpPr txBox="1">
            <a:spLocks noGrp="1"/>
          </p:cNvSpPr>
          <p:nvPr>
            <p:ph type="body" idx="1"/>
          </p:nvPr>
        </p:nvSpPr>
        <p:spPr>
          <a:xfrm>
            <a:off x="311700" y="1017725"/>
            <a:ext cx="5432100" cy="3463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000" b="1" dirty="0">
                <a:solidFill>
                  <a:srgbClr val="980000"/>
                </a:solidFill>
              </a:rPr>
              <a:t>C. </a:t>
            </a:r>
            <a:r>
              <a:rPr lang="en" sz="8000" b="1" i="1" dirty="0" err="1">
                <a:solidFill>
                  <a:srgbClr val="980000"/>
                </a:solidFill>
              </a:rPr>
              <a:t>jejuni</a:t>
            </a:r>
            <a:r>
              <a:rPr lang="en" sz="8000" b="1" i="1" dirty="0">
                <a:solidFill>
                  <a:srgbClr val="980000"/>
                </a:solidFill>
              </a:rPr>
              <a:t>: </a:t>
            </a:r>
            <a:endParaRPr sz="8000" b="1" i="1" dirty="0">
              <a:solidFill>
                <a:srgbClr val="980000"/>
              </a:solidFill>
            </a:endParaRPr>
          </a:p>
          <a:p>
            <a:pPr marL="457200" lvl="0" indent="-317500" algn="l" rtl="0">
              <a:lnSpc>
                <a:spcPct val="150000"/>
              </a:lnSpc>
              <a:spcBef>
                <a:spcPts val="1200"/>
              </a:spcBef>
              <a:spcAft>
                <a:spcPts val="0"/>
              </a:spcAft>
              <a:buClr>
                <a:schemeClr val="dk1"/>
              </a:buClr>
              <a:buSzPct val="100000"/>
              <a:buChar char="●"/>
            </a:pPr>
            <a:r>
              <a:rPr lang="en" sz="5600" u="sng" dirty="0">
                <a:solidFill>
                  <a:schemeClr val="dk1"/>
                </a:solidFill>
              </a:rPr>
              <a:t>Common reservoirs</a:t>
            </a:r>
            <a:r>
              <a:rPr lang="en" sz="5600" dirty="0">
                <a:solidFill>
                  <a:schemeClr val="dk1"/>
                </a:solidFill>
              </a:rPr>
              <a:t>:</a:t>
            </a:r>
            <a:r>
              <a:rPr lang="en" sz="5600" b="1" dirty="0">
                <a:solidFill>
                  <a:schemeClr val="dk1"/>
                </a:solidFill>
              </a:rPr>
              <a:t> poultry</a:t>
            </a:r>
            <a:r>
              <a:rPr lang="en" sz="5600" dirty="0">
                <a:solidFill>
                  <a:schemeClr val="dk1"/>
                </a:solidFill>
              </a:rPr>
              <a:t>, cattle, sheep</a:t>
            </a:r>
            <a:endParaRPr sz="5600" dirty="0">
              <a:solidFill>
                <a:schemeClr val="dk1"/>
              </a:solidFill>
            </a:endParaRPr>
          </a:p>
          <a:p>
            <a:pPr marL="457200" lvl="0" indent="-317500" algn="l" rtl="0">
              <a:lnSpc>
                <a:spcPct val="150000"/>
              </a:lnSpc>
              <a:spcBef>
                <a:spcPts val="0"/>
              </a:spcBef>
              <a:spcAft>
                <a:spcPts val="0"/>
              </a:spcAft>
              <a:buClr>
                <a:schemeClr val="dk1"/>
              </a:buClr>
              <a:buSzPct val="100000"/>
              <a:buChar char="●"/>
            </a:pPr>
            <a:r>
              <a:rPr lang="en" sz="5600" u="sng" dirty="0">
                <a:solidFill>
                  <a:schemeClr val="dk1"/>
                </a:solidFill>
              </a:rPr>
              <a:t>Causes</a:t>
            </a:r>
            <a:r>
              <a:rPr lang="en" sz="5600" dirty="0">
                <a:solidFill>
                  <a:schemeClr val="dk1"/>
                </a:solidFill>
              </a:rPr>
              <a:t>: raw/undercooked meat, unpasteurized milk, contaminated water</a:t>
            </a:r>
            <a:endParaRPr sz="5600" dirty="0">
              <a:solidFill>
                <a:schemeClr val="dk1"/>
              </a:solidFill>
            </a:endParaRPr>
          </a:p>
          <a:p>
            <a:pPr marL="457200" lvl="0" indent="-317500" algn="l" rtl="0">
              <a:lnSpc>
                <a:spcPct val="150000"/>
              </a:lnSpc>
              <a:spcBef>
                <a:spcPts val="0"/>
              </a:spcBef>
              <a:spcAft>
                <a:spcPts val="0"/>
              </a:spcAft>
              <a:buClr>
                <a:schemeClr val="dk1"/>
              </a:buClr>
              <a:buSzPct val="100000"/>
              <a:buChar char="●"/>
            </a:pPr>
            <a:r>
              <a:rPr lang="en" sz="5600" u="sng" dirty="0">
                <a:solidFill>
                  <a:schemeClr val="dk1"/>
                </a:solidFill>
              </a:rPr>
              <a:t>Symptoms</a:t>
            </a:r>
            <a:r>
              <a:rPr lang="en" sz="5600" dirty="0">
                <a:solidFill>
                  <a:schemeClr val="dk1"/>
                </a:solidFill>
              </a:rPr>
              <a:t>: incubation is 2-5 days, diarrhea (often bloody), severe abdominal pain, fever </a:t>
            </a:r>
            <a:endParaRPr sz="5600" dirty="0">
              <a:solidFill>
                <a:schemeClr val="dk1"/>
              </a:solidFill>
            </a:endParaRPr>
          </a:p>
          <a:p>
            <a:pPr marL="457200" lvl="0" indent="-317500" algn="l" rtl="0">
              <a:lnSpc>
                <a:spcPct val="150000"/>
              </a:lnSpc>
              <a:spcBef>
                <a:spcPts val="0"/>
              </a:spcBef>
              <a:spcAft>
                <a:spcPts val="0"/>
              </a:spcAft>
              <a:buClr>
                <a:schemeClr val="dk1"/>
              </a:buClr>
              <a:buSzPct val="100000"/>
              <a:buChar char="●"/>
            </a:pPr>
            <a:r>
              <a:rPr lang="en" sz="5600" u="sng" dirty="0">
                <a:solidFill>
                  <a:schemeClr val="dk1"/>
                </a:solidFill>
              </a:rPr>
              <a:t>Diseases</a:t>
            </a:r>
            <a:r>
              <a:rPr lang="en" sz="5600" dirty="0">
                <a:solidFill>
                  <a:schemeClr val="dk1"/>
                </a:solidFill>
              </a:rPr>
              <a:t>: </a:t>
            </a:r>
            <a:r>
              <a:rPr lang="en" sz="5600" b="1" dirty="0">
                <a:solidFill>
                  <a:schemeClr val="dk1"/>
                </a:solidFill>
              </a:rPr>
              <a:t>Gastroenteritis, </a:t>
            </a:r>
            <a:r>
              <a:rPr lang="en" sz="5600" dirty="0">
                <a:solidFill>
                  <a:schemeClr val="dk1"/>
                </a:solidFill>
              </a:rPr>
              <a:t>extraintestinal infections</a:t>
            </a:r>
            <a:endParaRPr sz="5600" dirty="0">
              <a:solidFill>
                <a:schemeClr val="dk1"/>
              </a:solidFill>
            </a:endParaRPr>
          </a:p>
          <a:p>
            <a:pPr marL="457200" lvl="0" indent="-317500" algn="l" rtl="0">
              <a:lnSpc>
                <a:spcPct val="150000"/>
              </a:lnSpc>
              <a:spcBef>
                <a:spcPts val="0"/>
              </a:spcBef>
              <a:spcAft>
                <a:spcPts val="0"/>
              </a:spcAft>
              <a:buClr>
                <a:schemeClr val="dk1"/>
              </a:buClr>
              <a:buSzPct val="100000"/>
              <a:buChar char="●"/>
            </a:pPr>
            <a:r>
              <a:rPr lang="en" sz="5600" u="sng" dirty="0">
                <a:solidFill>
                  <a:schemeClr val="dk1"/>
                </a:solidFill>
              </a:rPr>
              <a:t>Complications: </a:t>
            </a:r>
            <a:endParaRPr sz="5600" u="sng" dirty="0">
              <a:solidFill>
                <a:schemeClr val="dk1"/>
              </a:solidFill>
            </a:endParaRPr>
          </a:p>
          <a:p>
            <a:pPr marL="914400" lvl="1" indent="-317500" algn="l" rtl="0">
              <a:lnSpc>
                <a:spcPct val="150000"/>
              </a:lnSpc>
              <a:spcBef>
                <a:spcPts val="0"/>
              </a:spcBef>
              <a:spcAft>
                <a:spcPts val="0"/>
              </a:spcAft>
              <a:buClr>
                <a:schemeClr val="dk1"/>
              </a:buClr>
              <a:buSzPct val="100000"/>
              <a:buChar char="○"/>
            </a:pPr>
            <a:r>
              <a:rPr lang="en" sz="5600" dirty="0">
                <a:solidFill>
                  <a:schemeClr val="dk1"/>
                </a:solidFill>
              </a:rPr>
              <a:t>on rare occasion lead to Guillain Barre syndrome a rare acute autoimmune disease that attacks the peripheral nervous system. </a:t>
            </a:r>
            <a:endParaRPr sz="5600" dirty="0">
              <a:solidFill>
                <a:schemeClr val="dk1"/>
              </a:solidFill>
            </a:endParaRPr>
          </a:p>
          <a:p>
            <a:pPr marL="914400" lvl="1" indent="-317500" algn="l" rtl="0">
              <a:lnSpc>
                <a:spcPct val="150000"/>
              </a:lnSpc>
              <a:spcBef>
                <a:spcPts val="0"/>
              </a:spcBef>
              <a:spcAft>
                <a:spcPts val="0"/>
              </a:spcAft>
              <a:buClr>
                <a:schemeClr val="dk1"/>
              </a:buClr>
              <a:buSzPct val="100000"/>
              <a:buChar char="○"/>
            </a:pPr>
            <a:r>
              <a:rPr lang="en" sz="5600" dirty="0">
                <a:solidFill>
                  <a:schemeClr val="dk1"/>
                </a:solidFill>
              </a:rPr>
              <a:t>reactive arthritis </a:t>
            </a:r>
            <a:endParaRPr sz="5600" dirty="0">
              <a:solidFill>
                <a:schemeClr val="dk1"/>
              </a:solidFill>
            </a:endParaRPr>
          </a:p>
          <a:p>
            <a:pPr marL="457200" lvl="0" indent="0" algn="l" rtl="0">
              <a:spcBef>
                <a:spcPts val="1200"/>
              </a:spcBef>
              <a:spcAft>
                <a:spcPts val="0"/>
              </a:spcAft>
              <a:buNone/>
            </a:pPr>
            <a:endParaRPr sz="5600" dirty="0">
              <a:solidFill>
                <a:schemeClr val="dk1"/>
              </a:solidFill>
            </a:endParaRPr>
          </a:p>
          <a:p>
            <a:pPr marL="457200" lvl="0" indent="0" algn="l" rtl="0">
              <a:spcBef>
                <a:spcPts val="1200"/>
              </a:spcBef>
              <a:spcAft>
                <a:spcPts val="1200"/>
              </a:spcAft>
              <a:buNone/>
            </a:pPr>
            <a:endParaRPr sz="5600" dirty="0"/>
          </a:p>
        </p:txBody>
      </p:sp>
      <p:pic>
        <p:nvPicPr>
          <p:cNvPr id="91" name="Google Shape;91;p18"/>
          <p:cNvPicPr preferRelativeResize="0"/>
          <p:nvPr/>
        </p:nvPicPr>
        <p:blipFill>
          <a:blip r:embed="rId3">
            <a:alphaModFix/>
          </a:blip>
          <a:stretch>
            <a:fillRect/>
          </a:stretch>
        </p:blipFill>
        <p:spPr>
          <a:xfrm>
            <a:off x="5464850" y="1342175"/>
            <a:ext cx="3679149" cy="206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980000"/>
                </a:solidFill>
              </a:rPr>
              <a:t>C. </a:t>
            </a:r>
            <a:r>
              <a:rPr lang="en" sz="2000" b="1" i="1" dirty="0">
                <a:solidFill>
                  <a:srgbClr val="980000"/>
                </a:solidFill>
              </a:rPr>
              <a:t>Coli </a:t>
            </a:r>
            <a:endParaRPr sz="2000" b="1" i="1" dirty="0">
              <a:solidFill>
                <a:srgbClr val="980000"/>
              </a:solidFill>
            </a:endParaRPr>
          </a:p>
          <a:p>
            <a:pPr marL="457200" lvl="0" indent="-317500" algn="l" rtl="0">
              <a:lnSpc>
                <a:spcPct val="150000"/>
              </a:lnSpc>
              <a:spcBef>
                <a:spcPts val="1200"/>
              </a:spcBef>
              <a:spcAft>
                <a:spcPts val="0"/>
              </a:spcAft>
              <a:buClr>
                <a:schemeClr val="dk1"/>
              </a:buClr>
              <a:buSzPts val="1400"/>
              <a:buChar char="●"/>
            </a:pPr>
            <a:r>
              <a:rPr lang="en" sz="1400" u="sng" dirty="0">
                <a:solidFill>
                  <a:schemeClr val="dk1"/>
                </a:solidFill>
              </a:rPr>
              <a:t>Common reservoirs</a:t>
            </a:r>
            <a:r>
              <a:rPr lang="en" sz="1400" dirty="0">
                <a:solidFill>
                  <a:schemeClr val="dk1"/>
                </a:solidFill>
              </a:rPr>
              <a:t>: </a:t>
            </a:r>
            <a:r>
              <a:rPr lang="en" sz="1400" b="1" dirty="0">
                <a:solidFill>
                  <a:schemeClr val="dk1"/>
                </a:solidFill>
              </a:rPr>
              <a:t>Pigs, </a:t>
            </a:r>
            <a:r>
              <a:rPr lang="en" sz="1400" dirty="0" err="1">
                <a:solidFill>
                  <a:schemeClr val="dk1"/>
                </a:solidFill>
              </a:rPr>
              <a:t>poultry,sheep,birds</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Causes</a:t>
            </a:r>
            <a:r>
              <a:rPr lang="en" sz="1400" dirty="0">
                <a:solidFill>
                  <a:schemeClr val="dk1"/>
                </a:solidFill>
              </a:rPr>
              <a:t>: raw/undercooked poultry, unpasteurized milk, contaminated water </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Symptoms</a:t>
            </a:r>
            <a:r>
              <a:rPr lang="en" sz="1400" dirty="0">
                <a:solidFill>
                  <a:schemeClr val="dk1"/>
                </a:solidFill>
              </a:rPr>
              <a:t>:</a:t>
            </a:r>
            <a:r>
              <a:rPr lang="en-US" sz="1400" dirty="0">
                <a:solidFill>
                  <a:schemeClr val="dk1"/>
                </a:solidFill>
              </a:rPr>
              <a:t> </a:t>
            </a:r>
            <a:r>
              <a:rPr lang="en-US" sz="1400" dirty="0" err="1">
                <a:solidFill>
                  <a:schemeClr val="dk1"/>
                </a:solidFill>
              </a:rPr>
              <a:t>i</a:t>
            </a:r>
            <a:r>
              <a:rPr lang="en" sz="1400" dirty="0" err="1">
                <a:solidFill>
                  <a:schemeClr val="dk1"/>
                </a:solidFill>
              </a:rPr>
              <a:t>ncubation</a:t>
            </a:r>
            <a:r>
              <a:rPr lang="en" sz="1400" dirty="0">
                <a:solidFill>
                  <a:schemeClr val="dk1"/>
                </a:solidFill>
              </a:rPr>
              <a:t> period 2-5 </a:t>
            </a:r>
            <a:r>
              <a:rPr lang="en" sz="1400" dirty="0" err="1">
                <a:solidFill>
                  <a:schemeClr val="dk1"/>
                </a:solidFill>
              </a:rPr>
              <a:t>days,diarrhea</a:t>
            </a:r>
            <a:r>
              <a:rPr lang="en" sz="1400" dirty="0">
                <a:solidFill>
                  <a:schemeClr val="dk1"/>
                </a:solidFill>
              </a:rPr>
              <a:t> (often bloody), severe abdominal pain, fever </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Diseases</a:t>
            </a:r>
            <a:r>
              <a:rPr lang="en" sz="1400" dirty="0">
                <a:solidFill>
                  <a:schemeClr val="dk1"/>
                </a:solidFill>
              </a:rPr>
              <a:t>:</a:t>
            </a:r>
            <a:r>
              <a:rPr lang="en" sz="1400" b="1" dirty="0">
                <a:solidFill>
                  <a:schemeClr val="dk1"/>
                </a:solidFill>
              </a:rPr>
              <a:t> </a:t>
            </a:r>
            <a:r>
              <a:rPr lang="en" sz="1400" b="1" dirty="0" err="1">
                <a:solidFill>
                  <a:schemeClr val="dk1"/>
                </a:solidFill>
              </a:rPr>
              <a:t>Gastroenteritis</a:t>
            </a:r>
            <a:r>
              <a:rPr lang="en" sz="1400" dirty="0" err="1">
                <a:solidFill>
                  <a:schemeClr val="dk1"/>
                </a:solidFill>
              </a:rPr>
              <a:t>,extraintestinal</a:t>
            </a:r>
            <a:r>
              <a:rPr lang="en" sz="1400" dirty="0">
                <a:solidFill>
                  <a:schemeClr val="dk1"/>
                </a:solidFill>
              </a:rPr>
              <a:t> infections</a:t>
            </a:r>
            <a:endParaRPr sz="1400" dirty="0">
              <a:solidFill>
                <a:schemeClr val="dk1"/>
              </a:solidFill>
            </a:endParaRPr>
          </a:p>
          <a:p>
            <a:pPr marL="457200" lvl="0" indent="0" algn="l" rtl="0">
              <a:lnSpc>
                <a:spcPct val="150000"/>
              </a:lnSpc>
              <a:spcBef>
                <a:spcPts val="1200"/>
              </a:spcBef>
              <a:spcAft>
                <a:spcPts val="0"/>
              </a:spcAft>
              <a:buNone/>
            </a:pPr>
            <a:endParaRPr sz="1400" dirty="0">
              <a:solidFill>
                <a:schemeClr val="dk1"/>
              </a:solidFill>
            </a:endParaRPr>
          </a:p>
          <a:p>
            <a:pPr marL="457200" lvl="0" indent="0" algn="l" rtl="0">
              <a:spcBef>
                <a:spcPts val="1200"/>
              </a:spcBef>
              <a:spcAft>
                <a:spcPts val="1200"/>
              </a:spcAft>
              <a:buNone/>
            </a:pPr>
            <a:endParaRPr sz="2200" dirty="0">
              <a:solidFill>
                <a:schemeClr val="dk1"/>
              </a:solidFill>
            </a:endParaRPr>
          </a:p>
        </p:txBody>
      </p:sp>
      <p:pic>
        <p:nvPicPr>
          <p:cNvPr id="98" name="Google Shape;98;p19"/>
          <p:cNvPicPr preferRelativeResize="0"/>
          <p:nvPr/>
        </p:nvPicPr>
        <p:blipFill>
          <a:blip r:embed="rId3">
            <a:alphaModFix/>
          </a:blip>
          <a:stretch>
            <a:fillRect/>
          </a:stretch>
        </p:blipFill>
        <p:spPr>
          <a:xfrm>
            <a:off x="6922513" y="3060588"/>
            <a:ext cx="2143125" cy="2143125"/>
          </a:xfrm>
          <a:prstGeom prst="rect">
            <a:avLst/>
          </a:prstGeom>
          <a:noFill/>
          <a:ln>
            <a:noFill/>
          </a:ln>
        </p:spPr>
      </p:pic>
      <p:pic>
        <p:nvPicPr>
          <p:cNvPr id="99" name="Google Shape;99;p19"/>
          <p:cNvPicPr preferRelativeResize="0"/>
          <p:nvPr/>
        </p:nvPicPr>
        <p:blipFill>
          <a:blip r:embed="rId4">
            <a:alphaModFix/>
          </a:blip>
          <a:stretch>
            <a:fillRect/>
          </a:stretch>
        </p:blipFill>
        <p:spPr>
          <a:xfrm>
            <a:off x="4571988" y="3167938"/>
            <a:ext cx="2543175" cy="180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105" name="Google Shape;105;p20"/>
          <p:cNvSpPr txBox="1">
            <a:spLocks noGrp="1"/>
          </p:cNvSpPr>
          <p:nvPr>
            <p:ph type="body" idx="1"/>
          </p:nvPr>
        </p:nvSpPr>
        <p:spPr>
          <a:xfrm>
            <a:off x="311700" y="1152475"/>
            <a:ext cx="52734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000" b="1" dirty="0">
                <a:solidFill>
                  <a:srgbClr val="980000"/>
                </a:solidFill>
              </a:rPr>
              <a:t>C. </a:t>
            </a:r>
            <a:r>
              <a:rPr lang="en" sz="2000" b="1" i="1" dirty="0">
                <a:solidFill>
                  <a:srgbClr val="980000"/>
                </a:solidFill>
              </a:rPr>
              <a:t>fetus</a:t>
            </a:r>
            <a:endParaRPr sz="2000" b="1" i="1" dirty="0">
              <a:solidFill>
                <a:srgbClr val="980000"/>
              </a:solidFill>
            </a:endParaRPr>
          </a:p>
          <a:p>
            <a:pPr marL="457200" lvl="0" indent="-317500" algn="l" rtl="0">
              <a:lnSpc>
                <a:spcPct val="150000"/>
              </a:lnSpc>
              <a:spcBef>
                <a:spcPts val="1200"/>
              </a:spcBef>
              <a:spcAft>
                <a:spcPts val="0"/>
              </a:spcAft>
              <a:buClr>
                <a:schemeClr val="dk1"/>
              </a:buClr>
              <a:buSzPts val="1400"/>
              <a:buChar char="●"/>
            </a:pPr>
            <a:r>
              <a:rPr lang="en" sz="1400" dirty="0">
                <a:solidFill>
                  <a:schemeClr val="dk1"/>
                </a:solidFill>
              </a:rPr>
              <a:t>Uncommon, primarily infects immunocompromised or elderly people</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Common reservoirs</a:t>
            </a:r>
            <a:r>
              <a:rPr lang="en" sz="1400" dirty="0">
                <a:solidFill>
                  <a:schemeClr val="dk1"/>
                </a:solidFill>
              </a:rPr>
              <a:t>: </a:t>
            </a:r>
            <a:r>
              <a:rPr lang="en" sz="1400" b="1" dirty="0" err="1">
                <a:solidFill>
                  <a:schemeClr val="dk1"/>
                </a:solidFill>
              </a:rPr>
              <a:t>cattle</a:t>
            </a:r>
            <a:r>
              <a:rPr lang="en" sz="1400" dirty="0" err="1">
                <a:solidFill>
                  <a:schemeClr val="dk1"/>
                </a:solidFill>
              </a:rPr>
              <a:t>,sheep</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Causes</a:t>
            </a:r>
            <a:r>
              <a:rPr lang="en" sz="1400" dirty="0">
                <a:solidFill>
                  <a:schemeClr val="dk1"/>
                </a:solidFill>
              </a:rPr>
              <a:t>: raw/undercooked poultry, unpasteurized milk, contaminated water </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Symptoms</a:t>
            </a:r>
            <a:r>
              <a:rPr lang="en" sz="1400" dirty="0">
                <a:solidFill>
                  <a:schemeClr val="dk1"/>
                </a:solidFill>
              </a:rPr>
              <a:t>: prolonged fever, chills, muscle aches. Symptoms appear 2-5 days after incubation</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dirty="0">
                <a:solidFill>
                  <a:schemeClr val="dk1"/>
                </a:solidFill>
              </a:rPr>
              <a:t>Diseases</a:t>
            </a:r>
            <a:r>
              <a:rPr lang="en" sz="1400" dirty="0">
                <a:solidFill>
                  <a:schemeClr val="dk1"/>
                </a:solidFill>
              </a:rPr>
              <a:t>:</a:t>
            </a:r>
            <a:r>
              <a:rPr lang="en" sz="1400" b="1" dirty="0">
                <a:solidFill>
                  <a:schemeClr val="dk1"/>
                </a:solidFill>
              </a:rPr>
              <a:t> intravascular diseases</a:t>
            </a:r>
            <a:r>
              <a:rPr lang="en" sz="1400" dirty="0">
                <a:solidFill>
                  <a:schemeClr val="dk1"/>
                </a:solidFill>
              </a:rPr>
              <a:t> (septicemia, endocarditis, septic thrombophlebitis) and </a:t>
            </a:r>
            <a:r>
              <a:rPr lang="en" sz="1400" b="1" dirty="0">
                <a:solidFill>
                  <a:schemeClr val="dk1"/>
                </a:solidFill>
              </a:rPr>
              <a:t>extraintestinal diseases</a:t>
            </a:r>
            <a:r>
              <a:rPr lang="en" sz="1400" dirty="0">
                <a:solidFill>
                  <a:schemeClr val="dk1"/>
                </a:solidFill>
              </a:rPr>
              <a:t> (meningoencephalitis, abscesses) infections.</a:t>
            </a:r>
            <a:endParaRPr dirty="0">
              <a:solidFill>
                <a:schemeClr val="dk1"/>
              </a:solidFill>
            </a:endParaRPr>
          </a:p>
        </p:txBody>
      </p:sp>
      <p:pic>
        <p:nvPicPr>
          <p:cNvPr id="106" name="Google Shape;106;p20"/>
          <p:cNvPicPr preferRelativeResize="0"/>
          <p:nvPr/>
        </p:nvPicPr>
        <p:blipFill>
          <a:blip r:embed="rId3">
            <a:alphaModFix/>
          </a:blip>
          <a:stretch>
            <a:fillRect/>
          </a:stretch>
        </p:blipFill>
        <p:spPr>
          <a:xfrm>
            <a:off x="6314375" y="320075"/>
            <a:ext cx="2619375" cy="1743075"/>
          </a:xfrm>
          <a:prstGeom prst="rect">
            <a:avLst/>
          </a:prstGeom>
          <a:noFill/>
          <a:ln>
            <a:noFill/>
          </a:ln>
        </p:spPr>
      </p:pic>
      <p:pic>
        <p:nvPicPr>
          <p:cNvPr id="107" name="Google Shape;107;p20"/>
          <p:cNvPicPr preferRelativeResize="0"/>
          <p:nvPr/>
        </p:nvPicPr>
        <p:blipFill>
          <a:blip r:embed="rId4">
            <a:alphaModFix/>
          </a:blip>
          <a:stretch>
            <a:fillRect/>
          </a:stretch>
        </p:blipFill>
        <p:spPr>
          <a:xfrm>
            <a:off x="6376288" y="2172275"/>
            <a:ext cx="2495550" cy="183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Disease</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980000"/>
                </a:solidFill>
              </a:rPr>
              <a:t>C. </a:t>
            </a:r>
            <a:r>
              <a:rPr lang="en" b="1" i="1">
                <a:solidFill>
                  <a:srgbClr val="980000"/>
                </a:solidFill>
              </a:rPr>
              <a:t>upsaliensis</a:t>
            </a:r>
            <a:endParaRPr b="1" i="1">
              <a:solidFill>
                <a:srgbClr val="980000"/>
              </a:solidFill>
            </a:endParaRPr>
          </a:p>
          <a:p>
            <a:pPr marL="457200" lvl="0" indent="-317500" algn="l" rtl="0">
              <a:lnSpc>
                <a:spcPct val="150000"/>
              </a:lnSpc>
              <a:spcBef>
                <a:spcPts val="1200"/>
              </a:spcBef>
              <a:spcAft>
                <a:spcPts val="0"/>
              </a:spcAft>
              <a:buClr>
                <a:schemeClr val="dk1"/>
              </a:buClr>
              <a:buSzPts val="1400"/>
              <a:buChar char="●"/>
            </a:pPr>
            <a:r>
              <a:rPr lang="en" sz="1400" u="sng">
                <a:solidFill>
                  <a:schemeClr val="dk1"/>
                </a:solidFill>
              </a:rPr>
              <a:t>Common reservoirs</a:t>
            </a:r>
            <a:r>
              <a:rPr lang="en" sz="1400">
                <a:solidFill>
                  <a:schemeClr val="dk1"/>
                </a:solidFill>
              </a:rPr>
              <a:t>: contact with domestic dogs, cats (with feces of either healthy carriers or pets with diarrheal disease) </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a:solidFill>
                  <a:schemeClr val="dk1"/>
                </a:solidFill>
              </a:rPr>
              <a:t>Symptoms</a:t>
            </a:r>
            <a:r>
              <a:rPr lang="en" sz="1400">
                <a:solidFill>
                  <a:schemeClr val="dk1"/>
                </a:solidFill>
              </a:rPr>
              <a:t>: prolonged fever, chills, muscle aches. Symptoms appear 2-5 days after incubation</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u="sng">
                <a:solidFill>
                  <a:schemeClr val="dk1"/>
                </a:solidFill>
              </a:rPr>
              <a:t>Diseases</a:t>
            </a:r>
            <a:r>
              <a:rPr lang="en" sz="1400">
                <a:solidFill>
                  <a:schemeClr val="dk1"/>
                </a:solidFill>
              </a:rPr>
              <a:t>:</a:t>
            </a:r>
            <a:r>
              <a:rPr lang="en" sz="1400" b="1">
                <a:solidFill>
                  <a:schemeClr val="dk1"/>
                </a:solidFill>
              </a:rPr>
              <a:t> Gastroenteritis</a:t>
            </a:r>
            <a:r>
              <a:rPr lang="en" sz="1400">
                <a:solidFill>
                  <a:schemeClr val="dk1"/>
                </a:solidFill>
              </a:rPr>
              <a:t>, extraintestinal infections, Guillain-Barré syndrome</a:t>
            </a: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114" name="Google Shape;114;p21"/>
          <p:cNvPicPr preferRelativeResize="0"/>
          <p:nvPr/>
        </p:nvPicPr>
        <p:blipFill>
          <a:blip r:embed="rId3">
            <a:alphaModFix/>
          </a:blip>
          <a:stretch>
            <a:fillRect/>
          </a:stretch>
        </p:blipFill>
        <p:spPr>
          <a:xfrm>
            <a:off x="6527548" y="3177765"/>
            <a:ext cx="2155501" cy="165826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1213</Words>
  <Application>Microsoft Macintosh PowerPoint</Application>
  <PresentationFormat>On-screen Show (16:9)</PresentationFormat>
  <Paragraphs>119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 Light</vt:lpstr>
      <vt:lpstr>Ch. 28 Campylobacter and Helicobacter</vt:lpstr>
      <vt:lpstr>Overview</vt:lpstr>
      <vt:lpstr>Physiology and Structure</vt:lpstr>
      <vt:lpstr>Pathogenesis and Immunity </vt:lpstr>
      <vt:lpstr>Epidemiology</vt:lpstr>
      <vt:lpstr>Clinical Disease</vt:lpstr>
      <vt:lpstr>Clinical Disease</vt:lpstr>
      <vt:lpstr>Clinical Disease</vt:lpstr>
      <vt:lpstr>Clinical Disease</vt:lpstr>
      <vt:lpstr>Treatment, prevention, and control </vt:lpstr>
      <vt:lpstr>Lab Diagnosis </vt:lpstr>
      <vt:lpstr>Helicobacter </vt:lpstr>
      <vt:lpstr>Physiology and Structure</vt:lpstr>
      <vt:lpstr>Pathogenesis and Immunity </vt:lpstr>
      <vt:lpstr>Epidemiology  </vt:lpstr>
      <vt:lpstr>Clinical Disease</vt:lpstr>
      <vt:lpstr>Clinical disease</vt:lpstr>
      <vt:lpstr>Lab diagnosis</vt:lpstr>
      <vt:lpstr>Treatment, Prevention, Control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Judith Quintana Paz</cp:lastModifiedBy>
  <cp:revision>1</cp:revision>
  <dcterms:modified xsi:type="dcterms:W3CDTF">2026-02-23T22:46:48Z</dcterms:modified>
</cp:coreProperties>
</file>