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9" r:id="rId3"/>
    <p:sldId id="267" r:id="rId4"/>
    <p:sldId id="270" r:id="rId5"/>
    <p:sldId id="266" r:id="rId6"/>
    <p:sldId id="261" r:id="rId7"/>
    <p:sldId id="276" r:id="rId8"/>
    <p:sldId id="277" r:id="rId9"/>
    <p:sldId id="278" r:id="rId10"/>
    <p:sldId id="271" r:id="rId11"/>
    <p:sldId id="282" r:id="rId12"/>
    <p:sldId id="272" r:id="rId13"/>
    <p:sldId id="264" r:id="rId14"/>
    <p:sldId id="283" r:id="rId15"/>
    <p:sldId id="265" r:id="rId16"/>
    <p:sldId id="273" r:id="rId17"/>
    <p:sldId id="275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9"/>
    <p:restoredTop sz="93750"/>
  </p:normalViewPr>
  <p:slideViewPr>
    <p:cSldViewPr snapToGrid="0" snapToObjects="1">
      <p:cViewPr varScale="1">
        <p:scale>
          <a:sx n="85" d="100"/>
          <a:sy n="85" d="100"/>
        </p:scale>
        <p:origin x="184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32E99-A1A3-1443-8347-706B5F9C27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2FAD1C-30BC-CE45-9F48-B5EEA780DB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639D6-36A3-2F46-93D4-F4762B2B5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ABD4E-F756-8A4A-8D8C-D6800330735F}" type="datetimeFigureOut">
              <a:rPr lang="en-US" smtClean="0"/>
              <a:t>2/11/26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C1291-722B-A04D-80F1-ADF794153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309107-1D3A-CC4A-8F31-AB67EB04F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37DA2-6AB6-254D-8485-1DACD81F3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35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3B40E-F937-F441-B97C-FAEDB920C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A6AD01-ACA3-A34B-AB31-1D0172CEA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A6F429-0016-9445-9BE5-2AA2FF6A8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ABD4E-F756-8A4A-8D8C-D6800330735F}" type="datetimeFigureOut">
              <a:rPr lang="en-US" smtClean="0"/>
              <a:t>2/11/26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B237F-349A-7143-9710-17DC427D6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73319A-85B0-504E-B642-814952AFA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37DA2-6AB6-254D-8485-1DACD81F3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07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F56082-1874-2E4C-AC2D-A3E6608AEC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65C956-0554-634B-8319-28408922F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83F390-A12B-F94F-A19F-DEAC0823E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ABD4E-F756-8A4A-8D8C-D6800330735F}" type="datetimeFigureOut">
              <a:rPr lang="en-US" smtClean="0"/>
              <a:t>2/11/26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94EDC-9A49-ED4C-9116-72710ED23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C0FF3-FE64-604F-ADCD-10A928AB9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37DA2-6AB6-254D-8485-1DACD81F3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84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C13ED-AF6A-FE47-BC9B-D26F118DF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D4AFA-710D-364A-93B8-B8C4442FF8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2485A-F88A-4D41-8E51-7A62CF940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ABD4E-F756-8A4A-8D8C-D6800330735F}" type="datetimeFigureOut">
              <a:rPr lang="en-US" smtClean="0"/>
              <a:t>2/11/26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59EB4-39AA-7B4A-B6E9-95E46E71E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81F0C-B9C8-0C4C-AF10-42FBF15C2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37DA2-6AB6-254D-8485-1DACD81F3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521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F45D6-E418-0D47-8F21-6C9DA8D46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60E739-6CCD-4847-B57A-1A0F3723F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CD566E-2E53-214F-953C-02A907109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ABD4E-F756-8A4A-8D8C-D6800330735F}" type="datetimeFigureOut">
              <a:rPr lang="en-US" smtClean="0"/>
              <a:t>2/11/26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2E384-F661-F149-BC97-8053291A7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27EB4-15BC-CA4B-9693-54F0C2DDC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37DA2-6AB6-254D-8485-1DACD81F3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718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733F6-CFE8-CC4A-9C1D-C1716A3DB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87237-09D1-DF4D-BBEB-B1C30FF0CF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A5BB20-69A4-7F46-B5B5-1D90DC8912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74713-E39A-DB49-B8C1-FB012A46C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ABD4E-F756-8A4A-8D8C-D6800330735F}" type="datetimeFigureOut">
              <a:rPr lang="en-US" smtClean="0"/>
              <a:t>2/11/26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0885B1-6041-ED41-AB7F-228F8CC9B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F42846-C42E-B54A-BA32-D9967C16A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37DA2-6AB6-254D-8485-1DACD81F3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257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BF823-674E-D542-ADA4-A3F16F84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A2B32-1C35-1649-9289-B518FADFA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D5A3EA-418E-E54C-822E-9E12D5C87C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FBB5A9-253F-E847-A8BA-F4E4F2DAE6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DB3479-8D35-E54B-9325-F4DD79ECE5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33F5CE-D608-2B48-9B67-CBE12F7B2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ABD4E-F756-8A4A-8D8C-D6800330735F}" type="datetimeFigureOut">
              <a:rPr lang="en-US" smtClean="0"/>
              <a:t>2/11/26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1CB86C-6956-034B-88A6-53F2A273C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C5C612-C0B1-AB41-A339-1365A9E1D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37DA2-6AB6-254D-8485-1DACD81F3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480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91004-6F71-2640-B47F-08475A825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E9B636-F04F-F54F-A9D7-2F730CE6D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ABD4E-F756-8A4A-8D8C-D6800330735F}" type="datetimeFigureOut">
              <a:rPr lang="en-US" smtClean="0"/>
              <a:t>2/11/26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EFB650-B5F0-5D40-84BA-9E438A0F0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BA707C-B68A-FB42-8A1F-7067ED7EA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37DA2-6AB6-254D-8485-1DACD81F3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482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AE0FD9-63DE-864D-AF68-10BB4FFDA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ABD4E-F756-8A4A-8D8C-D6800330735F}" type="datetimeFigureOut">
              <a:rPr lang="en-US" smtClean="0"/>
              <a:t>2/11/26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087D4F-4CF9-D54B-9285-CEB249C30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117A71-7D13-5B4D-87CF-B418798DF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37DA2-6AB6-254D-8485-1DACD81F3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72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BE209-0E02-5340-BDAA-F0DBA576B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EF64F-1AAC-344E-A5FC-3E49CCFE2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346621-1818-0342-8C69-0371BA3913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90D1B4-4E6E-014D-9F8A-905B64FC5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ABD4E-F756-8A4A-8D8C-D6800330735F}" type="datetimeFigureOut">
              <a:rPr lang="en-US" smtClean="0"/>
              <a:t>2/11/26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624F0-411C-384B-B530-CF5D16BA0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1B23A7-D431-4C40-9E0E-0E057867F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37DA2-6AB6-254D-8485-1DACD81F3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75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EFA80-1FED-C449-9D35-244449C47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8138DD-EC31-E644-ADFE-948542E9ED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89FBE0-633A-0641-8847-9988F0B1D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250B43-4762-0A4C-A7A5-78466FD58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ABD4E-F756-8A4A-8D8C-D6800330735F}" type="datetimeFigureOut">
              <a:rPr lang="en-US" smtClean="0"/>
              <a:t>2/11/26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E14C27-86BE-AB4C-B8ED-B487926FF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31CF06-351B-3E4C-8DEA-6F04B1367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37DA2-6AB6-254D-8485-1DACD81F3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686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639BA1-DA82-084D-AE28-85402B131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D49BDF-997A-9340-B838-2353182B7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D449A-3634-2646-AD1B-9692BF5568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ABD4E-F756-8A4A-8D8C-D6800330735F}" type="datetimeFigureOut">
              <a:rPr lang="en-US" smtClean="0"/>
              <a:t>2/11/26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DA8F7C-2F4C-0347-9ADE-B65DBD5E0A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4B4AC-2A4F-A04B-BA1E-21F3C004C3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37DA2-6AB6-254D-8485-1DACD81F3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43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45FB279-3C30-7940-BD1B-7A0314493384}"/>
              </a:ext>
            </a:extLst>
          </p:cNvPr>
          <p:cNvSpPr/>
          <p:nvPr/>
        </p:nvSpPr>
        <p:spPr>
          <a:xfrm>
            <a:off x="1547229" y="267446"/>
            <a:ext cx="6096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>
                <a:effectLst/>
                <a:latin typeface="Avenir" panose="02000503020000020003" pitchFamily="2" charset="0"/>
              </a:rPr>
              <a:t>Chapter </a:t>
            </a:r>
            <a:r>
              <a:rPr lang="en-US" sz="4000" dirty="0"/>
              <a:t>24 </a:t>
            </a:r>
          </a:p>
          <a:p>
            <a:r>
              <a:rPr lang="en-US" b="1" i="1" dirty="0"/>
              <a:t>HAEMOPHILUS </a:t>
            </a:r>
            <a:r>
              <a:rPr lang="en-US" b="1" dirty="0"/>
              <a:t>AND RELATED BACTERIA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0AA5D9-6D02-1C4A-9822-7CFC977BE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327" y="0"/>
            <a:ext cx="93173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66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3AF0A3-26BA-9D41-A224-576C42D890EE}"/>
              </a:ext>
            </a:extLst>
          </p:cNvPr>
          <p:cNvSpPr/>
          <p:nvPr/>
        </p:nvSpPr>
        <p:spPr>
          <a:xfrm>
            <a:off x="80938" y="92572"/>
            <a:ext cx="20622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Clinical Disease</a:t>
            </a:r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025854-9A8A-FB4E-A4BA-8E7781D7D04C}"/>
              </a:ext>
            </a:extLst>
          </p:cNvPr>
          <p:cNvSpPr/>
          <p:nvPr/>
        </p:nvSpPr>
        <p:spPr>
          <a:xfrm>
            <a:off x="42310" y="2375304"/>
            <a:ext cx="345715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• </a:t>
            </a:r>
            <a:r>
              <a:rPr lang="en-US" dirty="0">
                <a:latin typeface="Calibri" panose="020F0502020204030204" pitchFamily="34" charset="0"/>
              </a:rPr>
              <a:t>Disease in nonimmune patients results from </a:t>
            </a:r>
            <a:r>
              <a:rPr lang="en-US" dirty="0" err="1">
                <a:latin typeface="Calibri" panose="020F0502020204030204" pitchFamily="34" charset="0"/>
              </a:rPr>
              <a:t>bacteremic</a:t>
            </a:r>
            <a:r>
              <a:rPr lang="en-US" dirty="0">
                <a:latin typeface="Calibri" panose="020F0502020204030204" pitchFamily="34" charset="0"/>
              </a:rPr>
              <a:t> spread from nasopharynx.</a:t>
            </a:r>
          </a:p>
          <a:p>
            <a:endParaRPr lang="en-US" dirty="0">
              <a:latin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</a:rPr>
              <a:t>• </a:t>
            </a:r>
            <a:r>
              <a:rPr lang="en-US" dirty="0">
                <a:latin typeface="Calibri" panose="020F0502020204030204" pitchFamily="34" charset="0"/>
              </a:rPr>
              <a:t>presents with 1–3 days of mild upper respiratory disease, before these more serious symptoms.</a:t>
            </a:r>
          </a:p>
          <a:p>
            <a:endParaRPr lang="en-US" dirty="0"/>
          </a:p>
          <a:p>
            <a:r>
              <a:rPr lang="en-US" dirty="0">
                <a:latin typeface="Arial" panose="020B0604020202020204" pitchFamily="34" charset="0"/>
              </a:rPr>
              <a:t>• </a:t>
            </a:r>
            <a:r>
              <a:rPr lang="en-US" dirty="0">
                <a:latin typeface="Calibri" panose="020F0502020204030204" pitchFamily="34" charset="0"/>
              </a:rPr>
              <a:t>Mortality is less than 10% in patients with prompt antibiotic treatment </a:t>
            </a:r>
          </a:p>
          <a:p>
            <a:endParaRPr lang="en-US" dirty="0"/>
          </a:p>
          <a:p>
            <a:r>
              <a:rPr lang="en-US" dirty="0">
                <a:latin typeface="Arial" panose="020B0604020202020204" pitchFamily="34" charset="0"/>
              </a:rPr>
              <a:t>• Active </a:t>
            </a:r>
            <a:r>
              <a:rPr lang="en-US" dirty="0">
                <a:latin typeface="Calibri" panose="020F0502020204030204" pitchFamily="34" charset="0"/>
              </a:rPr>
              <a:t>person-to-person spread in nonimmune populations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5121BD-B704-AC4D-A4DF-E07FAABFE1A7}"/>
              </a:ext>
            </a:extLst>
          </p:cNvPr>
          <p:cNvSpPr/>
          <p:nvPr/>
        </p:nvSpPr>
        <p:spPr>
          <a:xfrm>
            <a:off x="423745" y="554237"/>
            <a:ext cx="29412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 err="1">
                <a:solidFill>
                  <a:srgbClr val="BF0000"/>
                </a:solidFill>
                <a:latin typeface="CalibriLight,Italic"/>
              </a:rPr>
              <a:t>Haemophilae</a:t>
            </a:r>
            <a:r>
              <a:rPr lang="en-US" sz="3600" i="1" dirty="0">
                <a:solidFill>
                  <a:srgbClr val="BF0000"/>
                </a:solidFill>
                <a:latin typeface="CalibriLight,Italic"/>
              </a:rPr>
              <a:t> influenzae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CA9EA1-2CF0-284C-B9D4-865C3DF84A66}"/>
              </a:ext>
            </a:extLst>
          </p:cNvPr>
          <p:cNvSpPr txBox="1"/>
          <p:nvPr/>
        </p:nvSpPr>
        <p:spPr>
          <a:xfrm>
            <a:off x="3724265" y="4821720"/>
            <a:ext cx="2689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• cellulitis and swelling of </a:t>
            </a:r>
            <a:r>
              <a:rPr lang="en-US" dirty="0" err="1"/>
              <a:t>supraglottic</a:t>
            </a:r>
            <a:r>
              <a:rPr lang="en-US" dirty="0"/>
              <a:t> tissues. </a:t>
            </a:r>
          </a:p>
          <a:p>
            <a:r>
              <a:rPr lang="en-US" dirty="0"/>
              <a:t>• Can cause suffocation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231" y="402401"/>
            <a:ext cx="8333559" cy="43667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71107" y="864066"/>
            <a:ext cx="2986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Encapsulated </a:t>
            </a:r>
            <a:r>
              <a:rPr lang="en-US" b="1" dirty="0"/>
              <a:t>(More invasive)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777887" y="934923"/>
            <a:ext cx="2284619" cy="3318365"/>
            <a:chOff x="3832751" y="1721307"/>
            <a:chExt cx="2284619" cy="331836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2231" y="1721307"/>
              <a:ext cx="2245139" cy="331836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832751" y="1835116"/>
              <a:ext cx="97699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Thumb print </a:t>
              </a:r>
              <a:r>
                <a:rPr lang="en-US" b="1" dirty="0">
                  <a:solidFill>
                    <a:srgbClr val="FF0000"/>
                  </a:solidFill>
                </a:rPr>
                <a:t>sign on lateral X-ray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030" y="3160608"/>
            <a:ext cx="7908378" cy="36437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19030" y="114664"/>
            <a:ext cx="7564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*All of these are less common now because of </a:t>
            </a:r>
            <a:r>
              <a:rPr lang="en-US" b="1" i="1" dirty="0">
                <a:solidFill>
                  <a:srgbClr val="FF0000"/>
                </a:solidFill>
              </a:rPr>
              <a:t>H </a:t>
            </a:r>
            <a:r>
              <a:rPr lang="en-US" b="1" i="1" dirty="0" err="1">
                <a:solidFill>
                  <a:srgbClr val="FF0000"/>
                </a:solidFill>
              </a:rPr>
              <a:t>influenzaae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type b vaccine </a:t>
            </a:r>
          </a:p>
        </p:txBody>
      </p:sp>
    </p:spTree>
    <p:extLst>
      <p:ext uri="{BB962C8B-B14F-4D97-AF65-F5344CB8AC3E}">
        <p14:creationId xmlns:p14="http://schemas.microsoft.com/office/powerpoint/2010/main" val="330354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176" y="420623"/>
            <a:ext cx="7949747" cy="45904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3AF0A3-26BA-9D41-A224-576C42D890EE}"/>
              </a:ext>
            </a:extLst>
          </p:cNvPr>
          <p:cNvSpPr/>
          <p:nvPr/>
        </p:nvSpPr>
        <p:spPr>
          <a:xfrm>
            <a:off x="80938" y="92572"/>
            <a:ext cx="20622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Clinical Disease</a:t>
            </a:r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5121BD-B704-AC4D-A4DF-E07FAABFE1A7}"/>
              </a:ext>
            </a:extLst>
          </p:cNvPr>
          <p:cNvSpPr/>
          <p:nvPr/>
        </p:nvSpPr>
        <p:spPr>
          <a:xfrm>
            <a:off x="423745" y="554237"/>
            <a:ext cx="29412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 err="1">
                <a:solidFill>
                  <a:srgbClr val="BF0000"/>
                </a:solidFill>
                <a:latin typeface="CalibriLight,Italic"/>
              </a:rPr>
              <a:t>Haemophilae</a:t>
            </a:r>
            <a:r>
              <a:rPr lang="en-US" sz="3600" i="1" dirty="0">
                <a:solidFill>
                  <a:srgbClr val="BF0000"/>
                </a:solidFill>
                <a:latin typeface="CalibriLight,Italic"/>
              </a:rPr>
              <a:t> influenzae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84339" y="918930"/>
            <a:ext cx="3136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Un</a:t>
            </a:r>
            <a:r>
              <a:rPr lang="en-US" b="1" dirty="0" err="1"/>
              <a:t>encapsulated</a:t>
            </a:r>
            <a:r>
              <a:rPr lang="en-US" b="1" dirty="0"/>
              <a:t> (</a:t>
            </a:r>
            <a:r>
              <a:rPr lang="en-US" b="1" dirty="0">
                <a:solidFill>
                  <a:srgbClr val="FF0000"/>
                </a:solidFill>
              </a:rPr>
              <a:t>Less</a:t>
            </a:r>
            <a:r>
              <a:rPr lang="en-US" b="1" dirty="0"/>
              <a:t> invasive)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0FD705-3AF2-2448-9F09-A320E7A59A73}"/>
              </a:ext>
            </a:extLst>
          </p:cNvPr>
          <p:cNvSpPr/>
          <p:nvPr/>
        </p:nvSpPr>
        <p:spPr>
          <a:xfrm>
            <a:off x="222577" y="1754566"/>
            <a:ext cx="294124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• </a:t>
            </a:r>
            <a:r>
              <a:rPr lang="en-US" sz="2000" dirty="0" err="1"/>
              <a:t>Nonencapsulated</a:t>
            </a:r>
            <a:r>
              <a:rPr lang="en-US" sz="2000" dirty="0"/>
              <a:t> strains are opportunistic pathogens that can cause more localized disease, </a:t>
            </a:r>
          </a:p>
          <a:p>
            <a:r>
              <a:rPr lang="en-US" sz="2000" dirty="0"/>
              <a:t>Otitis, Sinusitis, and Lower Respiratory Tract Disease</a:t>
            </a:r>
          </a:p>
          <a:p>
            <a:endParaRPr lang="en-US" sz="2000" dirty="0"/>
          </a:p>
          <a:p>
            <a:r>
              <a:rPr lang="en-US" sz="2000" dirty="0"/>
              <a:t> • vaccine </a:t>
            </a:r>
            <a:r>
              <a:rPr lang="en-US" sz="2000" b="1" dirty="0"/>
              <a:t>does not protect against these</a:t>
            </a:r>
          </a:p>
          <a:p>
            <a:endParaRPr lang="en-US" sz="2000" dirty="0"/>
          </a:p>
          <a:p>
            <a:r>
              <a:rPr lang="en-US" sz="2000" dirty="0"/>
              <a:t>• </a:t>
            </a:r>
            <a:r>
              <a:rPr lang="en-US" sz="2000" i="1" dirty="0"/>
              <a:t>H. influenzae </a:t>
            </a:r>
            <a:r>
              <a:rPr lang="en-US" sz="2000" dirty="0"/>
              <a:t>and </a:t>
            </a:r>
            <a:r>
              <a:rPr lang="en-US" sz="2000" i="1" dirty="0"/>
              <a:t>Streptococcus pneumoniae </a:t>
            </a:r>
            <a:r>
              <a:rPr lang="en-US" sz="2000" dirty="0"/>
              <a:t>are the two most common causes of acute and chronic otitis and sinusitis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562230" y="3940507"/>
            <a:ext cx="2166877" cy="2573869"/>
            <a:chOff x="9562230" y="3940507"/>
            <a:chExt cx="2166877" cy="2573869"/>
          </a:xfrm>
        </p:grpSpPr>
        <p:sp>
          <p:nvSpPr>
            <p:cNvPr id="7" name="Rectangle 6"/>
            <p:cNvSpPr/>
            <p:nvPr/>
          </p:nvSpPr>
          <p:spPr>
            <a:xfrm>
              <a:off x="9562230" y="4883160"/>
              <a:ext cx="2166877" cy="16312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/>
                <a:t>can be caused by</a:t>
              </a:r>
            </a:p>
            <a:p>
              <a:pPr algn="ctr"/>
              <a:r>
                <a:rPr lang="en-US" sz="2000" i="1" dirty="0"/>
                <a:t>H. </a:t>
              </a:r>
              <a:r>
                <a:rPr lang="en-US" sz="2000" i="1" dirty="0" err="1"/>
                <a:t>aegyptius</a:t>
              </a:r>
              <a:r>
                <a:rPr lang="en-US" sz="2000" dirty="0"/>
                <a:t>, </a:t>
              </a:r>
            </a:p>
            <a:p>
              <a:pPr algn="ctr"/>
              <a:r>
                <a:rPr lang="en-US" sz="2000" dirty="0"/>
                <a:t>also called the </a:t>
              </a:r>
            </a:p>
            <a:p>
              <a:pPr algn="ctr"/>
              <a:r>
                <a:rPr lang="en-US" sz="2000" dirty="0"/>
                <a:t>Koch-Weeks bacillus 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2230" y="3940507"/>
              <a:ext cx="2166877" cy="937483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6920185" y="3186405"/>
            <a:ext cx="2642045" cy="3383169"/>
            <a:chOff x="6819163" y="3235446"/>
            <a:chExt cx="2642045" cy="3383169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8887" y="3235446"/>
              <a:ext cx="2537457" cy="2273905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2" name="Rectangle 21"/>
            <p:cNvSpPr/>
            <p:nvPr/>
          </p:nvSpPr>
          <p:spPr>
            <a:xfrm>
              <a:off x="6819163" y="5141287"/>
              <a:ext cx="2642045" cy="14773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b="1" dirty="0" err="1">
                  <a:solidFill>
                    <a:srgbClr val="6C757D"/>
                  </a:solidFill>
                </a:rPr>
                <a:t>Posteroanterior</a:t>
              </a:r>
              <a:r>
                <a:rPr lang="en-US" b="1" dirty="0">
                  <a:solidFill>
                    <a:srgbClr val="6C757D"/>
                  </a:solidFill>
                </a:rPr>
                <a:t> chest radiograph of an 11-mo  infant showing right-sided pneumonia caused by </a:t>
              </a:r>
              <a:r>
                <a:rPr lang="en-US" b="1" i="1" dirty="0">
                  <a:solidFill>
                    <a:srgbClr val="6C757D"/>
                  </a:solidFill>
                </a:rPr>
                <a:t>H. </a:t>
              </a:r>
              <a:r>
                <a:rPr lang="en-US" b="1" i="1" dirty="0" err="1">
                  <a:solidFill>
                    <a:srgbClr val="6C757D"/>
                  </a:solidFill>
                </a:rPr>
                <a:t>influenzae</a:t>
              </a:r>
              <a:r>
                <a:rPr lang="en-US" b="1" dirty="0">
                  <a:solidFill>
                    <a:srgbClr val="6C757D"/>
                  </a:solidFill>
                </a:rPr>
                <a:t> type b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03772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3AF0A3-26BA-9D41-A224-576C42D890EE}"/>
              </a:ext>
            </a:extLst>
          </p:cNvPr>
          <p:cNvSpPr/>
          <p:nvPr/>
        </p:nvSpPr>
        <p:spPr>
          <a:xfrm>
            <a:off x="80938" y="92572"/>
            <a:ext cx="3381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Pathogenesis &amp; Immunity</a:t>
            </a:r>
            <a:endParaRPr lang="en-US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D2D4AB-1980-494F-B71E-6FE280208FB1}"/>
              </a:ext>
            </a:extLst>
          </p:cNvPr>
          <p:cNvSpPr/>
          <p:nvPr/>
        </p:nvSpPr>
        <p:spPr>
          <a:xfrm>
            <a:off x="423745" y="4241899"/>
            <a:ext cx="33901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• Conjunctivitis </a:t>
            </a:r>
          </a:p>
          <a:p>
            <a:r>
              <a:rPr lang="en-US" sz="2000" dirty="0"/>
              <a:t>• Caused by </a:t>
            </a:r>
            <a:r>
              <a:rPr lang="en-US" sz="2000" i="1" dirty="0"/>
              <a:t>H. </a:t>
            </a:r>
            <a:r>
              <a:rPr lang="en-US" sz="2000" i="1" dirty="0" err="1"/>
              <a:t>aegyptius</a:t>
            </a:r>
            <a:r>
              <a:rPr lang="en-US" sz="2000" dirty="0"/>
              <a:t>, also called the Koch-Weeks bacillus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5187DD-DD3E-3045-BD97-00A99C87B49D}"/>
              </a:ext>
            </a:extLst>
          </p:cNvPr>
          <p:cNvSpPr/>
          <p:nvPr/>
        </p:nvSpPr>
        <p:spPr>
          <a:xfrm>
            <a:off x="4829484" y="3949291"/>
            <a:ext cx="727103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• Chancroid </a:t>
            </a:r>
          </a:p>
          <a:p>
            <a:r>
              <a:rPr lang="en-US" sz="2000" dirty="0"/>
              <a:t>• Caused by </a:t>
            </a:r>
            <a:r>
              <a:rPr lang="en-US" sz="2000" i="1" dirty="0"/>
              <a:t>H</a:t>
            </a:r>
            <a:r>
              <a:rPr lang="en-US" sz="2000" dirty="0"/>
              <a:t>. </a:t>
            </a:r>
            <a:r>
              <a:rPr lang="en-US" sz="2000" i="1" dirty="0" err="1"/>
              <a:t>ducreyi</a:t>
            </a:r>
            <a:r>
              <a:rPr lang="en-US" sz="2000" dirty="0"/>
              <a:t>, an STI is most commonly diagnosed in men, (because may be asymptomatic or </a:t>
            </a:r>
            <a:r>
              <a:rPr lang="en-US" sz="2000" dirty="0" err="1"/>
              <a:t>inapparent</a:t>
            </a:r>
            <a:r>
              <a:rPr lang="en-US" sz="2000" dirty="0"/>
              <a:t> in women)</a:t>
            </a:r>
          </a:p>
          <a:p>
            <a:r>
              <a:rPr lang="en-US" sz="2000" dirty="0"/>
              <a:t>• 5-7 days after exposure, a tender papule with erythematous base develops on genitalia or perianal area </a:t>
            </a:r>
          </a:p>
          <a:p>
            <a:r>
              <a:rPr lang="en-US" sz="2000" dirty="0"/>
              <a:t>• Within 2 days, the lesion ulcerates, becomes painful, and inguinal lymphadenopathy is commonly present </a:t>
            </a:r>
          </a:p>
          <a:p>
            <a:r>
              <a:rPr lang="en-US" sz="2000" dirty="0"/>
              <a:t>• Other causes of genital ulcers, such as syphilis and herpes simplex disease, must be excluded to confirm the diagnosis of chancroid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A40505-186D-9F4C-B2EA-CAD72703F802}"/>
              </a:ext>
            </a:extLst>
          </p:cNvPr>
          <p:cNvSpPr/>
          <p:nvPr/>
        </p:nvSpPr>
        <p:spPr>
          <a:xfrm>
            <a:off x="423745" y="554237"/>
            <a:ext cx="7349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BF0000"/>
                </a:solidFill>
                <a:latin typeface="CalibriLight,Italic"/>
              </a:rPr>
              <a:t>Other </a:t>
            </a:r>
            <a:r>
              <a:rPr lang="en-US" sz="3600" i="1" dirty="0" err="1">
                <a:solidFill>
                  <a:srgbClr val="BF0000"/>
                </a:solidFill>
                <a:latin typeface="CalibriLight,Italic"/>
              </a:rPr>
              <a:t>Haemophilae</a:t>
            </a:r>
            <a:r>
              <a:rPr lang="en-US" sz="3600" i="1" dirty="0">
                <a:solidFill>
                  <a:srgbClr val="BF0000"/>
                </a:solidFill>
                <a:latin typeface="CalibriLight,Italic"/>
              </a:rPr>
              <a:t> </a:t>
            </a:r>
            <a:r>
              <a:rPr lang="en-US" sz="3600" i="1" dirty="0" err="1">
                <a:solidFill>
                  <a:srgbClr val="BF0000"/>
                </a:solidFill>
                <a:latin typeface="CalibriLight,Italic"/>
              </a:rPr>
              <a:t>aegyptius</a:t>
            </a:r>
            <a:r>
              <a:rPr lang="en-US" sz="3600" i="1" dirty="0">
                <a:solidFill>
                  <a:srgbClr val="BF0000"/>
                </a:solidFill>
                <a:latin typeface="CalibriLight,Italic"/>
              </a:rPr>
              <a:t>, </a:t>
            </a:r>
            <a:r>
              <a:rPr lang="en-US" sz="3600" i="1" dirty="0" err="1">
                <a:solidFill>
                  <a:srgbClr val="BF0000"/>
                </a:solidFill>
                <a:latin typeface="CalibriLight,Italic"/>
              </a:rPr>
              <a:t>ducreyi</a:t>
            </a:r>
            <a:endParaRPr lang="en-US" sz="3600" i="1" dirty="0">
              <a:solidFill>
                <a:srgbClr val="BF0000"/>
              </a:solidFill>
              <a:latin typeface="CalibriLight,Italic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3047382-F9BD-F74E-A062-888C760AC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9446" y="2070038"/>
            <a:ext cx="2696479" cy="18459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875FF2-EB58-5645-B403-31CF01584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521" y="2061102"/>
            <a:ext cx="1835294" cy="18605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B4C8849-9561-504F-9B7D-DB0D16161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8601" y="2070038"/>
            <a:ext cx="2719688" cy="18605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5511" y="1614727"/>
            <a:ext cx="30973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err="1">
                <a:solidFill>
                  <a:srgbClr val="BF0000"/>
                </a:solidFill>
                <a:latin typeface="CalibriLight,Italic"/>
              </a:rPr>
              <a:t>Haemophilae</a:t>
            </a:r>
            <a:r>
              <a:rPr lang="en-US" sz="2400" i="1" dirty="0">
                <a:solidFill>
                  <a:srgbClr val="BF0000"/>
                </a:solidFill>
                <a:latin typeface="CalibriLight,Italic"/>
              </a:rPr>
              <a:t> </a:t>
            </a:r>
            <a:r>
              <a:rPr lang="en-US" sz="2400" i="1" dirty="0" err="1">
                <a:solidFill>
                  <a:srgbClr val="BF0000"/>
                </a:solidFill>
                <a:latin typeface="CalibriLight,Italic"/>
              </a:rPr>
              <a:t>aegyptius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6989258" y="1614727"/>
            <a:ext cx="28294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err="1">
                <a:solidFill>
                  <a:srgbClr val="BF0000"/>
                </a:solidFill>
                <a:latin typeface="CalibriLight,Italic"/>
              </a:rPr>
              <a:t>Haemophilae</a:t>
            </a:r>
            <a:r>
              <a:rPr lang="en-US" sz="2400" i="1" dirty="0">
                <a:solidFill>
                  <a:srgbClr val="BF0000"/>
                </a:solidFill>
                <a:latin typeface="CalibriLight,Italic"/>
              </a:rPr>
              <a:t> </a:t>
            </a:r>
            <a:r>
              <a:rPr lang="en-US" sz="2400" i="1" dirty="0" err="1">
                <a:solidFill>
                  <a:srgbClr val="BF0000"/>
                </a:solidFill>
                <a:latin typeface="CalibriLight,Italic"/>
              </a:rPr>
              <a:t>ducreyi</a:t>
            </a:r>
            <a:endParaRPr lang="en-US" sz="24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13" y="2522635"/>
            <a:ext cx="2166877" cy="93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25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A1986D9-FEE8-A342-B11B-A710833C767C}"/>
              </a:ext>
            </a:extLst>
          </p:cNvPr>
          <p:cNvSpPr/>
          <p:nvPr/>
        </p:nvSpPr>
        <p:spPr>
          <a:xfrm>
            <a:off x="80938" y="92572"/>
            <a:ext cx="27964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Laboratory Diagnosis</a:t>
            </a:r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76F239-DC5A-6F49-AD34-8BC1E710624D}"/>
              </a:ext>
            </a:extLst>
          </p:cNvPr>
          <p:cNvSpPr/>
          <p:nvPr/>
        </p:nvSpPr>
        <p:spPr>
          <a:xfrm>
            <a:off x="423745" y="554237"/>
            <a:ext cx="47000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 err="1">
                <a:solidFill>
                  <a:srgbClr val="BF0000"/>
                </a:solidFill>
                <a:latin typeface="CalibriLight,Italic"/>
              </a:rPr>
              <a:t>Haemophilae</a:t>
            </a:r>
            <a:r>
              <a:rPr lang="en-US" sz="3600" i="1" dirty="0">
                <a:solidFill>
                  <a:srgbClr val="BF0000"/>
                </a:solidFill>
                <a:latin typeface="CalibriLight,Italic"/>
              </a:rPr>
              <a:t> influenzae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14" y="1200568"/>
            <a:ext cx="9708730" cy="546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47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A1986D9-FEE8-A342-B11B-A710833C767C}"/>
              </a:ext>
            </a:extLst>
          </p:cNvPr>
          <p:cNvSpPr/>
          <p:nvPr/>
        </p:nvSpPr>
        <p:spPr>
          <a:xfrm>
            <a:off x="80938" y="92572"/>
            <a:ext cx="27964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Laboratory Diagnosis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EB9180-95A1-BD48-AEF2-9EC99D4D1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5676" y="2170382"/>
            <a:ext cx="4034146" cy="27311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1273910-B380-4748-9E9B-CD21B2C4948D}"/>
              </a:ext>
            </a:extLst>
          </p:cNvPr>
          <p:cNvSpPr/>
          <p:nvPr/>
        </p:nvSpPr>
        <p:spPr>
          <a:xfrm>
            <a:off x="7945676" y="4972180"/>
            <a:ext cx="40717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262626"/>
                </a:solidFill>
                <a:latin typeface="Avenir" panose="02000503020000020003" pitchFamily="2" charset="0"/>
              </a:rPr>
              <a:t>FIGURE 24-3 </a:t>
            </a:r>
            <a:r>
              <a:rPr lang="en-US" dirty="0">
                <a:latin typeface="MinionPro"/>
              </a:rPr>
              <a:t>Satellite phenomenon. </a:t>
            </a:r>
            <a:r>
              <a:rPr lang="en-US" i="1" dirty="0">
                <a:latin typeface="MinionPro"/>
              </a:rPr>
              <a:t>Staphylococcus aureus </a:t>
            </a:r>
            <a:r>
              <a:rPr lang="en-US" dirty="0">
                <a:latin typeface="MinionPro"/>
              </a:rPr>
              <a:t>excretes nicotinamide adenine dinucleotide (NAD, or V factor) into the medium, providing a growth factor required for </a:t>
            </a:r>
            <a:r>
              <a:rPr lang="en-US" i="1" dirty="0">
                <a:latin typeface="MinionPro"/>
              </a:rPr>
              <a:t>H. </a:t>
            </a:r>
            <a:r>
              <a:rPr lang="en-US" i="1" dirty="0" err="1">
                <a:latin typeface="MinionPro"/>
              </a:rPr>
              <a:t>influenzae</a:t>
            </a:r>
            <a:r>
              <a:rPr lang="en-US" i="1" dirty="0">
                <a:latin typeface="MinionPro"/>
              </a:rPr>
              <a:t> </a:t>
            </a:r>
            <a:r>
              <a:rPr lang="en-US" dirty="0">
                <a:latin typeface="MinionPro"/>
              </a:rPr>
              <a:t>(small colonies surrounding </a:t>
            </a:r>
            <a:r>
              <a:rPr lang="en-US" i="1" dirty="0">
                <a:latin typeface="MinionPro"/>
              </a:rPr>
              <a:t>S. aureus</a:t>
            </a:r>
            <a:r>
              <a:rPr lang="en-US" dirty="0">
                <a:latin typeface="MinionPro"/>
              </a:rPr>
              <a:t>). 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76F239-DC5A-6F49-AD34-8BC1E710624D}"/>
              </a:ext>
            </a:extLst>
          </p:cNvPr>
          <p:cNvSpPr/>
          <p:nvPr/>
        </p:nvSpPr>
        <p:spPr>
          <a:xfrm>
            <a:off x="423745" y="554237"/>
            <a:ext cx="47000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 err="1">
                <a:solidFill>
                  <a:srgbClr val="BF0000"/>
                </a:solidFill>
                <a:latin typeface="CalibriLight,Italic"/>
              </a:rPr>
              <a:t>Haemophilae</a:t>
            </a:r>
            <a:r>
              <a:rPr lang="en-US" sz="3600" i="1" dirty="0">
                <a:solidFill>
                  <a:srgbClr val="BF0000"/>
                </a:solidFill>
                <a:latin typeface="CalibriLight,Italic"/>
              </a:rPr>
              <a:t> influenzae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5" y="2170382"/>
            <a:ext cx="7104270" cy="401287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3532" y="1246734"/>
            <a:ext cx="104562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blood and cerebrospinal fluid (CSF) should be collected from patients </a:t>
            </a:r>
            <a:r>
              <a:rPr lang="en-US" sz="2400"/>
              <a:t>with a diagnosis </a:t>
            </a:r>
            <a:r>
              <a:rPr lang="en-US" sz="2400" dirty="0"/>
              <a:t>of </a:t>
            </a:r>
            <a:r>
              <a:rPr lang="en-US" sz="2400"/>
              <a:t>meningitis for culture </a:t>
            </a:r>
            <a:r>
              <a:rPr lang="en-US" sz="2400" dirty="0"/>
              <a:t>or PCR </a:t>
            </a:r>
          </a:p>
        </p:txBody>
      </p:sp>
    </p:spTree>
    <p:extLst>
      <p:ext uri="{BB962C8B-B14F-4D97-AF65-F5344CB8AC3E}">
        <p14:creationId xmlns:p14="http://schemas.microsoft.com/office/powerpoint/2010/main" val="1107046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442830"/>
            <a:ext cx="4953000" cy="2032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A317E35-5C9B-474F-8DF9-6B9D7797D5CE}"/>
              </a:ext>
            </a:extLst>
          </p:cNvPr>
          <p:cNvSpPr/>
          <p:nvPr/>
        </p:nvSpPr>
        <p:spPr>
          <a:xfrm>
            <a:off x="80938" y="92572"/>
            <a:ext cx="34513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Treatment and Prevention</a:t>
            </a:r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324BBD-8922-DD4C-B04A-3524E68F9366}"/>
              </a:ext>
            </a:extLst>
          </p:cNvPr>
          <p:cNvSpPr/>
          <p:nvPr/>
        </p:nvSpPr>
        <p:spPr>
          <a:xfrm>
            <a:off x="80938" y="4012836"/>
            <a:ext cx="719625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• patients with systemic </a:t>
            </a:r>
            <a:r>
              <a:rPr lang="en-US" sz="2000" i="1" dirty="0"/>
              <a:t>H. </a:t>
            </a:r>
            <a:r>
              <a:rPr lang="en-US" sz="2000" i="1" dirty="0" err="1"/>
              <a:t>influenzae</a:t>
            </a:r>
            <a:r>
              <a:rPr lang="en-US" sz="2000" i="1" dirty="0"/>
              <a:t> </a:t>
            </a:r>
            <a:r>
              <a:rPr lang="en-US" sz="2000" dirty="0"/>
              <a:t>require prompt antimicrobial therapy using broad-spectrum </a:t>
            </a:r>
            <a:r>
              <a:rPr lang="en-US" sz="2000" dirty="0" err="1"/>
              <a:t>cephalosporins</a:t>
            </a:r>
            <a:endParaRPr lang="en-US" sz="2000" dirty="0"/>
          </a:p>
          <a:p>
            <a:r>
              <a:rPr lang="en-US" sz="2000" dirty="0"/>
              <a:t> </a:t>
            </a:r>
          </a:p>
          <a:p>
            <a:r>
              <a:rPr lang="en-US" sz="2000" dirty="0"/>
              <a:t>• untreated mortality rate with meningitis or epiglottitis ~100%. </a:t>
            </a:r>
          </a:p>
          <a:p>
            <a:endParaRPr lang="en-US" sz="2000" dirty="0"/>
          </a:p>
          <a:p>
            <a:r>
              <a:rPr lang="en-US" sz="2000" dirty="0"/>
              <a:t>• Less severe infections, (sinusitis and otitis), treated with amoxicillin, cephalosporin, doxycycline, or a fluoroquinolone </a:t>
            </a:r>
          </a:p>
          <a:p>
            <a:endParaRPr lang="en-US" sz="2000" dirty="0"/>
          </a:p>
          <a:p>
            <a:r>
              <a:rPr lang="en-US" sz="2000" dirty="0"/>
              <a:t>• </a:t>
            </a:r>
            <a:r>
              <a:rPr lang="en-US" sz="2000" i="1" dirty="0"/>
              <a:t>H. </a:t>
            </a:r>
            <a:r>
              <a:rPr lang="en-US" sz="2000" i="1" dirty="0" err="1"/>
              <a:t>ducreyi</a:t>
            </a:r>
            <a:r>
              <a:rPr lang="en-US" sz="2000" i="1" dirty="0"/>
              <a:t> </a:t>
            </a:r>
            <a:r>
              <a:rPr lang="en-US" sz="2000" dirty="0"/>
              <a:t>is susceptible to erythromycin, and the drug of choice.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EB1575-E391-F645-854D-0D9758FADBB6}"/>
              </a:ext>
            </a:extLst>
          </p:cNvPr>
          <p:cNvSpPr/>
          <p:nvPr/>
        </p:nvSpPr>
        <p:spPr>
          <a:xfrm>
            <a:off x="423745" y="554237"/>
            <a:ext cx="83097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 err="1">
                <a:solidFill>
                  <a:srgbClr val="BF0000"/>
                </a:solidFill>
                <a:latin typeface="CalibriLight,Italic"/>
              </a:rPr>
              <a:t>Haemophilae</a:t>
            </a:r>
            <a:r>
              <a:rPr lang="en-US" sz="3600" i="1" dirty="0">
                <a:solidFill>
                  <a:srgbClr val="BF0000"/>
                </a:solidFill>
                <a:latin typeface="CalibriLight,Italic"/>
              </a:rPr>
              <a:t> influenzae, </a:t>
            </a:r>
            <a:r>
              <a:rPr lang="en-US" sz="3600" i="1" dirty="0" err="1">
                <a:solidFill>
                  <a:srgbClr val="BF0000"/>
                </a:solidFill>
                <a:latin typeface="CalibriLight,Italic"/>
              </a:rPr>
              <a:t>aegyptius</a:t>
            </a:r>
            <a:r>
              <a:rPr lang="en-US" sz="3600" i="1" dirty="0">
                <a:solidFill>
                  <a:srgbClr val="BF0000"/>
                </a:solidFill>
                <a:latin typeface="CalibriLight,Italic"/>
              </a:rPr>
              <a:t>, </a:t>
            </a:r>
            <a:r>
              <a:rPr lang="en-US" sz="3600" i="1" dirty="0" err="1">
                <a:solidFill>
                  <a:srgbClr val="BF0000"/>
                </a:solidFill>
                <a:latin typeface="CalibriLight,Italic"/>
              </a:rPr>
              <a:t>ducreyi</a:t>
            </a:r>
            <a:endParaRPr lang="en-US" sz="3600" i="1" dirty="0">
              <a:solidFill>
                <a:srgbClr val="BF0000"/>
              </a:solidFill>
              <a:latin typeface="CalibriLight,Italic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96" y="1442830"/>
            <a:ext cx="3378200" cy="2514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81934" y="1387424"/>
            <a:ext cx="16452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BF0000"/>
                </a:solidFill>
                <a:latin typeface="CalibriLight,Italic"/>
              </a:rPr>
              <a:t>Treatment</a:t>
            </a:r>
            <a:endParaRPr lang="en-US" sz="2800"/>
          </a:p>
        </p:txBody>
      </p:sp>
      <p:sp>
        <p:nvSpPr>
          <p:cNvPr id="8" name="Rectangle 7"/>
          <p:cNvSpPr/>
          <p:nvPr/>
        </p:nvSpPr>
        <p:spPr>
          <a:xfrm>
            <a:off x="7239000" y="1387424"/>
            <a:ext cx="17395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BF0000"/>
                </a:solidFill>
                <a:latin typeface="CalibriLight,Italic"/>
              </a:rPr>
              <a:t>Prevention</a:t>
            </a:r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324BBD-8922-DD4C-B04A-3524E68F9366}"/>
              </a:ext>
            </a:extLst>
          </p:cNvPr>
          <p:cNvSpPr/>
          <p:nvPr/>
        </p:nvSpPr>
        <p:spPr>
          <a:xfrm>
            <a:off x="7473282" y="4012836"/>
            <a:ext cx="4484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• immunize between 2-18 months of age.</a:t>
            </a:r>
          </a:p>
          <a:p>
            <a:endParaRPr lang="en-US" sz="2000" dirty="0"/>
          </a:p>
          <a:p>
            <a:r>
              <a:rPr lang="en-US" sz="2000" dirty="0"/>
              <a:t>• works on type B only (the serious one).</a:t>
            </a:r>
          </a:p>
        </p:txBody>
      </p:sp>
    </p:spTree>
    <p:extLst>
      <p:ext uri="{BB962C8B-B14F-4D97-AF65-F5344CB8AC3E}">
        <p14:creationId xmlns:p14="http://schemas.microsoft.com/office/powerpoint/2010/main" val="302243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4C58A86-89F1-1642-84B6-C93CCC5070DE}"/>
              </a:ext>
            </a:extLst>
          </p:cNvPr>
          <p:cNvSpPr/>
          <p:nvPr/>
        </p:nvSpPr>
        <p:spPr>
          <a:xfrm>
            <a:off x="423745" y="554237"/>
            <a:ext cx="3236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 err="1">
                <a:solidFill>
                  <a:srgbClr val="BF0000"/>
                </a:solidFill>
                <a:latin typeface="CalibriLight,Italic"/>
              </a:rPr>
              <a:t>Aggregatibacter</a:t>
            </a:r>
            <a:endParaRPr lang="en-US" sz="3600" i="1" dirty="0">
              <a:solidFill>
                <a:srgbClr val="BF0000"/>
              </a:solidFill>
              <a:latin typeface="CalibriLight,Italic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7E8790-147C-984A-8C7E-0ACBC665064C}"/>
              </a:ext>
            </a:extLst>
          </p:cNvPr>
          <p:cNvSpPr/>
          <p:nvPr/>
        </p:nvSpPr>
        <p:spPr>
          <a:xfrm>
            <a:off x="80938" y="92572"/>
            <a:ext cx="1347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Overview</a:t>
            </a:r>
            <a:endParaRPr lang="en-US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FC040E-66F7-894F-A7CD-69E6B7B5CA97}"/>
              </a:ext>
            </a:extLst>
          </p:cNvPr>
          <p:cNvSpPr/>
          <p:nvPr/>
        </p:nvSpPr>
        <p:spPr>
          <a:xfrm>
            <a:off x="80939" y="1858122"/>
            <a:ext cx="410701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• 2 members of this genus are important human pathogens: </a:t>
            </a:r>
          </a:p>
          <a:p>
            <a:r>
              <a:rPr lang="en-US" sz="2000" dirty="0"/>
              <a:t> A. </a:t>
            </a:r>
            <a:r>
              <a:rPr lang="en-US" sz="2000" dirty="0" err="1"/>
              <a:t>actinomycetemcomitans</a:t>
            </a:r>
            <a:r>
              <a:rPr lang="en-US" sz="2000" dirty="0"/>
              <a:t> </a:t>
            </a:r>
          </a:p>
          <a:p>
            <a:r>
              <a:rPr lang="en-US" sz="2000" dirty="0"/>
              <a:t> A. </a:t>
            </a:r>
            <a:r>
              <a:rPr lang="en-US" sz="2000" dirty="0" err="1"/>
              <a:t>aphrophilus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r>
              <a:rPr lang="en-US" sz="2000" dirty="0"/>
              <a:t>• Likes to clump</a:t>
            </a:r>
          </a:p>
          <a:p>
            <a:endParaRPr lang="en-US" sz="2000" dirty="0"/>
          </a:p>
          <a:p>
            <a:r>
              <a:rPr lang="en-US" sz="2000" dirty="0"/>
              <a:t>• Forms complex </a:t>
            </a:r>
            <a:r>
              <a:rPr lang="en-US" sz="2000" dirty="0" err="1"/>
              <a:t>multiorganism</a:t>
            </a:r>
            <a:r>
              <a:rPr lang="en-US" sz="2000" dirty="0"/>
              <a:t> </a:t>
            </a:r>
            <a:r>
              <a:rPr lang="en-US" sz="2000" dirty="0" err="1"/>
              <a:t>biolfilms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 • Both species colonize the mouth and can spread to the blood and stick to damaged or artificial heart valves, causing endocarditis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001" y="554237"/>
            <a:ext cx="7251700" cy="33782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530760" y="554237"/>
            <a:ext cx="7251700" cy="5393973"/>
            <a:chOff x="4530760" y="554237"/>
            <a:chExt cx="7251700" cy="5393973"/>
          </a:xfrm>
        </p:grpSpPr>
        <p:sp>
          <p:nvSpPr>
            <p:cNvPr id="3" name="TextBox 2"/>
            <p:cNvSpPr txBox="1"/>
            <p:nvPr/>
          </p:nvSpPr>
          <p:spPr>
            <a:xfrm>
              <a:off x="5786923" y="4747881"/>
              <a:ext cx="473937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Treat with </a:t>
              </a:r>
            </a:p>
            <a:p>
              <a:pPr algn="ctr"/>
              <a:r>
                <a:rPr lang="en-US" b="1" dirty="0"/>
                <a:t>Amoxicillin (for </a:t>
              </a:r>
              <a:r>
                <a:rPr lang="en-US" b="1" dirty="0" err="1"/>
                <a:t>Aggregatibacter</a:t>
              </a:r>
              <a:r>
                <a:rPr lang="en-US" b="1" dirty="0"/>
                <a:t>) </a:t>
              </a:r>
            </a:p>
            <a:p>
              <a:pPr algn="ctr"/>
              <a:r>
                <a:rPr lang="en-US" b="1" dirty="0"/>
                <a:t>Plus</a:t>
              </a:r>
            </a:p>
            <a:p>
              <a:pPr algn="ctr"/>
              <a:r>
                <a:rPr lang="en-US" b="1" dirty="0" err="1"/>
                <a:t>Metrinidozole</a:t>
              </a:r>
              <a:r>
                <a:rPr lang="en-US" b="1" dirty="0"/>
                <a:t> (for other bacteria in the biofilm)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0760" y="554237"/>
              <a:ext cx="7251700" cy="40294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769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4C58A86-89F1-1642-84B6-C93CCC5070DE}"/>
              </a:ext>
            </a:extLst>
          </p:cNvPr>
          <p:cNvSpPr/>
          <p:nvPr/>
        </p:nvSpPr>
        <p:spPr>
          <a:xfrm>
            <a:off x="423745" y="554237"/>
            <a:ext cx="27799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 err="1">
                <a:solidFill>
                  <a:srgbClr val="BF0000"/>
                </a:solidFill>
                <a:latin typeface="CalibriLight,Italic"/>
              </a:rPr>
              <a:t>Actinobacillus</a:t>
            </a:r>
            <a:endParaRPr lang="en-US" sz="3600" i="1" dirty="0">
              <a:solidFill>
                <a:srgbClr val="BF0000"/>
              </a:solidFill>
              <a:latin typeface="CalibriLight,Italic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7E8790-147C-984A-8C7E-0ACBC665064C}"/>
              </a:ext>
            </a:extLst>
          </p:cNvPr>
          <p:cNvSpPr/>
          <p:nvPr/>
        </p:nvSpPr>
        <p:spPr>
          <a:xfrm>
            <a:off x="80938" y="92572"/>
            <a:ext cx="1347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Overview</a:t>
            </a: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A7ABAA-67CB-B441-B08C-BF8275C9A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722" y="1662233"/>
            <a:ext cx="6172200" cy="32893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03AD3E1-594B-274F-A6C4-02A40332E2F2}"/>
              </a:ext>
            </a:extLst>
          </p:cNvPr>
          <p:cNvSpPr/>
          <p:nvPr/>
        </p:nvSpPr>
        <p:spPr>
          <a:xfrm>
            <a:off x="557048" y="2364598"/>
            <a:ext cx="45087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err="1"/>
              <a:t>Actinobacillus</a:t>
            </a:r>
            <a:r>
              <a:rPr lang="en-US" i="1" dirty="0"/>
              <a:t> </a:t>
            </a:r>
            <a:r>
              <a:rPr lang="en-US" dirty="0"/>
              <a:t>colonize the oropharynx of humans and animals and are causes of periodontitis and rarely endocarditis, bite wound infections, and opportunistic infections. </a:t>
            </a:r>
          </a:p>
        </p:txBody>
      </p:sp>
    </p:spTree>
    <p:extLst>
      <p:ext uri="{BB962C8B-B14F-4D97-AF65-F5344CB8AC3E}">
        <p14:creationId xmlns:p14="http://schemas.microsoft.com/office/powerpoint/2010/main" val="2691140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4C58A86-89F1-1642-84B6-C93CCC5070DE}"/>
              </a:ext>
            </a:extLst>
          </p:cNvPr>
          <p:cNvSpPr/>
          <p:nvPr/>
        </p:nvSpPr>
        <p:spPr>
          <a:xfrm>
            <a:off x="423745" y="554237"/>
            <a:ext cx="22629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BF0000"/>
                </a:solidFill>
                <a:latin typeface="CalibriLight,Italic"/>
              </a:rPr>
              <a:t>Pasteurella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7E8790-147C-984A-8C7E-0ACBC665064C}"/>
              </a:ext>
            </a:extLst>
          </p:cNvPr>
          <p:cNvSpPr/>
          <p:nvPr/>
        </p:nvSpPr>
        <p:spPr>
          <a:xfrm>
            <a:off x="80938" y="92572"/>
            <a:ext cx="1347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Overview</a:t>
            </a:r>
            <a:endParaRPr lang="en-US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A27AA43-BED2-F74E-93F2-6D4D5C8A87A8}"/>
              </a:ext>
            </a:extLst>
          </p:cNvPr>
          <p:cNvSpPr/>
          <p:nvPr/>
        </p:nvSpPr>
        <p:spPr>
          <a:xfrm>
            <a:off x="182787" y="1662233"/>
            <a:ext cx="668183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• Common commensals in oropharynx of animals </a:t>
            </a:r>
          </a:p>
          <a:p>
            <a:endParaRPr lang="en-US" sz="2000" dirty="0"/>
          </a:p>
          <a:p>
            <a:r>
              <a:rPr lang="en-US" sz="2000" dirty="0"/>
              <a:t>• Most human infections result from animals via bites, scratches, or shared food</a:t>
            </a:r>
          </a:p>
          <a:p>
            <a:endParaRPr lang="en-US" sz="2000" dirty="0"/>
          </a:p>
          <a:p>
            <a:r>
              <a:rPr lang="en-US" sz="2000" dirty="0"/>
              <a:t>• </a:t>
            </a:r>
            <a:r>
              <a:rPr lang="en-US" sz="2000" b="1" i="1" dirty="0"/>
              <a:t>P. </a:t>
            </a:r>
            <a:r>
              <a:rPr lang="en-US" sz="2000" b="1" i="1" dirty="0" err="1"/>
              <a:t>multocida</a:t>
            </a:r>
            <a:r>
              <a:rPr lang="en-US" sz="2000" b="1" i="1" dirty="0"/>
              <a:t> </a:t>
            </a:r>
            <a:r>
              <a:rPr lang="en-US" sz="2000" dirty="0"/>
              <a:t>(most common) and </a:t>
            </a:r>
            <a:r>
              <a:rPr lang="en-US" sz="2000" b="1" i="1" dirty="0"/>
              <a:t>P. </a:t>
            </a:r>
            <a:r>
              <a:rPr lang="en-US" sz="2000" b="1" i="1" dirty="0" err="1"/>
              <a:t>canis</a:t>
            </a:r>
            <a:r>
              <a:rPr lang="en-US" sz="2000" b="1" i="1" dirty="0"/>
              <a:t> </a:t>
            </a:r>
            <a:r>
              <a:rPr lang="en-US" sz="2000" dirty="0"/>
              <a:t>human pathogens</a:t>
            </a:r>
          </a:p>
          <a:p>
            <a:r>
              <a:rPr lang="en-US" sz="2000" dirty="0"/>
              <a:t> </a:t>
            </a:r>
          </a:p>
          <a:p>
            <a:r>
              <a:rPr lang="en-US" sz="2000" dirty="0"/>
              <a:t>3 general forms of disease are reported: </a:t>
            </a:r>
          </a:p>
          <a:p>
            <a:r>
              <a:rPr lang="en-US" sz="2000" dirty="0"/>
              <a:t> (1) *localized cellulitis and after a bite or scratch (can spread)</a:t>
            </a:r>
          </a:p>
          <a:p>
            <a:r>
              <a:rPr lang="en-US" sz="2000" dirty="0"/>
              <a:t> (2) exacerbation of existing chronic respiratory disease </a:t>
            </a:r>
          </a:p>
          <a:p>
            <a:r>
              <a:rPr lang="en-US" sz="2000" dirty="0"/>
              <a:t> (3) systemic infections in immunocompromised patients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8780E6-B3FF-6743-91FA-1240BF8A2EF3}"/>
              </a:ext>
            </a:extLst>
          </p:cNvPr>
          <p:cNvSpPr/>
          <p:nvPr/>
        </p:nvSpPr>
        <p:spPr>
          <a:xfrm>
            <a:off x="7969125" y="5824044"/>
            <a:ext cx="42566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262626"/>
                </a:solidFill>
                <a:latin typeface="Avenir" panose="02000503020000020003" pitchFamily="2" charset="0"/>
              </a:rPr>
              <a:t>FIGURE 24-4 </a:t>
            </a:r>
            <a:r>
              <a:rPr lang="en-US" i="1" dirty="0">
                <a:latin typeface="MinionPro"/>
              </a:rPr>
              <a:t>Pasteurella </a:t>
            </a:r>
            <a:r>
              <a:rPr lang="en-US" i="1" dirty="0" err="1">
                <a:latin typeface="MinionPro"/>
              </a:rPr>
              <a:t>multocida</a:t>
            </a:r>
            <a:r>
              <a:rPr lang="en-US" i="1" dirty="0">
                <a:latin typeface="MinionPro"/>
              </a:rPr>
              <a:t> </a:t>
            </a:r>
            <a:r>
              <a:rPr lang="en-US" dirty="0">
                <a:latin typeface="MinionPro"/>
              </a:rPr>
              <a:t>in respiratory specimen from patient with pneumonia </a:t>
            </a:r>
            <a:r>
              <a:rPr lang="en-US" i="1" dirty="0">
                <a:latin typeface="MinionPro"/>
              </a:rPr>
              <a:t>(arrow). 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526708-2262-A848-A0C5-83088F80E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3396" y="2988124"/>
            <a:ext cx="4183117" cy="27541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25" y="92572"/>
            <a:ext cx="38735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1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4C58A86-89F1-1642-84B6-C93CCC5070DE}"/>
              </a:ext>
            </a:extLst>
          </p:cNvPr>
          <p:cNvSpPr/>
          <p:nvPr/>
        </p:nvSpPr>
        <p:spPr>
          <a:xfrm>
            <a:off x="423745" y="554237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>
                <a:solidFill>
                  <a:srgbClr val="BF0000"/>
                </a:solidFill>
                <a:latin typeface="CalibriLight,Italic"/>
              </a:rPr>
              <a:t>Species</a:t>
            </a:r>
            <a:endParaRPr lang="en-US" sz="3600" i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7E8790-147C-984A-8C7E-0ACBC665064C}"/>
              </a:ext>
            </a:extLst>
          </p:cNvPr>
          <p:cNvSpPr/>
          <p:nvPr/>
        </p:nvSpPr>
        <p:spPr>
          <a:xfrm>
            <a:off x="80938" y="92572"/>
            <a:ext cx="1347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Overview</a:t>
            </a:r>
            <a:endParaRPr lang="en-US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3CEAF7-33BC-764E-B03A-93FAD2E0BB90}"/>
              </a:ext>
            </a:extLst>
          </p:cNvPr>
          <p:cNvSpPr/>
          <p:nvPr/>
        </p:nvSpPr>
        <p:spPr>
          <a:xfrm>
            <a:off x="423745" y="2413337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• </a:t>
            </a:r>
            <a:r>
              <a:rPr lang="en-US" dirty="0">
                <a:latin typeface="Calibri" panose="020F0502020204030204" pitchFamily="34" charset="0"/>
              </a:rPr>
              <a:t>3 most important </a:t>
            </a:r>
            <a:r>
              <a:rPr lang="en-US" u="sng" dirty="0">
                <a:latin typeface="Calibri" panose="020F0502020204030204" pitchFamily="34" charset="0"/>
              </a:rPr>
              <a:t>genera</a:t>
            </a:r>
            <a:r>
              <a:rPr lang="en-US" dirty="0">
                <a:latin typeface="Calibri" panose="020F0502020204030204" pitchFamily="34" charset="0"/>
              </a:rPr>
              <a:t> in the </a:t>
            </a:r>
            <a:r>
              <a:rPr lang="en-US" u="sng" dirty="0">
                <a:latin typeface="Calibri" panose="020F0502020204030204" pitchFamily="34" charset="0"/>
              </a:rPr>
              <a:t>family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i="1" dirty="0" err="1">
                <a:latin typeface="Calibri,Italic"/>
              </a:rPr>
              <a:t>Pasteurellaceae</a:t>
            </a:r>
            <a:r>
              <a:rPr lang="en-US" dirty="0">
                <a:latin typeface="Calibri,Italic"/>
              </a:rPr>
              <a:t> </a:t>
            </a:r>
            <a:r>
              <a:rPr lang="en-US" dirty="0">
                <a:latin typeface="Calibri" panose="020F0502020204030204" pitchFamily="34" charset="0"/>
              </a:rPr>
              <a:t>are </a:t>
            </a:r>
            <a:r>
              <a:rPr lang="en-US" i="1" dirty="0" err="1">
                <a:latin typeface="Calibri,Italic"/>
              </a:rPr>
              <a:t>Haemophilus</a:t>
            </a:r>
            <a:r>
              <a:rPr lang="en-US" dirty="0">
                <a:latin typeface="Calibri,Italic"/>
              </a:rPr>
              <a:t>, </a:t>
            </a:r>
            <a:r>
              <a:rPr lang="en-US" i="1" dirty="0" err="1">
                <a:latin typeface="Calibri,Italic"/>
              </a:rPr>
              <a:t>Aggregatibacter</a:t>
            </a:r>
            <a:r>
              <a:rPr lang="en-US" dirty="0">
                <a:latin typeface="Calibri,Italic"/>
              </a:rPr>
              <a:t>, </a:t>
            </a:r>
            <a:r>
              <a:rPr lang="en-US" dirty="0">
                <a:latin typeface="Calibri" panose="020F0502020204030204" pitchFamily="34" charset="0"/>
              </a:rPr>
              <a:t>and </a:t>
            </a:r>
            <a:r>
              <a:rPr lang="en-US" i="1" dirty="0">
                <a:latin typeface="Calibri,Italic"/>
              </a:rPr>
              <a:t>Pasteurella</a:t>
            </a:r>
            <a:r>
              <a:rPr lang="en-US" dirty="0">
                <a:latin typeface="Calibri,Italic"/>
              </a:rPr>
              <a:t> </a:t>
            </a:r>
            <a:endParaRPr lang="en-US" dirty="0"/>
          </a:p>
          <a:p>
            <a:r>
              <a:rPr lang="en-US" dirty="0">
                <a:latin typeface="Arial" panose="020B0604020202020204" pitchFamily="34" charset="0"/>
              </a:rPr>
              <a:t>• </a:t>
            </a:r>
            <a:r>
              <a:rPr lang="en-US" dirty="0">
                <a:latin typeface="Calibri,Italic"/>
              </a:rPr>
              <a:t>T</a:t>
            </a:r>
            <a:r>
              <a:rPr lang="en-US" dirty="0">
                <a:latin typeface="Calibri" panose="020F0502020204030204" pitchFamily="34" charset="0"/>
              </a:rPr>
              <a:t>hey are responsible for a broad spectrum of diseases </a:t>
            </a:r>
            <a:endParaRPr lang="en-US" dirty="0"/>
          </a:p>
          <a:p>
            <a:r>
              <a:rPr lang="en-US" dirty="0">
                <a:latin typeface="Arial" panose="020B0604020202020204" pitchFamily="34" charset="0"/>
              </a:rPr>
              <a:t>• </a:t>
            </a:r>
            <a:r>
              <a:rPr lang="en-US" dirty="0">
                <a:latin typeface="Calibri" panose="020F0502020204030204" pitchFamily="34" charset="0"/>
              </a:rPr>
              <a:t>Members of this family are </a:t>
            </a:r>
            <a:r>
              <a:rPr lang="en-US" b="1" dirty="0">
                <a:latin typeface="Calibri" panose="020F0502020204030204" pitchFamily="34" charset="0"/>
              </a:rPr>
              <a:t>small</a:t>
            </a:r>
            <a:r>
              <a:rPr lang="en-US" dirty="0">
                <a:latin typeface="Calibri" panose="020F0502020204030204" pitchFamily="34" charset="0"/>
              </a:rPr>
              <a:t> (0.2 to 0.3 × 1.0 to 2.0 </a:t>
            </a:r>
            <a:r>
              <a:rPr lang="el-GR" dirty="0">
                <a:latin typeface="Calibri" panose="020F0502020204030204" pitchFamily="34" charset="0"/>
              </a:rPr>
              <a:t>μ</a:t>
            </a:r>
            <a:r>
              <a:rPr lang="en-US" dirty="0">
                <a:latin typeface="Calibri" panose="020F0502020204030204" pitchFamily="34" charset="0"/>
              </a:rPr>
              <a:t>m), </a:t>
            </a:r>
            <a:r>
              <a:rPr lang="en-US" b="1" dirty="0">
                <a:latin typeface="Calibri" panose="020F0502020204030204" pitchFamily="34" charset="0"/>
              </a:rPr>
              <a:t>facultative anaerobic, gram-negative rods </a:t>
            </a:r>
            <a:endParaRPr lang="en-US" b="1" dirty="0"/>
          </a:p>
          <a:p>
            <a:r>
              <a:rPr lang="en-US" dirty="0">
                <a:latin typeface="Arial" panose="020B0604020202020204" pitchFamily="34" charset="0"/>
              </a:rPr>
              <a:t>• </a:t>
            </a:r>
            <a:r>
              <a:rPr lang="en-US" dirty="0">
                <a:latin typeface="Calibri" panose="020F0502020204030204" pitchFamily="34" charset="0"/>
              </a:rPr>
              <a:t>Most have </a:t>
            </a:r>
            <a:r>
              <a:rPr lang="en-US" b="1" dirty="0">
                <a:latin typeface="Calibri" panose="020F0502020204030204" pitchFamily="34" charset="0"/>
              </a:rPr>
              <a:t>fastidious </a:t>
            </a:r>
            <a:r>
              <a:rPr lang="en-US" dirty="0">
                <a:latin typeface="Calibri" panose="020F0502020204030204" pitchFamily="34" charset="0"/>
              </a:rPr>
              <a:t>properties, requiring enriched media for isolation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E78C14-886D-E241-8663-A47744C9D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7841" y="571499"/>
            <a:ext cx="42164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031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4C58A86-89F1-1642-84B6-C93CCC5070DE}"/>
              </a:ext>
            </a:extLst>
          </p:cNvPr>
          <p:cNvSpPr/>
          <p:nvPr/>
        </p:nvSpPr>
        <p:spPr>
          <a:xfrm>
            <a:off x="423745" y="554237"/>
            <a:ext cx="83097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 err="1">
                <a:solidFill>
                  <a:srgbClr val="BF0000"/>
                </a:solidFill>
                <a:latin typeface="CalibriLight,Italic"/>
              </a:rPr>
              <a:t>Haemophilae</a:t>
            </a:r>
            <a:r>
              <a:rPr lang="en-US" sz="3600" i="1" dirty="0">
                <a:solidFill>
                  <a:srgbClr val="BF0000"/>
                </a:solidFill>
                <a:latin typeface="CalibriLight,Italic"/>
              </a:rPr>
              <a:t> influenzae, </a:t>
            </a:r>
            <a:r>
              <a:rPr lang="en-US" sz="3600" i="1" dirty="0" err="1">
                <a:solidFill>
                  <a:srgbClr val="BF0000"/>
                </a:solidFill>
                <a:latin typeface="CalibriLight,Italic"/>
              </a:rPr>
              <a:t>aegyptius</a:t>
            </a:r>
            <a:r>
              <a:rPr lang="en-US" sz="3600" i="1" dirty="0">
                <a:solidFill>
                  <a:srgbClr val="BF0000"/>
                </a:solidFill>
                <a:latin typeface="CalibriLight,Italic"/>
              </a:rPr>
              <a:t>, </a:t>
            </a:r>
            <a:r>
              <a:rPr lang="en-US" sz="3600" i="1" dirty="0" err="1">
                <a:solidFill>
                  <a:srgbClr val="BF0000"/>
                </a:solidFill>
                <a:latin typeface="CalibriLight,Italic"/>
              </a:rPr>
              <a:t>ducreyi</a:t>
            </a:r>
            <a:endParaRPr lang="en-US" sz="3600" i="1" dirty="0">
              <a:solidFill>
                <a:srgbClr val="BF0000"/>
              </a:solidFill>
              <a:latin typeface="CalibriLight,Italic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7E8790-147C-984A-8C7E-0ACBC665064C}"/>
              </a:ext>
            </a:extLst>
          </p:cNvPr>
          <p:cNvSpPr/>
          <p:nvPr/>
        </p:nvSpPr>
        <p:spPr>
          <a:xfrm>
            <a:off x="80938" y="92572"/>
            <a:ext cx="1347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Overview</a:t>
            </a:r>
            <a:endParaRPr lang="en-US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95CF03-B2BD-B744-86BA-BC1711941501}"/>
              </a:ext>
            </a:extLst>
          </p:cNvPr>
          <p:cNvSpPr/>
          <p:nvPr/>
        </p:nvSpPr>
        <p:spPr>
          <a:xfrm>
            <a:off x="423745" y="1997838"/>
            <a:ext cx="555298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• </a:t>
            </a:r>
            <a:r>
              <a:rPr lang="en-US" i="1" dirty="0" err="1">
                <a:latin typeface="Calibri,Italic"/>
              </a:rPr>
              <a:t>Haemophilae</a:t>
            </a:r>
            <a:r>
              <a:rPr lang="en-US" dirty="0">
                <a:latin typeface="Calibri,Italic"/>
              </a:rPr>
              <a:t> </a:t>
            </a:r>
            <a:r>
              <a:rPr lang="en-US" dirty="0">
                <a:latin typeface="Calibri" panose="020F0502020204030204" pitchFamily="34" charset="0"/>
              </a:rPr>
              <a:t>are </a:t>
            </a:r>
            <a:r>
              <a:rPr lang="en-US" i="1" dirty="0">
                <a:latin typeface="Calibri" panose="020F0502020204030204" pitchFamily="34" charset="0"/>
              </a:rPr>
              <a:t>small, sometimes pleomorphic, gram- negative rods </a:t>
            </a:r>
            <a:r>
              <a:rPr lang="en-US" dirty="0">
                <a:latin typeface="Calibri" panose="020F0502020204030204" pitchFamily="34" charset="0"/>
              </a:rPr>
              <a:t>present on the mucous membranes of humans</a:t>
            </a:r>
          </a:p>
          <a:p>
            <a:r>
              <a:rPr lang="en-US" dirty="0">
                <a:latin typeface="Arial" panose="020B0604020202020204" pitchFamily="34" charset="0"/>
              </a:rPr>
              <a:t>• </a:t>
            </a:r>
            <a:r>
              <a:rPr lang="en-US" i="1" dirty="0">
                <a:latin typeface="Calibri,Italic"/>
              </a:rPr>
              <a:t>H. </a:t>
            </a:r>
            <a:r>
              <a:rPr lang="en-US" i="1" dirty="0" err="1">
                <a:latin typeface="Calibri,Italic"/>
              </a:rPr>
              <a:t>influenzae</a:t>
            </a:r>
            <a:r>
              <a:rPr lang="en-US" i="1" dirty="0">
                <a:latin typeface="Calibri,Italic"/>
              </a:rPr>
              <a:t> </a:t>
            </a:r>
            <a:r>
              <a:rPr lang="en-US" dirty="0">
                <a:latin typeface="Calibri" panose="020F0502020204030204" pitchFamily="34" charset="0"/>
              </a:rPr>
              <a:t>and others are normal inhabitants of the upper respiratory tract in first 6 months of life  </a:t>
            </a:r>
            <a:endParaRPr lang="en-US" dirty="0">
              <a:latin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</a:rPr>
              <a:t>• </a:t>
            </a:r>
            <a:r>
              <a:rPr lang="en-US" i="1" dirty="0">
                <a:latin typeface="Calibri,Italic"/>
              </a:rPr>
              <a:t>H. influenzae </a:t>
            </a:r>
            <a:r>
              <a:rPr lang="en-US" dirty="0">
                <a:latin typeface="Calibri" panose="020F0502020204030204" pitchFamily="34" charset="0"/>
              </a:rPr>
              <a:t>is the species most commonly associated with disease, although introduction of the </a:t>
            </a:r>
            <a:r>
              <a:rPr lang="en-US" i="1" dirty="0">
                <a:latin typeface="Calibri" panose="020F0502020204030204" pitchFamily="34" charset="0"/>
              </a:rPr>
              <a:t>H. influenzae </a:t>
            </a:r>
            <a:r>
              <a:rPr lang="en-US" dirty="0">
                <a:latin typeface="Calibri" panose="020F0502020204030204" pitchFamily="34" charset="0"/>
              </a:rPr>
              <a:t>type b vaccine has dramatically reduced the disease incidence, particularly in the pediatric population </a:t>
            </a:r>
            <a:endParaRPr lang="en-US" dirty="0"/>
          </a:p>
          <a:p>
            <a:r>
              <a:rPr lang="en-US" dirty="0">
                <a:latin typeface="Arial" panose="020B0604020202020204" pitchFamily="34" charset="0"/>
              </a:rPr>
              <a:t>• </a:t>
            </a:r>
            <a:r>
              <a:rPr lang="en-US" i="1" dirty="0">
                <a:latin typeface="Calibri,Italic"/>
              </a:rPr>
              <a:t>H. </a:t>
            </a:r>
            <a:r>
              <a:rPr lang="en-US" i="1" dirty="0" err="1">
                <a:latin typeface="Calibri,Italic"/>
              </a:rPr>
              <a:t>aegyptius</a:t>
            </a:r>
            <a:r>
              <a:rPr lang="en-US" i="1" dirty="0">
                <a:latin typeface="Calibri,Italic"/>
              </a:rPr>
              <a:t> </a:t>
            </a:r>
            <a:r>
              <a:rPr lang="en-US" dirty="0">
                <a:latin typeface="Calibri" panose="020F0502020204030204" pitchFamily="34" charset="0"/>
              </a:rPr>
              <a:t>is an important cause of acute purulent conjunctivitis </a:t>
            </a:r>
            <a:endParaRPr lang="en-US" dirty="0"/>
          </a:p>
          <a:p>
            <a:r>
              <a:rPr lang="en-US" dirty="0">
                <a:latin typeface="Arial" panose="020B0604020202020204" pitchFamily="34" charset="0"/>
              </a:rPr>
              <a:t>• </a:t>
            </a:r>
            <a:r>
              <a:rPr lang="en-US" i="1" dirty="0">
                <a:latin typeface="Calibri,Italic"/>
              </a:rPr>
              <a:t>H. </a:t>
            </a:r>
            <a:r>
              <a:rPr lang="en-US" i="1" dirty="0" err="1">
                <a:latin typeface="Calibri,Italic"/>
              </a:rPr>
              <a:t>ducreyi</a:t>
            </a:r>
            <a:r>
              <a:rPr lang="en-US" i="1" dirty="0">
                <a:latin typeface="Calibri,Italic"/>
              </a:rPr>
              <a:t> </a:t>
            </a:r>
            <a:r>
              <a:rPr lang="en-US" dirty="0">
                <a:latin typeface="Calibri" panose="020F0502020204030204" pitchFamily="34" charset="0"/>
              </a:rPr>
              <a:t>is recognized as the etiologic agent of the sexually transmitted disease soft chancre or chancroid 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BABE8D-860C-6F45-8332-FAF3807454CB}"/>
              </a:ext>
            </a:extLst>
          </p:cNvPr>
          <p:cNvSpPr/>
          <p:nvPr/>
        </p:nvSpPr>
        <p:spPr>
          <a:xfrm>
            <a:off x="4736592" y="5934429"/>
            <a:ext cx="76525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262626"/>
                </a:solidFill>
                <a:latin typeface="Avenir" panose="02000503020000020003" pitchFamily="2" charset="0"/>
              </a:rPr>
              <a:t>FIGURE 24-1 </a:t>
            </a:r>
            <a:r>
              <a:rPr lang="en-US" dirty="0">
                <a:latin typeface="MinionPro"/>
              </a:rPr>
              <a:t>Gram stains of </a:t>
            </a:r>
            <a:r>
              <a:rPr lang="en-US" i="1" dirty="0" err="1">
                <a:latin typeface="MinionPro"/>
              </a:rPr>
              <a:t>Haemophilus</a:t>
            </a:r>
            <a:r>
              <a:rPr lang="en-US" i="1" dirty="0">
                <a:latin typeface="MinionPro"/>
              </a:rPr>
              <a:t> </a:t>
            </a:r>
            <a:r>
              <a:rPr lang="en-US" i="1" dirty="0" err="1">
                <a:latin typeface="MinionPro"/>
              </a:rPr>
              <a:t>influenzae</a:t>
            </a:r>
            <a:r>
              <a:rPr lang="en-US" i="1" dirty="0">
                <a:latin typeface="MinionPro"/>
              </a:rPr>
              <a:t>. </a:t>
            </a:r>
            <a:r>
              <a:rPr lang="en-US" b="1" dirty="0">
                <a:latin typeface="MinionPro"/>
              </a:rPr>
              <a:t>A, </a:t>
            </a:r>
            <a:r>
              <a:rPr lang="en-US" dirty="0">
                <a:latin typeface="MinionPro"/>
              </a:rPr>
              <a:t>Small coccobacilli forms seen in sputum from patient with pneumonia. </a:t>
            </a:r>
            <a:r>
              <a:rPr lang="en-US" b="1" dirty="0">
                <a:latin typeface="MinionPro"/>
              </a:rPr>
              <a:t>B, </a:t>
            </a:r>
            <a:r>
              <a:rPr lang="en-US" dirty="0">
                <a:latin typeface="MinionPro"/>
              </a:rPr>
              <a:t>in pleomorphic forms seen in a 1-year-old unvaccinated child in Africa with overwhelming meningitis 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3647F9-C591-7141-A3FA-A51C8E9AE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2612" y="642460"/>
            <a:ext cx="3335419" cy="26489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9646E5-B403-F54A-A05A-685B94278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2612" y="3310128"/>
            <a:ext cx="3339388" cy="26243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392" y="306455"/>
            <a:ext cx="3125857" cy="31089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305" y="3415415"/>
            <a:ext cx="3150029" cy="310658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810435" y="4599373"/>
            <a:ext cx="1208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Calibri,Italic"/>
              </a:rPr>
              <a:t>H. </a:t>
            </a:r>
            <a:r>
              <a:rPr lang="en-US" i="1" dirty="0" err="1">
                <a:latin typeface="Calibri,Italic"/>
              </a:rPr>
              <a:t>ducreyi</a:t>
            </a:r>
            <a:r>
              <a:rPr lang="en-US" i="1" dirty="0">
                <a:latin typeface="Calibri,Italic"/>
              </a:rPr>
              <a:t>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625541" y="1921719"/>
            <a:ext cx="1473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Calibri,Italic"/>
              </a:rPr>
              <a:t>H. </a:t>
            </a:r>
            <a:r>
              <a:rPr lang="en-US" i="1" dirty="0" err="1">
                <a:latin typeface="Calibri,Italic"/>
              </a:rPr>
              <a:t>influenzae</a:t>
            </a:r>
            <a:r>
              <a:rPr lang="en-US" i="1" dirty="0">
                <a:latin typeface="Calibri,Italic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25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4C58A86-89F1-1642-84B6-C93CCC5070DE}"/>
              </a:ext>
            </a:extLst>
          </p:cNvPr>
          <p:cNvSpPr/>
          <p:nvPr/>
        </p:nvSpPr>
        <p:spPr>
          <a:xfrm>
            <a:off x="423745" y="554237"/>
            <a:ext cx="47000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 err="1">
                <a:solidFill>
                  <a:srgbClr val="BF0000"/>
                </a:solidFill>
                <a:latin typeface="CalibriLight,Italic"/>
              </a:rPr>
              <a:t>Haemophilae</a:t>
            </a:r>
            <a:r>
              <a:rPr lang="en-US" sz="3600" i="1" dirty="0">
                <a:solidFill>
                  <a:srgbClr val="BF0000"/>
                </a:solidFill>
                <a:latin typeface="CalibriLight,Italic"/>
              </a:rPr>
              <a:t> influenzae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7E8790-147C-984A-8C7E-0ACBC665064C}"/>
              </a:ext>
            </a:extLst>
          </p:cNvPr>
          <p:cNvSpPr/>
          <p:nvPr/>
        </p:nvSpPr>
        <p:spPr>
          <a:xfrm>
            <a:off x="80938" y="92572"/>
            <a:ext cx="1347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Overview</a:t>
            </a:r>
            <a:endParaRPr lang="en-US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961C09-A8E5-FB4F-A47D-BE13F5F0163C}"/>
              </a:ext>
            </a:extLst>
          </p:cNvPr>
          <p:cNvSpPr/>
          <p:nvPr/>
        </p:nvSpPr>
        <p:spPr>
          <a:xfrm>
            <a:off x="423745" y="1385233"/>
            <a:ext cx="4599947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• Two type Encapsulated and </a:t>
            </a:r>
            <a:r>
              <a:rPr lang="en-US" dirty="0" err="1"/>
              <a:t>Nonencapsulated</a:t>
            </a:r>
            <a:endParaRPr lang="en-US" dirty="0"/>
          </a:p>
          <a:p>
            <a:endParaRPr lang="en-US" dirty="0"/>
          </a:p>
          <a:p>
            <a:r>
              <a:rPr lang="en-US" dirty="0"/>
              <a:t>• Encapsulated causes from invasive infections</a:t>
            </a:r>
          </a:p>
          <a:p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Nonencapsulated</a:t>
            </a:r>
            <a:r>
              <a:rPr lang="en-US" dirty="0"/>
              <a:t> more localized infections </a:t>
            </a:r>
          </a:p>
          <a:p>
            <a:endParaRPr lang="en-US" dirty="0"/>
          </a:p>
          <a:p>
            <a:r>
              <a:rPr lang="en-US" dirty="0"/>
              <a:t>• For encapsulated strains (type B), antibodies directed against the capsule greatly stimulate phagocytosis and complement-mediated bactericidal activity </a:t>
            </a:r>
          </a:p>
          <a:p>
            <a:endParaRPr lang="en-US" dirty="0"/>
          </a:p>
          <a:p>
            <a:r>
              <a:rPr lang="en-US" dirty="0"/>
              <a:t>• People with antibodies from previous exposure, or babies who have them passed down from mom have lower risk of disease.</a:t>
            </a:r>
          </a:p>
          <a:p>
            <a:endParaRPr lang="en-US" dirty="0"/>
          </a:p>
          <a:p>
            <a:r>
              <a:rPr lang="en-US" dirty="0"/>
              <a:t>• The LPS lipid A component induces meningeal inflammation and may be responsible for meningitis and many of the more severe problems.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BABE8D-860C-6F45-8332-FAF3807454CB}"/>
              </a:ext>
            </a:extLst>
          </p:cNvPr>
          <p:cNvSpPr/>
          <p:nvPr/>
        </p:nvSpPr>
        <p:spPr>
          <a:xfrm>
            <a:off x="5601317" y="6171159"/>
            <a:ext cx="65906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Comparative illustration of virulence factors and clinical manifestations of </a:t>
            </a:r>
            <a:r>
              <a:rPr lang="en-US" sz="1600" dirty="0" err="1"/>
              <a:t>typeable</a:t>
            </a:r>
            <a:r>
              <a:rPr lang="en-US" sz="1600" dirty="0"/>
              <a:t> and </a:t>
            </a:r>
            <a:r>
              <a:rPr lang="en-US" sz="1600" dirty="0" err="1"/>
              <a:t>nontypeable</a:t>
            </a:r>
            <a:r>
              <a:rPr lang="en-US" sz="1600" dirty="0"/>
              <a:t> </a:t>
            </a:r>
            <a:r>
              <a:rPr lang="en-US" sz="1600" dirty="0" err="1"/>
              <a:t>Haemophilus</a:t>
            </a:r>
            <a:r>
              <a:rPr lang="en-US" sz="1600" dirty="0"/>
              <a:t> </a:t>
            </a:r>
            <a:r>
              <a:rPr lang="en-US" sz="1600" dirty="0" err="1"/>
              <a:t>influenzae</a:t>
            </a:r>
            <a:r>
              <a:rPr lang="en-US" sz="1600" dirty="0"/>
              <a:t>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136" y="92572"/>
            <a:ext cx="6688601" cy="59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623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97E8790-147C-984A-8C7E-0ACBC665064C}"/>
              </a:ext>
            </a:extLst>
          </p:cNvPr>
          <p:cNvSpPr/>
          <p:nvPr/>
        </p:nvSpPr>
        <p:spPr>
          <a:xfrm>
            <a:off x="80938" y="92572"/>
            <a:ext cx="18549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Epidemiology</a:t>
            </a:r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F4F76A-98BE-174A-8517-AD1C3674F838}"/>
              </a:ext>
            </a:extLst>
          </p:cNvPr>
          <p:cNvSpPr/>
          <p:nvPr/>
        </p:nvSpPr>
        <p:spPr>
          <a:xfrm>
            <a:off x="423745" y="554237"/>
            <a:ext cx="83097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 err="1">
                <a:solidFill>
                  <a:srgbClr val="BF0000"/>
                </a:solidFill>
                <a:latin typeface="CalibriLight,Italic"/>
              </a:rPr>
              <a:t>Haemophilae</a:t>
            </a:r>
            <a:r>
              <a:rPr lang="en-US" sz="3600" i="1" dirty="0">
                <a:solidFill>
                  <a:srgbClr val="BF0000"/>
                </a:solidFill>
                <a:latin typeface="CalibriLight,Italic"/>
              </a:rPr>
              <a:t> influenzae, </a:t>
            </a:r>
            <a:r>
              <a:rPr lang="en-US" sz="3600" i="1" dirty="0" err="1">
                <a:solidFill>
                  <a:srgbClr val="BF0000"/>
                </a:solidFill>
                <a:latin typeface="CalibriLight,Italic"/>
              </a:rPr>
              <a:t>aegyptius</a:t>
            </a:r>
            <a:r>
              <a:rPr lang="en-US" sz="3600" i="1" dirty="0">
                <a:solidFill>
                  <a:srgbClr val="BF0000"/>
                </a:solidFill>
                <a:latin typeface="CalibriLight,Italic"/>
              </a:rPr>
              <a:t>, </a:t>
            </a:r>
            <a:r>
              <a:rPr lang="en-US" sz="3600" i="1" dirty="0" err="1">
                <a:solidFill>
                  <a:srgbClr val="BF0000"/>
                </a:solidFill>
                <a:latin typeface="CalibriLight,Italic"/>
              </a:rPr>
              <a:t>ducreyi</a:t>
            </a:r>
            <a:endParaRPr lang="en-US" sz="3600" i="1" dirty="0">
              <a:solidFill>
                <a:srgbClr val="BF0000"/>
              </a:solidFill>
              <a:latin typeface="CalibriLight,Itali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672" y="1515929"/>
            <a:ext cx="7713112" cy="45433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128" y="1431749"/>
            <a:ext cx="7950200" cy="4711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4A3915E-FBE7-3C4F-83CE-6F0EC75FB08B}"/>
              </a:ext>
            </a:extLst>
          </p:cNvPr>
          <p:cNvSpPr/>
          <p:nvPr/>
        </p:nvSpPr>
        <p:spPr>
          <a:xfrm>
            <a:off x="210921" y="1515929"/>
            <a:ext cx="4367711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• </a:t>
            </a:r>
            <a:r>
              <a:rPr lang="en-US" i="1" dirty="0" err="1">
                <a:latin typeface="Calibri,Italic"/>
              </a:rPr>
              <a:t>Haemophilus</a:t>
            </a:r>
            <a:r>
              <a:rPr lang="en-US" dirty="0">
                <a:latin typeface="Calibri,Italic"/>
              </a:rPr>
              <a:t> </a:t>
            </a:r>
            <a:r>
              <a:rPr lang="en-US" dirty="0">
                <a:latin typeface="Calibri" panose="020F0502020204030204" pitchFamily="34" charset="0"/>
              </a:rPr>
              <a:t>spp. present in everyone, colonizing respiratory mucosal membranes</a:t>
            </a:r>
          </a:p>
          <a:p>
            <a:endParaRPr lang="en-US" dirty="0"/>
          </a:p>
          <a:p>
            <a:r>
              <a:rPr lang="en-US" dirty="0">
                <a:latin typeface="Arial" panose="020B0604020202020204" pitchFamily="34" charset="0"/>
              </a:rPr>
              <a:t>• </a:t>
            </a:r>
            <a:r>
              <a:rPr lang="en-US" i="1" dirty="0">
                <a:latin typeface="Calibri,Italic"/>
              </a:rPr>
              <a:t>H. </a:t>
            </a:r>
            <a:r>
              <a:rPr lang="en-US" i="1" dirty="0" err="1">
                <a:latin typeface="Calibri,Italic"/>
              </a:rPr>
              <a:t>parainfluenzae</a:t>
            </a:r>
            <a:r>
              <a:rPr lang="en-US" i="1" dirty="0">
                <a:latin typeface="Calibri,Italic"/>
              </a:rPr>
              <a:t> </a:t>
            </a:r>
            <a:r>
              <a:rPr lang="en-US" dirty="0">
                <a:latin typeface="Calibri" panose="020F0502020204030204" pitchFamily="34" charset="0"/>
              </a:rPr>
              <a:t>is the predominant </a:t>
            </a:r>
            <a:r>
              <a:rPr lang="en-US" i="1" dirty="0" err="1">
                <a:latin typeface="Calibri,Italic"/>
              </a:rPr>
              <a:t>Haemophilus</a:t>
            </a:r>
            <a:r>
              <a:rPr lang="en-US" dirty="0">
                <a:latin typeface="Calibri,Italic"/>
              </a:rPr>
              <a:t> </a:t>
            </a:r>
            <a:r>
              <a:rPr lang="en-US" dirty="0">
                <a:latin typeface="Calibri" panose="020F0502020204030204" pitchFamily="34" charset="0"/>
              </a:rPr>
              <a:t>in the mouth </a:t>
            </a:r>
          </a:p>
          <a:p>
            <a:endParaRPr lang="en-US" dirty="0"/>
          </a:p>
          <a:p>
            <a:r>
              <a:rPr lang="en-US" dirty="0">
                <a:latin typeface="Arial" panose="020B0604020202020204" pitchFamily="34" charset="0"/>
              </a:rPr>
              <a:t>• </a:t>
            </a:r>
            <a:r>
              <a:rPr lang="en-US" dirty="0">
                <a:latin typeface="Calibri" panose="020F0502020204030204" pitchFamily="34" charset="0"/>
              </a:rPr>
              <a:t>Prior to </a:t>
            </a:r>
            <a:r>
              <a:rPr lang="en-US" i="1" dirty="0">
                <a:latin typeface="Calibri,Italic"/>
              </a:rPr>
              <a:t>H. influenzae </a:t>
            </a:r>
            <a:r>
              <a:rPr lang="en-US" dirty="0">
                <a:latin typeface="Calibri" panose="020F0502020204030204" pitchFamily="34" charset="0"/>
              </a:rPr>
              <a:t>type b vaccine, 20,000 cases of invasive </a:t>
            </a:r>
            <a:r>
              <a:rPr lang="en-US" i="1" dirty="0">
                <a:latin typeface="Calibri,Italic"/>
              </a:rPr>
              <a:t>H. influenzae </a:t>
            </a:r>
            <a:r>
              <a:rPr lang="en-US" dirty="0">
                <a:latin typeface="Calibri" panose="020F0502020204030204" pitchFamily="34" charset="0"/>
              </a:rPr>
              <a:t>type b disease / year in US children &gt;5 years </a:t>
            </a:r>
          </a:p>
          <a:p>
            <a:endParaRPr lang="en-US" dirty="0">
              <a:latin typeface="Calibri" panose="020F0502020204030204" pitchFamily="34" charset="0"/>
            </a:endParaRPr>
          </a:p>
          <a:p>
            <a:r>
              <a:rPr lang="en-US" dirty="0">
                <a:latin typeface="Arial" panose="020B0604020202020204" pitchFamily="34" charset="0"/>
              </a:rPr>
              <a:t>• </a:t>
            </a:r>
            <a:r>
              <a:rPr lang="en-US" dirty="0">
                <a:latin typeface="Calibri" panose="020F0502020204030204" pitchFamily="34" charset="0"/>
              </a:rPr>
              <a:t>Most </a:t>
            </a:r>
            <a:r>
              <a:rPr lang="en-US" i="1" dirty="0">
                <a:latin typeface="Calibri,Italic"/>
              </a:rPr>
              <a:t>H. </a:t>
            </a:r>
            <a:r>
              <a:rPr lang="en-US" i="1" dirty="0" err="1">
                <a:latin typeface="Calibri,Italic"/>
              </a:rPr>
              <a:t>influenzae</a:t>
            </a:r>
            <a:r>
              <a:rPr lang="en-US" i="1" dirty="0">
                <a:latin typeface="Calibri,Italic"/>
              </a:rPr>
              <a:t> </a:t>
            </a:r>
            <a:r>
              <a:rPr lang="en-US" dirty="0">
                <a:latin typeface="Calibri" panose="020F0502020204030204" pitchFamily="34" charset="0"/>
              </a:rPr>
              <a:t>type b infections now occur in nonimmune children (non-vax or a poor response) and the elderly</a:t>
            </a:r>
          </a:p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Still very serious in developing countries</a:t>
            </a:r>
          </a:p>
          <a:p>
            <a:r>
              <a:rPr lang="en-US" dirty="0">
                <a:latin typeface="Calibri" panose="020F0502020204030204" pitchFamily="34" charset="0"/>
              </a:rPr>
              <a:t> </a:t>
            </a:r>
            <a:endParaRPr lang="en-US" dirty="0"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Other </a:t>
            </a:r>
            <a:r>
              <a:rPr lang="en-US" i="1" dirty="0" err="1">
                <a:latin typeface="Calibri,Italic"/>
              </a:rPr>
              <a:t>Haemophilus</a:t>
            </a:r>
            <a:r>
              <a:rPr lang="en-US" dirty="0">
                <a:latin typeface="Calibri,Italic"/>
              </a:rPr>
              <a:t> </a:t>
            </a:r>
            <a:r>
              <a:rPr lang="en-US" dirty="0">
                <a:latin typeface="Calibri" panose="020F0502020204030204" pitchFamily="34" charset="0"/>
              </a:rPr>
              <a:t>spp. (mostly </a:t>
            </a:r>
            <a:r>
              <a:rPr lang="en-US" dirty="0" err="1">
                <a:latin typeface="Calibri" panose="020F0502020204030204" pitchFamily="34" charset="0"/>
              </a:rPr>
              <a:t>nonencapsulated</a:t>
            </a:r>
            <a:r>
              <a:rPr lang="en-US" dirty="0">
                <a:latin typeface="Calibri" panose="020F0502020204030204" pitchFamily="34" charset="0"/>
              </a:rPr>
              <a:t>) cause ear and sinus infections </a:t>
            </a:r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13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97E8790-147C-984A-8C7E-0ACBC665064C}"/>
              </a:ext>
            </a:extLst>
          </p:cNvPr>
          <p:cNvSpPr/>
          <p:nvPr/>
        </p:nvSpPr>
        <p:spPr>
          <a:xfrm>
            <a:off x="80938" y="92572"/>
            <a:ext cx="30173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Physiology &amp; Structure</a:t>
            </a:r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F81BD0-E2C9-434D-85AD-35A45CA23FE0}"/>
              </a:ext>
            </a:extLst>
          </p:cNvPr>
          <p:cNvSpPr/>
          <p:nvPr/>
        </p:nvSpPr>
        <p:spPr>
          <a:xfrm>
            <a:off x="423745" y="554237"/>
            <a:ext cx="47000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 err="1">
                <a:solidFill>
                  <a:srgbClr val="BF0000"/>
                </a:solidFill>
                <a:latin typeface="CalibriLight,Italic"/>
              </a:rPr>
              <a:t>Haemophilae</a:t>
            </a:r>
            <a:r>
              <a:rPr lang="en-US" sz="3600" i="1" dirty="0">
                <a:solidFill>
                  <a:srgbClr val="BF0000"/>
                </a:solidFill>
                <a:latin typeface="CalibriLight,Italic"/>
              </a:rPr>
              <a:t> influenzae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934B67-3A70-354F-9FE5-D85917711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638" y="1801591"/>
            <a:ext cx="7506823" cy="38098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C374190-FB50-5E4D-9FCD-157FE2802D85}"/>
              </a:ext>
            </a:extLst>
          </p:cNvPr>
          <p:cNvSpPr/>
          <p:nvPr/>
        </p:nvSpPr>
        <p:spPr>
          <a:xfrm>
            <a:off x="213538" y="1343938"/>
            <a:ext cx="366708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Typical Gram negative with LPS and </a:t>
            </a:r>
            <a:r>
              <a:rPr lang="en-US" dirty="0" err="1">
                <a:latin typeface="Calibri" panose="020F0502020204030204" pitchFamily="34" charset="0"/>
              </a:rPr>
              <a:t>endotoxicity</a:t>
            </a:r>
            <a:r>
              <a:rPr lang="en-US" dirty="0">
                <a:latin typeface="Calibri" panose="020F0502020204030204" pitchFamily="34" charset="0"/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>
                <a:latin typeface="Calibri" panose="020F0502020204030204" pitchFamily="34" charset="0"/>
              </a:rPr>
              <a:t>Nonmotile</a:t>
            </a:r>
            <a:r>
              <a:rPr lang="en-US" dirty="0">
                <a:latin typeface="Calibri" panose="020F0502020204030204" pitchFamily="34" charset="0"/>
              </a:rPr>
              <a:t>, facultative anaerobe, catalase positive, oxidase positive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>
                <a:latin typeface="Calibri,Italic"/>
              </a:rPr>
              <a:t>H. influenzae </a:t>
            </a:r>
            <a:r>
              <a:rPr lang="en-US" dirty="0">
                <a:latin typeface="Calibri" panose="020F0502020204030204" pitchFamily="34" charset="0"/>
              </a:rPr>
              <a:t>encapsulated types </a:t>
            </a:r>
            <a:r>
              <a:rPr lang="en-US" i="1" dirty="0"/>
              <a:t>have </a:t>
            </a:r>
            <a:r>
              <a:rPr lang="en-US" dirty="0">
                <a:latin typeface="Calibri" panose="020F0502020204030204" pitchFamily="34" charset="0"/>
              </a:rPr>
              <a:t>6 antigenic serotypes (A - F) </a:t>
            </a:r>
            <a:r>
              <a:rPr lang="en-US" sz="1400" dirty="0">
                <a:latin typeface="Arial" panose="020B0604020202020204" pitchFamily="34" charset="0"/>
              </a:rPr>
              <a:t>  </a:t>
            </a:r>
          </a:p>
          <a:p>
            <a:r>
              <a:rPr lang="en-US" sz="1400" dirty="0">
                <a:latin typeface="Arial" panose="020B0604020202020204" pitchFamily="34" charset="0"/>
              </a:rPr>
              <a:t>   further </a:t>
            </a:r>
            <a:r>
              <a:rPr lang="en-US" sz="1400" dirty="0">
                <a:latin typeface="Calibri" panose="020F0502020204030204" pitchFamily="34" charset="0"/>
              </a:rPr>
              <a:t>subdivided into 8 biotypes (I - VIII)</a:t>
            </a:r>
          </a:p>
          <a:p>
            <a:r>
              <a:rPr lang="en-US" sz="1400" dirty="0">
                <a:latin typeface="Calibri" panose="020F0502020204030204" pitchFamily="34" charset="0"/>
              </a:rPr>
              <a:t>         based on  biochemical reactions </a:t>
            </a:r>
          </a:p>
          <a:p>
            <a:endParaRPr lang="en-US" dirty="0"/>
          </a:p>
          <a:p>
            <a:r>
              <a:rPr lang="en-US" dirty="0">
                <a:latin typeface="Arial" panose="020B0604020202020204" pitchFamily="34" charset="0"/>
              </a:rPr>
              <a:t>• </a:t>
            </a:r>
            <a:r>
              <a:rPr lang="en-US" dirty="0">
                <a:latin typeface="Calibri" panose="020F0502020204030204" pitchFamily="34" charset="0"/>
              </a:rPr>
              <a:t>Type B was responsible for &gt;95% of </a:t>
            </a:r>
            <a:r>
              <a:rPr lang="en-US" i="1" dirty="0" err="1">
                <a:latin typeface="Calibri,Italic"/>
              </a:rPr>
              <a:t>Haemophilus</a:t>
            </a:r>
            <a:r>
              <a:rPr lang="en-US" i="1" dirty="0">
                <a:latin typeface="Calibri,Italic"/>
              </a:rPr>
              <a:t> influenzae</a:t>
            </a:r>
            <a:r>
              <a:rPr lang="en-US" dirty="0">
                <a:latin typeface="Calibri,Italic"/>
              </a:rPr>
              <a:t> </a:t>
            </a:r>
            <a:r>
              <a:rPr lang="en-US" dirty="0">
                <a:latin typeface="Calibri" panose="020F0502020204030204" pitchFamily="34" charset="0"/>
              </a:rPr>
              <a:t>infections (but we have a vaccine for that now) </a:t>
            </a:r>
            <a:endParaRPr lang="en-US" dirty="0"/>
          </a:p>
          <a:p>
            <a:pPr lvl="1"/>
            <a:r>
              <a:rPr lang="en-US" sz="1400" dirty="0">
                <a:latin typeface="Calibri" panose="020F0502020204030204" pitchFamily="34" charset="0"/>
              </a:rPr>
              <a:t>Vaccine is for type b only, doesn’t protect against other encapsulated or non-encapsulated types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515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005" y="2398692"/>
            <a:ext cx="7987489" cy="32127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13AF0A3-26BA-9D41-A224-576C42D890EE}"/>
              </a:ext>
            </a:extLst>
          </p:cNvPr>
          <p:cNvSpPr/>
          <p:nvPr/>
        </p:nvSpPr>
        <p:spPr>
          <a:xfrm>
            <a:off x="80938" y="92572"/>
            <a:ext cx="3381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Pathogenesis &amp; Immunity</a:t>
            </a:r>
            <a:endParaRPr lang="en-US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5121BD-B704-AC4D-A4DF-E07FAABFE1A7}"/>
              </a:ext>
            </a:extLst>
          </p:cNvPr>
          <p:cNvSpPr/>
          <p:nvPr/>
        </p:nvSpPr>
        <p:spPr>
          <a:xfrm>
            <a:off x="423745" y="554237"/>
            <a:ext cx="47000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 err="1">
                <a:solidFill>
                  <a:srgbClr val="BF0000"/>
                </a:solidFill>
                <a:latin typeface="CalibriLight,Italic"/>
              </a:rPr>
              <a:t>Haemophilae</a:t>
            </a:r>
            <a:r>
              <a:rPr lang="en-US" sz="3600" i="1" dirty="0">
                <a:solidFill>
                  <a:srgbClr val="BF0000"/>
                </a:solidFill>
                <a:latin typeface="CalibriLight,Italic"/>
              </a:rPr>
              <a:t> influenzae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06551" y="2295700"/>
            <a:ext cx="390108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Pili</a:t>
            </a:r>
            <a:r>
              <a:rPr lang="en-US" dirty="0">
                <a:latin typeface="Calibri" panose="020F0502020204030204" pitchFamily="34" charset="0"/>
              </a:rPr>
              <a:t> and </a:t>
            </a:r>
            <a:r>
              <a:rPr lang="en-US" dirty="0" err="1">
                <a:latin typeface="Calibri" panose="020F0502020204030204" pitchFamily="34" charset="0"/>
              </a:rPr>
              <a:t>nonpilus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</a:rPr>
              <a:t>adhesins</a:t>
            </a:r>
            <a:r>
              <a:rPr lang="en-US" dirty="0">
                <a:latin typeface="Calibri" panose="020F0502020204030204" pitchFamily="34" charset="0"/>
              </a:rPr>
              <a:t> mediate colonization of the oropharynx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>
                <a:latin typeface="Calibri,Italic"/>
              </a:rPr>
              <a:t>Polysaccharide capsule inhibits phagocytosis, </a:t>
            </a:r>
            <a:r>
              <a:rPr lang="en-US" dirty="0"/>
              <a:t>contains ribose, </a:t>
            </a:r>
            <a:r>
              <a:rPr lang="en-US" dirty="0" err="1"/>
              <a:t>ribitol</a:t>
            </a:r>
            <a:r>
              <a:rPr lang="en-US" dirty="0"/>
              <a:t>, and phosphate (commonly referred to as </a:t>
            </a:r>
            <a:r>
              <a:rPr lang="en-US" b="1" dirty="0" err="1"/>
              <a:t>polyribitol</a:t>
            </a:r>
            <a:r>
              <a:rPr lang="en-US" b="1" dirty="0"/>
              <a:t> phosphate </a:t>
            </a:r>
            <a:r>
              <a:rPr lang="en-US" dirty="0"/>
              <a:t>[</a:t>
            </a:r>
            <a:r>
              <a:rPr lang="en-US" b="1" dirty="0"/>
              <a:t>PRP</a:t>
            </a:r>
            <a:r>
              <a:rPr lang="en-US" dirty="0"/>
              <a:t>]). Capsule is critical for virulence. </a:t>
            </a:r>
            <a:endParaRPr lang="en-US" dirty="0">
              <a:latin typeface="Calibri,Italic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latin typeface="Calibri,Italic"/>
              </a:rPr>
              <a:t>IgA protease </a:t>
            </a:r>
            <a:r>
              <a:rPr lang="en-US" dirty="0">
                <a:latin typeface="Calibri,Italic"/>
              </a:rPr>
              <a:t>inactivated the IgA along the epithelium allowing it to avoid phagocytosis.</a:t>
            </a:r>
            <a:endParaRPr lang="en-US" dirty="0"/>
          </a:p>
          <a:p>
            <a:r>
              <a:rPr lang="en-US" dirty="0">
                <a:latin typeface="Arial" panose="020B0604020202020204" pitchFamily="34" charset="0"/>
              </a:rPr>
              <a:t>• </a:t>
            </a:r>
            <a:r>
              <a:rPr lang="en-US" b="1" dirty="0">
                <a:latin typeface="Calibri" panose="020F0502020204030204" pitchFamily="34" charset="0"/>
              </a:rPr>
              <a:t>Cell wall components </a:t>
            </a:r>
            <a:r>
              <a:rPr lang="en-US" dirty="0">
                <a:latin typeface="Calibri" panose="020F0502020204030204" pitchFamily="34" charset="0"/>
              </a:rPr>
              <a:t>of the bacteria (e.g., </a:t>
            </a:r>
            <a:r>
              <a:rPr lang="en-US" b="1" dirty="0">
                <a:latin typeface="Calibri" panose="020F0502020204030204" pitchFamily="34" charset="0"/>
              </a:rPr>
              <a:t>LPS</a:t>
            </a:r>
            <a:r>
              <a:rPr lang="en-US" dirty="0">
                <a:latin typeface="Calibri" panose="020F0502020204030204" pitchFamily="34" charset="0"/>
              </a:rPr>
              <a:t> and a low- molecular-weight </a:t>
            </a:r>
            <a:r>
              <a:rPr lang="en-US" dirty="0" err="1">
                <a:latin typeface="Calibri" panose="020F0502020204030204" pitchFamily="34" charset="0"/>
              </a:rPr>
              <a:t>glycopeptide</a:t>
            </a:r>
            <a:r>
              <a:rPr lang="en-US" dirty="0">
                <a:latin typeface="Calibri" panose="020F0502020204030204" pitchFamily="34" charset="0"/>
              </a:rPr>
              <a:t>) impair ciliary function, also helping to it establish colonies in epithelial cell lining.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3745" y="1822512"/>
            <a:ext cx="312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Adhesion and immune invasion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3745" y="1504387"/>
            <a:ext cx="3670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Encapsulated form B (more invasive)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38690" y="2863334"/>
            <a:ext cx="919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Capsule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418650" y="217147"/>
            <a:ext cx="5324871" cy="4434366"/>
            <a:chOff x="4723450" y="217147"/>
            <a:chExt cx="5324871" cy="443436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3878" y="217147"/>
              <a:ext cx="4694443" cy="1966842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6016486" y="2295700"/>
              <a:ext cx="834887" cy="7523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4723450" y="2671850"/>
              <a:ext cx="959626" cy="7523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7870841" y="3766209"/>
              <a:ext cx="1167142" cy="88530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7519658" y="2244792"/>
              <a:ext cx="1770116" cy="88530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7392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9F81BD0-E2C9-434D-85AD-35A45CA23FE0}"/>
              </a:ext>
            </a:extLst>
          </p:cNvPr>
          <p:cNvSpPr/>
          <p:nvPr/>
        </p:nvSpPr>
        <p:spPr>
          <a:xfrm>
            <a:off x="423745" y="554237"/>
            <a:ext cx="47000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 err="1">
                <a:solidFill>
                  <a:srgbClr val="BF0000"/>
                </a:solidFill>
                <a:latin typeface="CalibriLight,Italic"/>
              </a:rPr>
              <a:t>Haemophilae</a:t>
            </a:r>
            <a:r>
              <a:rPr lang="en-US" sz="3600" i="1" dirty="0">
                <a:solidFill>
                  <a:srgbClr val="BF0000"/>
                </a:solidFill>
                <a:latin typeface="CalibriLight,Italic"/>
              </a:rPr>
              <a:t> influenzae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005" y="2398692"/>
            <a:ext cx="7987489" cy="321277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06551" y="2295700"/>
            <a:ext cx="390108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Calibri,Italic"/>
              </a:rPr>
              <a:t> IgA protease inactivated the IgA along the epithelium allowing it to avoid phagocytosis.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Calibri,Italic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Calibri,Italic"/>
              </a:rPr>
              <a:t>Phase variation of the surface epitopes helps avoid the immune system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Calibri,Italic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Calibri,Italic"/>
              </a:rPr>
              <a:t>These also form biofilms as  a mechanism of immune evasion.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>
                <a:latin typeface="Arial" panose="020B0604020202020204" pitchFamily="34" charset="0"/>
              </a:rPr>
              <a:t>• </a:t>
            </a:r>
            <a:r>
              <a:rPr lang="en-US" dirty="0">
                <a:latin typeface="Calibri" panose="020F0502020204030204" pitchFamily="34" charset="0"/>
              </a:rPr>
              <a:t>Cell wall components of the bacteria (e.g., </a:t>
            </a:r>
            <a:r>
              <a:rPr lang="en-US" b="1" dirty="0">
                <a:latin typeface="Calibri" panose="020F0502020204030204" pitchFamily="34" charset="0"/>
              </a:rPr>
              <a:t>LPS</a:t>
            </a:r>
            <a:r>
              <a:rPr lang="en-US" dirty="0">
                <a:latin typeface="Calibri" panose="020F0502020204030204" pitchFamily="34" charset="0"/>
              </a:rPr>
              <a:t> and a low- molecular-weight </a:t>
            </a:r>
            <a:r>
              <a:rPr lang="en-US" dirty="0" err="1">
                <a:latin typeface="Calibri" panose="020F0502020204030204" pitchFamily="34" charset="0"/>
              </a:rPr>
              <a:t>glycopeptide</a:t>
            </a:r>
            <a:r>
              <a:rPr lang="en-US" dirty="0">
                <a:latin typeface="Calibri" panose="020F0502020204030204" pitchFamily="34" charset="0"/>
              </a:rPr>
              <a:t>) impair ciliary function, also helping to it establish colonies in epithelial cell lining.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23745" y="1822512"/>
            <a:ext cx="312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Adhesion and immune invasion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3745" y="1504387"/>
            <a:ext cx="411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Unencapsulated</a:t>
            </a:r>
            <a:r>
              <a:rPr lang="en-US" b="1" dirty="0"/>
              <a:t> </a:t>
            </a:r>
            <a:r>
              <a:rPr lang="en-US" b="1" dirty="0" err="1"/>
              <a:t>untypable</a:t>
            </a:r>
            <a:r>
              <a:rPr lang="en-US" b="1" dirty="0"/>
              <a:t> (less invasive)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634553" y="102595"/>
            <a:ext cx="5385997" cy="3259555"/>
            <a:chOff x="6634553" y="102595"/>
            <a:chExt cx="5385997" cy="325955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4553" y="102595"/>
              <a:ext cx="4247449" cy="2193105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7546412" y="2295700"/>
              <a:ext cx="1769038" cy="7523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9884528" y="2219500"/>
              <a:ext cx="2136022" cy="61895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9827378" y="2743200"/>
              <a:ext cx="2136022" cy="61895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413AF0A3-26BA-9D41-A224-576C42D890EE}"/>
              </a:ext>
            </a:extLst>
          </p:cNvPr>
          <p:cNvSpPr/>
          <p:nvPr/>
        </p:nvSpPr>
        <p:spPr>
          <a:xfrm>
            <a:off x="80938" y="92572"/>
            <a:ext cx="3381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Pathogenesis &amp; Immunity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4300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005" y="2398692"/>
            <a:ext cx="7987489" cy="321277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9F81BD0-E2C9-434D-85AD-35A45CA23FE0}"/>
              </a:ext>
            </a:extLst>
          </p:cNvPr>
          <p:cNvSpPr/>
          <p:nvPr/>
        </p:nvSpPr>
        <p:spPr>
          <a:xfrm>
            <a:off x="423745" y="554237"/>
            <a:ext cx="47000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 err="1">
                <a:solidFill>
                  <a:srgbClr val="BF0000"/>
                </a:solidFill>
                <a:latin typeface="CalibriLight,Italic"/>
              </a:rPr>
              <a:t>Haemophilae</a:t>
            </a:r>
            <a:r>
              <a:rPr lang="en-US" sz="3600" i="1" dirty="0">
                <a:solidFill>
                  <a:srgbClr val="BF0000"/>
                </a:solidFill>
                <a:latin typeface="CalibriLight,Italic"/>
              </a:rPr>
              <a:t> influenzae</a:t>
            </a:r>
          </a:p>
        </p:txBody>
      </p:sp>
      <p:sp>
        <p:nvSpPr>
          <p:cNvPr id="8" name="Rectangle 7"/>
          <p:cNvSpPr/>
          <p:nvPr/>
        </p:nvSpPr>
        <p:spPr>
          <a:xfrm>
            <a:off x="406551" y="2295700"/>
            <a:ext cx="377145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• </a:t>
            </a:r>
            <a:r>
              <a:rPr lang="en-US" b="1" dirty="0">
                <a:latin typeface="Calibri" panose="020F0502020204030204" pitchFamily="34" charset="0"/>
              </a:rPr>
              <a:t>LPS</a:t>
            </a:r>
            <a:r>
              <a:rPr lang="en-US" dirty="0">
                <a:latin typeface="Calibri" panose="020F0502020204030204" pitchFamily="34" charset="0"/>
              </a:rPr>
              <a:t> and (Protein A component) functions as an endotoxin. Induces inflammation, complement. </a:t>
            </a:r>
            <a:r>
              <a:rPr lang="en-US" dirty="0"/>
              <a:t>responsible for meningitis and severe symptoms associated with form B. As well as less severe localized symptoms on </a:t>
            </a:r>
            <a:r>
              <a:rPr lang="en-US" dirty="0" err="1"/>
              <a:t>unencapsulated</a:t>
            </a:r>
            <a:r>
              <a:rPr lang="en-US" dirty="0"/>
              <a:t> strains.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3745" y="1822512"/>
            <a:ext cx="757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Toxins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3745" y="1504387"/>
            <a:ext cx="3970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Both Encapsulated and </a:t>
            </a:r>
            <a:r>
              <a:rPr lang="en-US" b="1" dirty="0" err="1"/>
              <a:t>Unencapsulated</a:t>
            </a:r>
            <a:endParaRPr lang="en-US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3AF0A3-26BA-9D41-A224-576C42D890EE}"/>
              </a:ext>
            </a:extLst>
          </p:cNvPr>
          <p:cNvSpPr/>
          <p:nvPr/>
        </p:nvSpPr>
        <p:spPr>
          <a:xfrm>
            <a:off x="80938" y="92572"/>
            <a:ext cx="3381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Pathogenesis &amp; Immunity</a:t>
            </a:r>
            <a:endParaRPr lang="en-US" sz="2400" dirty="0"/>
          </a:p>
        </p:txBody>
      </p:sp>
      <p:sp>
        <p:nvSpPr>
          <p:cNvPr id="12" name="Oval 11"/>
          <p:cNvSpPr/>
          <p:nvPr/>
        </p:nvSpPr>
        <p:spPr>
          <a:xfrm>
            <a:off x="5332661" y="2981300"/>
            <a:ext cx="1425948" cy="13392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9581321" y="2981300"/>
            <a:ext cx="1437861" cy="13457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713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</TotalTime>
  <Words>1402</Words>
  <Application>Microsoft Macintosh PowerPoint</Application>
  <PresentationFormat>Widescreen</PresentationFormat>
  <Paragraphs>173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Avenir</vt:lpstr>
      <vt:lpstr>Calibri</vt:lpstr>
      <vt:lpstr>Calibri Light</vt:lpstr>
      <vt:lpstr>Calibri,Italic</vt:lpstr>
      <vt:lpstr>CalibriLight</vt:lpstr>
      <vt:lpstr>CalibriLight,Italic</vt:lpstr>
      <vt:lpstr>MinionPro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77</cp:revision>
  <dcterms:created xsi:type="dcterms:W3CDTF">2026-01-30T20:40:32Z</dcterms:created>
  <dcterms:modified xsi:type="dcterms:W3CDTF">2026-02-11T21:37:52Z</dcterms:modified>
</cp:coreProperties>
</file>