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60" r:id="rId4"/>
    <p:sldId id="259" r:id="rId5"/>
    <p:sldId id="266" r:id="rId6"/>
    <p:sldId id="281" r:id="rId7"/>
    <p:sldId id="282" r:id="rId8"/>
    <p:sldId id="263" r:id="rId9"/>
    <p:sldId id="271" r:id="rId10"/>
    <p:sldId id="280" r:id="rId11"/>
    <p:sldId id="283" r:id="rId12"/>
    <p:sldId id="268" r:id="rId13"/>
    <p:sldId id="269" r:id="rId14"/>
    <p:sldId id="278" r:id="rId15"/>
    <p:sldId id="270" r:id="rId16"/>
    <p:sldId id="285" r:id="rId17"/>
    <p:sldId id="286" r:id="rId18"/>
    <p:sldId id="287" r:id="rId19"/>
    <p:sldId id="284" r:id="rId20"/>
    <p:sldId id="264" r:id="rId21"/>
    <p:sldId id="265" r:id="rId22"/>
    <p:sldId id="273" r:id="rId23"/>
    <p:sldId id="2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04"/>
    <p:restoredTop sz="93875"/>
  </p:normalViewPr>
  <p:slideViewPr>
    <p:cSldViewPr snapToGrid="0" snapToObjects="1">
      <p:cViewPr varScale="1">
        <p:scale>
          <a:sx n="123" d="100"/>
          <a:sy n="123" d="100"/>
        </p:scale>
        <p:origin x="9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25F7C-B35C-1640-BF06-B6B28E6A5144}" type="datetimeFigureOut">
              <a:rPr lang="en-US" smtClean="0"/>
              <a:t>2/11/26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F4AE0-5203-CC4B-8402-3F91B1A99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2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F4AE0-5203-CC4B-8402-3F91B1A993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81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32E99-A1A3-1443-8347-706B5F9C2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2FAD1C-30BC-CE45-9F48-B5EEA780D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639D6-36A3-2F46-93D4-F4762B2B5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C1291-722B-A04D-80F1-ADF794153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09107-1D3A-CC4A-8F31-AB67EB04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35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B40E-F937-F441-B97C-FAEDB920C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6AD01-ACA3-A34B-AB31-1D0172CEA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6F429-0016-9445-9BE5-2AA2FF6A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B237F-349A-7143-9710-17DC427D6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3319A-85B0-504E-B642-814952AFA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7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F56082-1874-2E4C-AC2D-A3E6608AEC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65C956-0554-634B-8319-28408922F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3F390-A12B-F94F-A19F-DEAC0823E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94EDC-9A49-ED4C-9116-72710ED23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C0FF3-FE64-604F-ADCD-10A928AB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8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13ED-AF6A-FE47-BC9B-D26F118DF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D4AFA-710D-364A-93B8-B8C4442FF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2485A-F88A-4D41-8E51-7A62CF940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59EB4-39AA-7B4A-B6E9-95E46E71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81F0C-B9C8-0C4C-AF10-42FBF15C2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2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F45D6-E418-0D47-8F21-6C9DA8D4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0E739-6CCD-4847-B57A-1A0F3723F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D566E-2E53-214F-953C-02A90710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2E384-F661-F149-BC97-8053291A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27EB4-15BC-CA4B-9693-54F0C2DD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1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733F6-CFE8-CC4A-9C1D-C1716A3DB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87237-09D1-DF4D-BBEB-B1C30FF0C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A5BB20-69A4-7F46-B5B5-1D90DC89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74713-E39A-DB49-B8C1-FB012A46C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885B1-6041-ED41-AB7F-228F8CC9B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42846-C42E-B54A-BA32-D9967C16A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57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BF823-674E-D542-ADA4-A3F16F84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A2B32-1C35-1649-9289-B518FADFA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5A3EA-418E-E54C-822E-9E12D5C87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FBB5A9-253F-E847-A8BA-F4E4F2DAE6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DB3479-8D35-E54B-9325-F4DD79ECE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33F5CE-D608-2B48-9B67-CBE12F7B2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1CB86C-6956-034B-88A6-53F2A273C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C5C612-C0B1-AB41-A339-1365A9E1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80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91004-6F71-2640-B47F-08475A825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E9B636-F04F-F54F-A9D7-2F730CE6D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EFB650-B5F0-5D40-84BA-9E438A0F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BA707C-B68A-FB42-8A1F-7067ED7E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8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AE0FD9-63DE-864D-AF68-10BB4FFDA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087D4F-4CF9-D54B-9285-CEB249C30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17A71-7D13-5B4D-87CF-B418798DF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7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E209-0E02-5340-BDAA-F0DBA576B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EF64F-1AAC-344E-A5FC-3E49CCFE2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46621-1818-0342-8C69-0371BA391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0D1B4-4E6E-014D-9F8A-905B64FC5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24F0-411C-384B-B530-CF5D16BA0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B23A7-D431-4C40-9E0E-0E057867F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7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EFA80-1FED-C449-9D35-244449C4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8138DD-EC31-E644-ADFE-948542E9E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9FBE0-633A-0641-8847-9988F0B1D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50B43-4762-0A4C-A7A5-78466FD58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14C27-86BE-AB4C-B8ED-B487926FF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31CF06-351B-3E4C-8DEA-6F04B136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86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39BA1-DA82-084D-AE28-85402B131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49BDF-997A-9340-B838-2353182B7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D449A-3634-2646-AD1B-9692BF5568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A8F7C-2F4C-0347-9ADE-B65DBD5E0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4B4AC-2A4F-A04B-BA1E-21F3C004C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4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5FB279-3C30-7940-BD1B-7A0314493384}"/>
              </a:ext>
            </a:extLst>
          </p:cNvPr>
          <p:cNvSpPr/>
          <p:nvPr/>
        </p:nvSpPr>
        <p:spPr>
          <a:xfrm>
            <a:off x="233436" y="277956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effectLst/>
                <a:latin typeface="Avenir" panose="02000503020000020003" pitchFamily="2" charset="0"/>
              </a:rPr>
              <a:t>Chapter 23 </a:t>
            </a:r>
            <a:endParaRPr lang="en-US" dirty="0"/>
          </a:p>
          <a:p>
            <a:r>
              <a:rPr lang="en-US" b="1" dirty="0">
                <a:latin typeface="Avenir" panose="02000503020000020003" pitchFamily="2" charset="0"/>
              </a:rPr>
              <a:t>NEISSERIA AND RELATED GENERA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62" y="0"/>
            <a:ext cx="4901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6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1986D9-FEE8-A342-B11B-A710833C767C}"/>
              </a:ext>
            </a:extLst>
          </p:cNvPr>
          <p:cNvSpPr/>
          <p:nvPr/>
        </p:nvSpPr>
        <p:spPr>
          <a:xfrm>
            <a:off x="80938" y="92572"/>
            <a:ext cx="2796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Laboratory Diagnosis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71354" y="120056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MinionPro" charset="0"/>
              </a:rPr>
              <a:t>Opaque colonies are recovered most commonly in patients with localized disease (i.e., </a:t>
            </a:r>
            <a:r>
              <a:rPr lang="en-US" dirty="0" err="1">
                <a:latin typeface="MinionPro" charset="0"/>
              </a:rPr>
              <a:t>endocervicitis</a:t>
            </a:r>
            <a:r>
              <a:rPr lang="en-US" dirty="0">
                <a:latin typeface="MinionPro" charset="0"/>
              </a:rPr>
              <a:t>, urethritis, pharyngitis, </a:t>
            </a:r>
            <a:r>
              <a:rPr lang="en-US" dirty="0" err="1">
                <a:latin typeface="MinionPro" charset="0"/>
              </a:rPr>
              <a:t>proctitis</a:t>
            </a:r>
            <a:r>
              <a:rPr lang="en-US" dirty="0">
                <a:latin typeface="MinionPro" charset="0"/>
              </a:rPr>
              <a:t>), whereas transparent colonies are more commonly associated with pelvic inflammatory disease and disseminated infections.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131916" y="554237"/>
            <a:ext cx="4421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gonorrhoeae</a:t>
            </a:r>
            <a:endParaRPr lang="en-US" sz="36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7" y="2954913"/>
            <a:ext cx="3587182" cy="34299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83440" y="138738"/>
            <a:ext cx="47337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Gram stain works great for detection in the discharge </a:t>
            </a:r>
            <a:endParaRPr lang="en-US" dirty="0"/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Now, we mostly test urine or vaginal swabs using PCR. </a:t>
            </a:r>
            <a:r>
              <a:rPr lang="en-US" dirty="0"/>
              <a:t>Can also test join fluid, CSF, etc. </a:t>
            </a:r>
          </a:p>
          <a:p>
            <a:r>
              <a:rPr lang="en-US" dirty="0">
                <a:latin typeface="Calibri" charset="0"/>
              </a:rPr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AD6E3-058D-8745-A429-CFDEE7231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89" y="2883128"/>
            <a:ext cx="4682730" cy="3392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2AA4A0-7F57-6244-B466-CF76B1ECD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627" y="4293274"/>
            <a:ext cx="2740596" cy="2425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A08772-BE72-5B44-959D-C520C8558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627" y="1254956"/>
            <a:ext cx="2488900" cy="29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8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1986D9-FEE8-A342-B11B-A710833C767C}"/>
              </a:ext>
            </a:extLst>
          </p:cNvPr>
          <p:cNvSpPr/>
          <p:nvPr/>
        </p:nvSpPr>
        <p:spPr>
          <a:xfrm>
            <a:off x="80938" y="92572"/>
            <a:ext cx="3409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Treatment and prevention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131916" y="554237"/>
            <a:ext cx="4421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gonorrhoeae</a:t>
            </a:r>
            <a:endParaRPr lang="en-US" sz="3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41206" y="1477567"/>
            <a:ext cx="117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Treatment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7171" y="1257500"/>
            <a:ext cx="386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Creating a vaccine remains challenging</a:t>
            </a:r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6477171" y="1788092"/>
            <a:ext cx="48286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Natural Infection Does Not Induce Protective Immunity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Antigenic Variation:</a:t>
            </a:r>
            <a:r>
              <a:rPr lang="en-US" dirty="0"/>
              <a:t> rapidly change its surface proteins (antigens), </a:t>
            </a:r>
            <a:r>
              <a:rPr lang="en-US" dirty="0" err="1"/>
              <a:t>PorB</a:t>
            </a:r>
            <a:r>
              <a:rPr lang="en-US" dirty="0"/>
              <a:t> and pilus proteins, have silent copies in chromosome, highly competent for transformation.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Phase variation:  </a:t>
            </a:r>
            <a:r>
              <a:rPr lang="en-US" dirty="0"/>
              <a:t>turn on and off expression of surface proteins.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err="1"/>
              <a:t>RmpM</a:t>
            </a:r>
            <a:r>
              <a:rPr lang="en-US" dirty="0"/>
              <a:t> generates “</a:t>
            </a:r>
            <a:r>
              <a:rPr lang="en-US" b="1" dirty="0"/>
              <a:t>Blocking" Antibodies </a:t>
            </a:r>
            <a:r>
              <a:rPr lang="en-US" dirty="0"/>
              <a:t>that inhibit the effects of protective antibodies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Trails have targeted the </a:t>
            </a:r>
            <a:r>
              <a:rPr lang="en-US" dirty="0" err="1"/>
              <a:t>PorB</a:t>
            </a:r>
            <a:r>
              <a:rPr lang="en-US" dirty="0"/>
              <a:t> </a:t>
            </a:r>
            <a:r>
              <a:rPr lang="en-US" dirty="0" err="1"/>
              <a:t>Omp</a:t>
            </a:r>
            <a:r>
              <a:rPr lang="en-US" dirty="0"/>
              <a:t> Pilus</a:t>
            </a:r>
            <a:r>
              <a:rPr lang="mr-IN" dirty="0"/>
              <a:t>…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27" y="2345702"/>
            <a:ext cx="4991100" cy="2578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95663" y="5108468"/>
            <a:ext cx="4123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Cefrtriaxone</a:t>
            </a:r>
            <a:r>
              <a:rPr lang="en-US" dirty="0"/>
              <a:t> 3</a:t>
            </a:r>
            <a:r>
              <a:rPr lang="en-US" baseline="30000" dirty="0"/>
              <a:t>rd</a:t>
            </a:r>
            <a:r>
              <a:rPr lang="en-US" dirty="0"/>
              <a:t> generation Cephalosporin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6514" y="5477800"/>
            <a:ext cx="422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Cephalosporin is a 3</a:t>
            </a:r>
            <a:r>
              <a:rPr lang="en-US" baseline="30000" dirty="0"/>
              <a:t>rd</a:t>
            </a:r>
            <a:r>
              <a:rPr lang="en-US" dirty="0"/>
              <a:t> generation </a:t>
            </a:r>
            <a:r>
              <a:rPr lang="en-US" dirty="0" err="1"/>
              <a:t>Penecillin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77171" y="5517690"/>
            <a:ext cx="523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studies suggest vaccine against </a:t>
            </a:r>
            <a:r>
              <a:rPr lang="en-US" i="1" dirty="0"/>
              <a:t>N. </a:t>
            </a:r>
            <a:r>
              <a:rPr lang="en-US" i="1" dirty="0" err="1"/>
              <a:t>meningitidis</a:t>
            </a:r>
            <a:r>
              <a:rPr lang="en-US" i="1" dirty="0"/>
              <a:t> </a:t>
            </a:r>
            <a:r>
              <a:rPr lang="en-US" dirty="0"/>
              <a:t>provides some protection via cross reactivity</a:t>
            </a:r>
          </a:p>
        </p:txBody>
      </p:sp>
    </p:spTree>
    <p:extLst>
      <p:ext uri="{BB962C8B-B14F-4D97-AF65-F5344CB8AC3E}">
        <p14:creationId xmlns:p14="http://schemas.microsoft.com/office/powerpoint/2010/main" val="117049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3AF0A3-26BA-9D41-A224-576C42D890EE}"/>
              </a:ext>
            </a:extLst>
          </p:cNvPr>
          <p:cNvSpPr/>
          <p:nvPr/>
        </p:nvSpPr>
        <p:spPr>
          <a:xfrm>
            <a:off x="80938" y="92572"/>
            <a:ext cx="1347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04800" y="1662233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</a:rPr>
              <a:t>A lot of the info for </a:t>
            </a:r>
            <a:r>
              <a:rPr lang="en-US" i="1" dirty="0">
                <a:latin typeface="Arial" charset="0"/>
              </a:rPr>
              <a:t>N. meningitidis </a:t>
            </a:r>
            <a:r>
              <a:rPr lang="en-US" dirty="0">
                <a:latin typeface="Arial" charset="0"/>
              </a:rPr>
              <a:t>is the same as that of </a:t>
            </a:r>
            <a:r>
              <a:rPr lang="en-US" i="1" dirty="0">
                <a:latin typeface="Arial" charset="0"/>
              </a:rPr>
              <a:t>N. gonorrhoeae </a:t>
            </a:r>
            <a:r>
              <a:rPr lang="en-US" dirty="0">
                <a:latin typeface="Arial" charset="0"/>
              </a:rPr>
              <a:t>with respect to physiology and structure, pathogenic mechanisms and toxins.  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</a:rPr>
              <a:t>But the clinical disease differs, by a lot.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</a:rPr>
              <a:t>Colonizes nasal pharyngeal mucosa, often harmlessly.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</a:rPr>
              <a:t>But can switch to become pathogenic, leads to meningitis, and then sepsis and disseminated intravascular coagulation (DIC).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</a:rPr>
              <a:t>Only bacteria known to cause meningitis </a:t>
            </a:r>
            <a:r>
              <a:rPr lang="en-US" u="sng" dirty="0">
                <a:latin typeface="Arial" charset="0"/>
              </a:rPr>
              <a:t>epidemically.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</a:rPr>
              <a:t>Notable for how rapidly one goes from healthy to dead.</a:t>
            </a:r>
          </a:p>
          <a:p>
            <a:r>
              <a:rPr lang="en-US" dirty="0">
                <a:latin typeface="Arial" charset="0"/>
              </a:rPr>
              <a:t>	often outbreaks show up in	</a:t>
            </a:r>
          </a:p>
          <a:p>
            <a:r>
              <a:rPr lang="en-US" dirty="0">
                <a:latin typeface="Arial" charset="0"/>
              </a:rPr>
              <a:t>  	    people living in close quarters.		  	    communities with common water source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Calibri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131916" y="554237"/>
            <a:ext cx="4421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meningitidis</a:t>
            </a:r>
            <a:endParaRPr lang="en-US" sz="36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31" y="3416559"/>
            <a:ext cx="5118100" cy="3223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31" y="666122"/>
            <a:ext cx="51181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63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39" y="3139560"/>
            <a:ext cx="9385300" cy="3644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57" y="17424"/>
            <a:ext cx="6033414" cy="26090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7E8790-147C-984A-8C7E-0ACBC665064C}"/>
              </a:ext>
            </a:extLst>
          </p:cNvPr>
          <p:cNvSpPr/>
          <p:nvPr/>
        </p:nvSpPr>
        <p:spPr>
          <a:xfrm>
            <a:off x="80938" y="92572"/>
            <a:ext cx="1854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Epidemiology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131916" y="554237"/>
            <a:ext cx="4421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meningitidis</a:t>
            </a:r>
            <a:endParaRPr lang="en-US" sz="3600" i="1" dirty="0"/>
          </a:p>
        </p:txBody>
      </p:sp>
      <p:sp>
        <p:nvSpPr>
          <p:cNvPr id="4" name="Rectangle 3"/>
          <p:cNvSpPr/>
          <p:nvPr/>
        </p:nvSpPr>
        <p:spPr>
          <a:xfrm>
            <a:off x="131916" y="1200568"/>
            <a:ext cx="5823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/>
              <a:t>Epidemics pop up, especially in developing countries 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Epidemic spread results when new virulent strain introduced into an immunologically naive population</a:t>
            </a:r>
            <a:br>
              <a:rPr lang="en-US" sz="2000" dirty="0"/>
            </a:br>
            <a:r>
              <a:rPr lang="en-US" sz="2000" dirty="0"/>
              <a:t>• Of 13 serogroups. Almost all infections are caused by A, B, C, W135, X, and Y (B most common in US) </a:t>
            </a:r>
          </a:p>
          <a:p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389948" y="92571"/>
            <a:ext cx="173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Cases/year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02228" y="578554"/>
            <a:ext cx="130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 100,000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60890" y="3004094"/>
            <a:ext cx="4692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Cases/year by </a:t>
            </a:r>
            <a:r>
              <a:rPr lang="en-US" sz="2400" b="1" dirty="0">
                <a:solidFill>
                  <a:srgbClr val="0070C0"/>
                </a:solidFill>
              </a:rPr>
              <a:t>age and serogroup</a:t>
            </a:r>
          </a:p>
        </p:txBody>
      </p:sp>
    </p:spTree>
    <p:extLst>
      <p:ext uri="{BB962C8B-B14F-4D97-AF65-F5344CB8AC3E}">
        <p14:creationId xmlns:p14="http://schemas.microsoft.com/office/powerpoint/2010/main" val="36004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7E8790-147C-984A-8C7E-0ACBC665064C}"/>
              </a:ext>
            </a:extLst>
          </p:cNvPr>
          <p:cNvSpPr/>
          <p:nvPr/>
        </p:nvSpPr>
        <p:spPr>
          <a:xfrm>
            <a:off x="80938" y="92572"/>
            <a:ext cx="3017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Physiology &amp; Structure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131916" y="554237"/>
            <a:ext cx="4326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meningitidis</a:t>
            </a:r>
            <a:endParaRPr lang="en-US" sz="36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1194384"/>
            <a:ext cx="4737099" cy="3812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D743DC-324B-8D42-ACF3-85FA462B78AE}"/>
              </a:ext>
            </a:extLst>
          </p:cNvPr>
          <p:cNvSpPr/>
          <p:nvPr/>
        </p:nvSpPr>
        <p:spPr>
          <a:xfrm>
            <a:off x="711201" y="2568668"/>
            <a:ext cx="39784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Structure, cell physiology:</a:t>
            </a:r>
          </a:p>
          <a:p>
            <a:r>
              <a:rPr lang="en-US" b="1" dirty="0"/>
              <a:t>similar to </a:t>
            </a:r>
            <a:r>
              <a:rPr lang="en-US" b="1" i="1" dirty="0"/>
              <a:t>Neisseria gonorrhoeae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0077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3AF0A3-26BA-9D41-A224-576C42D890EE}"/>
              </a:ext>
            </a:extLst>
          </p:cNvPr>
          <p:cNvSpPr/>
          <p:nvPr/>
        </p:nvSpPr>
        <p:spPr>
          <a:xfrm>
            <a:off x="80938" y="92572"/>
            <a:ext cx="338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Pathogenesis &amp; Immunity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73613" y="2630488"/>
            <a:ext cx="39784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Attachment, immune evasion, toxins:</a:t>
            </a:r>
          </a:p>
          <a:p>
            <a:r>
              <a:rPr lang="en-US" b="1" dirty="0"/>
              <a:t>similar to </a:t>
            </a:r>
            <a:r>
              <a:rPr lang="en-US" b="1" i="1" dirty="0"/>
              <a:t>Neisseria gonorrhoeae</a:t>
            </a:r>
          </a:p>
          <a:p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131916" y="554237"/>
            <a:ext cx="4421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meningitidis</a:t>
            </a:r>
            <a:endParaRPr lang="en-US" sz="3600" i="1" dirty="0"/>
          </a:p>
        </p:txBody>
      </p:sp>
      <p:sp>
        <p:nvSpPr>
          <p:cNvPr id="6" name="Rectangle 5"/>
          <p:cNvSpPr/>
          <p:nvPr/>
        </p:nvSpPr>
        <p:spPr>
          <a:xfrm>
            <a:off x="2341647" y="2445822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BD8880-04F5-D646-A593-194CDEED4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853" y="1714500"/>
            <a:ext cx="5276538" cy="30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3AF0A3-26BA-9D41-A224-576C42D890EE}"/>
              </a:ext>
            </a:extLst>
          </p:cNvPr>
          <p:cNvSpPr/>
          <p:nvPr/>
        </p:nvSpPr>
        <p:spPr>
          <a:xfrm>
            <a:off x="80938" y="92572"/>
            <a:ext cx="338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Pathogenesis &amp; Immunity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40939" y="1225689"/>
            <a:ext cx="570777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But where it lives and replicates differs from </a:t>
            </a:r>
            <a:r>
              <a:rPr lang="en-US" i="1" dirty="0">
                <a:latin typeface="CalibriLight,Italic"/>
              </a:rPr>
              <a:t>Neisseria gonorrhoeae.</a:t>
            </a:r>
            <a:endParaRPr lang="en-US" dirty="0"/>
          </a:p>
          <a:p>
            <a:endParaRPr lang="en-US" dirty="0"/>
          </a:p>
          <a:p>
            <a:r>
              <a:rPr lang="en-US" dirty="0"/>
              <a:t>It goes from nose/pharynx</a:t>
            </a:r>
          </a:p>
          <a:p>
            <a:endParaRPr lang="en-US" dirty="0"/>
          </a:p>
          <a:p>
            <a:r>
              <a:rPr lang="en-US" dirty="0"/>
              <a:t>	invading/replicating through the endothelial cells</a:t>
            </a:r>
          </a:p>
          <a:p>
            <a:endParaRPr lang="en-US" dirty="0"/>
          </a:p>
          <a:p>
            <a:r>
              <a:rPr lang="en-US" dirty="0"/>
              <a:t>to the blood</a:t>
            </a:r>
          </a:p>
          <a:p>
            <a:endParaRPr lang="en-US" dirty="0"/>
          </a:p>
          <a:p>
            <a:r>
              <a:rPr lang="en-US" dirty="0"/>
              <a:t>	circulating</a:t>
            </a:r>
          </a:p>
          <a:p>
            <a:endParaRPr lang="en-US" dirty="0"/>
          </a:p>
          <a:p>
            <a:r>
              <a:rPr lang="en-US" dirty="0"/>
              <a:t>to the brain</a:t>
            </a:r>
          </a:p>
          <a:p>
            <a:endParaRPr lang="en-US" dirty="0"/>
          </a:p>
          <a:p>
            <a:r>
              <a:rPr lang="en-US" dirty="0"/>
              <a:t>	invading/replicating through the endothelial cells</a:t>
            </a:r>
          </a:p>
          <a:p>
            <a:endParaRPr lang="en-US" dirty="0"/>
          </a:p>
          <a:p>
            <a:r>
              <a:rPr lang="en-US" dirty="0"/>
              <a:t>to the cerebrospinal fluid.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131916" y="554237"/>
            <a:ext cx="4421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meningitidis</a:t>
            </a:r>
            <a:endParaRPr lang="en-US" sz="3600" i="1" dirty="0"/>
          </a:p>
        </p:txBody>
      </p:sp>
      <p:sp>
        <p:nvSpPr>
          <p:cNvPr id="6" name="Rectangle 5"/>
          <p:cNvSpPr/>
          <p:nvPr/>
        </p:nvSpPr>
        <p:spPr>
          <a:xfrm>
            <a:off x="2341647" y="2445822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242" y="1846922"/>
            <a:ext cx="2679700" cy="412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00" y="1846922"/>
            <a:ext cx="2679700" cy="412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622" y="1846922"/>
            <a:ext cx="2679700" cy="4127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80" y="1846922"/>
            <a:ext cx="2679700" cy="412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245" y="1846922"/>
            <a:ext cx="2755900" cy="229870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D409A29C-5800-A34F-8E78-EC3729418915}"/>
              </a:ext>
            </a:extLst>
          </p:cNvPr>
          <p:cNvSpPr/>
          <p:nvPr/>
        </p:nvSpPr>
        <p:spPr>
          <a:xfrm>
            <a:off x="415636" y="2815154"/>
            <a:ext cx="311728" cy="520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65C64D95-A5A4-F44F-A7B0-4B4E4C19F920}"/>
              </a:ext>
            </a:extLst>
          </p:cNvPr>
          <p:cNvSpPr/>
          <p:nvPr/>
        </p:nvSpPr>
        <p:spPr>
          <a:xfrm>
            <a:off x="412171" y="3933910"/>
            <a:ext cx="311728" cy="520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96ABB890-2417-A44A-BCAE-50463F7C2DB3}"/>
              </a:ext>
            </a:extLst>
          </p:cNvPr>
          <p:cNvSpPr/>
          <p:nvPr/>
        </p:nvSpPr>
        <p:spPr>
          <a:xfrm>
            <a:off x="419097" y="5000710"/>
            <a:ext cx="311728" cy="520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8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37" y="2577589"/>
            <a:ext cx="4443663" cy="27119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3AF0A3-26BA-9D41-A224-576C42D890EE}"/>
              </a:ext>
            </a:extLst>
          </p:cNvPr>
          <p:cNvSpPr/>
          <p:nvPr/>
        </p:nvSpPr>
        <p:spPr>
          <a:xfrm>
            <a:off x="80938" y="92572"/>
            <a:ext cx="338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Pathogenesis &amp; Immunity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52426" y="2048353"/>
            <a:ext cx="3978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 what is meningitis?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131916" y="554237"/>
            <a:ext cx="4421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meningitidis</a:t>
            </a:r>
            <a:endParaRPr lang="en-US" sz="3600" i="1" dirty="0"/>
          </a:p>
        </p:txBody>
      </p:sp>
      <p:sp>
        <p:nvSpPr>
          <p:cNvPr id="6" name="Rectangle 5"/>
          <p:cNvSpPr/>
          <p:nvPr/>
        </p:nvSpPr>
        <p:spPr>
          <a:xfrm>
            <a:off x="2341647" y="2445822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76" y="3440693"/>
            <a:ext cx="5125389" cy="25136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45" y="3609910"/>
            <a:ext cx="4952237" cy="2220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117" y="3122365"/>
            <a:ext cx="4963696" cy="27582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122" y="2984716"/>
            <a:ext cx="5257771" cy="2955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78" y="2955860"/>
            <a:ext cx="4932320" cy="25685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049" y="3236351"/>
            <a:ext cx="4543397" cy="218469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22695" y="21804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C417DB-E987-3846-8D8E-483014A370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8418" y="938157"/>
            <a:ext cx="7301156" cy="44001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A8DDC2-EB73-0D49-A48A-9695978D88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4918" y="5338283"/>
            <a:ext cx="4553859" cy="9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4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AECC86-0DC0-464F-A5EA-664AE0DCE560}"/>
              </a:ext>
            </a:extLst>
          </p:cNvPr>
          <p:cNvSpPr/>
          <p:nvPr/>
        </p:nvSpPr>
        <p:spPr>
          <a:xfrm>
            <a:off x="80938" y="92572"/>
            <a:ext cx="2091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Clinical Disease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60904" y="1453700"/>
            <a:ext cx="57531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Begins abruptly with headache, fever, stiff neck</a:t>
            </a:r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Very young children challenging…may only see nonspecific signs such as fever and vomiting </a:t>
            </a:r>
            <a:endParaRPr lang="en-US" dirty="0"/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Mortality approaches 100% in untreated patients. Less than 10% if patients get </a:t>
            </a:r>
            <a:r>
              <a:rPr lang="en-US" dirty="0" err="1">
                <a:latin typeface="Calibri" charset="0"/>
              </a:rPr>
              <a:t>promp</a:t>
            </a:r>
            <a:r>
              <a:rPr lang="en-US" dirty="0">
                <a:latin typeface="Calibri" charset="0"/>
              </a:rPr>
              <a:t> antibiotic therapy.</a:t>
            </a:r>
            <a:endParaRPr lang="en-US" dirty="0"/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The incidence of neurologic sequelae is low, with hearing deficits, learning disabilities, and arthritis most common 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131916" y="554237"/>
            <a:ext cx="4421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meningitidis</a:t>
            </a:r>
            <a:endParaRPr lang="en-US" sz="3600" i="1" dirty="0"/>
          </a:p>
        </p:txBody>
      </p:sp>
      <p:sp>
        <p:nvSpPr>
          <p:cNvPr id="5" name="Rectangle 4"/>
          <p:cNvSpPr/>
          <p:nvPr/>
        </p:nvSpPr>
        <p:spPr>
          <a:xfrm>
            <a:off x="1734758" y="1071963"/>
            <a:ext cx="1805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BF0000"/>
                </a:solidFill>
                <a:latin typeface="CalibriLight" charset="0"/>
              </a:rPr>
              <a:t>Meningitis 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6026852" y="62270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Septicemia (meningococcemia) with or without meningitis.</a:t>
            </a:r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Life-threatening</a:t>
            </a:r>
            <a:endParaRPr lang="en-US" dirty="0"/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Thrombosis (blood clots) of small blood vessels and multiorgan involvement</a:t>
            </a:r>
            <a:endParaRPr lang="en-US" dirty="0"/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Small, petechial skin lesions (</a:t>
            </a:r>
            <a:r>
              <a:rPr lang="en-US" dirty="0"/>
              <a:t>tiny, flat, non-blanching red, purple, or brown spots)</a:t>
            </a:r>
            <a:r>
              <a:rPr lang="en-US" dirty="0">
                <a:latin typeface="Calibri" charset="0"/>
              </a:rPr>
              <a:t> on trunk and lower extremities. May coalesce to form larger hemorrhagic lesions </a:t>
            </a:r>
            <a:endParaRPr lang="en-US" dirty="0"/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Overwhelming disseminated, intravesical clotting with shock, bilateral destruction of the adrenal glands (Waterhouse-</a:t>
            </a:r>
            <a:r>
              <a:rPr lang="en-US" dirty="0" err="1">
                <a:latin typeface="Calibri" charset="0"/>
              </a:rPr>
              <a:t>Friderichsen</a:t>
            </a:r>
            <a:r>
              <a:rPr lang="en-US" dirty="0">
                <a:latin typeface="Calibri" charset="0"/>
              </a:rPr>
              <a:t> syndrome)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813113" y="172063"/>
            <a:ext cx="2779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BF0000"/>
                </a:solidFill>
                <a:latin typeface="CalibriLight" charset="0"/>
              </a:rPr>
              <a:t>Meningooccemia</a:t>
            </a:r>
            <a:r>
              <a:rPr lang="en-US" sz="2800" dirty="0">
                <a:solidFill>
                  <a:srgbClr val="BF0000"/>
                </a:solidFill>
                <a:latin typeface="CalibriLight" charset="0"/>
              </a:rPr>
              <a:t> 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8AC3AF-459A-7848-B08E-EFA394CD6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572" y="3429000"/>
            <a:ext cx="3321154" cy="3280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33CA9-633C-FD40-8F26-51AB3CD23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15" y="3485025"/>
            <a:ext cx="3321154" cy="3280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92473D-EB45-ED40-8370-899C825FC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137" y="3525073"/>
            <a:ext cx="2486024" cy="31075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52" y="3416320"/>
            <a:ext cx="4183225" cy="33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0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AECC86-0DC0-464F-A5EA-664AE0DCE560}"/>
              </a:ext>
            </a:extLst>
          </p:cNvPr>
          <p:cNvSpPr/>
          <p:nvPr/>
        </p:nvSpPr>
        <p:spPr>
          <a:xfrm>
            <a:off x="80938" y="92572"/>
            <a:ext cx="2091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Clinical Disease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131916" y="554237"/>
            <a:ext cx="4421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meningitidis</a:t>
            </a:r>
            <a:endParaRPr lang="en-US" sz="3600" i="1" dirty="0"/>
          </a:p>
        </p:txBody>
      </p:sp>
      <p:sp>
        <p:nvSpPr>
          <p:cNvPr id="4" name="Rectangle 3"/>
          <p:cNvSpPr/>
          <p:nvPr/>
        </p:nvSpPr>
        <p:spPr>
          <a:xfrm>
            <a:off x="864870" y="2138065"/>
            <a:ext cx="602742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charset="0"/>
              </a:rPr>
              <a:t>Meningitis occurs most often in patients who lack specific antibodies directed against the polysaccharide capsule </a:t>
            </a:r>
            <a:endParaRPr lang="en-US" dirty="0"/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Infants are initially protected by the passive transfer of maternal antibodies </a:t>
            </a:r>
            <a:endParaRPr lang="en-US" dirty="0"/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When the infant has reached age 6 months, however, this protective immunity has waned… incidence of disease is greatest in children between 6 month and 2 years </a:t>
            </a:r>
            <a:endParaRPr lang="en-US" dirty="0"/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Complement system is critical for </a:t>
            </a:r>
            <a:r>
              <a:rPr lang="en-US" i="1" dirty="0" err="1">
                <a:latin typeface="Calibri" charset="0"/>
              </a:rPr>
              <a:t>Neiserria</a:t>
            </a:r>
            <a:r>
              <a:rPr lang="en-US" dirty="0">
                <a:latin typeface="Calibri" charset="0"/>
              </a:rPr>
              <a:t> infections</a:t>
            </a:r>
            <a:endParaRPr lang="en-US" dirty="0"/>
          </a:p>
          <a:p>
            <a:r>
              <a:rPr lang="en-US" sz="1400" dirty="0">
                <a:latin typeface="Arial" charset="0"/>
              </a:rPr>
              <a:t> 	</a:t>
            </a:r>
            <a:r>
              <a:rPr lang="en-US" sz="1400" dirty="0">
                <a:latin typeface="Calibri" charset="0"/>
              </a:rPr>
              <a:t>Deficiencies in C5, C6, C7, or C8 increase risk 6000-fold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70622-11DD-C54D-859F-C9B38605D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59980" y="1925045"/>
            <a:ext cx="46228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15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B936E1-8C8A-9848-9BC8-372773B8A50F}"/>
              </a:ext>
            </a:extLst>
          </p:cNvPr>
          <p:cNvSpPr/>
          <p:nvPr/>
        </p:nvSpPr>
        <p:spPr>
          <a:xfrm>
            <a:off x="4298580" y="845668"/>
            <a:ext cx="26512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BF0000"/>
                </a:solidFill>
                <a:latin typeface="CalibriLight"/>
              </a:rPr>
              <a:t>Terms to Know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3331724" y="1914764"/>
            <a:ext cx="54185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</a:rPr>
              <a:t>DIC </a:t>
            </a:r>
            <a:r>
              <a:rPr lang="mr-IN" dirty="0">
                <a:latin typeface="Calibri" charset="0"/>
              </a:rPr>
              <a:t>–</a:t>
            </a:r>
            <a:r>
              <a:rPr lang="en-US" dirty="0">
                <a:latin typeface="Calibri" charset="0"/>
              </a:rPr>
              <a:t> disseminated, intravesical clotting. abnormal clotting throughout the body</a:t>
            </a:r>
          </a:p>
          <a:p>
            <a:pPr>
              <a:buFont typeface="Arial" charset="0"/>
              <a:buChar char="•"/>
            </a:pPr>
            <a:endParaRPr lang="en-US" dirty="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dirty="0" err="1">
                <a:latin typeface="Calibri" charset="0"/>
              </a:rPr>
              <a:t>Petechiae</a:t>
            </a:r>
            <a:r>
              <a:rPr lang="en-US" dirty="0">
                <a:latin typeface="Calibri" charset="0"/>
              </a:rPr>
              <a:t> - pinpoint, round spots that appear on the skin as a result of bleeding under the skin </a:t>
            </a:r>
          </a:p>
          <a:p>
            <a:pPr>
              <a:buFont typeface="Arial" charset="0"/>
              <a:buChar char="•"/>
            </a:pP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Commensal organisms – another way of saying that these are normally found on/in the human body </a:t>
            </a:r>
          </a:p>
          <a:p>
            <a:endParaRPr lang="en-US" dirty="0"/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VD - Until the 1990s, STIs were commonly known as venereal diseases, an antiquated euphemism derived from the Latin </a:t>
            </a:r>
            <a:r>
              <a:rPr lang="en-US" dirty="0" err="1">
                <a:latin typeface="Calibri,Italic" charset="0"/>
              </a:rPr>
              <a:t>venereus</a:t>
            </a:r>
            <a:r>
              <a:rPr lang="en-US" dirty="0">
                <a:latin typeface="Calibri" charset="0"/>
              </a:rPr>
              <a:t>, being the adjective form of Venus, the Roman goddess of love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742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1986D9-FEE8-A342-B11B-A710833C767C}"/>
              </a:ext>
            </a:extLst>
          </p:cNvPr>
          <p:cNvSpPr/>
          <p:nvPr/>
        </p:nvSpPr>
        <p:spPr>
          <a:xfrm>
            <a:off x="80938" y="92572"/>
            <a:ext cx="2796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Laboratory Diagnosis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99335" y="1292901"/>
            <a:ext cx="3734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</a:rPr>
              <a:t>• Similar to </a:t>
            </a:r>
            <a:r>
              <a:rPr lang="en-US" i="1" dirty="0">
                <a:latin typeface="Arial" charset="0"/>
              </a:rPr>
              <a:t>Neisseria gonorrhoeae.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131916" y="554237"/>
            <a:ext cx="4421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meningitidis</a:t>
            </a:r>
            <a:endParaRPr lang="en-US" sz="36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4D0ED-0585-8241-BFD5-3F069AA53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562" y="3911489"/>
            <a:ext cx="5097835" cy="2821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E0EE04-0E33-8A4D-92D9-2E67BCB20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41" y="1662233"/>
            <a:ext cx="3606225" cy="21453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952E6E-F986-A341-BE12-6B1141365F6C}"/>
              </a:ext>
            </a:extLst>
          </p:cNvPr>
          <p:cNvSpPr/>
          <p:nvPr/>
        </p:nvSpPr>
        <p:spPr>
          <a:xfrm>
            <a:off x="285544" y="4192915"/>
            <a:ext cx="68322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</a:rPr>
              <a:t>• If you need to differentiate between </a:t>
            </a:r>
          </a:p>
          <a:p>
            <a:r>
              <a:rPr lang="en-US" dirty="0"/>
              <a:t>pathogenic and nonpathogenic species of </a:t>
            </a:r>
            <a:r>
              <a:rPr lang="en-US" i="1" dirty="0"/>
              <a:t>Neisseria, </a:t>
            </a:r>
            <a:endParaRPr lang="en-US" dirty="0"/>
          </a:p>
          <a:p>
            <a:r>
              <a:rPr lang="en-US" dirty="0"/>
              <a:t>-Nonpathogenic strains grow on both blood agar and nutrient media, </a:t>
            </a:r>
          </a:p>
          <a:p>
            <a:r>
              <a:rPr lang="en-US" i="1" dirty="0"/>
              <a:t>-N. meningitidis </a:t>
            </a:r>
            <a:r>
              <a:rPr lang="en-US" dirty="0"/>
              <a:t>grows on blood agar, </a:t>
            </a:r>
          </a:p>
          <a:p>
            <a:r>
              <a:rPr lang="en-US" i="1" dirty="0"/>
              <a:t>-N. gonorrhoeae </a:t>
            </a:r>
            <a:r>
              <a:rPr lang="en-US" dirty="0"/>
              <a:t>cannot grow on either media.</a:t>
            </a:r>
          </a:p>
          <a:p>
            <a:r>
              <a:rPr lang="en-US" dirty="0"/>
              <a:t>-</a:t>
            </a:r>
            <a:r>
              <a:rPr lang="en-US" i="1" dirty="0"/>
              <a:t> N. meningitidis </a:t>
            </a:r>
            <a:r>
              <a:rPr lang="en-US" dirty="0"/>
              <a:t>eats</a:t>
            </a:r>
            <a:r>
              <a:rPr lang="en-US" i="1" dirty="0"/>
              <a:t> </a:t>
            </a:r>
            <a:r>
              <a:rPr lang="en-US" dirty="0"/>
              <a:t>Maltose, </a:t>
            </a:r>
            <a:r>
              <a:rPr lang="en-US" i="1" dirty="0"/>
              <a:t>. N. gonorrhoeae </a:t>
            </a:r>
            <a:r>
              <a:rPr lang="en-US" dirty="0"/>
              <a:t>does</a:t>
            </a:r>
            <a:r>
              <a:rPr lang="en-US" i="1" dirty="0"/>
              <a:t> </a:t>
            </a:r>
            <a:r>
              <a:rPr lang="en-US" dirty="0"/>
              <a:t>not </a:t>
            </a:r>
          </a:p>
          <a:p>
            <a:endParaRPr lang="en-US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6408A6-4296-504E-BB63-8BF10B95F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33760"/>
            <a:ext cx="3912882" cy="27051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0ACCA6-BB12-6E4D-9A44-5E0A0D7BD4CC}"/>
              </a:ext>
            </a:extLst>
          </p:cNvPr>
          <p:cNvSpPr txBox="1"/>
          <p:nvPr/>
        </p:nvSpPr>
        <p:spPr>
          <a:xfrm>
            <a:off x="7230122" y="184905"/>
            <a:ext cx="190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for meningitis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E27C8E-240E-BB4E-A15E-2DD36827B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064" y="551809"/>
            <a:ext cx="4281330" cy="287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4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317E35-5C9B-474F-8DF9-6B9D7797D5CE}"/>
              </a:ext>
            </a:extLst>
          </p:cNvPr>
          <p:cNvSpPr/>
          <p:nvPr/>
        </p:nvSpPr>
        <p:spPr>
          <a:xfrm>
            <a:off x="80938" y="92572"/>
            <a:ext cx="3451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Treatment and Prevention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336648" y="876734"/>
            <a:ext cx="1946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</a:rPr>
              <a:t>Treatment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9B47C-4C63-4A40-8CB0-98E27EFFC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" y="4029165"/>
            <a:ext cx="5541010" cy="12654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2A1AC7-7B8F-FF4E-83AC-22B837F3F1A7}"/>
              </a:ext>
            </a:extLst>
          </p:cNvPr>
          <p:cNvSpPr/>
          <p:nvPr/>
        </p:nvSpPr>
        <p:spPr>
          <a:xfrm>
            <a:off x="7934987" y="897984"/>
            <a:ext cx="1946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</a:rPr>
              <a:t>Prevention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CA91DF-9BD5-1E43-AFBF-A732A1F8E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438" y="4029165"/>
            <a:ext cx="5668386" cy="27371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A64716-7CA2-5C4B-ABFD-1C7698BA00C4}"/>
              </a:ext>
            </a:extLst>
          </p:cNvPr>
          <p:cNvSpPr/>
          <p:nvPr/>
        </p:nvSpPr>
        <p:spPr>
          <a:xfrm>
            <a:off x="5887774" y="2754856"/>
            <a:ext cx="57450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Conjugate vaccine made from the purified capsular polysaccharides (sugars) of </a:t>
            </a:r>
            <a:r>
              <a:rPr lang="en-US" sz="1400" i="1" dirty="0"/>
              <a:t>Neisseria meningitidis </a:t>
            </a:r>
            <a:r>
              <a:rPr lang="en-US" sz="1400" dirty="0"/>
              <a:t>bacteria (serogroups A, C, W, and Y) conjugated to a carrier protein, such as diphtheria toxoid or CRM197 (a non-toxic mutant of diphtheria toxin).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A0F77B-C88C-054C-984A-004365B0D17F}"/>
              </a:ext>
            </a:extLst>
          </p:cNvPr>
          <p:cNvSpPr/>
          <p:nvPr/>
        </p:nvSpPr>
        <p:spPr>
          <a:xfrm>
            <a:off x="5860442" y="1924452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Recombinant vaccine made from </a:t>
            </a:r>
            <a:r>
              <a:rPr lang="en-US" sz="1400" i="1" dirty="0"/>
              <a:t>Neisseria meningitidis </a:t>
            </a:r>
            <a:r>
              <a:rPr lang="en-US" sz="1400" dirty="0"/>
              <a:t>Serogroup B </a:t>
            </a:r>
            <a:r>
              <a:rPr lang="en-US" sz="1400" i="1" dirty="0"/>
              <a:t> </a:t>
            </a:r>
            <a:r>
              <a:rPr lang="en-US" sz="1400" dirty="0"/>
              <a:t>purified recombinant proteins of Factor H-binding protein (</a:t>
            </a:r>
            <a:r>
              <a:rPr lang="en-US" sz="1400" dirty="0" err="1"/>
              <a:t>fHbp</a:t>
            </a:r>
            <a:r>
              <a:rPr lang="en-US" sz="1400" dirty="0"/>
              <a:t>), </a:t>
            </a:r>
            <a:r>
              <a:rPr lang="en-US" sz="1400" dirty="0" err="1"/>
              <a:t>Neisserial</a:t>
            </a:r>
            <a:r>
              <a:rPr lang="en-US" sz="1400" dirty="0"/>
              <a:t> adhesin A (</a:t>
            </a:r>
            <a:r>
              <a:rPr lang="en-US" sz="1400" dirty="0" err="1"/>
              <a:t>NadA</a:t>
            </a:r>
            <a:r>
              <a:rPr lang="en-US" sz="1400" dirty="0"/>
              <a:t>), Neisseria heparin-binding antigen (</a:t>
            </a:r>
            <a:r>
              <a:rPr lang="en-US" sz="1400" dirty="0" err="1"/>
              <a:t>NHBAouter</a:t>
            </a:r>
            <a:r>
              <a:rPr lang="en-US" sz="1400" dirty="0"/>
              <a:t> membrane vesicles (OMV)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8AD830-CC8E-A94A-82BA-7A1D9C12CE84}"/>
              </a:ext>
            </a:extLst>
          </p:cNvPr>
          <p:cNvSpPr txBox="1"/>
          <p:nvPr/>
        </p:nvSpPr>
        <p:spPr>
          <a:xfrm>
            <a:off x="742950" y="2146841"/>
            <a:ext cx="3074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Like N.</a:t>
            </a:r>
            <a:r>
              <a:rPr lang="en-US" i="1" dirty="0">
                <a:latin typeface="CalibriLight,Italic"/>
              </a:rPr>
              <a:t> gonorrhoeae </a:t>
            </a:r>
            <a:r>
              <a:rPr lang="en-US" dirty="0">
                <a:latin typeface="CalibriLight,Italic"/>
              </a:rPr>
              <a:t>but also given prophylactically to close contacts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440D83-4CDB-FB41-A9EA-806EE58D3236}"/>
              </a:ext>
            </a:extLst>
          </p:cNvPr>
          <p:cNvSpPr txBox="1"/>
          <p:nvPr/>
        </p:nvSpPr>
        <p:spPr>
          <a:xfrm>
            <a:off x="5860442" y="1463380"/>
            <a:ext cx="359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types of vaccines on the market</a:t>
            </a:r>
          </a:p>
        </p:txBody>
      </p:sp>
    </p:spTree>
    <p:extLst>
      <p:ext uri="{BB962C8B-B14F-4D97-AF65-F5344CB8AC3E}">
        <p14:creationId xmlns:p14="http://schemas.microsoft.com/office/powerpoint/2010/main" val="3022431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72FF72-4DD9-CC48-B155-D8800405AFA4}"/>
              </a:ext>
            </a:extLst>
          </p:cNvPr>
          <p:cNvSpPr/>
          <p:nvPr/>
        </p:nvSpPr>
        <p:spPr>
          <a:xfrm>
            <a:off x="80938" y="92572"/>
            <a:ext cx="1370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423745" y="554237"/>
            <a:ext cx="4570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Other Neisseria species</a:t>
            </a:r>
            <a:endParaRPr lang="en-US" sz="3600" i="1" dirty="0"/>
          </a:p>
        </p:txBody>
      </p:sp>
      <p:sp>
        <p:nvSpPr>
          <p:cNvPr id="4" name="Rectangle 3"/>
          <p:cNvSpPr/>
          <p:nvPr/>
        </p:nvSpPr>
        <p:spPr>
          <a:xfrm>
            <a:off x="3068782" y="238558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Neisseria species such as </a:t>
            </a:r>
            <a:r>
              <a:rPr lang="en-US" dirty="0">
                <a:latin typeface="Calibri,Italic" charset="0"/>
              </a:rPr>
              <a:t>N. sicca </a:t>
            </a:r>
            <a:r>
              <a:rPr lang="en-US" dirty="0">
                <a:latin typeface="Calibri" charset="0"/>
              </a:rPr>
              <a:t>and </a:t>
            </a:r>
            <a:r>
              <a:rPr lang="en-US" dirty="0">
                <a:latin typeface="Calibri,Italic" charset="0"/>
              </a:rPr>
              <a:t>N. mucosa </a:t>
            </a:r>
            <a:endParaRPr lang="en-US" dirty="0"/>
          </a:p>
          <a:p>
            <a:r>
              <a:rPr lang="en-US" dirty="0">
                <a:latin typeface="Calibri" charset="0"/>
              </a:rPr>
              <a:t>are commensal organisms in the oropharynx</a:t>
            </a:r>
          </a:p>
          <a:p>
            <a:r>
              <a:rPr lang="en-US" dirty="0">
                <a:latin typeface="Calibri" charset="0"/>
              </a:rPr>
              <a:t> </a:t>
            </a:r>
            <a:endParaRPr lang="en-US" dirty="0"/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These organisms have been implicated in isolated cases of meningitis, osteomyelitis, endocarditis, bronchopulmonary infections, acute otitis media, and acute sinusitis, but not very common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638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72FF72-4DD9-CC48-B155-D8800405AFA4}"/>
              </a:ext>
            </a:extLst>
          </p:cNvPr>
          <p:cNvSpPr/>
          <p:nvPr/>
        </p:nvSpPr>
        <p:spPr>
          <a:xfrm>
            <a:off x="80938" y="92572"/>
            <a:ext cx="1370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423745" y="554237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Other Neisseria family</a:t>
            </a:r>
            <a:endParaRPr lang="en-US" sz="3600" i="1" dirty="0"/>
          </a:p>
        </p:txBody>
      </p:sp>
      <p:sp>
        <p:nvSpPr>
          <p:cNvPr id="3" name="Rectangle 2"/>
          <p:cNvSpPr/>
          <p:nvPr/>
        </p:nvSpPr>
        <p:spPr>
          <a:xfrm>
            <a:off x="3048000" y="2105561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>
                <a:latin typeface="Calibri,Italic" charset="0"/>
              </a:rPr>
              <a:t>Eikenella</a:t>
            </a:r>
            <a:r>
              <a:rPr lang="en-US" sz="2000" dirty="0">
                <a:latin typeface="Calibri,Italic" charset="0"/>
              </a:rPr>
              <a:t> </a:t>
            </a:r>
            <a:r>
              <a:rPr lang="en-US" sz="2000" dirty="0" err="1">
                <a:latin typeface="Calibri,Italic" charset="0"/>
              </a:rPr>
              <a:t>Corrodens</a:t>
            </a:r>
            <a:r>
              <a:rPr lang="en-US" sz="2000" dirty="0">
                <a:latin typeface="Calibri,Italic" charset="0"/>
              </a:rPr>
              <a:t> </a:t>
            </a:r>
            <a:endParaRPr lang="en-US" dirty="0"/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Associate this with an infection after getting a human bite </a:t>
            </a:r>
            <a:endParaRPr lang="en-US" dirty="0"/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Normal inhabitant of the human upper respiratory tract </a:t>
            </a:r>
            <a:endParaRPr lang="en-US" dirty="0"/>
          </a:p>
          <a:p>
            <a:endParaRPr lang="en-US" sz="2000" dirty="0">
              <a:latin typeface="Calibri,Italic" charset="0"/>
            </a:endParaRPr>
          </a:p>
          <a:p>
            <a:r>
              <a:rPr lang="en-US" sz="2000" dirty="0" err="1">
                <a:latin typeface="Calibri,Italic" charset="0"/>
              </a:rPr>
              <a:t>Kingella</a:t>
            </a:r>
            <a:r>
              <a:rPr lang="en-US" sz="2000" dirty="0">
                <a:latin typeface="Calibri,Italic" charset="0"/>
              </a:rPr>
              <a:t> </a:t>
            </a:r>
            <a:r>
              <a:rPr lang="en-US" sz="2000" dirty="0" err="1">
                <a:latin typeface="Calibri,Italic" charset="0"/>
              </a:rPr>
              <a:t>Kingae</a:t>
            </a:r>
            <a:r>
              <a:rPr lang="en-US" sz="2000" dirty="0">
                <a:latin typeface="Calibri,Italic" charset="0"/>
              </a:rPr>
              <a:t> </a:t>
            </a:r>
            <a:endParaRPr lang="en-US" dirty="0"/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Resides in the human oropharynx </a:t>
            </a:r>
            <a:endParaRPr lang="en-US" dirty="0"/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Septic arthritis in children and endocarditis in patients of all ages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672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72FF72-4DD9-CC48-B155-D8800405AFA4}"/>
              </a:ext>
            </a:extLst>
          </p:cNvPr>
          <p:cNvSpPr/>
          <p:nvPr/>
        </p:nvSpPr>
        <p:spPr>
          <a:xfrm>
            <a:off x="80938" y="92572"/>
            <a:ext cx="1370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26" y="4286187"/>
            <a:ext cx="5686918" cy="24866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423745" y="554237"/>
            <a:ext cx="319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family</a:t>
            </a:r>
            <a:endParaRPr lang="en-US" sz="3600" i="1" dirty="0"/>
          </a:p>
        </p:txBody>
      </p:sp>
      <p:sp>
        <p:nvSpPr>
          <p:cNvPr id="7" name="Rectangle 6"/>
          <p:cNvSpPr/>
          <p:nvPr/>
        </p:nvSpPr>
        <p:spPr>
          <a:xfrm>
            <a:off x="215000" y="2056008"/>
            <a:ext cx="459046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• The genus Neisseria consists of 35 species and subspecies with two species, that are strictly human pathogens:</a:t>
            </a:r>
          </a:p>
          <a:p>
            <a:endParaRPr lang="en-US" sz="2000" dirty="0"/>
          </a:p>
          <a:p>
            <a:r>
              <a:rPr lang="en-US" sz="2000" dirty="0"/>
              <a:t>1 </a:t>
            </a:r>
            <a:r>
              <a:rPr lang="en-US" sz="2000" i="1" dirty="0"/>
              <a:t>Neisseria gonorrhoeae </a:t>
            </a:r>
            <a:r>
              <a:rPr lang="en-US" sz="2000" dirty="0"/>
              <a:t>= gonorrhea (STI) </a:t>
            </a:r>
          </a:p>
          <a:p>
            <a:r>
              <a:rPr lang="en-US" sz="2000" dirty="0"/>
              <a:t>2 </a:t>
            </a:r>
            <a:r>
              <a:rPr lang="en-US" sz="2000" i="1" dirty="0"/>
              <a:t>Neisseria </a:t>
            </a:r>
            <a:r>
              <a:rPr lang="en-US" sz="2000" i="1" dirty="0" err="1"/>
              <a:t>meningitidis</a:t>
            </a:r>
            <a:r>
              <a:rPr lang="en-US" sz="2000" i="1" dirty="0"/>
              <a:t> </a:t>
            </a:r>
            <a:r>
              <a:rPr lang="en-US" sz="2000" dirty="0"/>
              <a:t>= meningitis </a:t>
            </a:r>
          </a:p>
          <a:p>
            <a:endParaRPr lang="en-US" sz="2000" dirty="0"/>
          </a:p>
          <a:p>
            <a:r>
              <a:rPr lang="en-US" sz="2000" dirty="0"/>
              <a:t>• </a:t>
            </a:r>
            <a:r>
              <a:rPr lang="en-US" sz="2000" i="1" dirty="0" err="1"/>
              <a:t>Eikenella</a:t>
            </a:r>
            <a:r>
              <a:rPr lang="en-US" sz="2000" i="1" dirty="0"/>
              <a:t> </a:t>
            </a:r>
            <a:r>
              <a:rPr lang="en-US" sz="2000" i="1" dirty="0" err="1"/>
              <a:t>corrodens</a:t>
            </a:r>
            <a:r>
              <a:rPr lang="en-US" sz="2000" i="1" dirty="0"/>
              <a:t> </a:t>
            </a:r>
            <a:r>
              <a:rPr lang="en-US" sz="2000" dirty="0"/>
              <a:t>and </a:t>
            </a:r>
            <a:r>
              <a:rPr lang="en-US" sz="2000" i="1" dirty="0" err="1"/>
              <a:t>Kingella</a:t>
            </a:r>
            <a:r>
              <a:rPr lang="en-US" sz="2000" i="1" dirty="0"/>
              <a:t> </a:t>
            </a:r>
            <a:r>
              <a:rPr lang="en-US" sz="2000" i="1" dirty="0" err="1"/>
              <a:t>kingae</a:t>
            </a:r>
            <a:r>
              <a:rPr lang="en-US" sz="2000" i="1" dirty="0"/>
              <a:t> </a:t>
            </a:r>
            <a:r>
              <a:rPr lang="en-US" sz="2000" dirty="0"/>
              <a:t>colonize the human oropharynx and are opportunistic pathogens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70" y="419100"/>
            <a:ext cx="6370630" cy="35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3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423" y="3305672"/>
            <a:ext cx="5016500" cy="349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55" y="468656"/>
            <a:ext cx="5466614" cy="31408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423745" y="554237"/>
            <a:ext cx="5110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BF0000"/>
                </a:solidFill>
                <a:latin typeface="CalibriLight,Italic"/>
              </a:rPr>
              <a:t>Neisseria gonorrhoeae </a:t>
            </a:r>
            <a:r>
              <a:rPr lang="en-US" sz="3600">
                <a:solidFill>
                  <a:srgbClr val="BF0000"/>
                </a:solidFill>
                <a:latin typeface="CalibriLight,Italic"/>
              </a:rPr>
              <a:t>(and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meningitidis</a:t>
            </a:r>
            <a:r>
              <a:rPr lang="en-US" sz="3600" dirty="0">
                <a:solidFill>
                  <a:srgbClr val="BF0000"/>
                </a:solidFill>
                <a:latin typeface="CalibriLight,Italic"/>
              </a:rPr>
              <a:t>)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259" y="510008"/>
            <a:ext cx="5994741" cy="23041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8478" y="369571"/>
            <a:ext cx="172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 this?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258" y="1662075"/>
            <a:ext cx="657166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• All species are </a:t>
            </a:r>
            <a:r>
              <a:rPr lang="en-US" sz="2000" b="1" dirty="0"/>
              <a:t>fastidious</a:t>
            </a:r>
            <a:r>
              <a:rPr lang="en-US" sz="2000" dirty="0"/>
              <a:t>, </a:t>
            </a:r>
            <a:r>
              <a:rPr lang="en-US" sz="2000" b="1" dirty="0"/>
              <a:t>aerobic,</a:t>
            </a:r>
            <a:r>
              <a:rPr lang="en-US" sz="2000" dirty="0"/>
              <a:t> </a:t>
            </a:r>
            <a:r>
              <a:rPr lang="en-US" sz="2000" b="1" dirty="0"/>
              <a:t>Gram-negative </a:t>
            </a:r>
            <a:r>
              <a:rPr lang="en-US" sz="2000" dirty="0"/>
              <a:t>bacteria</a:t>
            </a:r>
          </a:p>
          <a:p>
            <a:endParaRPr lang="en-US" sz="2000" dirty="0"/>
          </a:p>
          <a:p>
            <a:r>
              <a:rPr lang="en-US" sz="2000" dirty="0"/>
              <a:t>• Optimum growth at human body temp, 37</a:t>
            </a:r>
            <a:r>
              <a:rPr lang="en-US" sz="2000" baseline="30000" dirty="0"/>
              <a:t>o</a:t>
            </a:r>
            <a:r>
              <a:rPr lang="en-US" sz="2000" dirty="0"/>
              <a:t>C. Need humid atmosphere supplemented with </a:t>
            </a:r>
            <a:r>
              <a:rPr lang="en-US" sz="2000" b="1" dirty="0"/>
              <a:t>5% carbon dioxide.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• coccoid shaped (0.6 to 1.0 </a:t>
            </a:r>
            <a:r>
              <a:rPr lang="en-US" sz="2000" dirty="0" err="1"/>
              <a:t>μm</a:t>
            </a:r>
            <a:r>
              <a:rPr lang="en-US" sz="2000" dirty="0"/>
              <a:t> in diameter), and arranged in pairs (</a:t>
            </a:r>
            <a:r>
              <a:rPr lang="en-US" sz="2000" b="1" dirty="0"/>
              <a:t>diplococci</a:t>
            </a:r>
            <a:r>
              <a:rPr lang="en-US" sz="2000" dirty="0"/>
              <a:t>) with adjacent sides flattened together, resembling coffee beans.</a:t>
            </a:r>
          </a:p>
          <a:p>
            <a:endParaRPr lang="en-US" sz="2000" dirty="0"/>
          </a:p>
          <a:p>
            <a:r>
              <a:rPr lang="en-US" sz="2000" dirty="0"/>
              <a:t>• All species are </a:t>
            </a:r>
            <a:r>
              <a:rPr lang="en-US" sz="2000" b="1" dirty="0"/>
              <a:t>oxidase positive </a:t>
            </a:r>
            <a:r>
              <a:rPr lang="en-US" sz="2000" dirty="0"/>
              <a:t>and most are </a:t>
            </a:r>
            <a:r>
              <a:rPr lang="en-US" sz="2000" b="1" dirty="0"/>
              <a:t>catalase positive</a:t>
            </a:r>
            <a:r>
              <a:rPr lang="en-US" sz="2000" dirty="0"/>
              <a:t>, (together with the Gram stain and </a:t>
            </a:r>
            <a:r>
              <a:rPr lang="en-US" sz="2000" b="1" dirty="0"/>
              <a:t>morphology</a:t>
            </a:r>
            <a:r>
              <a:rPr lang="en-US" sz="2000" dirty="0"/>
              <a:t>) allows a rapid, presumptive ID in clinical isolates.</a:t>
            </a:r>
          </a:p>
          <a:p>
            <a:endParaRPr lang="en-US" sz="2000" dirty="0"/>
          </a:p>
          <a:p>
            <a:r>
              <a:rPr lang="en-US" sz="2000" dirty="0"/>
              <a:t>• Pathogenic and nonpathogenic strains of Neisseria have pili that extend from the cytoplasmic membrane through the outer membrane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7E8790-147C-984A-8C7E-0ACBC665064C}"/>
              </a:ext>
            </a:extLst>
          </p:cNvPr>
          <p:cNvSpPr/>
          <p:nvPr/>
        </p:nvSpPr>
        <p:spPr>
          <a:xfrm>
            <a:off x="80938" y="92572"/>
            <a:ext cx="3017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Physiology &amp; Structure</a:t>
            </a:r>
            <a:endParaRPr lang="en-US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BC4373-9D41-B14D-A9B4-D801B618C8A3}"/>
              </a:ext>
            </a:extLst>
          </p:cNvPr>
          <p:cNvGrpSpPr/>
          <p:nvPr/>
        </p:nvGrpSpPr>
        <p:grpSpPr>
          <a:xfrm>
            <a:off x="6742469" y="2821303"/>
            <a:ext cx="4721427" cy="3976869"/>
            <a:chOff x="6742469" y="2821303"/>
            <a:chExt cx="4721427" cy="39768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C36610-04DC-2447-9E66-36230F9A2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2469" y="2821303"/>
              <a:ext cx="4721427" cy="270229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77CEB0-5121-434E-B4FA-C3F465837C4E}"/>
                </a:ext>
              </a:extLst>
            </p:cNvPr>
            <p:cNvSpPr/>
            <p:nvPr/>
          </p:nvSpPr>
          <p:spPr>
            <a:xfrm>
              <a:off x="6768701" y="5597843"/>
              <a:ext cx="4531786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dirty="0"/>
                <a:t>Reagent: Uses tetramethyl-p-phenylenediamine dihydrochloride, which turns from colorless to dark blue/purple when oxidized by </a:t>
              </a:r>
              <a:r>
                <a:rPr lang="en-US" i="1" dirty="0"/>
                <a:t>cytochrome c oxidase</a:t>
              </a:r>
              <a:r>
                <a:rPr lang="en-US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103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40" y="3337807"/>
            <a:ext cx="8203660" cy="3431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86" y="0"/>
            <a:ext cx="6569413" cy="33528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7E8790-147C-984A-8C7E-0ACBC665064C}"/>
              </a:ext>
            </a:extLst>
          </p:cNvPr>
          <p:cNvSpPr/>
          <p:nvPr/>
        </p:nvSpPr>
        <p:spPr>
          <a:xfrm>
            <a:off x="80938" y="92572"/>
            <a:ext cx="1854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Epidemiology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82886" y="1479238"/>
            <a:ext cx="390545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</a:rPr>
              <a:t>Only humans can get gonorrhea</a:t>
            </a:r>
          </a:p>
          <a:p>
            <a:r>
              <a:rPr lang="en-US" dirty="0">
                <a:latin typeface="Calibri" charset="0"/>
              </a:rPr>
              <a:t> </a:t>
            </a:r>
            <a:endParaRPr lang="en-US" dirty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</a:rPr>
              <a:t>2</a:t>
            </a:r>
            <a:r>
              <a:rPr lang="en-US" sz="1400" dirty="0">
                <a:latin typeface="Calibri" charset="0"/>
              </a:rPr>
              <a:t>nd </a:t>
            </a:r>
            <a:r>
              <a:rPr lang="en-US" dirty="0">
                <a:latin typeface="Calibri" charset="0"/>
              </a:rPr>
              <a:t>most common STI (chlamydia is first)</a:t>
            </a:r>
          </a:p>
          <a:p>
            <a:r>
              <a:rPr lang="en-US" dirty="0">
                <a:latin typeface="Calibri" charset="0"/>
              </a:rPr>
              <a:t> </a:t>
            </a:r>
            <a:endParaRPr lang="en-US" dirty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</a:rPr>
              <a:t>It is on the rise </a:t>
            </a:r>
          </a:p>
          <a:p>
            <a:pPr>
              <a:buFont typeface="Arial" charset="0"/>
              <a:buChar char="•"/>
            </a:pP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Women have a 50% chance of infection from  single exposure. Men have a 20% chance from a single exposure.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Many people (women) will have no symptoms, so it is easy to spread.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Common to acquire infection rectally or orally as well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41277" y="138738"/>
            <a:ext cx="288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Reported Cases/year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3524" y="238"/>
            <a:ext cx="130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Per 100,000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50073" y="3372065"/>
            <a:ext cx="315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Reported Cases/State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3439" y="6488668"/>
            <a:ext cx="130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Per 100,000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131916" y="554237"/>
            <a:ext cx="4421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gonorrhoeae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85" y="1"/>
            <a:ext cx="6514453" cy="352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3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3AF0A3-26BA-9D41-A224-576C42D890EE}"/>
              </a:ext>
            </a:extLst>
          </p:cNvPr>
          <p:cNvSpPr/>
          <p:nvPr/>
        </p:nvSpPr>
        <p:spPr>
          <a:xfrm>
            <a:off x="80938" y="92572"/>
            <a:ext cx="338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Pathogenesis &amp; Immunity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131916" y="554237"/>
            <a:ext cx="4421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gonorrhoeae</a:t>
            </a:r>
            <a:endParaRPr lang="en-US" sz="3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93058" y="1176322"/>
            <a:ext cx="683338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Adhesion and immune avoidance</a:t>
            </a:r>
            <a:r>
              <a:rPr lang="en-US" dirty="0"/>
              <a:t>:</a:t>
            </a:r>
          </a:p>
          <a:p>
            <a:r>
              <a:rPr lang="en-US" dirty="0"/>
              <a:t>It can colonize the non-ciliated epithelial cells of the urethra.  But also the rectum, cervix, mouth, and eyes are possible too.</a:t>
            </a:r>
          </a:p>
          <a:p>
            <a:endParaRPr lang="en-US" b="1" dirty="0"/>
          </a:p>
          <a:p>
            <a:r>
              <a:rPr lang="en-US" b="1" dirty="0"/>
              <a:t>Adhesion is facilitated by both Pilli</a:t>
            </a:r>
            <a:r>
              <a:rPr lang="en-US" dirty="0"/>
              <a:t> and </a:t>
            </a:r>
            <a:r>
              <a:rPr lang="en-US" b="1" dirty="0" err="1"/>
              <a:t>Opa</a:t>
            </a:r>
            <a:r>
              <a:rPr lang="en-US" b="1" dirty="0"/>
              <a:t> proteins </a:t>
            </a:r>
            <a:r>
              <a:rPr lang="en-US" dirty="0"/>
              <a:t>(opacity </a:t>
            </a:r>
            <a:r>
              <a:rPr lang="en-US" dirty="0">
                <a:latin typeface="Calibri" charset="0"/>
              </a:rPr>
              <a:t>proteins are a family of membrane proteins that mediate binding to epithelial and phagocytic cells and are important for cell-to-cell signaling.</a:t>
            </a:r>
          </a:p>
          <a:p>
            <a:r>
              <a:rPr lang="en-US" dirty="0"/>
              <a:t>	</a:t>
            </a:r>
            <a:r>
              <a:rPr lang="en-US" b="1" dirty="0"/>
              <a:t>Pili</a:t>
            </a:r>
            <a:r>
              <a:rPr lang="en-US" dirty="0"/>
              <a:t>  also function in transfer of genetic material, motility, and block attachment/killing by neutrophils.</a:t>
            </a:r>
          </a:p>
          <a:p>
            <a:r>
              <a:rPr lang="en-US" dirty="0">
                <a:latin typeface="Calibri" charset="0"/>
              </a:rPr>
              <a:t>	</a:t>
            </a:r>
            <a:r>
              <a:rPr lang="en-US" b="1" dirty="0"/>
              <a:t> Pili</a:t>
            </a:r>
            <a:r>
              <a:rPr lang="en-US" dirty="0"/>
              <a:t>  also help evade immune system through </a:t>
            </a:r>
            <a:r>
              <a:rPr lang="en-US" b="1" dirty="0" err="1"/>
              <a:t>antigenetic</a:t>
            </a:r>
            <a:r>
              <a:rPr lang="en-US" b="1" dirty="0"/>
              <a:t> </a:t>
            </a:r>
            <a:r>
              <a:rPr lang="en-US" dirty="0"/>
              <a:t>variation and </a:t>
            </a:r>
            <a:r>
              <a:rPr lang="en-US" b="1" dirty="0"/>
              <a:t>phase variation</a:t>
            </a:r>
            <a:r>
              <a:rPr lang="en-US" dirty="0"/>
              <a:t>.</a:t>
            </a:r>
            <a:endParaRPr lang="en-US" dirty="0">
              <a:latin typeface="Calibri" charset="0"/>
            </a:endParaRPr>
          </a:p>
          <a:p>
            <a:endParaRPr lang="en-US" b="1" dirty="0"/>
          </a:p>
          <a:p>
            <a:r>
              <a:rPr lang="en-US" b="1" dirty="0" err="1"/>
              <a:t>PorB</a:t>
            </a:r>
            <a:r>
              <a:rPr lang="en-US" dirty="0"/>
              <a:t> is important for the virulence of </a:t>
            </a:r>
            <a:r>
              <a:rPr lang="en-US" i="1" dirty="0"/>
              <a:t>N. gonorrhoeae </a:t>
            </a:r>
            <a:r>
              <a:rPr lang="en-US" dirty="0"/>
              <a:t>because these proteins can interfere with degranulation of neutrophils </a:t>
            </a:r>
          </a:p>
          <a:p>
            <a:endParaRPr lang="en-US" b="1" dirty="0"/>
          </a:p>
          <a:p>
            <a:r>
              <a:rPr lang="en-US" b="1" dirty="0" err="1"/>
              <a:t>Rmp</a:t>
            </a:r>
            <a:r>
              <a:rPr lang="en-US" b="1" dirty="0"/>
              <a:t> proteins </a:t>
            </a:r>
            <a:r>
              <a:rPr lang="en-US" dirty="0"/>
              <a:t>(reduction-modifiable proteins). Functionally blocks classical antibody-mediated complement activity against pathogenic </a:t>
            </a:r>
            <a:r>
              <a:rPr lang="en-US" i="1" dirty="0" err="1"/>
              <a:t>Neisseriae</a:t>
            </a:r>
            <a:r>
              <a:rPr lang="en-US" dirty="0"/>
              <a:t>.  Interferes with antibodies against other antigens.</a:t>
            </a:r>
          </a:p>
          <a:p>
            <a:endParaRPr lang="en-US" b="1" dirty="0"/>
          </a:p>
          <a:p>
            <a:r>
              <a:rPr lang="en-US" b="1" dirty="0"/>
              <a:t>immunoglobulin (Ig)A1 protease, </a:t>
            </a:r>
            <a:r>
              <a:rPr lang="en-US" dirty="0"/>
              <a:t>which cleaves/inactivates IgA1.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332" y="2349138"/>
            <a:ext cx="4160051" cy="20244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37" y="4373600"/>
            <a:ext cx="4589163" cy="2475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97" y="0"/>
            <a:ext cx="4379495" cy="251464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2891E4-DD57-D745-B645-2852B02B5B94}"/>
              </a:ext>
            </a:extLst>
          </p:cNvPr>
          <p:cNvGrpSpPr/>
          <p:nvPr/>
        </p:nvGrpSpPr>
        <p:grpSpPr>
          <a:xfrm>
            <a:off x="6904032" y="8460"/>
            <a:ext cx="5276538" cy="3058557"/>
            <a:chOff x="6904032" y="8460"/>
            <a:chExt cx="5276538" cy="30585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032" y="22860"/>
              <a:ext cx="5276538" cy="304415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6496D28-C5FB-D840-9C69-1ECB499C2246}"/>
                </a:ext>
              </a:extLst>
            </p:cNvPr>
            <p:cNvSpPr txBox="1"/>
            <p:nvPr/>
          </p:nvSpPr>
          <p:spPr>
            <a:xfrm>
              <a:off x="8572500" y="8460"/>
              <a:ext cx="2034539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   N. gonorrhoeae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889188-A221-E34A-B1E7-9B10D4374186}"/>
                </a:ext>
              </a:extLst>
            </p:cNvPr>
            <p:cNvSpPr txBox="1"/>
            <p:nvPr/>
          </p:nvSpPr>
          <p:spPr>
            <a:xfrm>
              <a:off x="7995368" y="1062068"/>
              <a:ext cx="577132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i="1" dirty="0" err="1">
                  <a:solidFill>
                    <a:srgbClr val="C00000"/>
                  </a:solidFill>
                </a:rPr>
                <a:t>Opa</a:t>
              </a:r>
              <a:r>
                <a:rPr lang="en-US" sz="1200" b="1" i="1" dirty="0">
                  <a:solidFill>
                    <a:srgbClr val="C00000"/>
                  </a:solidFill>
                </a:rPr>
                <a:t> 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796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353048"/>
            <a:ext cx="8737600" cy="4356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3AF0A3-26BA-9D41-A224-576C42D890EE}"/>
              </a:ext>
            </a:extLst>
          </p:cNvPr>
          <p:cNvSpPr/>
          <p:nvPr/>
        </p:nvSpPr>
        <p:spPr>
          <a:xfrm>
            <a:off x="80938" y="92572"/>
            <a:ext cx="338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Pathogenesis &amp; Immunity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131916" y="554237"/>
            <a:ext cx="4421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gonorrhoeae</a:t>
            </a:r>
            <a:endParaRPr lang="en-US" sz="3600" i="1" dirty="0"/>
          </a:p>
        </p:txBody>
      </p:sp>
      <p:sp>
        <p:nvSpPr>
          <p:cNvPr id="3" name="Rectangle 2"/>
          <p:cNvSpPr/>
          <p:nvPr/>
        </p:nvSpPr>
        <p:spPr>
          <a:xfrm>
            <a:off x="131916" y="1240863"/>
            <a:ext cx="29160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Toxins:</a:t>
            </a:r>
          </a:p>
          <a:p>
            <a:endParaRPr lang="en-US" b="1" dirty="0"/>
          </a:p>
          <a:p>
            <a:r>
              <a:rPr lang="en-US" b="1" dirty="0" err="1"/>
              <a:t>Lipo</a:t>
            </a:r>
            <a:r>
              <a:rPr lang="en-US" b="1" dirty="0"/>
              <a:t>-oligosaccharide (LOS) is </a:t>
            </a:r>
            <a:r>
              <a:rPr lang="en-US" dirty="0"/>
              <a:t>like LPS but lacks the O-antigen polysaccharide and, similarly, has endotoxin activity. The bacteria release </a:t>
            </a:r>
            <a:r>
              <a:rPr lang="en-US" b="1" dirty="0"/>
              <a:t>outer membrane blebs </a:t>
            </a:r>
            <a:r>
              <a:rPr lang="en-US" dirty="0"/>
              <a:t>to protect themselves from the host (decoys that contain endotoxin). This stimulates </a:t>
            </a:r>
            <a:r>
              <a:rPr lang="en-US" b="1" dirty="0"/>
              <a:t>tumor necrosis factor (TNF)-α, </a:t>
            </a:r>
            <a:r>
              <a:rPr lang="en-US" dirty="0"/>
              <a:t>which causes most of the symptoms associated with gonococcal disease .</a:t>
            </a:r>
          </a:p>
          <a:p>
            <a:endParaRPr lang="en-US" dirty="0"/>
          </a:p>
          <a:p>
            <a:r>
              <a:rPr lang="en-US" b="1" dirty="0"/>
              <a:t>immunoglobulin (Ig)A1 protease, </a:t>
            </a:r>
            <a:r>
              <a:rPr lang="en-US" dirty="0"/>
              <a:t>which cleaves/inactivates IgA1.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25" y="2845499"/>
            <a:ext cx="2971800" cy="3314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99731" y="1200568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Replication: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258" y="2745106"/>
            <a:ext cx="3035300" cy="3835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020" y="2089690"/>
            <a:ext cx="3390900" cy="4635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16117" y="1217575"/>
            <a:ext cx="5237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charset="0"/>
              </a:rPr>
              <a:t>Catalase</a:t>
            </a:r>
            <a:r>
              <a:rPr lang="en-US" dirty="0">
                <a:latin typeface="Calibri" charset="0"/>
              </a:rPr>
              <a:t> break down oxidative burst allowing survival.</a:t>
            </a:r>
          </a:p>
          <a:p>
            <a:r>
              <a:rPr lang="en-US" dirty="0">
                <a:latin typeface="Calibri" charset="0"/>
              </a:rPr>
              <a:t>Once inside, </a:t>
            </a:r>
            <a:r>
              <a:rPr lang="en-US" b="1" dirty="0" err="1">
                <a:latin typeface="Calibri" charset="0"/>
              </a:rPr>
              <a:t>PorB</a:t>
            </a:r>
            <a:r>
              <a:rPr lang="en-US" dirty="0">
                <a:latin typeface="Calibri" charset="0"/>
              </a:rPr>
              <a:t> blocks phagolysosome fusion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99" y="1240863"/>
            <a:ext cx="9268640" cy="544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1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68" y="2342147"/>
            <a:ext cx="5963899" cy="22374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AECC86-0DC0-464F-A5EA-664AE0DCE560}"/>
              </a:ext>
            </a:extLst>
          </p:cNvPr>
          <p:cNvSpPr/>
          <p:nvPr/>
        </p:nvSpPr>
        <p:spPr>
          <a:xfrm>
            <a:off x="80938" y="92572"/>
            <a:ext cx="2091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Clinical Disease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51911" y="1400783"/>
            <a:ext cx="565533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• Also called “the clap” </a:t>
            </a:r>
          </a:p>
          <a:p>
            <a:r>
              <a:rPr lang="en-US" sz="2000" dirty="0"/>
              <a:t>• 2–5 day incubation period </a:t>
            </a:r>
          </a:p>
          <a:p>
            <a:r>
              <a:rPr lang="en-US" sz="2000" dirty="0"/>
              <a:t>• In men, restricted to the urethra (urethritis) with a purulent, thick, discharge.  Almost always acutely symptomatic.</a:t>
            </a:r>
          </a:p>
          <a:p>
            <a:r>
              <a:rPr lang="en-US" sz="2000" dirty="0"/>
              <a:t>• In women, the primary infection site is the cervix where bacteria infect </a:t>
            </a:r>
            <a:r>
              <a:rPr lang="en-US" sz="2000" dirty="0" err="1"/>
              <a:t>endocervical</a:t>
            </a:r>
            <a:r>
              <a:rPr lang="en-US" sz="2000" dirty="0"/>
              <a:t> columnar epithelial cells.  Symptomatic patients experience vaginal discharge, dysuria, and abdominal pain. If untreated, ascending genital infections, including </a:t>
            </a:r>
            <a:r>
              <a:rPr lang="en-US" sz="2000" dirty="0" err="1"/>
              <a:t>salpingitis</a:t>
            </a:r>
            <a:r>
              <a:rPr lang="en-US" sz="2000" dirty="0"/>
              <a:t> (inflammation of the fallopian tubes, </a:t>
            </a:r>
            <a:r>
              <a:rPr lang="en-US" sz="2000" dirty="0" err="1"/>
              <a:t>tubo</a:t>
            </a:r>
            <a:r>
              <a:rPr lang="en-US" sz="2000" dirty="0"/>
              <a:t>-ovarian abscesses (serious, encapsulated pus involving the fallopian tubes and ovaries, and pelvic inflammatory disease (PID), are observed in 10% to 20% of women. Many women have no symptoms initially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131916" y="554237"/>
            <a:ext cx="4421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gonorrhoeae</a:t>
            </a:r>
            <a:endParaRPr lang="en-US" sz="36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11" y="1400783"/>
            <a:ext cx="5659376" cy="42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9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AECC86-0DC0-464F-A5EA-664AE0DCE560}"/>
              </a:ext>
            </a:extLst>
          </p:cNvPr>
          <p:cNvSpPr/>
          <p:nvPr/>
        </p:nvSpPr>
        <p:spPr>
          <a:xfrm>
            <a:off x="80938" y="92572"/>
            <a:ext cx="2091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Clinical Disease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131916" y="554237"/>
            <a:ext cx="4421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Neisseria gonorrhoeae</a:t>
            </a:r>
            <a:endParaRPr lang="en-US" sz="3600" i="1" dirty="0"/>
          </a:p>
        </p:txBody>
      </p:sp>
      <p:sp>
        <p:nvSpPr>
          <p:cNvPr id="6" name="Rectangle 5"/>
          <p:cNvSpPr/>
          <p:nvPr/>
        </p:nvSpPr>
        <p:spPr>
          <a:xfrm>
            <a:off x="387826" y="266272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Disseminated infections with septicemia and infection of skin and joints occur in 1% to 3% of infected women and in a much lower percentage of infected men </a:t>
            </a:r>
            <a:endParaRPr lang="en-US" dirty="0"/>
          </a:p>
          <a:p>
            <a:r>
              <a:rPr lang="en-US" dirty="0">
                <a:latin typeface="Arial" charset="0"/>
              </a:rPr>
              <a:t>• </a:t>
            </a:r>
            <a:r>
              <a:rPr lang="en-US" dirty="0">
                <a:latin typeface="Calibri" charset="0"/>
              </a:rPr>
              <a:t>The clinical manifestations of disseminated disease include fever; migratory arthralgias; suppurative arthritis in the wrists, knees, and ankles; and a pustular rash on an erythematous base over the extremities but not on the head and trunk 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7826" y="4694045"/>
            <a:ext cx="67559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• Not uncommon to see infections in the eyes, purulent conjunctivitis </a:t>
            </a:r>
          </a:p>
          <a:p>
            <a:endParaRPr lang="en-US" dirty="0"/>
          </a:p>
          <a:p>
            <a:r>
              <a:rPr lang="en-US" dirty="0"/>
              <a:t>• Can result in sterility.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547" y="877402"/>
            <a:ext cx="4767332" cy="3632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5" y="4471728"/>
            <a:ext cx="4446665" cy="238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0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1822</Words>
  <Application>Microsoft Macintosh PowerPoint</Application>
  <PresentationFormat>Widescreen</PresentationFormat>
  <Paragraphs>213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Avenir</vt:lpstr>
      <vt:lpstr>Calibri</vt:lpstr>
      <vt:lpstr>Calibri Light</vt:lpstr>
      <vt:lpstr>Calibri,Italic</vt:lpstr>
      <vt:lpstr>CalibriLight</vt:lpstr>
      <vt:lpstr>CalibriLight,Italic</vt:lpstr>
      <vt:lpstr>MinionPro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152</cp:revision>
  <dcterms:created xsi:type="dcterms:W3CDTF">2026-01-30T20:40:32Z</dcterms:created>
  <dcterms:modified xsi:type="dcterms:W3CDTF">2026-02-11T21:20:49Z</dcterms:modified>
</cp:coreProperties>
</file>