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6" r:id="rId5"/>
    <p:sldId id="268" r:id="rId6"/>
    <p:sldId id="261" r:id="rId7"/>
    <p:sldId id="271" r:id="rId8"/>
    <p:sldId id="272" r:id="rId9"/>
    <p:sldId id="273" r:id="rId10"/>
    <p:sldId id="295" r:id="rId11"/>
    <p:sldId id="263" r:id="rId12"/>
    <p:sldId id="294" r:id="rId13"/>
    <p:sldId id="269" r:id="rId14"/>
    <p:sldId id="264" r:id="rId15"/>
    <p:sldId id="265" r:id="rId16"/>
    <p:sldId id="275" r:id="rId17"/>
    <p:sldId id="296" r:id="rId18"/>
    <p:sldId id="279" r:id="rId19"/>
    <p:sldId id="280" r:id="rId20"/>
    <p:sldId id="281" r:id="rId21"/>
    <p:sldId id="297" r:id="rId22"/>
    <p:sldId id="298" r:id="rId23"/>
    <p:sldId id="282" r:id="rId24"/>
    <p:sldId id="283" r:id="rId25"/>
    <p:sldId id="285" r:id="rId26"/>
    <p:sldId id="284" r:id="rId27"/>
    <p:sldId id="286" r:id="rId28"/>
    <p:sldId id="287" r:id="rId29"/>
    <p:sldId id="288" r:id="rId30"/>
    <p:sldId id="289" r:id="rId31"/>
    <p:sldId id="290" r:id="rId32"/>
    <p:sldId id="291" r:id="rId33"/>
    <p:sldId id="292" r:id="rId34"/>
    <p:sldId id="29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9"/>
    <p:restoredTop sz="93609"/>
  </p:normalViewPr>
  <p:slideViewPr>
    <p:cSldViewPr snapToGrid="0" snapToObjects="1">
      <p:cViewPr varScale="1">
        <p:scale>
          <a:sx n="70" d="100"/>
          <a:sy n="70" d="100"/>
        </p:scale>
        <p:origin x="208" y="1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32E99-A1A3-1443-8347-706B5F9C27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2FAD1C-30BC-CE45-9F48-B5EEA780DB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C639D6-36A3-2F46-93D4-F4762B2B5D04}"/>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5" name="Footer Placeholder 4">
            <a:extLst>
              <a:ext uri="{FF2B5EF4-FFF2-40B4-BE49-F238E27FC236}">
                <a16:creationId xmlns:a16="http://schemas.microsoft.com/office/drawing/2014/main" id="{B5EC1291-722B-A04D-80F1-ADF794153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309107-1D3A-CC4A-8F31-AB67EB04FD01}"/>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1075235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3B40E-F937-F441-B97C-FAEDB920C0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A6AD01-ACA3-A34B-AB31-1D0172CEA6D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A6F429-0016-9445-9BE5-2AA2FF6A88C9}"/>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5" name="Footer Placeholder 4">
            <a:extLst>
              <a:ext uri="{FF2B5EF4-FFF2-40B4-BE49-F238E27FC236}">
                <a16:creationId xmlns:a16="http://schemas.microsoft.com/office/drawing/2014/main" id="{A14B237F-349A-7143-9710-17DC427D64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3319A-85B0-504E-B642-814952AFA746}"/>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1189807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F56082-1874-2E4C-AC2D-A3E6608AEC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65C956-0554-634B-8319-28408922F7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83F390-A12B-F94F-A19F-DEAC0823ECE7}"/>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5" name="Footer Placeholder 4">
            <a:extLst>
              <a:ext uri="{FF2B5EF4-FFF2-40B4-BE49-F238E27FC236}">
                <a16:creationId xmlns:a16="http://schemas.microsoft.com/office/drawing/2014/main" id="{1F194EDC-9A49-ED4C-9116-72710ED23E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C0FF3-FE64-604F-ADCD-10A928AB9DCB}"/>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2003484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C13ED-AF6A-FE47-BC9B-D26F118DFF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D4AFA-710D-364A-93B8-B8C4442FF8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C2485A-F88A-4D41-8E51-7A62CF940FB0}"/>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5" name="Footer Placeholder 4">
            <a:extLst>
              <a:ext uri="{FF2B5EF4-FFF2-40B4-BE49-F238E27FC236}">
                <a16:creationId xmlns:a16="http://schemas.microsoft.com/office/drawing/2014/main" id="{A6559EB4-39AA-7B4A-B6E9-95E46E71E5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681F0C-B9C8-0C4C-AF10-42FBF15C2FFD}"/>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227152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45D6-E418-0D47-8F21-6C9DA8D46F1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60E739-6CCD-4847-B57A-1A0F3723F6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CD566E-2E53-214F-953C-02A907109E91}"/>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5" name="Footer Placeholder 4">
            <a:extLst>
              <a:ext uri="{FF2B5EF4-FFF2-40B4-BE49-F238E27FC236}">
                <a16:creationId xmlns:a16="http://schemas.microsoft.com/office/drawing/2014/main" id="{6E32E384-F661-F149-BC97-8053291A7A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A27EB4-15BC-CA4B-9693-54F0C2DDC47E}"/>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41217184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733F6-CFE8-CC4A-9C1D-C1716A3DB4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87237-09D1-DF4D-BBEB-B1C30FF0CF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A5BB20-69A4-7F46-B5B5-1D90DC8912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0074713-E39A-DB49-B8C1-FB012A46CC6D}"/>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6" name="Footer Placeholder 5">
            <a:extLst>
              <a:ext uri="{FF2B5EF4-FFF2-40B4-BE49-F238E27FC236}">
                <a16:creationId xmlns:a16="http://schemas.microsoft.com/office/drawing/2014/main" id="{D30885B1-6041-ED41-AB7F-228F8CC9B3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F42846-C42E-B54A-BA32-D9967C16A870}"/>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59925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BF823-674E-D542-ADA4-A3F16F84CBA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BA2B32-1C35-1649-9289-B518FADFA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5A3EA-418E-E54C-822E-9E12D5C87C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3FBB5A9-253F-E847-A8BA-F4E4F2DAE6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DB3479-8D35-E54B-9325-F4DD79ECE5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33F5CE-D608-2B48-9B67-CBE12F7B2B90}"/>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8" name="Footer Placeholder 7">
            <a:extLst>
              <a:ext uri="{FF2B5EF4-FFF2-40B4-BE49-F238E27FC236}">
                <a16:creationId xmlns:a16="http://schemas.microsoft.com/office/drawing/2014/main" id="{411CB86C-6956-034B-88A6-53F2A273C8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C5C612-C0B1-AB41-A339-1365A9E1D00A}"/>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3393480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91004-6F71-2640-B47F-08475A8257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E9B636-F04F-F54F-A9D7-2F730CE6D46A}"/>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4" name="Footer Placeholder 3">
            <a:extLst>
              <a:ext uri="{FF2B5EF4-FFF2-40B4-BE49-F238E27FC236}">
                <a16:creationId xmlns:a16="http://schemas.microsoft.com/office/drawing/2014/main" id="{B4EFB650-B5F0-5D40-84BA-9E438A0F0C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BA707C-B68A-FB42-8A1F-7067ED7EAA7F}"/>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407048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E0FD9-63DE-864D-AF68-10BB4FFDA9BA}"/>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3" name="Footer Placeholder 2">
            <a:extLst>
              <a:ext uri="{FF2B5EF4-FFF2-40B4-BE49-F238E27FC236}">
                <a16:creationId xmlns:a16="http://schemas.microsoft.com/office/drawing/2014/main" id="{CE087D4F-4CF9-D54B-9285-CEB249C308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117A71-7D13-5B4D-87CF-B418798DF713}"/>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957272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E209-0E02-5340-BDAA-F0DBA576BB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9EF64F-1AAC-344E-A5FC-3E49CCFE2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46621-1818-0342-8C69-0371BA391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90D1B4-4E6E-014D-9F8A-905B64FC5B74}"/>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6" name="Footer Placeholder 5">
            <a:extLst>
              <a:ext uri="{FF2B5EF4-FFF2-40B4-BE49-F238E27FC236}">
                <a16:creationId xmlns:a16="http://schemas.microsoft.com/office/drawing/2014/main" id="{61A624F0-411C-384B-B530-CF5D16BA0A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B23A7-D431-4C40-9E0E-0E057867F233}"/>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2218775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EFA80-1FED-C449-9D35-244449C47B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8138DD-EC31-E644-ADFE-948542E9ED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89FBE0-633A-0641-8847-9988F0B1D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50B43-4762-0A4C-A7A5-78466FD58294}"/>
              </a:ext>
            </a:extLst>
          </p:cNvPr>
          <p:cNvSpPr>
            <a:spLocks noGrp="1"/>
          </p:cNvSpPr>
          <p:nvPr>
            <p:ph type="dt" sz="half" idx="10"/>
          </p:nvPr>
        </p:nvSpPr>
        <p:spPr/>
        <p:txBody>
          <a:bodyPr/>
          <a:lstStyle/>
          <a:p>
            <a:fld id="{318ABD4E-F756-8A4A-8D8C-D6800330735F}" type="datetimeFigureOut">
              <a:rPr lang="en-US" smtClean="0"/>
              <a:t>2/11/26</a:t>
            </a:fld>
            <a:endParaRPr lang="en-US"/>
          </a:p>
        </p:txBody>
      </p:sp>
      <p:sp>
        <p:nvSpPr>
          <p:cNvPr id="6" name="Footer Placeholder 5">
            <a:extLst>
              <a:ext uri="{FF2B5EF4-FFF2-40B4-BE49-F238E27FC236}">
                <a16:creationId xmlns:a16="http://schemas.microsoft.com/office/drawing/2014/main" id="{D4E14C27-86BE-AB4C-B8ED-B487926FF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31CF06-351B-3E4C-8DEA-6F04B1367A1D}"/>
              </a:ext>
            </a:extLst>
          </p:cNvPr>
          <p:cNvSpPr>
            <a:spLocks noGrp="1"/>
          </p:cNvSpPr>
          <p:nvPr>
            <p:ph type="sldNum" sz="quarter" idx="12"/>
          </p:nvPr>
        </p:nvSpPr>
        <p:spPr/>
        <p:txBody>
          <a:bodyPr/>
          <a:lstStyle/>
          <a:p>
            <a:fld id="{2F437DA2-6AB6-254D-8485-1DACD81F3ACB}" type="slidenum">
              <a:rPr lang="en-US" smtClean="0"/>
              <a:t>‹#›</a:t>
            </a:fld>
            <a:endParaRPr lang="en-US"/>
          </a:p>
        </p:txBody>
      </p:sp>
    </p:spTree>
    <p:extLst>
      <p:ext uri="{BB962C8B-B14F-4D97-AF65-F5344CB8AC3E}">
        <p14:creationId xmlns:p14="http://schemas.microsoft.com/office/powerpoint/2010/main" val="1751686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639BA1-DA82-084D-AE28-85402B1310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D49BDF-997A-9340-B838-2353182B7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AD449A-3634-2646-AD1B-9692BF556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8ABD4E-F756-8A4A-8D8C-D6800330735F}" type="datetimeFigureOut">
              <a:rPr lang="en-US" smtClean="0"/>
              <a:t>2/11/26</a:t>
            </a:fld>
            <a:endParaRPr lang="en-US"/>
          </a:p>
        </p:txBody>
      </p:sp>
      <p:sp>
        <p:nvSpPr>
          <p:cNvPr id="5" name="Footer Placeholder 4">
            <a:extLst>
              <a:ext uri="{FF2B5EF4-FFF2-40B4-BE49-F238E27FC236}">
                <a16:creationId xmlns:a16="http://schemas.microsoft.com/office/drawing/2014/main" id="{CEDA8F7C-2F4C-0347-9ADE-B65DBD5E0A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E4B4AC-2A4F-A04B-BA1E-21F3C004C3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37DA2-6AB6-254D-8485-1DACD81F3ACB}" type="slidenum">
              <a:rPr lang="en-US" smtClean="0"/>
              <a:t>‹#›</a:t>
            </a:fld>
            <a:endParaRPr lang="en-US"/>
          </a:p>
        </p:txBody>
      </p:sp>
    </p:spTree>
    <p:extLst>
      <p:ext uri="{BB962C8B-B14F-4D97-AF65-F5344CB8AC3E}">
        <p14:creationId xmlns:p14="http://schemas.microsoft.com/office/powerpoint/2010/main" val="37493436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0.png"/><Relationship Id="rId7" Type="http://schemas.openxmlformats.org/officeDocument/2006/relationships/image" Target="../media/image29.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2.png"/><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8.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45FB279-3C30-7940-BD1B-7A0314493384}"/>
              </a:ext>
            </a:extLst>
          </p:cNvPr>
          <p:cNvSpPr/>
          <p:nvPr/>
        </p:nvSpPr>
        <p:spPr>
          <a:xfrm>
            <a:off x="233435" y="686518"/>
            <a:ext cx="6653747" cy="984885"/>
          </a:xfrm>
          <a:prstGeom prst="rect">
            <a:avLst/>
          </a:prstGeom>
        </p:spPr>
        <p:txBody>
          <a:bodyPr wrap="square">
            <a:spAutoFit/>
          </a:bodyPr>
          <a:lstStyle/>
          <a:p>
            <a:r>
              <a:rPr lang="en-US" sz="4000" dirty="0">
                <a:effectLst/>
                <a:latin typeface="Avenir" panose="02000503020000020003" pitchFamily="2" charset="0"/>
              </a:rPr>
              <a:t>Chapter 22 </a:t>
            </a:r>
            <a:endParaRPr lang="en-US" dirty="0"/>
          </a:p>
          <a:p>
            <a:r>
              <a:rPr lang="en-US" b="1" i="1" dirty="0">
                <a:latin typeface="Avenir" panose="02000503020000020003" pitchFamily="2" charset="0"/>
              </a:rPr>
              <a:t>MYCOBACTERIUM AND RELATED ACID-FAST BACTERIA</a:t>
            </a:r>
            <a:endParaRPr lang="en-US" dirty="0"/>
          </a:p>
        </p:txBody>
      </p:sp>
      <p:sp>
        <p:nvSpPr>
          <p:cNvPr id="2" name="Rectangle 1"/>
          <p:cNvSpPr/>
          <p:nvPr/>
        </p:nvSpPr>
        <p:spPr>
          <a:xfrm>
            <a:off x="1339159" y="2896212"/>
            <a:ext cx="4442298" cy="2246769"/>
          </a:xfrm>
          <a:prstGeom prst="rect">
            <a:avLst/>
          </a:prstGeom>
        </p:spPr>
        <p:txBody>
          <a:bodyPr wrap="square">
            <a:spAutoFit/>
          </a:bodyPr>
          <a:lstStyle/>
          <a:p>
            <a:r>
              <a:rPr lang="en-US" sz="2000" dirty="0"/>
              <a:t>• </a:t>
            </a:r>
            <a:r>
              <a:rPr lang="en-US" sz="2000" i="1" dirty="0"/>
              <a:t>Mycobacterium tuberculosis </a:t>
            </a:r>
          </a:p>
          <a:p>
            <a:r>
              <a:rPr lang="en-US" sz="2000" dirty="0"/>
              <a:t>• Other Slow-Growing Mycobacteria </a:t>
            </a:r>
          </a:p>
          <a:p>
            <a:r>
              <a:rPr lang="en-US" sz="2000" dirty="0"/>
              <a:t>• </a:t>
            </a:r>
            <a:r>
              <a:rPr lang="en-US" sz="2000" i="1" dirty="0"/>
              <a:t>Mycobacterium </a:t>
            </a:r>
            <a:r>
              <a:rPr lang="en-US" sz="2000" i="1" dirty="0" err="1"/>
              <a:t>leprae</a:t>
            </a:r>
            <a:r>
              <a:rPr lang="en-US" sz="2000" i="1" dirty="0"/>
              <a:t> </a:t>
            </a:r>
          </a:p>
          <a:p>
            <a:r>
              <a:rPr lang="en-US" sz="2000" dirty="0"/>
              <a:t>• </a:t>
            </a:r>
            <a:r>
              <a:rPr lang="en-US" sz="2000" i="1" dirty="0"/>
              <a:t>Mycobacterium </a:t>
            </a:r>
            <a:r>
              <a:rPr lang="en-US" sz="2000" i="1" dirty="0" err="1"/>
              <a:t>avium</a:t>
            </a:r>
            <a:r>
              <a:rPr lang="en-US" sz="2000" i="1" dirty="0"/>
              <a:t> </a:t>
            </a:r>
            <a:r>
              <a:rPr lang="en-US" sz="2000" dirty="0"/>
              <a:t>complex (MAC)     </a:t>
            </a:r>
          </a:p>
          <a:p>
            <a:r>
              <a:rPr lang="en-US" sz="2000" dirty="0"/>
              <a:t>       </a:t>
            </a:r>
            <a:r>
              <a:rPr lang="en-US" sz="2000" i="1" dirty="0"/>
              <a:t>M. </a:t>
            </a:r>
            <a:r>
              <a:rPr lang="en-US" sz="2000" i="1" dirty="0" err="1"/>
              <a:t>avium</a:t>
            </a:r>
            <a:r>
              <a:rPr lang="en-US" sz="2000" i="1" dirty="0"/>
              <a:t> </a:t>
            </a:r>
          </a:p>
          <a:p>
            <a:r>
              <a:rPr lang="en-US" sz="2000" i="1" dirty="0"/>
              <a:t>       M. </a:t>
            </a:r>
            <a:r>
              <a:rPr lang="en-US" sz="2000" i="1" dirty="0" err="1"/>
              <a:t>intracellulare</a:t>
            </a:r>
            <a:r>
              <a:rPr lang="en-US" sz="2000" i="1" dirty="0"/>
              <a:t> </a:t>
            </a:r>
          </a:p>
          <a:p>
            <a:r>
              <a:rPr lang="en-US" sz="2000" i="1" dirty="0"/>
              <a:t>• </a:t>
            </a:r>
            <a:r>
              <a:rPr lang="en-US" sz="2000" i="1" dirty="0" err="1"/>
              <a:t>Nocardia</a:t>
            </a:r>
            <a:r>
              <a:rPr lang="en-US" sz="2000" i="1" dirty="0"/>
              <a:t>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814" y="0"/>
            <a:ext cx="4370186" cy="6858000"/>
          </a:xfrm>
          <a:prstGeom prst="rect">
            <a:avLst/>
          </a:prstGeom>
        </p:spPr>
      </p:pic>
    </p:spTree>
    <p:extLst>
      <p:ext uri="{BB962C8B-B14F-4D97-AF65-F5344CB8AC3E}">
        <p14:creationId xmlns:p14="http://schemas.microsoft.com/office/powerpoint/2010/main" val="199666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C5BC4-5B5F-8746-86A5-7047ADA9E733}"/>
              </a:ext>
            </a:extLst>
          </p:cNvPr>
          <p:cNvPicPr>
            <a:picLocks noChangeAspect="1"/>
          </p:cNvPicPr>
          <p:nvPr/>
        </p:nvPicPr>
        <p:blipFill>
          <a:blip r:embed="rId2"/>
          <a:stretch>
            <a:fillRect/>
          </a:stretch>
        </p:blipFill>
        <p:spPr>
          <a:xfrm>
            <a:off x="6873970" y="0"/>
            <a:ext cx="5318030" cy="6858000"/>
          </a:xfrm>
          <a:prstGeom prst="rect">
            <a:avLst/>
          </a:prstGeom>
        </p:spPr>
      </p:pic>
      <p:sp>
        <p:nvSpPr>
          <p:cNvPr id="10" name="Oval 9">
            <a:extLst>
              <a:ext uri="{FF2B5EF4-FFF2-40B4-BE49-F238E27FC236}">
                <a16:creationId xmlns:a16="http://schemas.microsoft.com/office/drawing/2014/main" id="{4390AF33-5AA8-1E45-8CA4-0E42F867B406}"/>
              </a:ext>
            </a:extLst>
          </p:cNvPr>
          <p:cNvSpPr/>
          <p:nvPr/>
        </p:nvSpPr>
        <p:spPr>
          <a:xfrm>
            <a:off x="9503603" y="3626604"/>
            <a:ext cx="2688397" cy="29136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3AF0A3-26BA-9D41-A224-576C42D890EE}"/>
              </a:ext>
            </a:extLst>
          </p:cNvPr>
          <p:cNvSpPr/>
          <p:nvPr/>
        </p:nvSpPr>
        <p:spPr>
          <a:xfrm>
            <a:off x="80938" y="92572"/>
            <a:ext cx="3381823" cy="461665"/>
          </a:xfrm>
          <a:prstGeom prst="rect">
            <a:avLst/>
          </a:prstGeom>
        </p:spPr>
        <p:txBody>
          <a:bodyPr wrap="none">
            <a:spAutoFit/>
          </a:bodyPr>
          <a:lstStyle/>
          <a:p>
            <a:r>
              <a:rPr lang="en-US" sz="2400" dirty="0">
                <a:solidFill>
                  <a:srgbClr val="BF0000"/>
                </a:solidFill>
                <a:latin typeface="CalibriLight"/>
              </a:rPr>
              <a:t>Pathogenesis &amp; Immunity</a:t>
            </a:r>
            <a:endParaRPr lang="en-US" sz="2400" dirty="0"/>
          </a:p>
        </p:txBody>
      </p:sp>
      <p:sp>
        <p:nvSpPr>
          <p:cNvPr id="8" name="Rectangle 7">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
        <p:nvSpPr>
          <p:cNvPr id="6" name="Rectangle 5"/>
          <p:cNvSpPr/>
          <p:nvPr/>
        </p:nvSpPr>
        <p:spPr>
          <a:xfrm>
            <a:off x="304799" y="1057788"/>
            <a:ext cx="7475349" cy="5632311"/>
          </a:xfrm>
          <a:prstGeom prst="rect">
            <a:avLst/>
          </a:prstGeom>
        </p:spPr>
        <p:txBody>
          <a:bodyPr wrap="square">
            <a:spAutoFit/>
          </a:bodyPr>
          <a:lstStyle/>
          <a:p>
            <a:r>
              <a:rPr lang="en-US" b="1" u="sng" dirty="0">
                <a:solidFill>
                  <a:srgbClr val="000000"/>
                </a:solidFill>
              </a:rPr>
              <a:t>Active</a:t>
            </a:r>
            <a:r>
              <a:rPr lang="en-US" b="1" dirty="0">
                <a:solidFill>
                  <a:srgbClr val="000000"/>
                </a:solidFill>
              </a:rPr>
              <a:t> tuberculosis</a:t>
            </a:r>
            <a:endParaRPr lang="en-US" dirty="0">
              <a:solidFill>
                <a:srgbClr val="000000"/>
              </a:solidFill>
            </a:endParaRPr>
          </a:p>
          <a:p>
            <a:pPr>
              <a:buFont typeface="Arial" charset="0"/>
              <a:buChar char="•"/>
            </a:pPr>
            <a:r>
              <a:rPr lang="en-US" dirty="0">
                <a:solidFill>
                  <a:srgbClr val="000000"/>
                </a:solidFill>
              </a:rPr>
              <a:t> For unknown reasons, dormant foci Reactivate and further develops in the </a:t>
            </a:r>
            <a:r>
              <a:rPr lang="en-US" b="1" dirty="0">
                <a:solidFill>
                  <a:srgbClr val="000000"/>
                </a:solidFill>
              </a:rPr>
              <a:t>upper lobes of the lungs</a:t>
            </a:r>
            <a:endParaRPr lang="en-US" dirty="0">
              <a:solidFill>
                <a:srgbClr val="000000"/>
              </a:solidFill>
            </a:endParaRPr>
          </a:p>
          <a:p>
            <a:pPr>
              <a:buFont typeface="Arial" charset="0"/>
              <a:buChar char="•"/>
            </a:pPr>
            <a:r>
              <a:rPr lang="en-US" dirty="0">
                <a:solidFill>
                  <a:srgbClr val="000000"/>
                </a:solidFill>
              </a:rPr>
              <a:t>proteases from activated macrophages soften and liquefy the caseous material. excesses of TNF and cytokines cause fever and wasting appearance.</a:t>
            </a:r>
          </a:p>
          <a:p>
            <a:pPr>
              <a:buFont typeface="Arial" charset="0"/>
              <a:buChar char="•"/>
            </a:pPr>
            <a:r>
              <a:rPr lang="en-US" dirty="0">
                <a:solidFill>
                  <a:srgbClr val="000000"/>
                </a:solidFill>
              </a:rPr>
              <a:t> The expanding lesion of replicating bacilli erode through the bronchus wall, discharging its liquefied contents into the lung’s well-aerated cavity, which is ideal to support more replication of the bacilli.</a:t>
            </a:r>
          </a:p>
          <a:p>
            <a:pPr>
              <a:buFont typeface="Arial" charset="0"/>
              <a:buChar char="•"/>
            </a:pPr>
            <a:r>
              <a:rPr lang="en-US" dirty="0">
                <a:solidFill>
                  <a:srgbClr val="000000"/>
                </a:solidFill>
              </a:rPr>
              <a:t> Then, large numbers of bacilli gain access to the sputum, and the patient becomes an open, infectious case.</a:t>
            </a:r>
          </a:p>
          <a:p>
            <a:r>
              <a:rPr lang="en-US" dirty="0">
                <a:solidFill>
                  <a:srgbClr val="000000"/>
                </a:solidFill>
              </a:rPr>
              <a:t> </a:t>
            </a:r>
            <a:r>
              <a:rPr lang="en-US" dirty="0"/>
              <a:t>	-Shows up nonspecific at first: malaise, weight loss, cough, and 	night sweats; sputum may be scant or bloody and purulent at first.	-Then blood-streaked sputum (</a:t>
            </a:r>
            <a:r>
              <a:rPr lang="en-US" dirty="0">
                <a:solidFill>
                  <a:srgbClr val="FF0000"/>
                </a:solidFill>
              </a:rPr>
              <a:t>hemoptysis</a:t>
            </a:r>
            <a:r>
              <a:rPr lang="en-US" dirty="0"/>
              <a:t>), indicating tissue 	destruction, cavitary.</a:t>
            </a:r>
            <a:endParaRPr lang="en-US" dirty="0">
              <a:solidFill>
                <a:srgbClr val="000000"/>
              </a:solidFill>
            </a:endParaRPr>
          </a:p>
          <a:p>
            <a:pPr>
              <a:buFont typeface="Arial" charset="0"/>
              <a:buChar char="•"/>
            </a:pPr>
            <a:r>
              <a:rPr lang="en-US" dirty="0">
                <a:solidFill>
                  <a:srgbClr val="000000"/>
                </a:solidFill>
              </a:rPr>
              <a:t> Infection spreads through the bronchial tree. and secondary lesions develop in the lung and, sometimes, trachea, larynx, mouth.</a:t>
            </a:r>
          </a:p>
          <a:p>
            <a:pPr>
              <a:buFont typeface="Arial" charset="0"/>
              <a:buChar char="•"/>
            </a:pPr>
            <a:r>
              <a:rPr lang="en-US" dirty="0">
                <a:solidFill>
                  <a:srgbClr val="000000"/>
                </a:solidFill>
              </a:rPr>
              <a:t> Bacilli in swallowed sputum can lead to intestinal, renal, and bladder lesions..</a:t>
            </a:r>
          </a:p>
          <a:p>
            <a:r>
              <a:rPr lang="en-US" dirty="0">
                <a:solidFill>
                  <a:srgbClr val="000000"/>
                </a:solidFill>
              </a:rPr>
              <a:t>.</a:t>
            </a:r>
          </a:p>
          <a:p>
            <a:pPr>
              <a:buFont typeface="Arial" charset="0"/>
              <a:buChar char="•"/>
            </a:pPr>
            <a:r>
              <a:rPr lang="en-US" dirty="0">
                <a:solidFill>
                  <a:srgbClr val="000000"/>
                </a:solidFill>
              </a:rPr>
              <a:t> Post-primary cutaneous tuberculosis (lupus vulgaris) usually affects the face and neck.</a:t>
            </a:r>
          </a:p>
        </p:txBody>
      </p:sp>
    </p:spTree>
    <p:extLst>
      <p:ext uri="{BB962C8B-B14F-4D97-AF65-F5344CB8AC3E}">
        <p14:creationId xmlns:p14="http://schemas.microsoft.com/office/powerpoint/2010/main" val="40738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BB6A77-922C-3644-ADC6-EAEDEB9BC56A}"/>
              </a:ext>
            </a:extLst>
          </p:cNvPr>
          <p:cNvPicPr>
            <a:picLocks noChangeAspect="1"/>
          </p:cNvPicPr>
          <p:nvPr/>
        </p:nvPicPr>
        <p:blipFill>
          <a:blip r:embed="rId2"/>
          <a:stretch>
            <a:fillRect/>
          </a:stretch>
        </p:blipFill>
        <p:spPr>
          <a:xfrm>
            <a:off x="6873970" y="0"/>
            <a:ext cx="5318030" cy="6858000"/>
          </a:xfrm>
          <a:prstGeom prst="rect">
            <a:avLst/>
          </a:prstGeom>
        </p:spPr>
      </p:pic>
      <p:sp>
        <p:nvSpPr>
          <p:cNvPr id="2" name="Rectangle 1">
            <a:extLst>
              <a:ext uri="{FF2B5EF4-FFF2-40B4-BE49-F238E27FC236}">
                <a16:creationId xmlns:a16="http://schemas.microsoft.com/office/drawing/2014/main" id="{97AECC86-0DC0-464F-A5EA-664AE0DCE560}"/>
              </a:ext>
            </a:extLst>
          </p:cNvPr>
          <p:cNvSpPr/>
          <p:nvPr/>
        </p:nvSpPr>
        <p:spPr>
          <a:xfrm>
            <a:off x="80938" y="92572"/>
            <a:ext cx="2091278"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
        <p:nvSpPr>
          <p:cNvPr id="10" name="Rectangle 9"/>
          <p:cNvSpPr/>
          <p:nvPr/>
        </p:nvSpPr>
        <p:spPr>
          <a:xfrm>
            <a:off x="779463" y="1582340"/>
            <a:ext cx="6096000" cy="3693319"/>
          </a:xfrm>
          <a:prstGeom prst="rect">
            <a:avLst/>
          </a:prstGeom>
        </p:spPr>
        <p:txBody>
          <a:bodyPr>
            <a:spAutoFit/>
          </a:bodyPr>
          <a:lstStyle/>
          <a:p>
            <a:r>
              <a:rPr lang="en-US" b="1" dirty="0">
                <a:solidFill>
                  <a:srgbClr val="000000"/>
                </a:solidFill>
              </a:rPr>
              <a:t>Clinical manifestation of the </a:t>
            </a:r>
            <a:r>
              <a:rPr lang="en-US" b="1" u="sng" dirty="0">
                <a:solidFill>
                  <a:srgbClr val="000000"/>
                </a:solidFill>
              </a:rPr>
              <a:t>primary</a:t>
            </a:r>
            <a:r>
              <a:rPr lang="en-US" b="1" dirty="0">
                <a:solidFill>
                  <a:srgbClr val="000000"/>
                </a:solidFill>
              </a:rPr>
              <a:t> infection</a:t>
            </a:r>
          </a:p>
          <a:p>
            <a:endParaRPr lang="en-US" dirty="0">
              <a:solidFill>
                <a:srgbClr val="000000"/>
              </a:solidFill>
            </a:endParaRPr>
          </a:p>
          <a:p>
            <a:pPr>
              <a:buFont typeface="Arial" charset="0"/>
              <a:buChar char="•"/>
            </a:pPr>
            <a:r>
              <a:rPr lang="en-US" dirty="0">
                <a:solidFill>
                  <a:srgbClr val="000000"/>
                </a:solidFill>
              </a:rPr>
              <a:t>Common presenting symptoms include:</a:t>
            </a:r>
          </a:p>
          <a:p>
            <a:pPr>
              <a:buFont typeface="Arial" charset="0"/>
              <a:buChar char="•"/>
            </a:pPr>
            <a:r>
              <a:rPr lang="en-US" dirty="0">
                <a:solidFill>
                  <a:srgbClr val="000000"/>
                </a:solidFill>
              </a:rPr>
              <a:t>low-grade fever</a:t>
            </a:r>
          </a:p>
          <a:p>
            <a:pPr>
              <a:buFont typeface="Arial" charset="0"/>
              <a:buChar char="•"/>
            </a:pPr>
            <a:r>
              <a:rPr lang="en-US" dirty="0">
                <a:solidFill>
                  <a:srgbClr val="000000"/>
                </a:solidFill>
              </a:rPr>
              <a:t>night sweats</a:t>
            </a:r>
          </a:p>
          <a:p>
            <a:pPr>
              <a:buFont typeface="Arial" charset="0"/>
              <a:buChar char="•"/>
            </a:pPr>
            <a:r>
              <a:rPr lang="en-US" dirty="0">
                <a:solidFill>
                  <a:srgbClr val="000000"/>
                </a:solidFill>
              </a:rPr>
              <a:t>fatigue</a:t>
            </a:r>
          </a:p>
          <a:p>
            <a:pPr>
              <a:buFont typeface="Arial" charset="0"/>
              <a:buChar char="•"/>
            </a:pPr>
            <a:r>
              <a:rPr lang="en-US" dirty="0">
                <a:solidFill>
                  <a:srgbClr val="000000"/>
                </a:solidFill>
              </a:rPr>
              <a:t>anorexia(loss of appetite)</a:t>
            </a:r>
          </a:p>
          <a:p>
            <a:pPr>
              <a:buFont typeface="Arial" charset="0"/>
              <a:buChar char="•"/>
            </a:pPr>
            <a:r>
              <a:rPr lang="en-US" dirty="0">
                <a:solidFill>
                  <a:srgbClr val="000000"/>
                </a:solidFill>
              </a:rPr>
              <a:t>weight loss.</a:t>
            </a:r>
          </a:p>
          <a:p>
            <a:pPr>
              <a:buFont typeface="Arial" charset="0"/>
              <a:buChar char="•"/>
            </a:pPr>
            <a:r>
              <a:rPr lang="en-US" dirty="0">
                <a:solidFill>
                  <a:srgbClr val="000000"/>
                </a:solidFill>
              </a:rPr>
              <a:t>A patient who presents with pulmonary tuberculosis usually has a productive cough, along with low-grade fever, chills, </a:t>
            </a:r>
            <a:r>
              <a:rPr lang="en-US" dirty="0" err="1">
                <a:solidFill>
                  <a:srgbClr val="000000"/>
                </a:solidFill>
              </a:rPr>
              <a:t>myalgias</a:t>
            </a:r>
            <a:r>
              <a:rPr lang="en-US" dirty="0">
                <a:solidFill>
                  <a:srgbClr val="000000"/>
                </a:solidFill>
              </a:rPr>
              <a:t> (aches), and sweating; however, these signs and symptoms are similar for influenza, acute bronchitis, and pneumonia.</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6012" y="2682713"/>
            <a:ext cx="1320800" cy="1244600"/>
          </a:xfrm>
          <a:prstGeom prst="rect">
            <a:avLst/>
          </a:prstGeom>
        </p:spPr>
      </p:pic>
      <p:sp>
        <p:nvSpPr>
          <p:cNvPr id="12" name="Rectangle 11">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
        <p:nvSpPr>
          <p:cNvPr id="3" name="Oval 2">
            <a:extLst>
              <a:ext uri="{FF2B5EF4-FFF2-40B4-BE49-F238E27FC236}">
                <a16:creationId xmlns:a16="http://schemas.microsoft.com/office/drawing/2014/main" id="{B48F27D0-74EC-A14C-B58C-06BA75EB669F}"/>
              </a:ext>
            </a:extLst>
          </p:cNvPr>
          <p:cNvSpPr/>
          <p:nvPr/>
        </p:nvSpPr>
        <p:spPr>
          <a:xfrm>
            <a:off x="6447295" y="2417736"/>
            <a:ext cx="2743200" cy="1735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879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ECC86-0DC0-464F-A5EA-664AE0DCE560}"/>
              </a:ext>
            </a:extLst>
          </p:cNvPr>
          <p:cNvSpPr/>
          <p:nvPr/>
        </p:nvSpPr>
        <p:spPr>
          <a:xfrm>
            <a:off x="80938" y="92572"/>
            <a:ext cx="2091278"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
        <p:nvSpPr>
          <p:cNvPr id="6" name="Rectangle 5"/>
          <p:cNvSpPr/>
          <p:nvPr/>
        </p:nvSpPr>
        <p:spPr>
          <a:xfrm>
            <a:off x="795314" y="1312993"/>
            <a:ext cx="3466720" cy="3693319"/>
          </a:xfrm>
          <a:prstGeom prst="rect">
            <a:avLst/>
          </a:prstGeom>
        </p:spPr>
        <p:txBody>
          <a:bodyPr wrap="square">
            <a:spAutoFit/>
          </a:bodyPr>
          <a:lstStyle/>
          <a:p>
            <a:r>
              <a:rPr lang="en-US" b="1" dirty="0">
                <a:solidFill>
                  <a:srgbClr val="000000"/>
                </a:solidFill>
              </a:rPr>
              <a:t>Clinical manifestation of </a:t>
            </a:r>
          </a:p>
          <a:p>
            <a:r>
              <a:rPr lang="en-US" b="1" dirty="0">
                <a:solidFill>
                  <a:srgbClr val="000000"/>
                </a:solidFill>
              </a:rPr>
              <a:t>Latent tuberculosis</a:t>
            </a:r>
          </a:p>
          <a:p>
            <a:endParaRPr lang="en-US" dirty="0">
              <a:solidFill>
                <a:srgbClr val="000000"/>
              </a:solidFill>
            </a:endParaRPr>
          </a:p>
          <a:p>
            <a:pPr>
              <a:buFont typeface="Arial" charset="0"/>
              <a:buChar char="•"/>
            </a:pPr>
            <a:r>
              <a:rPr lang="en-US" dirty="0">
                <a:solidFill>
                  <a:srgbClr val="000000"/>
                </a:solidFill>
              </a:rPr>
              <a:t>In most infected individuals, the primary infection resolves.</a:t>
            </a:r>
          </a:p>
          <a:p>
            <a:pPr>
              <a:buFont typeface="Arial" charset="0"/>
              <a:buChar char="•"/>
            </a:pPr>
            <a:endParaRPr lang="en-US" dirty="0">
              <a:solidFill>
                <a:srgbClr val="000000"/>
              </a:solidFill>
            </a:endParaRPr>
          </a:p>
          <a:p>
            <a:pPr>
              <a:buFont typeface="Arial" charset="0"/>
              <a:buChar char="•"/>
            </a:pPr>
            <a:r>
              <a:rPr lang="en-US" dirty="0">
                <a:solidFill>
                  <a:srgbClr val="000000"/>
                </a:solidFill>
              </a:rPr>
              <a:t> but some residual tubercle </a:t>
            </a:r>
            <a:r>
              <a:rPr lang="en-US" i="1" dirty="0">
                <a:solidFill>
                  <a:srgbClr val="000000"/>
                </a:solidFill>
              </a:rPr>
              <a:t>bacilli</a:t>
            </a:r>
            <a:r>
              <a:rPr lang="en-US" dirty="0">
                <a:solidFill>
                  <a:srgbClr val="000000"/>
                </a:solidFill>
              </a:rPr>
              <a:t>  can enter a poorly understood stage of latency or dormancy.</a:t>
            </a:r>
          </a:p>
          <a:p>
            <a:pPr>
              <a:buFont typeface="Arial" charset="0"/>
              <a:buChar char="•"/>
            </a:pPr>
            <a:endParaRPr lang="en-US" dirty="0">
              <a:solidFill>
                <a:srgbClr val="000000"/>
              </a:solidFill>
            </a:endParaRPr>
          </a:p>
          <a:p>
            <a:pPr>
              <a:buFont typeface="Arial" charset="0"/>
              <a:buChar char="•"/>
            </a:pPr>
            <a:r>
              <a:rPr lang="en-US" dirty="0">
                <a:solidFill>
                  <a:srgbClr val="000000"/>
                </a:solidFill>
              </a:rPr>
              <a:t>Can be asymptomatic but may see granulomas, </a:t>
            </a:r>
            <a:r>
              <a:rPr lang="en-US" dirty="0" err="1">
                <a:solidFill>
                  <a:srgbClr val="000000"/>
                </a:solidFill>
              </a:rPr>
              <a:t>ghon</a:t>
            </a:r>
            <a:r>
              <a:rPr lang="en-US" dirty="0">
                <a:solidFill>
                  <a:srgbClr val="000000"/>
                </a:solidFill>
              </a:rPr>
              <a:t> focus, on chest x-rays.</a:t>
            </a:r>
          </a:p>
        </p:txBody>
      </p:sp>
      <p:sp>
        <p:nvSpPr>
          <p:cNvPr id="12" name="Rectangle 11">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pic>
        <p:nvPicPr>
          <p:cNvPr id="7" name="Picture 6">
            <a:extLst>
              <a:ext uri="{FF2B5EF4-FFF2-40B4-BE49-F238E27FC236}">
                <a16:creationId xmlns:a16="http://schemas.microsoft.com/office/drawing/2014/main" id="{130704B4-61C5-F94B-AC98-0D477E77772C}"/>
              </a:ext>
            </a:extLst>
          </p:cNvPr>
          <p:cNvPicPr>
            <a:picLocks noChangeAspect="1"/>
          </p:cNvPicPr>
          <p:nvPr/>
        </p:nvPicPr>
        <p:blipFill>
          <a:blip r:embed="rId2"/>
          <a:stretch>
            <a:fillRect/>
          </a:stretch>
        </p:blipFill>
        <p:spPr>
          <a:xfrm>
            <a:off x="6873970" y="0"/>
            <a:ext cx="5318030" cy="6858000"/>
          </a:xfrm>
          <a:prstGeom prst="rect">
            <a:avLst/>
          </a:prstGeom>
        </p:spPr>
      </p:pic>
      <p:sp>
        <p:nvSpPr>
          <p:cNvPr id="8" name="Oval 7">
            <a:extLst>
              <a:ext uri="{FF2B5EF4-FFF2-40B4-BE49-F238E27FC236}">
                <a16:creationId xmlns:a16="http://schemas.microsoft.com/office/drawing/2014/main" id="{DF9D378D-FF59-DD48-BC1A-F165C2D6D21A}"/>
              </a:ext>
            </a:extLst>
          </p:cNvPr>
          <p:cNvSpPr/>
          <p:nvPr/>
        </p:nvSpPr>
        <p:spPr>
          <a:xfrm>
            <a:off x="6599695" y="4678336"/>
            <a:ext cx="2743200" cy="21796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1ACD784-16EE-0C41-8CDA-F521D5EF84DA}"/>
              </a:ext>
            </a:extLst>
          </p:cNvPr>
          <p:cNvPicPr>
            <a:picLocks noChangeAspect="1"/>
          </p:cNvPicPr>
          <p:nvPr/>
        </p:nvPicPr>
        <p:blipFill>
          <a:blip r:embed="rId3"/>
          <a:stretch>
            <a:fillRect/>
          </a:stretch>
        </p:blipFill>
        <p:spPr>
          <a:xfrm>
            <a:off x="6178033" y="1912103"/>
            <a:ext cx="1117600" cy="1143000"/>
          </a:xfrm>
          <a:prstGeom prst="rect">
            <a:avLst/>
          </a:prstGeom>
        </p:spPr>
      </p:pic>
      <p:sp>
        <p:nvSpPr>
          <p:cNvPr id="5" name="Rectangle 4">
            <a:extLst>
              <a:ext uri="{FF2B5EF4-FFF2-40B4-BE49-F238E27FC236}">
                <a16:creationId xmlns:a16="http://schemas.microsoft.com/office/drawing/2014/main" id="{C9C9BDD6-30FD-244D-830B-FF6C882B9C8B}"/>
              </a:ext>
            </a:extLst>
          </p:cNvPr>
          <p:cNvSpPr/>
          <p:nvPr/>
        </p:nvSpPr>
        <p:spPr>
          <a:xfrm>
            <a:off x="6178033" y="3059668"/>
            <a:ext cx="1320270" cy="369332"/>
          </a:xfrm>
          <a:prstGeom prst="rect">
            <a:avLst/>
          </a:prstGeom>
        </p:spPr>
        <p:txBody>
          <a:bodyPr wrap="square">
            <a:spAutoFit/>
          </a:bodyPr>
          <a:lstStyle/>
          <a:p>
            <a:r>
              <a:rPr lang="en-US" b="1" dirty="0" err="1">
                <a:solidFill>
                  <a:srgbClr val="000000"/>
                </a:solidFill>
              </a:rPr>
              <a:t>ghon</a:t>
            </a:r>
            <a:r>
              <a:rPr lang="en-US" b="1" dirty="0">
                <a:solidFill>
                  <a:srgbClr val="000000"/>
                </a:solidFill>
              </a:rPr>
              <a:t> focus</a:t>
            </a:r>
            <a:endParaRPr lang="en-US" dirty="0"/>
          </a:p>
        </p:txBody>
      </p:sp>
    </p:spTree>
    <p:extLst>
      <p:ext uri="{BB962C8B-B14F-4D97-AF65-F5344CB8AC3E}">
        <p14:creationId xmlns:p14="http://schemas.microsoft.com/office/powerpoint/2010/main" val="55768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7AECC86-0DC0-464F-A5EA-664AE0DCE560}"/>
              </a:ext>
            </a:extLst>
          </p:cNvPr>
          <p:cNvSpPr/>
          <p:nvPr/>
        </p:nvSpPr>
        <p:spPr>
          <a:xfrm>
            <a:off x="80938" y="92572"/>
            <a:ext cx="2091278"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
        <p:nvSpPr>
          <p:cNvPr id="5" name="Rectangle 4"/>
          <p:cNvSpPr/>
          <p:nvPr/>
        </p:nvSpPr>
        <p:spPr>
          <a:xfrm>
            <a:off x="278994" y="1376673"/>
            <a:ext cx="4452938" cy="4524315"/>
          </a:xfrm>
          <a:prstGeom prst="rect">
            <a:avLst/>
          </a:prstGeom>
        </p:spPr>
        <p:txBody>
          <a:bodyPr wrap="square">
            <a:spAutoFit/>
          </a:bodyPr>
          <a:lstStyle/>
          <a:p>
            <a:r>
              <a:rPr lang="en-US" dirty="0">
                <a:latin typeface="Arial" charset="0"/>
              </a:rPr>
              <a:t>• </a:t>
            </a:r>
            <a:r>
              <a:rPr lang="en-US" b="1" dirty="0">
                <a:latin typeface="Calibri" charset="0"/>
              </a:rPr>
              <a:t>Active pulmonary TB </a:t>
            </a:r>
            <a:r>
              <a:rPr lang="en-US" dirty="0">
                <a:latin typeface="Calibri" charset="0"/>
              </a:rPr>
              <a:t>may manifest as pneumonic </a:t>
            </a:r>
            <a:r>
              <a:rPr lang="en-US" dirty="0">
                <a:solidFill>
                  <a:srgbClr val="4270C1"/>
                </a:solidFill>
                <a:latin typeface="Calibri,Bold" charset="0"/>
              </a:rPr>
              <a:t>consolidation </a:t>
            </a:r>
            <a:r>
              <a:rPr lang="en-US" dirty="0">
                <a:latin typeface="Calibri" charset="0"/>
              </a:rPr>
              <a:t>- homogenous dense opacity or patchy opacification mostly in middle and lower lobes with or without hilar lymphadenopathy called </a:t>
            </a:r>
            <a:r>
              <a:rPr lang="en-US" dirty="0" err="1">
                <a:solidFill>
                  <a:srgbClr val="00B0F0"/>
                </a:solidFill>
                <a:latin typeface="Calibri" charset="0"/>
              </a:rPr>
              <a:t>Ghon</a:t>
            </a:r>
            <a:r>
              <a:rPr lang="en-US" dirty="0">
                <a:solidFill>
                  <a:srgbClr val="00B0F0"/>
                </a:solidFill>
                <a:latin typeface="Calibri" charset="0"/>
              </a:rPr>
              <a:t> complex</a:t>
            </a:r>
            <a:r>
              <a:rPr lang="en-US" dirty="0">
                <a:latin typeface="Calibri" charset="0"/>
              </a:rPr>
              <a:t>. </a:t>
            </a:r>
            <a:endParaRPr lang="en-US" dirty="0"/>
          </a:p>
          <a:p>
            <a:r>
              <a:rPr lang="en-US" dirty="0">
                <a:latin typeface="Arial" charset="0"/>
              </a:rPr>
              <a:t>• </a:t>
            </a:r>
            <a:r>
              <a:rPr lang="en-US" dirty="0" err="1">
                <a:solidFill>
                  <a:srgbClr val="00B0F0"/>
                </a:solidFill>
                <a:latin typeface="Calibri,Bold" charset="0"/>
              </a:rPr>
              <a:t>Ghon</a:t>
            </a:r>
            <a:r>
              <a:rPr lang="en-US" dirty="0">
                <a:solidFill>
                  <a:srgbClr val="00B0F0"/>
                </a:solidFill>
                <a:latin typeface="Calibri,Bold" charset="0"/>
              </a:rPr>
              <a:t> complex </a:t>
            </a:r>
            <a:r>
              <a:rPr lang="en-US" dirty="0">
                <a:latin typeface="Calibri" charset="0"/>
              </a:rPr>
              <a:t>is the same as a </a:t>
            </a:r>
            <a:r>
              <a:rPr lang="en-US" dirty="0" err="1">
                <a:solidFill>
                  <a:srgbClr val="00B0F0"/>
                </a:solidFill>
                <a:latin typeface="Calibri" charset="0"/>
              </a:rPr>
              <a:t>Ghon</a:t>
            </a:r>
            <a:r>
              <a:rPr lang="en-US" dirty="0">
                <a:solidFill>
                  <a:srgbClr val="00B0F0"/>
                </a:solidFill>
                <a:latin typeface="Calibri" charset="0"/>
              </a:rPr>
              <a:t> focus </a:t>
            </a:r>
            <a:r>
              <a:rPr lang="en-US" dirty="0">
                <a:latin typeface="Calibri" charset="0"/>
              </a:rPr>
              <a:t>but now you can see all the lymph node activity around it, ‘hilar lymph node adenopathy’. </a:t>
            </a:r>
            <a:endParaRPr lang="en-US" dirty="0"/>
          </a:p>
          <a:p>
            <a:r>
              <a:rPr lang="en-US" dirty="0">
                <a:solidFill>
                  <a:srgbClr val="4270C1"/>
                </a:solidFill>
                <a:latin typeface="Arial" charset="0"/>
              </a:rPr>
              <a:t>• </a:t>
            </a:r>
            <a:r>
              <a:rPr lang="en-US" dirty="0" err="1">
                <a:solidFill>
                  <a:srgbClr val="4270C1"/>
                </a:solidFill>
                <a:latin typeface="Calibri,Bold" charset="0"/>
              </a:rPr>
              <a:t>Kerley</a:t>
            </a:r>
            <a:r>
              <a:rPr lang="en-US" dirty="0">
                <a:solidFill>
                  <a:srgbClr val="4270C1"/>
                </a:solidFill>
                <a:latin typeface="Calibri,Bold" charset="0"/>
              </a:rPr>
              <a:t> lines </a:t>
            </a:r>
            <a:r>
              <a:rPr lang="en-US" dirty="0">
                <a:latin typeface="Calibri" charset="0"/>
              </a:rPr>
              <a:t>– caused by edema (fluid build-up); A = medial (inner half), B = peripheral, C = central </a:t>
            </a:r>
            <a:endParaRPr lang="en-US" dirty="0"/>
          </a:p>
          <a:p>
            <a:r>
              <a:rPr lang="en-US" dirty="0">
                <a:latin typeface="Arial" charset="0"/>
              </a:rPr>
              <a:t>• </a:t>
            </a:r>
            <a:r>
              <a:rPr lang="en-US" dirty="0">
                <a:latin typeface="Calibri" charset="0"/>
              </a:rPr>
              <a:t>The chest x-ray finding of inactive TB can include fibrosis, persistent calcification (</a:t>
            </a:r>
            <a:r>
              <a:rPr lang="en-US" dirty="0" err="1">
                <a:latin typeface="Calibri" charset="0"/>
              </a:rPr>
              <a:t>Ghon's</a:t>
            </a:r>
            <a:r>
              <a:rPr lang="en-US" dirty="0">
                <a:latin typeface="Calibri" charset="0"/>
              </a:rPr>
              <a:t> focus), and a </a:t>
            </a:r>
            <a:r>
              <a:rPr lang="en-US" dirty="0" err="1">
                <a:solidFill>
                  <a:srgbClr val="4270C1"/>
                </a:solidFill>
                <a:latin typeface="Calibri" charset="0"/>
              </a:rPr>
              <a:t>tuberculoma</a:t>
            </a:r>
            <a:r>
              <a:rPr lang="en-US" dirty="0">
                <a:solidFill>
                  <a:srgbClr val="4270C1"/>
                </a:solidFill>
                <a:latin typeface="Calibri" charset="0"/>
              </a:rPr>
              <a:t> </a:t>
            </a:r>
            <a:r>
              <a:rPr lang="en-US" dirty="0">
                <a:latin typeface="Calibri" charset="0"/>
              </a:rPr>
              <a:t>(persistent mass like opacities) </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0925" y="0"/>
            <a:ext cx="3542664" cy="34734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9638" y="0"/>
            <a:ext cx="3603624" cy="347347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9638" y="3479192"/>
            <a:ext cx="3603624" cy="3316100"/>
          </a:xfrm>
          <a:prstGeom prst="rect">
            <a:avLst/>
          </a:prstGeom>
        </p:spPr>
      </p:pic>
      <p:sp>
        <p:nvSpPr>
          <p:cNvPr id="11" name="Rectangle 10">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663" y="3473471"/>
            <a:ext cx="3228975" cy="3403878"/>
          </a:xfrm>
          <a:prstGeom prst="rect">
            <a:avLst/>
          </a:prstGeom>
        </p:spPr>
      </p:pic>
      <p:pic>
        <p:nvPicPr>
          <p:cNvPr id="10" name="Picture 9">
            <a:extLst>
              <a:ext uri="{FF2B5EF4-FFF2-40B4-BE49-F238E27FC236}">
                <a16:creationId xmlns:a16="http://schemas.microsoft.com/office/drawing/2014/main" id="{55CF7C8E-ACA5-B14E-8BF6-DD8D45A71378}"/>
              </a:ext>
            </a:extLst>
          </p:cNvPr>
          <p:cNvPicPr>
            <a:picLocks noChangeAspect="1"/>
          </p:cNvPicPr>
          <p:nvPr/>
        </p:nvPicPr>
        <p:blipFill>
          <a:blip r:embed="rId6"/>
          <a:stretch>
            <a:fillRect/>
          </a:stretch>
        </p:blipFill>
        <p:spPr>
          <a:xfrm>
            <a:off x="4815798" y="5369359"/>
            <a:ext cx="1117600" cy="1143000"/>
          </a:xfrm>
          <a:prstGeom prst="rect">
            <a:avLst/>
          </a:prstGeom>
        </p:spPr>
      </p:pic>
      <p:sp>
        <p:nvSpPr>
          <p:cNvPr id="13" name="Rectangle 12">
            <a:extLst>
              <a:ext uri="{FF2B5EF4-FFF2-40B4-BE49-F238E27FC236}">
                <a16:creationId xmlns:a16="http://schemas.microsoft.com/office/drawing/2014/main" id="{C7258115-4F9B-2041-8305-5BB7F7A0E1D3}"/>
              </a:ext>
            </a:extLst>
          </p:cNvPr>
          <p:cNvSpPr/>
          <p:nvPr/>
        </p:nvSpPr>
        <p:spPr>
          <a:xfrm>
            <a:off x="4088561" y="5725358"/>
            <a:ext cx="1067233" cy="646331"/>
          </a:xfrm>
          <a:prstGeom prst="rect">
            <a:avLst/>
          </a:prstGeom>
        </p:spPr>
        <p:txBody>
          <a:bodyPr wrap="square">
            <a:spAutoFit/>
          </a:bodyPr>
          <a:lstStyle/>
          <a:p>
            <a:r>
              <a:rPr lang="en-US" dirty="0" err="1">
                <a:solidFill>
                  <a:srgbClr val="000000"/>
                </a:solidFill>
              </a:rPr>
              <a:t>Ghon</a:t>
            </a:r>
            <a:r>
              <a:rPr lang="en-US" dirty="0">
                <a:solidFill>
                  <a:srgbClr val="000000"/>
                </a:solidFill>
              </a:rPr>
              <a:t> focus</a:t>
            </a:r>
            <a:endParaRPr lang="en-US" dirty="0"/>
          </a:p>
        </p:txBody>
      </p:sp>
    </p:spTree>
    <p:extLst>
      <p:ext uri="{BB962C8B-B14F-4D97-AF65-F5344CB8AC3E}">
        <p14:creationId xmlns:p14="http://schemas.microsoft.com/office/powerpoint/2010/main" val="162320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1986D9-FEE8-A342-B11B-A710833C767C}"/>
              </a:ext>
            </a:extLst>
          </p:cNvPr>
          <p:cNvSpPr/>
          <p:nvPr/>
        </p:nvSpPr>
        <p:spPr>
          <a:xfrm>
            <a:off x="80938" y="92572"/>
            <a:ext cx="2796471" cy="461665"/>
          </a:xfrm>
          <a:prstGeom prst="rect">
            <a:avLst/>
          </a:prstGeom>
        </p:spPr>
        <p:txBody>
          <a:bodyPr wrap="none">
            <a:spAutoFit/>
          </a:bodyPr>
          <a:lstStyle/>
          <a:p>
            <a:r>
              <a:rPr lang="en-US" sz="2400" dirty="0">
                <a:solidFill>
                  <a:srgbClr val="BF0000"/>
                </a:solidFill>
                <a:latin typeface="CalibriLight"/>
              </a:rPr>
              <a:t>Laboratory Diagnosis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038" y="2314575"/>
            <a:ext cx="3217200" cy="4257299"/>
          </a:xfrm>
          <a:prstGeom prst="rect">
            <a:avLst/>
          </a:prstGeom>
        </p:spPr>
      </p:pic>
      <p:sp>
        <p:nvSpPr>
          <p:cNvPr id="5" name="Rectangle 4"/>
          <p:cNvSpPr/>
          <p:nvPr/>
        </p:nvSpPr>
        <p:spPr>
          <a:xfrm>
            <a:off x="80938" y="1376673"/>
            <a:ext cx="4433912" cy="2308324"/>
          </a:xfrm>
          <a:prstGeom prst="rect">
            <a:avLst/>
          </a:prstGeom>
        </p:spPr>
        <p:txBody>
          <a:bodyPr wrap="square">
            <a:spAutoFit/>
          </a:bodyPr>
          <a:lstStyle/>
          <a:p>
            <a:r>
              <a:rPr lang="en-US" dirty="0"/>
              <a:t>Following symptoms, the clinical diagnosis is supported by: </a:t>
            </a:r>
          </a:p>
          <a:p>
            <a:r>
              <a:rPr lang="en-US" dirty="0"/>
              <a:t> (1) </a:t>
            </a:r>
            <a:r>
              <a:rPr lang="en-US" dirty="0">
                <a:solidFill>
                  <a:srgbClr val="4270C1"/>
                </a:solidFill>
              </a:rPr>
              <a:t>radiographic </a:t>
            </a:r>
            <a:r>
              <a:rPr lang="en-US" dirty="0"/>
              <a:t>evidence of pulmonary disease </a:t>
            </a:r>
          </a:p>
          <a:p>
            <a:r>
              <a:rPr lang="en-US" dirty="0"/>
              <a:t> (2) positive </a:t>
            </a:r>
            <a:r>
              <a:rPr lang="en-US" dirty="0">
                <a:solidFill>
                  <a:srgbClr val="4270C1"/>
                </a:solidFill>
              </a:rPr>
              <a:t>skin test </a:t>
            </a:r>
            <a:r>
              <a:rPr lang="en-US" dirty="0"/>
              <a:t>reactivity  </a:t>
            </a:r>
          </a:p>
          <a:p>
            <a:r>
              <a:rPr lang="en-US" dirty="0"/>
              <a:t> (3) the </a:t>
            </a:r>
            <a:r>
              <a:rPr lang="en-US" dirty="0">
                <a:solidFill>
                  <a:srgbClr val="4270C1"/>
                </a:solidFill>
              </a:rPr>
              <a:t>laboratory detection </a:t>
            </a:r>
            <a:r>
              <a:rPr lang="en-US" dirty="0"/>
              <a:t>of mycobacteria, either with microscopy or in cultures (PCR is most popular now)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7124" y="3793887"/>
            <a:ext cx="2675835" cy="257919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6396" y="3058954"/>
            <a:ext cx="2451100" cy="3657600"/>
          </a:xfrm>
          <a:prstGeom prst="rect">
            <a:avLst/>
          </a:prstGeom>
        </p:spPr>
      </p:pic>
      <p:sp>
        <p:nvSpPr>
          <p:cNvPr id="8" name="Rectangle 7"/>
          <p:cNvSpPr/>
          <p:nvPr/>
        </p:nvSpPr>
        <p:spPr>
          <a:xfrm>
            <a:off x="126380" y="3854232"/>
            <a:ext cx="2666586" cy="2862322"/>
          </a:xfrm>
          <a:prstGeom prst="rect">
            <a:avLst/>
          </a:prstGeom>
        </p:spPr>
        <p:txBody>
          <a:bodyPr wrap="square">
            <a:spAutoFit/>
          </a:bodyPr>
          <a:lstStyle/>
          <a:p>
            <a:r>
              <a:rPr lang="en-US" dirty="0"/>
              <a:t>• In some cases, </a:t>
            </a:r>
            <a:r>
              <a:rPr lang="en-US" dirty="0" err="1"/>
              <a:t>extrapulmonary</a:t>
            </a:r>
            <a:r>
              <a:rPr lang="en-US" dirty="0"/>
              <a:t> TB occurs as the result of the </a:t>
            </a:r>
            <a:r>
              <a:rPr lang="en-US" dirty="0" err="1"/>
              <a:t>hematogenous</a:t>
            </a:r>
            <a:r>
              <a:rPr lang="en-US" dirty="0"/>
              <a:t> spread during the initial infection- in these cases, there may be no evidence of pulmonary disease in patients with disseminated TB </a:t>
            </a:r>
          </a:p>
        </p:txBody>
      </p:sp>
      <p:sp>
        <p:nvSpPr>
          <p:cNvPr id="9" name="TextBox 8"/>
          <p:cNvSpPr txBox="1"/>
          <p:nvPr/>
        </p:nvSpPr>
        <p:spPr>
          <a:xfrm>
            <a:off x="3157124" y="3219627"/>
            <a:ext cx="301686" cy="369332"/>
          </a:xfrm>
          <a:prstGeom prst="rect">
            <a:avLst/>
          </a:prstGeom>
          <a:noFill/>
        </p:spPr>
        <p:txBody>
          <a:bodyPr wrap="none" rtlCol="0">
            <a:spAutoFit/>
          </a:bodyPr>
          <a:lstStyle/>
          <a:p>
            <a:r>
              <a:rPr lang="en-US" dirty="0"/>
              <a:t>1</a:t>
            </a:r>
          </a:p>
        </p:txBody>
      </p:sp>
      <p:sp>
        <p:nvSpPr>
          <p:cNvPr id="10" name="TextBox 9"/>
          <p:cNvSpPr txBox="1"/>
          <p:nvPr/>
        </p:nvSpPr>
        <p:spPr>
          <a:xfrm>
            <a:off x="5762625" y="3225760"/>
            <a:ext cx="301686" cy="369332"/>
          </a:xfrm>
          <a:prstGeom prst="rect">
            <a:avLst/>
          </a:prstGeom>
          <a:noFill/>
        </p:spPr>
        <p:txBody>
          <a:bodyPr wrap="none" rtlCol="0">
            <a:spAutoFit/>
          </a:bodyPr>
          <a:lstStyle/>
          <a:p>
            <a:r>
              <a:rPr lang="en-US" dirty="0"/>
              <a:t>2</a:t>
            </a:r>
          </a:p>
        </p:txBody>
      </p:sp>
      <p:sp>
        <p:nvSpPr>
          <p:cNvPr id="11" name="TextBox 10"/>
          <p:cNvSpPr txBox="1"/>
          <p:nvPr/>
        </p:nvSpPr>
        <p:spPr>
          <a:xfrm>
            <a:off x="8961788" y="3225760"/>
            <a:ext cx="301686" cy="369332"/>
          </a:xfrm>
          <a:prstGeom prst="rect">
            <a:avLst/>
          </a:prstGeom>
          <a:noFill/>
        </p:spPr>
        <p:txBody>
          <a:bodyPr wrap="none" rtlCol="0">
            <a:spAutoFit/>
          </a:bodyPr>
          <a:lstStyle/>
          <a:p>
            <a:r>
              <a:rPr lang="en-US"/>
              <a:t>3</a:t>
            </a:r>
            <a:endParaRPr lang="en-US" dirty="0"/>
          </a:p>
        </p:txBody>
      </p:sp>
      <p:sp>
        <p:nvSpPr>
          <p:cNvPr id="12" name="Rectangle 11"/>
          <p:cNvSpPr/>
          <p:nvPr/>
        </p:nvSpPr>
        <p:spPr>
          <a:xfrm>
            <a:off x="6447279" y="323404"/>
            <a:ext cx="2784959" cy="1754326"/>
          </a:xfrm>
          <a:prstGeom prst="rect">
            <a:avLst/>
          </a:prstGeom>
        </p:spPr>
        <p:txBody>
          <a:bodyPr wrap="square">
            <a:spAutoFit/>
          </a:bodyPr>
          <a:lstStyle/>
          <a:p>
            <a:r>
              <a:rPr lang="en-US" dirty="0"/>
              <a:t>5 tuberculin antigens inoculated intra-dermally.</a:t>
            </a:r>
          </a:p>
          <a:p>
            <a:r>
              <a:rPr lang="en-US" dirty="0"/>
              <a:t>Skin test reactivity (defined by the diameter of the area of induration) is measured 48 hours later </a:t>
            </a:r>
          </a:p>
        </p:txBody>
      </p:sp>
      <p:sp>
        <p:nvSpPr>
          <p:cNvPr id="13" name="Rectangle 12">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Tree>
    <p:extLst>
      <p:ext uri="{BB962C8B-B14F-4D97-AF65-F5344CB8AC3E}">
        <p14:creationId xmlns:p14="http://schemas.microsoft.com/office/powerpoint/2010/main" val="277074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3451329" cy="461665"/>
          </a:xfrm>
          <a:prstGeom prst="rect">
            <a:avLst/>
          </a:prstGeom>
        </p:spPr>
        <p:txBody>
          <a:bodyPr wrap="none">
            <a:spAutoFit/>
          </a:bodyPr>
          <a:lstStyle/>
          <a:p>
            <a:r>
              <a:rPr lang="en-US" sz="2400" dirty="0">
                <a:solidFill>
                  <a:srgbClr val="BF0000"/>
                </a:solidFill>
                <a:latin typeface="CalibriLight"/>
              </a:rPr>
              <a:t>Treatment and Prevention</a:t>
            </a:r>
            <a:endParaRPr lang="en-US" sz="2400" dirty="0"/>
          </a:p>
        </p:txBody>
      </p:sp>
      <p:sp>
        <p:nvSpPr>
          <p:cNvPr id="3" name="Rectangle 2"/>
          <p:cNvSpPr/>
          <p:nvPr/>
        </p:nvSpPr>
        <p:spPr>
          <a:xfrm>
            <a:off x="276225" y="1746081"/>
            <a:ext cx="4324350" cy="4801314"/>
          </a:xfrm>
          <a:prstGeom prst="rect">
            <a:avLst/>
          </a:prstGeom>
        </p:spPr>
        <p:txBody>
          <a:bodyPr wrap="square">
            <a:spAutoFit/>
          </a:bodyPr>
          <a:lstStyle/>
          <a:p>
            <a:r>
              <a:rPr lang="en-US" dirty="0">
                <a:latin typeface="Arial" charset="0"/>
              </a:rPr>
              <a:t>• </a:t>
            </a:r>
            <a:r>
              <a:rPr lang="en-US" dirty="0">
                <a:latin typeface="Calibri" charset="0"/>
              </a:rPr>
              <a:t>Treatment of </a:t>
            </a:r>
            <a:r>
              <a:rPr lang="en-US" i="1" dirty="0">
                <a:latin typeface="Calibri,Italic" charset="0"/>
              </a:rPr>
              <a:t>M. tuberculosis </a:t>
            </a:r>
            <a:r>
              <a:rPr lang="en-US" dirty="0">
                <a:latin typeface="Calibri" charset="0"/>
              </a:rPr>
              <a:t>infections, unlike those for most other bacterial infections, is complex </a:t>
            </a:r>
            <a:endParaRPr lang="en-US" dirty="0"/>
          </a:p>
          <a:p>
            <a:r>
              <a:rPr lang="en-US" dirty="0">
                <a:latin typeface="Arial" charset="0"/>
              </a:rPr>
              <a:t>• </a:t>
            </a:r>
            <a:r>
              <a:rPr lang="en-US" dirty="0">
                <a:latin typeface="Calibri" charset="0"/>
              </a:rPr>
              <a:t>Slow-growing mycobacteria are resistant to most antibiotics used to treat other bacterial infections, and in general, patients must take multiple antibiotics for an extended period (e.g., minimum of 6 - 9 months) or else antibiotic-resistant strains will develop </a:t>
            </a:r>
            <a:endParaRPr lang="en-US" dirty="0"/>
          </a:p>
          <a:p>
            <a:r>
              <a:rPr lang="en-US" dirty="0">
                <a:latin typeface="Arial" charset="0"/>
              </a:rPr>
              <a:t>• </a:t>
            </a:r>
            <a:r>
              <a:rPr lang="en-US" dirty="0">
                <a:latin typeface="Calibri" charset="0"/>
              </a:rPr>
              <a:t>2 months of </a:t>
            </a:r>
            <a:r>
              <a:rPr lang="en-US" dirty="0">
                <a:solidFill>
                  <a:srgbClr val="2D5496"/>
                </a:solidFill>
                <a:latin typeface="Calibri" charset="0"/>
              </a:rPr>
              <a:t>isoniazid</a:t>
            </a:r>
            <a:r>
              <a:rPr lang="en-US" dirty="0">
                <a:latin typeface="Calibri" charset="0"/>
              </a:rPr>
              <a:t>, </a:t>
            </a:r>
            <a:r>
              <a:rPr lang="en-US" dirty="0">
                <a:solidFill>
                  <a:srgbClr val="2D5496"/>
                </a:solidFill>
                <a:latin typeface="Calibri" charset="0"/>
              </a:rPr>
              <a:t>ethambutol</a:t>
            </a:r>
            <a:r>
              <a:rPr lang="en-US" dirty="0">
                <a:latin typeface="Calibri" charset="0"/>
              </a:rPr>
              <a:t>, </a:t>
            </a:r>
            <a:r>
              <a:rPr lang="en-US" dirty="0">
                <a:solidFill>
                  <a:srgbClr val="2D5496"/>
                </a:solidFill>
                <a:latin typeface="Calibri" charset="0"/>
              </a:rPr>
              <a:t>pyrazinamide</a:t>
            </a:r>
            <a:r>
              <a:rPr lang="en-US" dirty="0">
                <a:latin typeface="Calibri" charset="0"/>
              </a:rPr>
              <a:t>, and </a:t>
            </a:r>
            <a:r>
              <a:rPr lang="en-US" dirty="0">
                <a:solidFill>
                  <a:srgbClr val="2D5496"/>
                </a:solidFill>
                <a:latin typeface="Calibri" charset="0"/>
              </a:rPr>
              <a:t>rifampin</a:t>
            </a:r>
            <a:r>
              <a:rPr lang="en-US" dirty="0">
                <a:latin typeface="Calibri" charset="0"/>
              </a:rPr>
              <a:t>, followed by 4 - 6 months of </a:t>
            </a:r>
            <a:r>
              <a:rPr lang="en-US" dirty="0">
                <a:solidFill>
                  <a:srgbClr val="2D5496"/>
                </a:solidFill>
                <a:latin typeface="Calibri" charset="0"/>
              </a:rPr>
              <a:t>isoniazid </a:t>
            </a:r>
            <a:r>
              <a:rPr lang="en-US" dirty="0">
                <a:latin typeface="Calibri" charset="0"/>
              </a:rPr>
              <a:t>and </a:t>
            </a:r>
            <a:r>
              <a:rPr lang="en-US" dirty="0">
                <a:solidFill>
                  <a:srgbClr val="2D5496"/>
                </a:solidFill>
                <a:latin typeface="Calibri" charset="0"/>
              </a:rPr>
              <a:t>rifampin </a:t>
            </a:r>
            <a:endParaRPr lang="en-US" dirty="0"/>
          </a:p>
          <a:p>
            <a:r>
              <a:rPr lang="en-US" dirty="0">
                <a:latin typeface="Arial" charset="0"/>
              </a:rPr>
              <a:t>• </a:t>
            </a:r>
            <a:r>
              <a:rPr lang="en-US" dirty="0">
                <a:latin typeface="Calibri" charset="0"/>
              </a:rPr>
              <a:t>Many side effects, but </a:t>
            </a:r>
            <a:r>
              <a:rPr lang="en-US" dirty="0">
                <a:solidFill>
                  <a:srgbClr val="EA7A30"/>
                </a:solidFill>
                <a:latin typeface="Calibri" charset="0"/>
              </a:rPr>
              <a:t>rifampin </a:t>
            </a:r>
            <a:r>
              <a:rPr lang="en-US" dirty="0">
                <a:latin typeface="Calibri" charset="0"/>
              </a:rPr>
              <a:t>causes temporary discoloration (yellow, reddish-orange, or brown color) of your skin, teeth, saliva, urine, stool, sweat, and tears) </a:t>
            </a:r>
            <a:endParaRPr lang="en-US" dirty="0"/>
          </a:p>
        </p:txBody>
      </p:sp>
      <p:sp>
        <p:nvSpPr>
          <p:cNvPr id="4" name="Rectangle 3"/>
          <p:cNvSpPr/>
          <p:nvPr/>
        </p:nvSpPr>
        <p:spPr>
          <a:xfrm>
            <a:off x="5805488" y="2300078"/>
            <a:ext cx="4995863" cy="4247317"/>
          </a:xfrm>
          <a:prstGeom prst="rect">
            <a:avLst/>
          </a:prstGeom>
        </p:spPr>
        <p:txBody>
          <a:bodyPr wrap="square">
            <a:spAutoFit/>
          </a:bodyPr>
          <a:lstStyle/>
          <a:p>
            <a:r>
              <a:rPr lang="en-US" dirty="0">
                <a:latin typeface="Arial" charset="0"/>
              </a:rPr>
              <a:t>• </a:t>
            </a:r>
            <a:r>
              <a:rPr lang="en-US" dirty="0">
                <a:latin typeface="Calibri" charset="0"/>
              </a:rPr>
              <a:t>Commonly used in countries in which TB is endemic and is responsible for significant morbidity and mortality </a:t>
            </a:r>
            <a:endParaRPr lang="en-US" dirty="0"/>
          </a:p>
          <a:p>
            <a:r>
              <a:rPr lang="en-US" dirty="0">
                <a:latin typeface="Arial" charset="0"/>
              </a:rPr>
              <a:t>• </a:t>
            </a:r>
            <a:r>
              <a:rPr lang="en-US" dirty="0">
                <a:latin typeface="Calibri" charset="0"/>
              </a:rPr>
              <a:t>This practice can lead to a significant reduction in the incidence of tuberculosis if BCG is administered to people when they are young (it is less effective in adults) </a:t>
            </a:r>
            <a:endParaRPr lang="en-US" dirty="0"/>
          </a:p>
          <a:p>
            <a:r>
              <a:rPr lang="en-US" dirty="0">
                <a:latin typeface="Arial" charset="0"/>
              </a:rPr>
              <a:t>• </a:t>
            </a:r>
            <a:r>
              <a:rPr lang="en-US" dirty="0">
                <a:latin typeface="Calibri" charset="0"/>
              </a:rPr>
              <a:t>Unfortunately, BCG immunization cannot be used in immunocompromised patients (e.g., those with HIV infection); thus it is unlikely to be useful in countries with a high prevalence of HIV infections (e.g., Africa) </a:t>
            </a:r>
            <a:endParaRPr lang="en-US" dirty="0"/>
          </a:p>
          <a:p>
            <a:r>
              <a:rPr lang="en-US" dirty="0">
                <a:latin typeface="Arial" charset="0"/>
              </a:rPr>
              <a:t>• </a:t>
            </a:r>
            <a:r>
              <a:rPr lang="en-US" dirty="0">
                <a:latin typeface="Calibri" charset="0"/>
              </a:rPr>
              <a:t>An additional problem with BCG immunization is that positive skin test reactivity develops in all patients and may persist for a prolonged time </a:t>
            </a:r>
            <a:endParaRPr lang="en-US" dirty="0"/>
          </a:p>
        </p:txBody>
      </p:sp>
      <p:sp>
        <p:nvSpPr>
          <p:cNvPr id="5" name="Rectangle 4"/>
          <p:cNvSpPr/>
          <p:nvPr/>
        </p:nvSpPr>
        <p:spPr>
          <a:xfrm>
            <a:off x="5805488" y="1379755"/>
            <a:ext cx="4257384" cy="369332"/>
          </a:xfrm>
          <a:prstGeom prst="rect">
            <a:avLst/>
          </a:prstGeom>
        </p:spPr>
        <p:txBody>
          <a:bodyPr wrap="none">
            <a:spAutoFit/>
          </a:bodyPr>
          <a:lstStyle/>
          <a:p>
            <a:r>
              <a:rPr lang="en-US" dirty="0">
                <a:solidFill>
                  <a:srgbClr val="BF0000"/>
                </a:solidFill>
                <a:latin typeface="CalibriLight" charset="0"/>
              </a:rPr>
              <a:t>Vaccination with attenuated </a:t>
            </a:r>
            <a:r>
              <a:rPr lang="en-US" i="1" dirty="0">
                <a:solidFill>
                  <a:srgbClr val="BF0000"/>
                </a:solidFill>
                <a:latin typeface="CalibriLight" charset="0"/>
              </a:rPr>
              <a:t>M. </a:t>
            </a:r>
            <a:r>
              <a:rPr lang="en-US" i="1" dirty="0" err="1">
                <a:solidFill>
                  <a:srgbClr val="BF0000"/>
                </a:solidFill>
                <a:latin typeface="CalibriLight" charset="0"/>
              </a:rPr>
              <a:t>bovis</a:t>
            </a:r>
            <a:r>
              <a:rPr lang="en-US" i="1" dirty="0">
                <a:solidFill>
                  <a:srgbClr val="BF0000"/>
                </a:solidFill>
                <a:latin typeface="CalibriLight" charset="0"/>
              </a:rPr>
              <a:t> </a:t>
            </a:r>
            <a:r>
              <a:rPr lang="en-US" dirty="0">
                <a:solidFill>
                  <a:srgbClr val="BF0000"/>
                </a:solidFill>
                <a:latin typeface="CalibriLight" charset="0"/>
              </a:rPr>
              <a:t>(BCG) </a:t>
            </a:r>
            <a:endParaRPr lang="en-US" dirty="0"/>
          </a:p>
        </p:txBody>
      </p:sp>
      <p:sp>
        <p:nvSpPr>
          <p:cNvPr id="6" name="Rectangle 5"/>
          <p:cNvSpPr/>
          <p:nvPr/>
        </p:nvSpPr>
        <p:spPr>
          <a:xfrm>
            <a:off x="276225" y="1379755"/>
            <a:ext cx="3423886" cy="369332"/>
          </a:xfrm>
          <a:prstGeom prst="rect">
            <a:avLst/>
          </a:prstGeom>
        </p:spPr>
        <p:txBody>
          <a:bodyPr wrap="none">
            <a:spAutoFit/>
          </a:bodyPr>
          <a:lstStyle/>
          <a:p>
            <a:r>
              <a:rPr lang="en-US" dirty="0">
                <a:solidFill>
                  <a:srgbClr val="BF0000"/>
                </a:solidFill>
                <a:latin typeface="CalibriLight" charset="0"/>
              </a:rPr>
              <a:t>Prolonged multi-antibiotic regimen</a:t>
            </a:r>
            <a:endParaRPr lang="en-US"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Tree>
    <p:extLst>
      <p:ext uri="{BB962C8B-B14F-4D97-AF65-F5344CB8AC3E}">
        <p14:creationId xmlns:p14="http://schemas.microsoft.com/office/powerpoint/2010/main" val="3022431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1370888" cy="461665"/>
          </a:xfrm>
          <a:prstGeom prst="rect">
            <a:avLst/>
          </a:prstGeom>
        </p:spPr>
        <p:txBody>
          <a:bodyPr wrap="none">
            <a:spAutoFit/>
          </a:bodyPr>
          <a:lstStyle/>
          <a:p>
            <a:r>
              <a:rPr lang="en-US" sz="2400" dirty="0">
                <a:solidFill>
                  <a:srgbClr val="BF0000"/>
                </a:solidFill>
                <a:latin typeface="CalibriLight"/>
              </a:rPr>
              <a:t>Overview</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3" name="Rectangle 2"/>
          <p:cNvSpPr/>
          <p:nvPr/>
        </p:nvSpPr>
        <p:spPr>
          <a:xfrm>
            <a:off x="632264" y="873122"/>
            <a:ext cx="6096000" cy="1754326"/>
          </a:xfrm>
          <a:prstGeom prst="rect">
            <a:avLst/>
          </a:prstGeom>
        </p:spPr>
        <p:txBody>
          <a:bodyPr>
            <a:spAutoFit/>
          </a:bodyPr>
          <a:lstStyle/>
          <a:p>
            <a:pPr>
              <a:buFont typeface="Arial" charset="0"/>
              <a:buChar char="•"/>
            </a:pPr>
            <a:endParaRPr lang="en-US" dirty="0">
              <a:latin typeface="Arial" charset="0"/>
            </a:endParaRPr>
          </a:p>
          <a:p>
            <a:pPr>
              <a:buFont typeface="Arial" charset="0"/>
              <a:buChar char="•"/>
            </a:pPr>
            <a:r>
              <a:rPr lang="en-US" dirty="0">
                <a:latin typeface="Calibri" charset="0"/>
              </a:rPr>
              <a:t>Leprosy, </a:t>
            </a:r>
            <a:r>
              <a:rPr lang="en-US" dirty="0"/>
              <a:t>Hansen's disease, is a bacterial infection that causes skin lesions, nerve damage, eye problems, and potentially crippling disabilities </a:t>
            </a:r>
          </a:p>
          <a:p>
            <a:pPr>
              <a:buFont typeface="Arial" charset="0"/>
              <a:buChar char="•"/>
            </a:pPr>
            <a:r>
              <a:rPr lang="en-US" dirty="0">
                <a:latin typeface="Calibri" charset="0"/>
              </a:rPr>
              <a:t>Leprosy was first described in 600 BC and was recognized in </a:t>
            </a:r>
            <a:endParaRPr lang="en-US" dirty="0">
              <a:latin typeface="Arial" charset="0"/>
            </a:endParaRPr>
          </a:p>
          <a:p>
            <a:r>
              <a:rPr lang="en-US" dirty="0">
                <a:latin typeface="Calibri" charset="0"/>
              </a:rPr>
              <a:t>the ancient civilizations of China, Egypt, and India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9915" y="3643745"/>
            <a:ext cx="3993529" cy="29360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387" y="228600"/>
            <a:ext cx="2661804" cy="3415145"/>
          </a:xfrm>
          <a:prstGeom prst="rect">
            <a:avLst/>
          </a:prstGeom>
        </p:spPr>
      </p:pic>
      <p:sp>
        <p:nvSpPr>
          <p:cNvPr id="8" name="Rectangle 7">
            <a:extLst>
              <a:ext uri="{FF2B5EF4-FFF2-40B4-BE49-F238E27FC236}">
                <a16:creationId xmlns:a16="http://schemas.microsoft.com/office/drawing/2014/main" id="{0B4C06EA-F785-B444-ABFE-8300986693AA}"/>
              </a:ext>
            </a:extLst>
          </p:cNvPr>
          <p:cNvSpPr/>
          <p:nvPr/>
        </p:nvSpPr>
        <p:spPr>
          <a:xfrm>
            <a:off x="419312" y="3429000"/>
            <a:ext cx="6570350" cy="2585323"/>
          </a:xfrm>
          <a:prstGeom prst="rect">
            <a:avLst/>
          </a:prstGeom>
        </p:spPr>
        <p:txBody>
          <a:bodyPr wrap="square">
            <a:spAutoFit/>
          </a:bodyPr>
          <a:lstStyle/>
          <a:p>
            <a:r>
              <a:rPr lang="en-US" dirty="0">
                <a:latin typeface="Arial" charset="0"/>
              </a:rPr>
              <a:t>• </a:t>
            </a:r>
            <a:r>
              <a:rPr lang="en-US" dirty="0">
                <a:latin typeface="Calibri" charset="0"/>
              </a:rPr>
              <a:t>Spread either through the inhalation of infectious aerosols or through skin contact with respiratory secretions and wound exudates, however, it is not considered highly contagious </a:t>
            </a:r>
            <a:endParaRPr lang="en-US" dirty="0"/>
          </a:p>
          <a:p>
            <a:endParaRPr lang="en-US" dirty="0"/>
          </a:p>
          <a:p>
            <a:r>
              <a:rPr lang="en-US" dirty="0">
                <a:latin typeface="Arial" charset="0"/>
              </a:rPr>
              <a:t>• </a:t>
            </a:r>
            <a:r>
              <a:rPr lang="en-US" dirty="0">
                <a:latin typeface="Calibri" charset="0"/>
              </a:rPr>
              <a:t>Incubation is slow – </a:t>
            </a:r>
            <a:r>
              <a:rPr lang="en-US" dirty="0">
                <a:solidFill>
                  <a:srgbClr val="000000"/>
                </a:solidFill>
                <a:latin typeface="-apple-system" charset="0"/>
              </a:rPr>
              <a:t>varying from 6 months to 40 years or longer.</a:t>
            </a:r>
            <a:endParaRPr lang="en-US" dirty="0">
              <a:latin typeface="Calibri" charset="0"/>
            </a:endParaRPr>
          </a:p>
          <a:p>
            <a:endParaRPr lang="en-US" dirty="0">
              <a:latin typeface="Calibri" charset="0"/>
            </a:endParaRPr>
          </a:p>
          <a:p>
            <a:pPr>
              <a:buFont typeface="Arial" charset="0"/>
              <a:buChar char="•"/>
            </a:pPr>
            <a:r>
              <a:rPr lang="en-US" i="1" dirty="0">
                <a:solidFill>
                  <a:srgbClr val="000000"/>
                </a:solidFill>
                <a:latin typeface="-apple-system" charset="0"/>
              </a:rPr>
              <a:t>M. leprae </a:t>
            </a:r>
            <a:r>
              <a:rPr lang="en-US" dirty="0">
                <a:solidFill>
                  <a:srgbClr val="000000"/>
                </a:solidFill>
                <a:latin typeface="-apple-system" charset="0"/>
              </a:rPr>
              <a:t>is an acid-fast, gram-positive </a:t>
            </a:r>
            <a:r>
              <a:rPr lang="en-US" b="1" dirty="0">
                <a:solidFill>
                  <a:srgbClr val="000000"/>
                </a:solidFill>
                <a:latin typeface="-apple-system" charset="0"/>
              </a:rPr>
              <a:t>obligate</a:t>
            </a:r>
            <a:r>
              <a:rPr lang="en-US" dirty="0">
                <a:solidFill>
                  <a:srgbClr val="000000"/>
                </a:solidFill>
                <a:latin typeface="-apple-system" charset="0"/>
              </a:rPr>
              <a:t> intracellular bacillus that shows tropism for cells of the reticuloendothelial system and peripheral nervous system (notably Schwann cells).</a:t>
            </a:r>
          </a:p>
        </p:txBody>
      </p:sp>
    </p:spTree>
    <p:extLst>
      <p:ext uri="{BB962C8B-B14F-4D97-AF65-F5344CB8AC3E}">
        <p14:creationId xmlns:p14="http://schemas.microsoft.com/office/powerpoint/2010/main" val="30292721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1370888" cy="461665"/>
          </a:xfrm>
          <a:prstGeom prst="rect">
            <a:avLst/>
          </a:prstGeom>
        </p:spPr>
        <p:txBody>
          <a:bodyPr wrap="none">
            <a:spAutoFit/>
          </a:bodyPr>
          <a:lstStyle/>
          <a:p>
            <a:r>
              <a:rPr lang="en-US" sz="2400" dirty="0">
                <a:solidFill>
                  <a:srgbClr val="BF0000"/>
                </a:solidFill>
                <a:latin typeface="CalibriLight"/>
              </a:rPr>
              <a:t>Overview</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3" name="Rectangle 2"/>
          <p:cNvSpPr/>
          <p:nvPr/>
        </p:nvSpPr>
        <p:spPr>
          <a:xfrm>
            <a:off x="498740" y="1376673"/>
            <a:ext cx="6096000" cy="2123658"/>
          </a:xfrm>
          <a:prstGeom prst="rect">
            <a:avLst/>
          </a:prstGeom>
        </p:spPr>
        <p:txBody>
          <a:bodyPr>
            <a:spAutoFit/>
          </a:bodyPr>
          <a:lstStyle/>
          <a:p>
            <a:r>
              <a:rPr lang="en-US" dirty="0">
                <a:latin typeface="Arial" charset="0"/>
              </a:rPr>
              <a:t>• </a:t>
            </a:r>
            <a:r>
              <a:rPr lang="en-US" dirty="0">
                <a:latin typeface="Calibri" charset="0"/>
              </a:rPr>
              <a:t>The global prevalence of leprosy has fallen dramatically with widespread use of effective therapy </a:t>
            </a:r>
            <a:endParaRPr lang="en-US" dirty="0"/>
          </a:p>
          <a:p>
            <a:r>
              <a:rPr lang="en-US" sz="1600" dirty="0">
                <a:latin typeface="Arial" charset="0"/>
              </a:rPr>
              <a:t>	</a:t>
            </a:r>
            <a:r>
              <a:rPr lang="en-US" sz="1600" dirty="0">
                <a:latin typeface="Calibri" charset="0"/>
              </a:rPr>
              <a:t>More than 5 million cases were documented in 1985 but only 200,000 cases in 2016 </a:t>
            </a:r>
            <a:endParaRPr lang="en-US" dirty="0"/>
          </a:p>
          <a:p>
            <a:r>
              <a:rPr lang="en-US" sz="1600" dirty="0">
                <a:latin typeface="Arial" charset="0"/>
              </a:rPr>
              <a:t>	</a:t>
            </a:r>
            <a:r>
              <a:rPr lang="en-US" sz="1600" dirty="0">
                <a:latin typeface="Calibri" charset="0"/>
              </a:rPr>
              <a:t>Currently, the highest number of new diagnoses is in India, Brazil, and Indonesia </a:t>
            </a:r>
          </a:p>
          <a:p>
            <a:r>
              <a:rPr lang="en-US" sz="1600" dirty="0">
                <a:latin typeface="Calibri" charset="0"/>
              </a:rPr>
              <a:t>	In the United States, leprosy is uncommon, with 178 new cases reported in 2015 primarily in immigrants from endemic countries </a:t>
            </a:r>
          </a:p>
        </p:txBody>
      </p:sp>
      <p:pic>
        <p:nvPicPr>
          <p:cNvPr id="9" name="Picture 8">
            <a:extLst>
              <a:ext uri="{FF2B5EF4-FFF2-40B4-BE49-F238E27FC236}">
                <a16:creationId xmlns:a16="http://schemas.microsoft.com/office/drawing/2014/main" id="{C1AC350D-DA65-454D-8205-2B1935036D79}"/>
              </a:ext>
            </a:extLst>
          </p:cNvPr>
          <p:cNvPicPr>
            <a:picLocks noChangeAspect="1"/>
          </p:cNvPicPr>
          <p:nvPr/>
        </p:nvPicPr>
        <p:blipFill>
          <a:blip r:embed="rId2"/>
          <a:stretch>
            <a:fillRect/>
          </a:stretch>
        </p:blipFill>
        <p:spPr>
          <a:xfrm>
            <a:off x="9977894" y="1403452"/>
            <a:ext cx="1473200" cy="2070100"/>
          </a:xfrm>
          <a:prstGeom prst="rect">
            <a:avLst/>
          </a:prstGeom>
        </p:spPr>
      </p:pic>
      <p:pic>
        <p:nvPicPr>
          <p:cNvPr id="11" name="Picture 10">
            <a:extLst>
              <a:ext uri="{FF2B5EF4-FFF2-40B4-BE49-F238E27FC236}">
                <a16:creationId xmlns:a16="http://schemas.microsoft.com/office/drawing/2014/main" id="{70CC4B64-D01B-F141-A699-497F8171428F}"/>
              </a:ext>
            </a:extLst>
          </p:cNvPr>
          <p:cNvPicPr>
            <a:picLocks noChangeAspect="1"/>
          </p:cNvPicPr>
          <p:nvPr/>
        </p:nvPicPr>
        <p:blipFill>
          <a:blip r:embed="rId3"/>
          <a:stretch>
            <a:fillRect/>
          </a:stretch>
        </p:blipFill>
        <p:spPr>
          <a:xfrm>
            <a:off x="4826000" y="3907510"/>
            <a:ext cx="7366000" cy="2730500"/>
          </a:xfrm>
          <a:prstGeom prst="rect">
            <a:avLst/>
          </a:prstGeom>
        </p:spPr>
      </p:pic>
    </p:spTree>
    <p:extLst>
      <p:ext uri="{BB962C8B-B14F-4D97-AF65-F5344CB8AC3E}">
        <p14:creationId xmlns:p14="http://schemas.microsoft.com/office/powerpoint/2010/main" val="3483519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1854995" cy="461665"/>
          </a:xfrm>
          <a:prstGeom prst="rect">
            <a:avLst/>
          </a:prstGeom>
        </p:spPr>
        <p:txBody>
          <a:bodyPr wrap="none">
            <a:spAutoFit/>
          </a:bodyPr>
          <a:lstStyle/>
          <a:p>
            <a:r>
              <a:rPr lang="en-US" sz="2400" dirty="0">
                <a:solidFill>
                  <a:srgbClr val="BF0000"/>
                </a:solidFill>
                <a:latin typeface="CalibriLight"/>
              </a:rPr>
              <a:t>Epidemiology</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3" name="Rectangle 2"/>
          <p:cNvSpPr/>
          <p:nvPr/>
        </p:nvSpPr>
        <p:spPr>
          <a:xfrm>
            <a:off x="776748" y="1290304"/>
            <a:ext cx="4075471" cy="1477328"/>
          </a:xfrm>
          <a:prstGeom prst="rect">
            <a:avLst/>
          </a:prstGeom>
        </p:spPr>
        <p:txBody>
          <a:bodyPr wrap="square">
            <a:spAutoFit/>
          </a:bodyPr>
          <a:lstStyle/>
          <a:p>
            <a:r>
              <a:rPr lang="en-US" dirty="0">
                <a:latin typeface="Arial" charset="0"/>
              </a:rPr>
              <a:t>• </a:t>
            </a:r>
            <a:r>
              <a:rPr lang="en-US" dirty="0">
                <a:latin typeface="Calibri" charset="0"/>
              </a:rPr>
              <a:t>The global prevalence of leprosy has fallen dramatically with widespread use of effective therapy.</a:t>
            </a:r>
          </a:p>
          <a:p>
            <a:endParaRPr lang="en-US" dirty="0"/>
          </a:p>
          <a:p>
            <a:r>
              <a:rPr lang="en-US" dirty="0">
                <a:latin typeface="Calibri" charset="0"/>
              </a:rPr>
              <a:t>.</a:t>
            </a:r>
            <a:endParaRPr lang="en-US" dirty="0"/>
          </a:p>
        </p:txBody>
      </p:sp>
      <p:sp>
        <p:nvSpPr>
          <p:cNvPr id="6" name="Rectangle 5"/>
          <p:cNvSpPr/>
          <p:nvPr/>
        </p:nvSpPr>
        <p:spPr>
          <a:xfrm>
            <a:off x="6248399" y="734622"/>
            <a:ext cx="4149213" cy="4247317"/>
          </a:xfrm>
          <a:prstGeom prst="rect">
            <a:avLst/>
          </a:prstGeom>
        </p:spPr>
        <p:txBody>
          <a:bodyPr wrap="square">
            <a:spAutoFit/>
          </a:bodyPr>
          <a:lstStyle/>
          <a:p>
            <a:pPr>
              <a:buFont typeface="Arial" charset="0"/>
              <a:buChar char="•"/>
            </a:pPr>
            <a:r>
              <a:rPr lang="en-US" b="1" dirty="0">
                <a:solidFill>
                  <a:srgbClr val="0A0A0A"/>
                </a:solidFill>
              </a:rPr>
              <a:t>Global Burden (2023):</a:t>
            </a:r>
            <a:r>
              <a:rPr lang="en-US" dirty="0">
                <a:solidFill>
                  <a:srgbClr val="0A0A0A"/>
                </a:solidFill>
              </a:rPr>
              <a:t> 182,815 new cases reported.</a:t>
            </a:r>
          </a:p>
          <a:p>
            <a:pPr>
              <a:buFont typeface="Arial" charset="0"/>
              <a:buChar char="•"/>
            </a:pPr>
            <a:r>
              <a:rPr lang="en-US" b="1" dirty="0">
                <a:solidFill>
                  <a:srgbClr val="0A0A0A"/>
                </a:solidFill>
              </a:rPr>
              <a:t>Regional Concentration:</a:t>
            </a:r>
            <a:r>
              <a:rPr lang="en-US" dirty="0">
                <a:solidFill>
                  <a:srgbClr val="0A0A0A"/>
                </a:solidFill>
              </a:rPr>
              <a:t> South-East Asia reported 131,425 cases in 2023.</a:t>
            </a:r>
          </a:p>
          <a:p>
            <a:pPr>
              <a:buFont typeface="Arial" charset="0"/>
              <a:buChar char="•"/>
            </a:pPr>
            <a:r>
              <a:rPr lang="en-US" b="1" dirty="0">
                <a:solidFill>
                  <a:srgbClr val="0A0A0A"/>
                </a:solidFill>
              </a:rPr>
              <a:t>Americas (2023):</a:t>
            </a:r>
            <a:r>
              <a:rPr lang="en-US" dirty="0">
                <a:solidFill>
                  <a:srgbClr val="0A0A0A"/>
                </a:solidFill>
              </a:rPr>
              <a:t> 24,773 cases, with 22,773 (92%) in Brazil.</a:t>
            </a:r>
          </a:p>
          <a:p>
            <a:pPr>
              <a:buFont typeface="Arial" charset="0"/>
              <a:buChar char="•"/>
            </a:pPr>
            <a:r>
              <a:rPr lang="en-US" b="1" dirty="0">
                <a:solidFill>
                  <a:srgbClr val="0A0A0A"/>
                </a:solidFill>
              </a:rPr>
              <a:t>U.S. Cases:</a:t>
            </a:r>
            <a:r>
              <a:rPr lang="en-US" dirty="0">
                <a:solidFill>
                  <a:srgbClr val="0A0A0A"/>
                </a:solidFill>
              </a:rPr>
              <a:t> Approximately 225 people are diagnosed annually in the U.S..</a:t>
            </a:r>
          </a:p>
          <a:p>
            <a:pPr>
              <a:buFont typeface="Arial" charset="0"/>
              <a:buChar char="•"/>
            </a:pPr>
            <a:r>
              <a:rPr lang="en-US" b="1" dirty="0">
                <a:solidFill>
                  <a:srgbClr val="0A0A0A"/>
                </a:solidFill>
              </a:rPr>
              <a:t>Top U.S. Regions:</a:t>
            </a:r>
            <a:r>
              <a:rPr lang="en-US" dirty="0">
                <a:solidFill>
                  <a:srgbClr val="0A0A0A"/>
                </a:solidFill>
              </a:rPr>
              <a:t> Florida, California, Louisiana, Hawaii, New York, Arkansas, and Texas accounted for 62% of U.S. cases in 2023.</a:t>
            </a:r>
          </a:p>
          <a:p>
            <a:pPr>
              <a:buFont typeface="Arial" charset="0"/>
              <a:buChar char="•"/>
            </a:pPr>
            <a:r>
              <a:rPr lang="en-US" b="1" dirty="0">
                <a:solidFill>
                  <a:srgbClr val="0A0A0A"/>
                </a:solidFill>
              </a:rPr>
              <a:t>Impact:</a:t>
            </a:r>
            <a:r>
              <a:rPr lang="en-US" dirty="0">
                <a:solidFill>
                  <a:srgbClr val="0A0A0A"/>
                </a:solidFill>
              </a:rPr>
              <a:t> Approximately 2-3 million people are estimated to be living with permanent disabilities due to leprosy.</a:t>
            </a:r>
            <a:endParaRPr lang="en-US" b="0" i="0" dirty="0">
              <a:solidFill>
                <a:srgbClr val="0A0A0A"/>
              </a:solidFill>
              <a:effectLst/>
            </a:endParaRPr>
          </a:p>
        </p:txBody>
      </p:sp>
      <p:sp>
        <p:nvSpPr>
          <p:cNvPr id="5" name="Rectangle 4"/>
          <p:cNvSpPr/>
          <p:nvPr/>
        </p:nvSpPr>
        <p:spPr>
          <a:xfrm>
            <a:off x="334297" y="5468798"/>
            <a:ext cx="6096000" cy="1200329"/>
          </a:xfrm>
          <a:prstGeom prst="rect">
            <a:avLst/>
          </a:prstGeom>
        </p:spPr>
        <p:txBody>
          <a:bodyPr>
            <a:spAutoFit/>
          </a:bodyPr>
          <a:lstStyle/>
          <a:p>
            <a:r>
              <a:rPr lang="en-US" dirty="0">
                <a:latin typeface="Arial" charset="0"/>
              </a:rPr>
              <a:t>• </a:t>
            </a:r>
            <a:r>
              <a:rPr lang="en-US" dirty="0">
                <a:latin typeface="Calibri" charset="0"/>
              </a:rPr>
              <a:t>Interestingly, leprosy is endemic in </a:t>
            </a:r>
            <a:r>
              <a:rPr lang="en-US" dirty="0">
                <a:solidFill>
                  <a:srgbClr val="2D5496"/>
                </a:solidFill>
                <a:latin typeface="Calibri" charset="0"/>
              </a:rPr>
              <a:t>armadillos found in Texas and Louisiana</a:t>
            </a:r>
            <a:r>
              <a:rPr lang="en-US" dirty="0">
                <a:latin typeface="Calibri" charset="0"/>
              </a:rPr>
              <a:t>, producing a disease similar to the highly infectious lepromatous form of leprosy in humans. Thus, these armadillos represent a potential endemic focus in this country .  </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748" y="2910772"/>
            <a:ext cx="4254934" cy="2558026"/>
          </a:xfrm>
          <a:prstGeom prst="rect">
            <a:avLst/>
          </a:prstGeom>
        </p:spPr>
      </p:pic>
      <p:sp>
        <p:nvSpPr>
          <p:cNvPr id="9" name="TextBox 8"/>
          <p:cNvSpPr txBox="1"/>
          <p:nvPr/>
        </p:nvSpPr>
        <p:spPr>
          <a:xfrm>
            <a:off x="8323006" y="5456718"/>
            <a:ext cx="3032180" cy="1200329"/>
          </a:xfrm>
          <a:prstGeom prst="rect">
            <a:avLst/>
          </a:prstGeom>
          <a:noFill/>
        </p:spPr>
        <p:txBody>
          <a:bodyPr wrap="square" rtlCol="0">
            <a:spAutoFit/>
          </a:bodyPr>
          <a:lstStyle/>
          <a:p>
            <a:r>
              <a:rPr lang="en-US" dirty="0"/>
              <a:t>In Brazil up to 40% of armadillos carry M. </a:t>
            </a:r>
            <a:r>
              <a:rPr lang="en-US" dirty="0" err="1"/>
              <a:t>leprae</a:t>
            </a:r>
            <a:r>
              <a:rPr lang="en-US" dirty="0"/>
              <a:t>, and risk goes up </a:t>
            </a:r>
            <a:r>
              <a:rPr lang="en-US" dirty="0" err="1"/>
              <a:t>woth</a:t>
            </a:r>
            <a:r>
              <a:rPr lang="en-US" dirty="0"/>
              <a:t> those </a:t>
            </a:r>
            <a:r>
              <a:rPr lang="en-US" dirty="0" err="1"/>
              <a:t>intexting</a:t>
            </a:r>
            <a:r>
              <a:rPr lang="en-US" dirty="0"/>
              <a:t> with armadillos</a:t>
            </a:r>
          </a:p>
        </p:txBody>
      </p:sp>
    </p:spTree>
    <p:extLst>
      <p:ext uri="{BB962C8B-B14F-4D97-AF65-F5344CB8AC3E}">
        <p14:creationId xmlns:p14="http://schemas.microsoft.com/office/powerpoint/2010/main" val="135696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3017364" cy="461665"/>
          </a:xfrm>
          <a:prstGeom prst="rect">
            <a:avLst/>
          </a:prstGeom>
        </p:spPr>
        <p:txBody>
          <a:bodyPr wrap="none">
            <a:spAutoFit/>
          </a:bodyPr>
          <a:lstStyle/>
          <a:p>
            <a:r>
              <a:rPr lang="en-US" sz="2400" dirty="0">
                <a:solidFill>
                  <a:srgbClr val="BF0000"/>
                </a:solidFill>
                <a:latin typeface="CalibriLight"/>
              </a:rPr>
              <a:t>Physiology &amp; Structure</a:t>
            </a:r>
            <a:endParaRPr lang="en-US" sz="2400" dirty="0"/>
          </a:p>
        </p:txBody>
      </p:sp>
      <p:sp>
        <p:nvSpPr>
          <p:cNvPr id="3" name="Rectangle 2"/>
          <p:cNvSpPr/>
          <p:nvPr/>
        </p:nvSpPr>
        <p:spPr>
          <a:xfrm>
            <a:off x="507502" y="1166842"/>
            <a:ext cx="5181600" cy="5355312"/>
          </a:xfrm>
          <a:prstGeom prst="rect">
            <a:avLst/>
          </a:prstGeom>
        </p:spPr>
        <p:txBody>
          <a:bodyPr wrap="square">
            <a:spAutoFit/>
          </a:bodyPr>
          <a:lstStyle/>
          <a:p>
            <a:pPr>
              <a:buFont typeface="Arial" charset="0"/>
              <a:buChar char="•"/>
            </a:pPr>
            <a:r>
              <a:rPr lang="en-US" i="1" dirty="0">
                <a:solidFill>
                  <a:srgbClr val="000000"/>
                </a:solidFill>
                <a:latin typeface="-apple-system" charset="0"/>
              </a:rPr>
              <a:t>Similar to M. tuberculosis</a:t>
            </a:r>
          </a:p>
          <a:p>
            <a:pPr>
              <a:buFont typeface="Arial" charset="0"/>
              <a:buChar char="•"/>
            </a:pPr>
            <a:r>
              <a:rPr lang="en-US" i="1" dirty="0">
                <a:solidFill>
                  <a:srgbClr val="000000"/>
                </a:solidFill>
                <a:latin typeface="-apple-system" charset="0"/>
              </a:rPr>
              <a:t>M. leprae </a:t>
            </a:r>
            <a:r>
              <a:rPr lang="en-US" dirty="0">
                <a:solidFill>
                  <a:srgbClr val="000000"/>
                </a:solidFill>
                <a:latin typeface="-apple-system" charset="0"/>
              </a:rPr>
              <a:t>is an acid-fast, gram-positive </a:t>
            </a:r>
            <a:r>
              <a:rPr lang="en-US" b="1" dirty="0">
                <a:solidFill>
                  <a:srgbClr val="000000"/>
                </a:solidFill>
                <a:latin typeface="-apple-system" charset="0"/>
              </a:rPr>
              <a:t>obligate</a:t>
            </a:r>
            <a:r>
              <a:rPr lang="en-US" dirty="0">
                <a:solidFill>
                  <a:srgbClr val="000000"/>
                </a:solidFill>
                <a:latin typeface="-apple-system" charset="0"/>
              </a:rPr>
              <a:t> </a:t>
            </a:r>
            <a:r>
              <a:rPr lang="en-US" b="1" dirty="0">
                <a:solidFill>
                  <a:srgbClr val="000000"/>
                </a:solidFill>
                <a:latin typeface="-apple-system" charset="0"/>
              </a:rPr>
              <a:t>intracellular</a:t>
            </a:r>
            <a:r>
              <a:rPr lang="en-US" dirty="0">
                <a:solidFill>
                  <a:srgbClr val="000000"/>
                </a:solidFill>
                <a:latin typeface="-apple-system" charset="0"/>
              </a:rPr>
              <a:t> </a:t>
            </a:r>
            <a:r>
              <a:rPr lang="en-US" i="1" dirty="0">
                <a:solidFill>
                  <a:srgbClr val="000000"/>
                </a:solidFill>
                <a:latin typeface="-apple-system" charset="0"/>
              </a:rPr>
              <a:t>bacillus</a:t>
            </a:r>
            <a:r>
              <a:rPr lang="en-US" dirty="0">
                <a:solidFill>
                  <a:srgbClr val="000000"/>
                </a:solidFill>
                <a:latin typeface="-apple-system" charset="0"/>
              </a:rPr>
              <a:t> that shows tropism for cells of the reticuloendothelial system and peripheral nervous system (notably Schwann cells).</a:t>
            </a:r>
          </a:p>
          <a:p>
            <a:pPr>
              <a:buFont typeface="Arial" charset="0"/>
              <a:buChar char="•"/>
            </a:pPr>
            <a:r>
              <a:rPr lang="en-US" dirty="0">
                <a:solidFill>
                  <a:srgbClr val="000000"/>
                </a:solidFill>
                <a:latin typeface="-apple-system" charset="0"/>
              </a:rPr>
              <a:t>Cant be grown in culture</a:t>
            </a:r>
          </a:p>
          <a:p>
            <a:pPr>
              <a:buFont typeface="Arial" charset="0"/>
              <a:buChar char="•"/>
            </a:pPr>
            <a:r>
              <a:rPr lang="en-US" dirty="0">
                <a:solidFill>
                  <a:srgbClr val="000000"/>
                </a:solidFill>
                <a:latin typeface="-apple-system" charset="0"/>
              </a:rPr>
              <a:t>(you can grow it in armadillos!)</a:t>
            </a:r>
          </a:p>
          <a:p>
            <a:pPr>
              <a:buFont typeface="Arial" charset="0"/>
              <a:buChar char="•"/>
            </a:pPr>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Attaches to and enters cells by binding Phenolic glycolipid-1 (PGL-I) aids in adhesion and internalization into Schwann cells. </a:t>
            </a:r>
          </a:p>
          <a:p>
            <a:pPr>
              <a:buFont typeface="Arial" charset="0"/>
              <a:buChar char="•"/>
            </a:pPr>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TLRs, such as </a:t>
            </a:r>
            <a:r>
              <a:rPr lang="en-US" b="1" dirty="0">
                <a:solidFill>
                  <a:srgbClr val="000000"/>
                </a:solidFill>
                <a:latin typeface="-apple-system" charset="0"/>
              </a:rPr>
              <a:t>TLR-1 and TLR-2</a:t>
            </a:r>
            <a:r>
              <a:rPr lang="en-US" dirty="0">
                <a:solidFill>
                  <a:srgbClr val="000000"/>
                </a:solidFill>
                <a:latin typeface="-apple-system" charset="0"/>
              </a:rPr>
              <a:t>, found on Schwann cells macrophages, muscle cells, skin cells, and endothelial of blood vessels, are suggested to be responsible for activating apoptosis genes, leading to cell death and nerve damage seen in the mild disease.</a:t>
            </a:r>
          </a:p>
          <a:p>
            <a:pPr>
              <a:buFont typeface="Arial" charset="0"/>
              <a:buChar char="•"/>
            </a:pPr>
            <a:endParaRPr lang="en-US" dirty="0">
              <a:solidFill>
                <a:srgbClr val="000000"/>
              </a:solidFill>
              <a:latin typeface="-apple-system" charset="0"/>
            </a:endParaRPr>
          </a:p>
        </p:txBody>
      </p:sp>
      <p:pic>
        <p:nvPicPr>
          <p:cNvPr id="4" name="Picture 3">
            <a:extLst>
              <a:ext uri="{FF2B5EF4-FFF2-40B4-BE49-F238E27FC236}">
                <a16:creationId xmlns:a16="http://schemas.microsoft.com/office/drawing/2014/main" id="{2BAF1D80-3CCD-FB4F-84A5-E10C9EAC1738}"/>
              </a:ext>
            </a:extLst>
          </p:cNvPr>
          <p:cNvPicPr>
            <a:picLocks noChangeAspect="1"/>
          </p:cNvPicPr>
          <p:nvPr/>
        </p:nvPicPr>
        <p:blipFill>
          <a:blip r:embed="rId2"/>
          <a:stretch>
            <a:fillRect/>
          </a:stretch>
        </p:blipFill>
        <p:spPr>
          <a:xfrm>
            <a:off x="5745596" y="261607"/>
            <a:ext cx="3313909" cy="3476888"/>
          </a:xfrm>
          <a:prstGeom prst="rect">
            <a:avLst/>
          </a:prstGeom>
        </p:spPr>
      </p:pic>
      <p:pic>
        <p:nvPicPr>
          <p:cNvPr id="8" name="Picture 7">
            <a:extLst>
              <a:ext uri="{FF2B5EF4-FFF2-40B4-BE49-F238E27FC236}">
                <a16:creationId xmlns:a16="http://schemas.microsoft.com/office/drawing/2014/main" id="{BC40569E-C51A-144E-824B-1B635EC878C7}"/>
              </a:ext>
            </a:extLst>
          </p:cNvPr>
          <p:cNvPicPr>
            <a:picLocks noChangeAspect="1"/>
          </p:cNvPicPr>
          <p:nvPr/>
        </p:nvPicPr>
        <p:blipFill>
          <a:blip r:embed="rId3"/>
          <a:stretch>
            <a:fillRect/>
          </a:stretch>
        </p:blipFill>
        <p:spPr>
          <a:xfrm>
            <a:off x="8586061" y="2882685"/>
            <a:ext cx="3488068" cy="3975315"/>
          </a:xfrm>
          <a:prstGeom prst="rect">
            <a:avLst/>
          </a:prstGeom>
        </p:spPr>
      </p:pic>
    </p:spTree>
    <p:extLst>
      <p:ext uri="{BB962C8B-B14F-4D97-AF65-F5344CB8AC3E}">
        <p14:creationId xmlns:p14="http://schemas.microsoft.com/office/powerpoint/2010/main" val="1784710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B936E1-8C8A-9848-9BC8-372773B8A50F}"/>
              </a:ext>
            </a:extLst>
          </p:cNvPr>
          <p:cNvSpPr/>
          <p:nvPr/>
        </p:nvSpPr>
        <p:spPr>
          <a:xfrm>
            <a:off x="4789835" y="864583"/>
            <a:ext cx="2651239" cy="584775"/>
          </a:xfrm>
          <a:prstGeom prst="rect">
            <a:avLst/>
          </a:prstGeom>
        </p:spPr>
        <p:txBody>
          <a:bodyPr wrap="none">
            <a:spAutoFit/>
          </a:bodyPr>
          <a:lstStyle/>
          <a:p>
            <a:r>
              <a:rPr lang="en-US" sz="3200" dirty="0">
                <a:solidFill>
                  <a:srgbClr val="BF0000"/>
                </a:solidFill>
                <a:latin typeface="CalibriLight"/>
              </a:rPr>
              <a:t>Terms to Know</a:t>
            </a:r>
            <a:endParaRPr lang="en-US" sz="3200" dirty="0"/>
          </a:p>
        </p:txBody>
      </p:sp>
      <p:sp>
        <p:nvSpPr>
          <p:cNvPr id="2" name="Rectangle 1"/>
          <p:cNvSpPr/>
          <p:nvPr/>
        </p:nvSpPr>
        <p:spPr>
          <a:xfrm>
            <a:off x="3067454" y="1833436"/>
            <a:ext cx="6096000" cy="4401205"/>
          </a:xfrm>
          <a:prstGeom prst="rect">
            <a:avLst/>
          </a:prstGeom>
        </p:spPr>
        <p:txBody>
          <a:bodyPr>
            <a:spAutoFit/>
          </a:bodyPr>
          <a:lstStyle/>
          <a:p>
            <a:r>
              <a:rPr lang="en-US" sz="2000" dirty="0"/>
              <a:t>• Granuloma – a focal aggregate of immune cells that forms in response to a persistent inflammatory stimulus; focus of infection that causes a nodule or mass </a:t>
            </a:r>
          </a:p>
          <a:p>
            <a:r>
              <a:rPr lang="en-US" sz="2000" dirty="0"/>
              <a:t>• </a:t>
            </a:r>
            <a:r>
              <a:rPr lang="en-US" sz="2000" dirty="0" err="1"/>
              <a:t>Caseous</a:t>
            </a:r>
            <a:r>
              <a:rPr lang="en-US" sz="2000" dirty="0"/>
              <a:t> – cheese-like </a:t>
            </a:r>
          </a:p>
          <a:p>
            <a:r>
              <a:rPr lang="en-US" sz="2000" dirty="0"/>
              <a:t>• Fibrosis / fibrotic – thickening and scarring of tissue </a:t>
            </a:r>
          </a:p>
          <a:p>
            <a:r>
              <a:rPr lang="en-US" sz="2000" dirty="0"/>
              <a:t>• Calcification – when calcium builds up in tissues, making them hard (seen well on x-rays); can be normal or part of a disease process (like tissue damage) </a:t>
            </a:r>
          </a:p>
          <a:p>
            <a:r>
              <a:rPr lang="en-US" sz="2000" dirty="0"/>
              <a:t>• hilum of the lung - central portion of each lung, located on the medial (middle) aspect of each lung </a:t>
            </a:r>
          </a:p>
          <a:p>
            <a:r>
              <a:rPr lang="en-US" sz="2000" dirty="0"/>
              <a:t>• Lung consolidation - when the air that usually fills the small airways in your lungs is replaced with something else like fluid, infection, or blood, etc. </a:t>
            </a:r>
          </a:p>
          <a:p>
            <a:r>
              <a:rPr lang="en-US" sz="2000" dirty="0"/>
              <a:t>• Indolent – causes no pain, discomfort, or symptoms</a:t>
            </a:r>
          </a:p>
        </p:txBody>
      </p:sp>
    </p:spTree>
    <p:extLst>
      <p:ext uri="{BB962C8B-B14F-4D97-AF65-F5344CB8AC3E}">
        <p14:creationId xmlns:p14="http://schemas.microsoft.com/office/powerpoint/2010/main" val="324474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EEBBBAE-00BC-4747-8E0B-FAFDFC29EECD}"/>
              </a:ext>
            </a:extLst>
          </p:cNvPr>
          <p:cNvPicPr>
            <a:picLocks noChangeAspect="1"/>
          </p:cNvPicPr>
          <p:nvPr/>
        </p:nvPicPr>
        <p:blipFill>
          <a:blip r:embed="rId2"/>
          <a:stretch>
            <a:fillRect/>
          </a:stretch>
        </p:blipFill>
        <p:spPr>
          <a:xfrm>
            <a:off x="2252796" y="873122"/>
            <a:ext cx="9588500" cy="5664200"/>
          </a:xfrm>
          <a:prstGeom prst="rect">
            <a:avLst/>
          </a:prstGeom>
        </p:spPr>
      </p:pic>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3197094" cy="461665"/>
          </a:xfrm>
          <a:prstGeom prst="rect">
            <a:avLst/>
          </a:prstGeom>
        </p:spPr>
        <p:txBody>
          <a:bodyPr wrap="none">
            <a:spAutoFit/>
          </a:bodyPr>
          <a:lstStyle/>
          <a:p>
            <a:r>
              <a:rPr lang="en-US" sz="2400" dirty="0">
                <a:solidFill>
                  <a:srgbClr val="BF0000"/>
                </a:solidFill>
                <a:latin typeface="CalibriLight"/>
              </a:rPr>
              <a:t>Pathology and Immunity</a:t>
            </a:r>
            <a:endParaRPr lang="en-US" sz="2400" dirty="0"/>
          </a:p>
        </p:txBody>
      </p:sp>
      <p:sp>
        <p:nvSpPr>
          <p:cNvPr id="2" name="Rectangle 1"/>
          <p:cNvSpPr/>
          <p:nvPr/>
        </p:nvSpPr>
        <p:spPr>
          <a:xfrm>
            <a:off x="80938" y="1133117"/>
            <a:ext cx="2910235" cy="5632311"/>
          </a:xfrm>
          <a:prstGeom prst="rect">
            <a:avLst/>
          </a:prstGeom>
        </p:spPr>
        <p:txBody>
          <a:bodyPr wrap="square">
            <a:spAutoFit/>
          </a:bodyPr>
          <a:lstStyle/>
          <a:p>
            <a:pPr>
              <a:buFont typeface="Arial" charset="0"/>
              <a:buChar char="•"/>
            </a:pPr>
            <a:r>
              <a:rPr lang="en-US" dirty="0">
                <a:solidFill>
                  <a:srgbClr val="000000"/>
                </a:solidFill>
                <a:latin typeface="-apple-system" charset="0"/>
              </a:rPr>
              <a:t>bacilli </a:t>
            </a:r>
            <a:r>
              <a:rPr lang="en-US" b="1" dirty="0">
                <a:solidFill>
                  <a:srgbClr val="000000"/>
                </a:solidFill>
                <a:latin typeface="-apple-system" charset="0"/>
              </a:rPr>
              <a:t>invade</a:t>
            </a:r>
            <a:r>
              <a:rPr lang="en-US" dirty="0">
                <a:solidFill>
                  <a:srgbClr val="000000"/>
                </a:solidFill>
                <a:latin typeface="-apple-system" charset="0"/>
              </a:rPr>
              <a:t> </a:t>
            </a:r>
            <a:r>
              <a:rPr lang="en-US" b="1" dirty="0">
                <a:solidFill>
                  <a:srgbClr val="000000"/>
                </a:solidFill>
                <a:latin typeface="-apple-system" charset="0"/>
              </a:rPr>
              <a:t>macrophages</a:t>
            </a:r>
            <a:r>
              <a:rPr lang="en-US" dirty="0">
                <a:solidFill>
                  <a:srgbClr val="000000"/>
                </a:solidFill>
                <a:latin typeface="-apple-system" charset="0"/>
              </a:rPr>
              <a:t> which migrate towards skin, exterior neural tissue. (thrives best in cooler areas of the body (27-30C)).</a:t>
            </a:r>
          </a:p>
          <a:p>
            <a:pPr>
              <a:buFont typeface="Arial" charset="0"/>
              <a:buChar char="•"/>
            </a:pPr>
            <a:endParaRPr lang="en-US" dirty="0">
              <a:solidFill>
                <a:srgbClr val="000000"/>
              </a:solidFill>
              <a:latin typeface="-apple-system" charset="0"/>
            </a:endParaRPr>
          </a:p>
          <a:p>
            <a:pPr>
              <a:buFont typeface="Arial" charset="0"/>
              <a:buChar char="•"/>
            </a:pPr>
            <a:r>
              <a:rPr lang="en-US" b="1" dirty="0">
                <a:solidFill>
                  <a:srgbClr val="000000"/>
                </a:solidFill>
                <a:latin typeface="-apple-system" charset="0"/>
              </a:rPr>
              <a:t>Schwann cell invasion results in demyelination and loss of nerve function, viability</a:t>
            </a:r>
            <a:r>
              <a:rPr lang="en-US" b="1" i="1" dirty="0">
                <a:solidFill>
                  <a:srgbClr val="000000"/>
                </a:solidFill>
                <a:latin typeface="-apple-system" charset="0"/>
              </a:rPr>
              <a:t>. </a:t>
            </a:r>
            <a:endParaRPr lang="en-US" b="1" dirty="0">
              <a:solidFill>
                <a:srgbClr val="000000"/>
              </a:solidFill>
              <a:latin typeface="-apple-system" charset="0"/>
            </a:endParaRPr>
          </a:p>
          <a:p>
            <a:pPr>
              <a:buFont typeface="Arial" charset="0"/>
              <a:buChar char="•"/>
            </a:pPr>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Bacilli </a:t>
            </a:r>
            <a:r>
              <a:rPr lang="en-US" b="1" dirty="0">
                <a:solidFill>
                  <a:srgbClr val="000000"/>
                </a:solidFill>
                <a:latin typeface="-apple-system" charset="0"/>
              </a:rPr>
              <a:t>multiply slowly </a:t>
            </a:r>
            <a:r>
              <a:rPr lang="en-US" dirty="0">
                <a:solidFill>
                  <a:srgbClr val="000000"/>
                </a:solidFill>
                <a:latin typeface="-apple-system" charset="0"/>
              </a:rPr>
              <a:t>(~12-14 days to divide), </a:t>
            </a:r>
            <a:r>
              <a:rPr lang="en-US" b="1" dirty="0">
                <a:solidFill>
                  <a:srgbClr val="000000"/>
                </a:solidFill>
                <a:latin typeface="-apple-system" charset="0"/>
              </a:rPr>
              <a:t>get liberated from the destroyed cells, and enter other unaffected cells</a:t>
            </a:r>
            <a:r>
              <a:rPr lang="en-US" dirty="0">
                <a:solidFill>
                  <a:srgbClr val="000000"/>
                </a:solidFill>
                <a:latin typeface="-apple-system" charset="0"/>
              </a:rPr>
              <a:t>.</a:t>
            </a:r>
          </a:p>
          <a:p>
            <a:pPr>
              <a:buFont typeface="Arial" charset="0"/>
              <a:buChar char="•"/>
            </a:pPr>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Till this stage person remains free from signs and symptoms of leprosy.</a:t>
            </a:r>
          </a:p>
        </p:txBody>
      </p:sp>
      <p:pic>
        <p:nvPicPr>
          <p:cNvPr id="15" name="Picture 14">
            <a:extLst>
              <a:ext uri="{FF2B5EF4-FFF2-40B4-BE49-F238E27FC236}">
                <a16:creationId xmlns:a16="http://schemas.microsoft.com/office/drawing/2014/main" id="{B27DB9C6-9D20-134C-8584-228C70173ED1}"/>
              </a:ext>
            </a:extLst>
          </p:cNvPr>
          <p:cNvPicPr>
            <a:picLocks noChangeAspect="1"/>
          </p:cNvPicPr>
          <p:nvPr/>
        </p:nvPicPr>
        <p:blipFill>
          <a:blip r:embed="rId3"/>
          <a:stretch>
            <a:fillRect/>
          </a:stretch>
        </p:blipFill>
        <p:spPr>
          <a:xfrm>
            <a:off x="8535959" y="888620"/>
            <a:ext cx="3644900" cy="4902200"/>
          </a:xfrm>
          <a:prstGeom prst="rect">
            <a:avLst/>
          </a:prstGeom>
        </p:spPr>
      </p:pic>
    </p:spTree>
    <p:extLst>
      <p:ext uri="{BB962C8B-B14F-4D97-AF65-F5344CB8AC3E}">
        <p14:creationId xmlns:p14="http://schemas.microsoft.com/office/powerpoint/2010/main" val="21004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3197094" cy="461665"/>
          </a:xfrm>
          <a:prstGeom prst="rect">
            <a:avLst/>
          </a:prstGeom>
        </p:spPr>
        <p:txBody>
          <a:bodyPr wrap="none">
            <a:spAutoFit/>
          </a:bodyPr>
          <a:lstStyle/>
          <a:p>
            <a:r>
              <a:rPr lang="en-US" sz="2400" dirty="0">
                <a:solidFill>
                  <a:srgbClr val="BF0000"/>
                </a:solidFill>
                <a:latin typeface="CalibriLight"/>
              </a:rPr>
              <a:t>Pathology and Immunity</a:t>
            </a:r>
            <a:endParaRPr lang="en-US" sz="2400" dirty="0"/>
          </a:p>
        </p:txBody>
      </p:sp>
      <p:pic>
        <p:nvPicPr>
          <p:cNvPr id="4" name="Picture 3">
            <a:extLst>
              <a:ext uri="{FF2B5EF4-FFF2-40B4-BE49-F238E27FC236}">
                <a16:creationId xmlns:a16="http://schemas.microsoft.com/office/drawing/2014/main" id="{80600EBD-B713-004B-A871-0719927B1B3A}"/>
              </a:ext>
            </a:extLst>
          </p:cNvPr>
          <p:cNvPicPr>
            <a:picLocks noChangeAspect="1"/>
          </p:cNvPicPr>
          <p:nvPr/>
        </p:nvPicPr>
        <p:blipFill>
          <a:blip r:embed="rId2"/>
          <a:stretch>
            <a:fillRect/>
          </a:stretch>
        </p:blipFill>
        <p:spPr>
          <a:xfrm>
            <a:off x="2982778" y="692150"/>
            <a:ext cx="9105900" cy="5473700"/>
          </a:xfrm>
          <a:prstGeom prst="rect">
            <a:avLst/>
          </a:prstGeom>
        </p:spPr>
      </p:pic>
      <p:pic>
        <p:nvPicPr>
          <p:cNvPr id="8" name="Picture 7">
            <a:extLst>
              <a:ext uri="{FF2B5EF4-FFF2-40B4-BE49-F238E27FC236}">
                <a16:creationId xmlns:a16="http://schemas.microsoft.com/office/drawing/2014/main" id="{6ECE1ED6-3DC1-8C4A-BBDA-892C24D96810}"/>
              </a:ext>
            </a:extLst>
          </p:cNvPr>
          <p:cNvPicPr>
            <a:picLocks noChangeAspect="1"/>
          </p:cNvPicPr>
          <p:nvPr/>
        </p:nvPicPr>
        <p:blipFill>
          <a:blip r:embed="rId3"/>
          <a:stretch>
            <a:fillRect/>
          </a:stretch>
        </p:blipFill>
        <p:spPr>
          <a:xfrm>
            <a:off x="4790872" y="1357741"/>
            <a:ext cx="2184400" cy="2705100"/>
          </a:xfrm>
          <a:prstGeom prst="rect">
            <a:avLst/>
          </a:prstGeom>
        </p:spPr>
      </p:pic>
      <p:pic>
        <p:nvPicPr>
          <p:cNvPr id="10" name="Picture 9">
            <a:extLst>
              <a:ext uri="{FF2B5EF4-FFF2-40B4-BE49-F238E27FC236}">
                <a16:creationId xmlns:a16="http://schemas.microsoft.com/office/drawing/2014/main" id="{F13CCBC3-63AF-554D-8E29-4C5EA6C4E822}"/>
              </a:ext>
            </a:extLst>
          </p:cNvPr>
          <p:cNvPicPr>
            <a:picLocks noChangeAspect="1"/>
          </p:cNvPicPr>
          <p:nvPr/>
        </p:nvPicPr>
        <p:blipFill>
          <a:blip r:embed="rId4"/>
          <a:stretch>
            <a:fillRect/>
          </a:stretch>
        </p:blipFill>
        <p:spPr>
          <a:xfrm>
            <a:off x="4775374" y="767945"/>
            <a:ext cx="2921000" cy="3822700"/>
          </a:xfrm>
          <a:prstGeom prst="rect">
            <a:avLst/>
          </a:prstGeom>
        </p:spPr>
      </p:pic>
      <p:pic>
        <p:nvPicPr>
          <p:cNvPr id="12" name="Picture 11">
            <a:extLst>
              <a:ext uri="{FF2B5EF4-FFF2-40B4-BE49-F238E27FC236}">
                <a16:creationId xmlns:a16="http://schemas.microsoft.com/office/drawing/2014/main" id="{F1EA238A-82A0-5B4F-BDAB-5F059F664252}"/>
              </a:ext>
            </a:extLst>
          </p:cNvPr>
          <p:cNvPicPr>
            <a:picLocks noChangeAspect="1"/>
          </p:cNvPicPr>
          <p:nvPr/>
        </p:nvPicPr>
        <p:blipFill>
          <a:blip r:embed="rId5"/>
          <a:stretch>
            <a:fillRect/>
          </a:stretch>
        </p:blipFill>
        <p:spPr>
          <a:xfrm>
            <a:off x="5652879" y="2459843"/>
            <a:ext cx="5664200" cy="3276600"/>
          </a:xfrm>
          <a:prstGeom prst="rect">
            <a:avLst/>
          </a:prstGeom>
        </p:spPr>
      </p:pic>
      <p:pic>
        <p:nvPicPr>
          <p:cNvPr id="16" name="Picture 15">
            <a:extLst>
              <a:ext uri="{FF2B5EF4-FFF2-40B4-BE49-F238E27FC236}">
                <a16:creationId xmlns:a16="http://schemas.microsoft.com/office/drawing/2014/main" id="{953CBEB7-221B-BC45-82A1-3FD6F596C492}"/>
              </a:ext>
            </a:extLst>
          </p:cNvPr>
          <p:cNvPicPr>
            <a:picLocks noChangeAspect="1"/>
          </p:cNvPicPr>
          <p:nvPr/>
        </p:nvPicPr>
        <p:blipFill>
          <a:blip r:embed="rId6"/>
          <a:stretch>
            <a:fillRect/>
          </a:stretch>
        </p:blipFill>
        <p:spPr>
          <a:xfrm>
            <a:off x="7550926" y="2355850"/>
            <a:ext cx="2794000" cy="1943100"/>
          </a:xfrm>
          <a:prstGeom prst="rect">
            <a:avLst/>
          </a:prstGeom>
        </p:spPr>
      </p:pic>
      <p:pic>
        <p:nvPicPr>
          <p:cNvPr id="18" name="Picture 17">
            <a:extLst>
              <a:ext uri="{FF2B5EF4-FFF2-40B4-BE49-F238E27FC236}">
                <a16:creationId xmlns:a16="http://schemas.microsoft.com/office/drawing/2014/main" id="{12FDF939-FD1A-7944-AE55-D8C758827BED}"/>
              </a:ext>
            </a:extLst>
          </p:cNvPr>
          <p:cNvPicPr>
            <a:picLocks noChangeAspect="1"/>
          </p:cNvPicPr>
          <p:nvPr/>
        </p:nvPicPr>
        <p:blipFill>
          <a:blip r:embed="rId7"/>
          <a:stretch>
            <a:fillRect/>
          </a:stretch>
        </p:blipFill>
        <p:spPr>
          <a:xfrm>
            <a:off x="5483582" y="2619481"/>
            <a:ext cx="2882900" cy="2184400"/>
          </a:xfrm>
          <a:prstGeom prst="rect">
            <a:avLst/>
          </a:prstGeom>
        </p:spPr>
      </p:pic>
      <p:sp>
        <p:nvSpPr>
          <p:cNvPr id="2" name="Rectangle 1"/>
          <p:cNvSpPr/>
          <p:nvPr/>
        </p:nvSpPr>
        <p:spPr>
          <a:xfrm>
            <a:off x="80938" y="895525"/>
            <a:ext cx="3658892" cy="5909310"/>
          </a:xfrm>
          <a:prstGeom prst="rect">
            <a:avLst/>
          </a:prstGeom>
        </p:spPr>
        <p:txBody>
          <a:bodyPr wrap="square">
            <a:spAutoFit/>
          </a:bodyPr>
          <a:lstStyle/>
          <a:p>
            <a:pPr>
              <a:buFont typeface="Arial" charset="0"/>
              <a:buChar char="•"/>
            </a:pPr>
            <a:r>
              <a:rPr lang="en-US" dirty="0">
                <a:solidFill>
                  <a:srgbClr val="000000"/>
                </a:solidFill>
                <a:latin typeface="-apple-system" charset="0"/>
              </a:rPr>
              <a:t>Invading cells get phagocytosed</a:t>
            </a:r>
          </a:p>
          <a:p>
            <a:pPr>
              <a:buFont typeface="Arial" charset="0"/>
              <a:buChar char="•"/>
            </a:pPr>
            <a:r>
              <a:rPr lang="en-US" dirty="0">
                <a:solidFill>
                  <a:srgbClr val="000000"/>
                </a:solidFill>
                <a:latin typeface="-apple-system" charset="0"/>
              </a:rPr>
              <a:t>But prevent fusion with the lysosome.</a:t>
            </a:r>
          </a:p>
          <a:p>
            <a:pPr>
              <a:buFont typeface="Arial" charset="0"/>
              <a:buChar char="•"/>
            </a:pPr>
            <a:r>
              <a:rPr lang="en-US" dirty="0">
                <a:solidFill>
                  <a:srgbClr val="000000"/>
                </a:solidFill>
                <a:latin typeface="-apple-system" charset="0"/>
              </a:rPr>
              <a:t>This allows the bacilli to replicate.</a:t>
            </a:r>
          </a:p>
          <a:p>
            <a:pPr>
              <a:buFont typeface="Arial" charset="0"/>
              <a:buChar char="•"/>
            </a:pPr>
            <a:r>
              <a:rPr lang="en-US" dirty="0">
                <a:solidFill>
                  <a:srgbClr val="000000"/>
                </a:solidFill>
                <a:latin typeface="-apple-system" charset="0"/>
              </a:rPr>
              <a:t>They are liberated when the cell dies, and then </a:t>
            </a:r>
            <a:r>
              <a:rPr lang="en-US" dirty="0" err="1">
                <a:solidFill>
                  <a:srgbClr val="000000"/>
                </a:solidFill>
                <a:latin typeface="-apple-system" charset="0"/>
              </a:rPr>
              <a:t>reinfect</a:t>
            </a:r>
            <a:r>
              <a:rPr lang="en-US" dirty="0">
                <a:solidFill>
                  <a:srgbClr val="000000"/>
                </a:solidFill>
                <a:latin typeface="-apple-system" charset="0"/>
              </a:rPr>
              <a:t> new uninfected cells.</a:t>
            </a:r>
          </a:p>
          <a:p>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Bacilli </a:t>
            </a:r>
            <a:r>
              <a:rPr lang="en-US" b="1" dirty="0">
                <a:solidFill>
                  <a:srgbClr val="000000"/>
                </a:solidFill>
                <a:latin typeface="-apple-system" charset="0"/>
              </a:rPr>
              <a:t>multiply slowly </a:t>
            </a:r>
            <a:r>
              <a:rPr lang="en-US" dirty="0">
                <a:solidFill>
                  <a:srgbClr val="000000"/>
                </a:solidFill>
                <a:latin typeface="-apple-system" charset="0"/>
              </a:rPr>
              <a:t>(~12-14 days for one bacterium to divide into two), </a:t>
            </a:r>
            <a:r>
              <a:rPr lang="en-US" b="1" dirty="0">
                <a:solidFill>
                  <a:srgbClr val="000000"/>
                </a:solidFill>
                <a:latin typeface="-apple-system" charset="0"/>
              </a:rPr>
              <a:t>get liberated from the destroyed cells and enter other unaffected cells</a:t>
            </a:r>
            <a:r>
              <a:rPr lang="en-US" dirty="0">
                <a:solidFill>
                  <a:srgbClr val="000000"/>
                </a:solidFill>
                <a:latin typeface="-apple-system" charset="0"/>
              </a:rPr>
              <a:t>.</a:t>
            </a:r>
          </a:p>
          <a:p>
            <a:pPr>
              <a:buFont typeface="Arial" charset="0"/>
              <a:buChar char="•"/>
            </a:pPr>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Till this stage person remains free from signs and symptoms of leprosy.</a:t>
            </a:r>
          </a:p>
          <a:p>
            <a:pPr>
              <a:buFont typeface="Arial" charset="0"/>
              <a:buChar char="•"/>
            </a:pPr>
            <a:endParaRPr lang="en-US" dirty="0">
              <a:solidFill>
                <a:srgbClr val="000000"/>
              </a:solidFill>
              <a:latin typeface="-apple-system" charset="0"/>
            </a:endParaRPr>
          </a:p>
          <a:p>
            <a:pPr>
              <a:buFont typeface="Arial" charset="0"/>
              <a:buChar char="•"/>
            </a:pPr>
            <a:r>
              <a:rPr lang="en-US" dirty="0">
                <a:solidFill>
                  <a:srgbClr val="000000"/>
                </a:solidFill>
                <a:latin typeface="-apple-system" charset="0"/>
              </a:rPr>
              <a:t>; </a:t>
            </a:r>
            <a:r>
              <a:rPr lang="en-US" b="1" dirty="0">
                <a:solidFill>
                  <a:srgbClr val="000000"/>
                </a:solidFill>
                <a:latin typeface="-apple-system" charset="0"/>
              </a:rPr>
              <a:t>the fate of the bacterium depends on the resistance of the infected individual towards the infecting organism</a:t>
            </a:r>
            <a:r>
              <a:rPr lang="en-US" dirty="0">
                <a:solidFill>
                  <a:srgbClr val="000000"/>
                </a:solidFill>
                <a:latin typeface="-apple-system" charset="0"/>
              </a:rPr>
              <a:t>.</a:t>
            </a:r>
          </a:p>
        </p:txBody>
      </p:sp>
    </p:spTree>
    <p:extLst>
      <p:ext uri="{BB962C8B-B14F-4D97-AF65-F5344CB8AC3E}">
        <p14:creationId xmlns:p14="http://schemas.microsoft.com/office/powerpoint/2010/main" val="305485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ssolve">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A3DDC639-93E5-1D44-8C5D-E9CB77A9CA0B}"/>
              </a:ext>
            </a:extLst>
          </p:cNvPr>
          <p:cNvPicPr>
            <a:picLocks noChangeAspect="1"/>
          </p:cNvPicPr>
          <p:nvPr/>
        </p:nvPicPr>
        <p:blipFill>
          <a:blip r:embed="rId2"/>
          <a:stretch>
            <a:fillRect/>
          </a:stretch>
        </p:blipFill>
        <p:spPr>
          <a:xfrm>
            <a:off x="80938" y="4548315"/>
            <a:ext cx="4762069" cy="2302968"/>
          </a:xfrm>
          <a:prstGeom prst="rect">
            <a:avLst/>
          </a:prstGeom>
        </p:spPr>
      </p:pic>
      <p:pic>
        <p:nvPicPr>
          <p:cNvPr id="14" name="Picture 13">
            <a:extLst>
              <a:ext uri="{FF2B5EF4-FFF2-40B4-BE49-F238E27FC236}">
                <a16:creationId xmlns:a16="http://schemas.microsoft.com/office/drawing/2014/main" id="{CBD2AE54-9BE0-A44F-ACE0-C786ACBFD1F8}"/>
              </a:ext>
            </a:extLst>
          </p:cNvPr>
          <p:cNvPicPr>
            <a:picLocks noChangeAspect="1"/>
          </p:cNvPicPr>
          <p:nvPr/>
        </p:nvPicPr>
        <p:blipFill>
          <a:blip r:embed="rId3"/>
          <a:stretch>
            <a:fillRect/>
          </a:stretch>
        </p:blipFill>
        <p:spPr>
          <a:xfrm>
            <a:off x="6299638" y="4548315"/>
            <a:ext cx="5892362" cy="1981200"/>
          </a:xfrm>
          <a:prstGeom prst="rect">
            <a:avLst/>
          </a:prstGeom>
        </p:spPr>
      </p:pic>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2062231"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
        <p:nvSpPr>
          <p:cNvPr id="2" name="Rectangle 1">
            <a:extLst>
              <a:ext uri="{FF2B5EF4-FFF2-40B4-BE49-F238E27FC236}">
                <a16:creationId xmlns:a16="http://schemas.microsoft.com/office/drawing/2014/main" id="{DBD78336-3F47-0841-94BC-D5D76FEC7C40}"/>
              </a:ext>
            </a:extLst>
          </p:cNvPr>
          <p:cNvSpPr/>
          <p:nvPr/>
        </p:nvSpPr>
        <p:spPr>
          <a:xfrm>
            <a:off x="3281282" y="915008"/>
            <a:ext cx="6096000" cy="923330"/>
          </a:xfrm>
          <a:prstGeom prst="rect">
            <a:avLst/>
          </a:prstGeom>
        </p:spPr>
        <p:txBody>
          <a:bodyPr>
            <a:spAutoFit/>
          </a:bodyPr>
          <a:lstStyle/>
          <a:p>
            <a:pPr>
              <a:buFont typeface="Arial" charset="0"/>
              <a:buChar char="•"/>
            </a:pPr>
            <a:endParaRPr lang="en-US" dirty="0">
              <a:solidFill>
                <a:srgbClr val="000000"/>
              </a:solidFill>
              <a:latin typeface="-apple-system" charset="0"/>
            </a:endParaRPr>
          </a:p>
          <a:p>
            <a:r>
              <a:rPr lang="en-US" dirty="0">
                <a:solidFill>
                  <a:srgbClr val="000000"/>
                </a:solidFill>
                <a:latin typeface="-apple-system" charset="0"/>
              </a:rPr>
              <a:t> </a:t>
            </a:r>
            <a:r>
              <a:rPr lang="en-US" b="1" dirty="0">
                <a:solidFill>
                  <a:srgbClr val="000000"/>
                </a:solidFill>
                <a:latin typeface="-apple-system" charset="0"/>
              </a:rPr>
              <a:t>the fate of the bacterium depends on the resistance of the infected individual towards the infecting organism</a:t>
            </a:r>
            <a:r>
              <a:rPr lang="en-US" dirty="0">
                <a:solidFill>
                  <a:srgbClr val="000000"/>
                </a:solidFill>
                <a:latin typeface="-apple-system" charset="0"/>
              </a:rPr>
              <a:t>.</a:t>
            </a:r>
          </a:p>
        </p:txBody>
      </p:sp>
      <p:sp>
        <p:nvSpPr>
          <p:cNvPr id="8" name="TextBox 7">
            <a:extLst>
              <a:ext uri="{FF2B5EF4-FFF2-40B4-BE49-F238E27FC236}">
                <a16:creationId xmlns:a16="http://schemas.microsoft.com/office/drawing/2014/main" id="{79E32851-A3DB-C74E-807D-73829957674D}"/>
              </a:ext>
            </a:extLst>
          </p:cNvPr>
          <p:cNvSpPr txBox="1"/>
          <p:nvPr/>
        </p:nvSpPr>
        <p:spPr>
          <a:xfrm>
            <a:off x="1013005" y="1957959"/>
            <a:ext cx="8742586" cy="646331"/>
          </a:xfrm>
          <a:prstGeom prst="rect">
            <a:avLst/>
          </a:prstGeom>
          <a:noFill/>
        </p:spPr>
        <p:txBody>
          <a:bodyPr wrap="none" rtlCol="0">
            <a:spAutoFit/>
          </a:bodyPr>
          <a:lstStyle/>
          <a:p>
            <a:r>
              <a:rPr lang="en-US" dirty="0"/>
              <a:t>Macrophages active T-helper cells…</a:t>
            </a:r>
          </a:p>
          <a:p>
            <a:r>
              <a:rPr lang="en-US" dirty="0"/>
              <a:t>But depending upon the person, the cytokines can </a:t>
            </a:r>
            <a:r>
              <a:rPr lang="en-US" dirty="0" err="1"/>
              <a:t>preferentialy</a:t>
            </a:r>
            <a:r>
              <a:rPr lang="en-US" dirty="0"/>
              <a:t> activate  either Th1 or Th2 </a:t>
            </a:r>
          </a:p>
        </p:txBody>
      </p:sp>
      <p:pic>
        <p:nvPicPr>
          <p:cNvPr id="12" name="Picture 11">
            <a:extLst>
              <a:ext uri="{FF2B5EF4-FFF2-40B4-BE49-F238E27FC236}">
                <a16:creationId xmlns:a16="http://schemas.microsoft.com/office/drawing/2014/main" id="{2AE71B43-36CB-8641-806D-C58B22FC2F74}"/>
              </a:ext>
            </a:extLst>
          </p:cNvPr>
          <p:cNvPicPr>
            <a:picLocks noChangeAspect="1"/>
          </p:cNvPicPr>
          <p:nvPr/>
        </p:nvPicPr>
        <p:blipFill>
          <a:blip r:embed="rId4"/>
          <a:stretch>
            <a:fillRect/>
          </a:stretch>
        </p:blipFill>
        <p:spPr>
          <a:xfrm>
            <a:off x="1893524" y="2816777"/>
            <a:ext cx="7277100" cy="1981200"/>
          </a:xfrm>
          <a:prstGeom prst="rect">
            <a:avLst/>
          </a:prstGeom>
        </p:spPr>
      </p:pic>
      <p:pic>
        <p:nvPicPr>
          <p:cNvPr id="16" name="Picture 15">
            <a:extLst>
              <a:ext uri="{FF2B5EF4-FFF2-40B4-BE49-F238E27FC236}">
                <a16:creationId xmlns:a16="http://schemas.microsoft.com/office/drawing/2014/main" id="{751D6CB1-9A82-3D4E-BE78-B53F8BCDF3CD}"/>
              </a:ext>
            </a:extLst>
          </p:cNvPr>
          <p:cNvPicPr>
            <a:picLocks noChangeAspect="1"/>
          </p:cNvPicPr>
          <p:nvPr/>
        </p:nvPicPr>
        <p:blipFill>
          <a:blip r:embed="rId5"/>
          <a:stretch>
            <a:fillRect/>
          </a:stretch>
        </p:blipFill>
        <p:spPr>
          <a:xfrm>
            <a:off x="10771914" y="4532817"/>
            <a:ext cx="1420086" cy="1833529"/>
          </a:xfrm>
          <a:prstGeom prst="rect">
            <a:avLst/>
          </a:prstGeom>
        </p:spPr>
      </p:pic>
      <p:sp>
        <p:nvSpPr>
          <p:cNvPr id="17" name="TextBox 16">
            <a:extLst>
              <a:ext uri="{FF2B5EF4-FFF2-40B4-BE49-F238E27FC236}">
                <a16:creationId xmlns:a16="http://schemas.microsoft.com/office/drawing/2014/main" id="{6293273F-38C0-E247-A6A4-3F9D1A71BF99}"/>
              </a:ext>
            </a:extLst>
          </p:cNvPr>
          <p:cNvSpPr txBox="1"/>
          <p:nvPr/>
        </p:nvSpPr>
        <p:spPr>
          <a:xfrm>
            <a:off x="9066508" y="3597697"/>
            <a:ext cx="2857770" cy="369332"/>
          </a:xfrm>
          <a:prstGeom prst="rect">
            <a:avLst/>
          </a:prstGeom>
          <a:noFill/>
        </p:spPr>
        <p:txBody>
          <a:bodyPr wrap="none" rtlCol="0">
            <a:spAutoFit/>
          </a:bodyPr>
          <a:lstStyle/>
          <a:p>
            <a:r>
              <a:rPr lang="en-US" dirty="0"/>
              <a:t>Low cell-mediated immunity</a:t>
            </a:r>
          </a:p>
        </p:txBody>
      </p:sp>
      <p:sp>
        <p:nvSpPr>
          <p:cNvPr id="22" name="TextBox 21">
            <a:extLst>
              <a:ext uri="{FF2B5EF4-FFF2-40B4-BE49-F238E27FC236}">
                <a16:creationId xmlns:a16="http://schemas.microsoft.com/office/drawing/2014/main" id="{58D18882-E8F8-AF45-A87B-E6FDFD5E67DF}"/>
              </a:ext>
            </a:extLst>
          </p:cNvPr>
          <p:cNvSpPr txBox="1"/>
          <p:nvPr/>
        </p:nvSpPr>
        <p:spPr>
          <a:xfrm>
            <a:off x="267722" y="3391636"/>
            <a:ext cx="2901948" cy="369332"/>
          </a:xfrm>
          <a:prstGeom prst="rect">
            <a:avLst/>
          </a:prstGeom>
          <a:noFill/>
        </p:spPr>
        <p:txBody>
          <a:bodyPr wrap="none" rtlCol="0">
            <a:spAutoFit/>
          </a:bodyPr>
          <a:lstStyle/>
          <a:p>
            <a:r>
              <a:rPr lang="en-US" dirty="0"/>
              <a:t>High cell-mediated immunity</a:t>
            </a:r>
          </a:p>
        </p:txBody>
      </p:sp>
    </p:spTree>
    <p:extLst>
      <p:ext uri="{BB962C8B-B14F-4D97-AF65-F5344CB8AC3E}">
        <p14:creationId xmlns:p14="http://schemas.microsoft.com/office/powerpoint/2010/main" val="97606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2062231"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pic>
        <p:nvPicPr>
          <p:cNvPr id="4" name="Picture 3">
            <a:extLst>
              <a:ext uri="{FF2B5EF4-FFF2-40B4-BE49-F238E27FC236}">
                <a16:creationId xmlns:a16="http://schemas.microsoft.com/office/drawing/2014/main" id="{4A4244A0-3AD5-FC43-9FB2-DE0266D29099}"/>
              </a:ext>
            </a:extLst>
          </p:cNvPr>
          <p:cNvPicPr>
            <a:picLocks noChangeAspect="1"/>
          </p:cNvPicPr>
          <p:nvPr/>
        </p:nvPicPr>
        <p:blipFill>
          <a:blip r:embed="rId2"/>
          <a:stretch>
            <a:fillRect/>
          </a:stretch>
        </p:blipFill>
        <p:spPr>
          <a:xfrm>
            <a:off x="1136650" y="1057788"/>
            <a:ext cx="9918700" cy="5410200"/>
          </a:xfrm>
          <a:prstGeom prst="rect">
            <a:avLst/>
          </a:prstGeom>
        </p:spPr>
      </p:pic>
    </p:spTree>
    <p:extLst>
      <p:ext uri="{BB962C8B-B14F-4D97-AF65-F5344CB8AC3E}">
        <p14:creationId xmlns:p14="http://schemas.microsoft.com/office/powerpoint/2010/main" val="1032966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2062231"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pic>
        <p:nvPicPr>
          <p:cNvPr id="4" name="Picture 3">
            <a:extLst>
              <a:ext uri="{FF2B5EF4-FFF2-40B4-BE49-F238E27FC236}">
                <a16:creationId xmlns:a16="http://schemas.microsoft.com/office/drawing/2014/main" id="{BE465DB0-B274-1A41-8D6D-3E19FC2BC297}"/>
              </a:ext>
            </a:extLst>
          </p:cNvPr>
          <p:cNvPicPr>
            <a:picLocks noChangeAspect="1"/>
          </p:cNvPicPr>
          <p:nvPr/>
        </p:nvPicPr>
        <p:blipFill>
          <a:blip r:embed="rId2"/>
          <a:stretch>
            <a:fillRect/>
          </a:stretch>
        </p:blipFill>
        <p:spPr>
          <a:xfrm>
            <a:off x="1708150" y="1150643"/>
            <a:ext cx="8775700" cy="5295900"/>
          </a:xfrm>
          <a:prstGeom prst="rect">
            <a:avLst/>
          </a:prstGeom>
        </p:spPr>
      </p:pic>
    </p:spTree>
    <p:extLst>
      <p:ext uri="{BB962C8B-B14F-4D97-AF65-F5344CB8AC3E}">
        <p14:creationId xmlns:p14="http://schemas.microsoft.com/office/powerpoint/2010/main" val="1486956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3" name="Rectangle 2"/>
          <p:cNvSpPr/>
          <p:nvPr/>
        </p:nvSpPr>
        <p:spPr>
          <a:xfrm>
            <a:off x="692727" y="2405712"/>
            <a:ext cx="4980709" cy="1631216"/>
          </a:xfrm>
          <a:prstGeom prst="rect">
            <a:avLst/>
          </a:prstGeom>
        </p:spPr>
        <p:txBody>
          <a:bodyPr wrap="square">
            <a:spAutoFit/>
          </a:bodyPr>
          <a:lstStyle/>
          <a:p>
            <a:r>
              <a:rPr lang="en-US" sz="2000" dirty="0"/>
              <a:t>• Patients get </a:t>
            </a:r>
            <a:r>
              <a:rPr lang="en-US" sz="2000" b="1" dirty="0" err="1">
                <a:solidFill>
                  <a:srgbClr val="2D5496"/>
                </a:solidFill>
              </a:rPr>
              <a:t>tuberculoid</a:t>
            </a:r>
            <a:r>
              <a:rPr lang="en-US" sz="2000" b="1" dirty="0">
                <a:solidFill>
                  <a:srgbClr val="2D5496"/>
                </a:solidFill>
              </a:rPr>
              <a:t> leprosy </a:t>
            </a:r>
            <a:r>
              <a:rPr lang="en-US" sz="2000" dirty="0"/>
              <a:t>(also called </a:t>
            </a:r>
            <a:r>
              <a:rPr lang="en-US" sz="2000" b="1" dirty="0" err="1"/>
              <a:t>paucibacillary</a:t>
            </a:r>
            <a:r>
              <a:rPr lang="en-US" sz="2000" dirty="0"/>
              <a:t> Hansen disease) • bacillary clearance </a:t>
            </a:r>
          </a:p>
          <a:p>
            <a:r>
              <a:rPr lang="en-US" sz="2000" dirty="0"/>
              <a:t>• The </a:t>
            </a:r>
            <a:r>
              <a:rPr lang="en-US" sz="2000" dirty="0" err="1"/>
              <a:t>tuberculoid</a:t>
            </a:r>
            <a:r>
              <a:rPr lang="en-US" sz="2000" dirty="0"/>
              <a:t> form is characterized by </a:t>
            </a:r>
            <a:r>
              <a:rPr lang="en-US" sz="2000" dirty="0" err="1"/>
              <a:t>hypopigmented</a:t>
            </a:r>
            <a:r>
              <a:rPr lang="en-US" sz="2000" dirty="0"/>
              <a:t> skin macules.</a:t>
            </a:r>
          </a:p>
        </p:txBody>
      </p:sp>
      <p:sp>
        <p:nvSpPr>
          <p:cNvPr id="4" name="TextBox 3"/>
          <p:cNvSpPr txBox="1"/>
          <p:nvPr/>
        </p:nvSpPr>
        <p:spPr>
          <a:xfrm>
            <a:off x="797342" y="1748273"/>
            <a:ext cx="4242700" cy="461665"/>
          </a:xfrm>
          <a:prstGeom prst="rect">
            <a:avLst/>
          </a:prstGeom>
          <a:noFill/>
        </p:spPr>
        <p:txBody>
          <a:bodyPr wrap="none" rtlCol="0">
            <a:spAutoFit/>
          </a:bodyPr>
          <a:lstStyle/>
          <a:p>
            <a:r>
              <a:rPr lang="en-US" sz="2400" b="1" dirty="0"/>
              <a:t>Strong cellular (T-cell) response </a:t>
            </a:r>
          </a:p>
        </p:txBody>
      </p:sp>
      <p:sp>
        <p:nvSpPr>
          <p:cNvPr id="5" name="TextBox 4"/>
          <p:cNvSpPr txBox="1"/>
          <p:nvPr/>
        </p:nvSpPr>
        <p:spPr>
          <a:xfrm>
            <a:off x="2826327" y="1192007"/>
            <a:ext cx="8291244" cy="523220"/>
          </a:xfrm>
          <a:prstGeom prst="rect">
            <a:avLst/>
          </a:prstGeom>
          <a:noFill/>
        </p:spPr>
        <p:txBody>
          <a:bodyPr wrap="none" rtlCol="0">
            <a:spAutoFit/>
          </a:bodyPr>
          <a:lstStyle/>
          <a:p>
            <a:r>
              <a:rPr lang="en-US" sz="2800" b="1" dirty="0"/>
              <a:t>Disease depends on the immune system of </a:t>
            </a:r>
            <a:r>
              <a:rPr lang="en-US" sz="2800" b="1"/>
              <a:t>the patient</a:t>
            </a:r>
          </a:p>
        </p:txBody>
      </p:sp>
      <p:sp>
        <p:nvSpPr>
          <p:cNvPr id="9" name="TextBox 8"/>
          <p:cNvSpPr txBox="1"/>
          <p:nvPr/>
        </p:nvSpPr>
        <p:spPr>
          <a:xfrm>
            <a:off x="7069027" y="1715227"/>
            <a:ext cx="4170218" cy="830997"/>
          </a:xfrm>
          <a:prstGeom prst="rect">
            <a:avLst/>
          </a:prstGeom>
          <a:noFill/>
        </p:spPr>
        <p:txBody>
          <a:bodyPr wrap="square" rtlCol="0">
            <a:spAutoFit/>
          </a:bodyPr>
          <a:lstStyle/>
          <a:p>
            <a:pPr algn="ctr"/>
            <a:r>
              <a:rPr lang="en-US" sz="2400" b="1" dirty="0"/>
              <a:t>Weak cellular (T-cell) response to </a:t>
            </a:r>
            <a:r>
              <a:rPr lang="en-US" sz="2400" b="1" i="1" dirty="0"/>
              <a:t>M. </a:t>
            </a:r>
            <a:r>
              <a:rPr lang="en-US" sz="2400" b="1" i="1" dirty="0" err="1"/>
              <a:t>leprae</a:t>
            </a:r>
            <a:r>
              <a:rPr lang="en-US" sz="2400" b="1" i="1" dirty="0"/>
              <a:t> antigens</a:t>
            </a:r>
          </a:p>
        </p:txBody>
      </p:sp>
      <p:sp>
        <p:nvSpPr>
          <p:cNvPr id="10" name="Rectangle 9"/>
          <p:cNvSpPr/>
          <p:nvPr/>
        </p:nvSpPr>
        <p:spPr>
          <a:xfrm>
            <a:off x="6106136" y="2546224"/>
            <a:ext cx="6096000" cy="3477875"/>
          </a:xfrm>
          <a:prstGeom prst="rect">
            <a:avLst/>
          </a:prstGeom>
        </p:spPr>
        <p:txBody>
          <a:bodyPr>
            <a:spAutoFit/>
          </a:bodyPr>
          <a:lstStyle/>
          <a:p>
            <a:r>
              <a:rPr lang="en-US" sz="2000" dirty="0"/>
              <a:t>• Patients with </a:t>
            </a:r>
            <a:r>
              <a:rPr lang="en-US" sz="2000" b="1" dirty="0">
                <a:solidFill>
                  <a:srgbClr val="2D5496"/>
                </a:solidFill>
              </a:rPr>
              <a:t>lepromatous leprosy </a:t>
            </a:r>
            <a:r>
              <a:rPr lang="en-US" sz="2000" dirty="0"/>
              <a:t>(</a:t>
            </a:r>
            <a:r>
              <a:rPr lang="en-US" sz="2000" b="1" dirty="0" err="1"/>
              <a:t>multibacillary</a:t>
            </a:r>
            <a:r>
              <a:rPr lang="en-US" sz="2000" dirty="0"/>
              <a:t> Hansen disease) </a:t>
            </a:r>
          </a:p>
          <a:p>
            <a:r>
              <a:rPr lang="en-US" sz="2000" dirty="0"/>
              <a:t>• Thus, an abundance of bacteria are typically observed in dermal macrophages and the Schwann cells of the peripheral nerves </a:t>
            </a:r>
          </a:p>
          <a:p>
            <a:r>
              <a:rPr lang="en-US" sz="2000" dirty="0"/>
              <a:t>• As would be expected, this is the most infectious form of leprosy </a:t>
            </a:r>
          </a:p>
          <a:p>
            <a:r>
              <a:rPr lang="en-US" sz="2000" dirty="0"/>
              <a:t>• The lepromatous form is associated with disfiguring skin lesions, nodules, plaques, thickened dermis, and involvement of the nasal mucosa </a:t>
            </a:r>
          </a:p>
          <a:p>
            <a:endParaRPr lang="en-US" sz="2000" dirty="0"/>
          </a:p>
        </p:txBody>
      </p:sp>
      <p:grpSp>
        <p:nvGrpSpPr>
          <p:cNvPr id="15" name="Group 14"/>
          <p:cNvGrpSpPr/>
          <p:nvPr/>
        </p:nvGrpSpPr>
        <p:grpSpPr>
          <a:xfrm>
            <a:off x="329912" y="1581007"/>
            <a:ext cx="10819984" cy="5161747"/>
            <a:chOff x="329912" y="1581007"/>
            <a:chExt cx="10819984" cy="5161747"/>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912" y="4231618"/>
              <a:ext cx="3298943" cy="251113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4819" y="1836436"/>
              <a:ext cx="2865077" cy="256602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4849" y="4155734"/>
              <a:ext cx="4043620" cy="2458236"/>
            </a:xfrm>
            <a:prstGeom prst="rect">
              <a:avLst/>
            </a:prstGeom>
          </p:spPr>
        </p:pic>
        <p:sp>
          <p:nvSpPr>
            <p:cNvPr id="14" name="Oval 13"/>
            <p:cNvSpPr/>
            <p:nvPr/>
          </p:nvSpPr>
          <p:spPr>
            <a:xfrm>
              <a:off x="519545" y="1581007"/>
              <a:ext cx="4966855" cy="1245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41486" y="1022110"/>
            <a:ext cx="11296600" cy="5591860"/>
            <a:chOff x="161109" y="1010789"/>
            <a:chExt cx="11296600" cy="5591860"/>
          </a:xfrm>
        </p:grpSpPr>
        <p:sp>
          <p:nvSpPr>
            <p:cNvPr id="16" name="Oval 15"/>
            <p:cNvSpPr/>
            <p:nvPr/>
          </p:nvSpPr>
          <p:spPr>
            <a:xfrm>
              <a:off x="6490854" y="1715227"/>
              <a:ext cx="4966855" cy="1245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658" y="2852176"/>
              <a:ext cx="2673314" cy="3750473"/>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7432" y="4337329"/>
              <a:ext cx="3062758" cy="2251714"/>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0389" y="1325604"/>
              <a:ext cx="2205837" cy="283013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1109" y="1010789"/>
              <a:ext cx="3620871" cy="3026139"/>
            </a:xfrm>
            <a:prstGeom prst="rect">
              <a:avLst/>
            </a:prstGeom>
          </p:spPr>
        </p:pic>
      </p:grpSp>
      <p:sp>
        <p:nvSpPr>
          <p:cNvPr id="22" name="Rectangle 21">
            <a:extLst>
              <a:ext uri="{FF2B5EF4-FFF2-40B4-BE49-F238E27FC236}">
                <a16:creationId xmlns:a16="http://schemas.microsoft.com/office/drawing/2014/main" id="{38888F17-027F-014D-A1C1-57EE8E4E65FB}"/>
              </a:ext>
            </a:extLst>
          </p:cNvPr>
          <p:cNvSpPr/>
          <p:nvPr/>
        </p:nvSpPr>
        <p:spPr>
          <a:xfrm>
            <a:off x="80938" y="92572"/>
            <a:ext cx="2062231"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Tree>
    <p:extLst>
      <p:ext uri="{BB962C8B-B14F-4D97-AF65-F5344CB8AC3E}">
        <p14:creationId xmlns:p14="http://schemas.microsoft.com/office/powerpoint/2010/main" val="100059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dissolv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nodeType="clickEffect">
                                  <p:stCondLst>
                                    <p:cond delay="0"/>
                                  </p:stCondLst>
                                  <p:childTnLst>
                                    <p:animEffect transition="out" filter="dissolv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1854995" cy="461665"/>
          </a:xfrm>
          <a:prstGeom prst="rect">
            <a:avLst/>
          </a:prstGeom>
        </p:spPr>
        <p:txBody>
          <a:bodyPr wrap="none">
            <a:spAutoFit/>
          </a:bodyPr>
          <a:lstStyle/>
          <a:p>
            <a:r>
              <a:rPr lang="en-US" sz="2400" dirty="0">
                <a:solidFill>
                  <a:srgbClr val="BF0000"/>
                </a:solidFill>
                <a:latin typeface="CalibriLight"/>
              </a:rPr>
              <a:t>Lab Diagnosis</a:t>
            </a:r>
            <a:endParaRPr lang="en-US" sz="24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783" y="1057788"/>
            <a:ext cx="9724736" cy="5335900"/>
          </a:xfrm>
          <a:prstGeom prst="rect">
            <a:avLst/>
          </a:prstGeom>
        </p:spPr>
      </p:pic>
      <p:sp>
        <p:nvSpPr>
          <p:cNvPr id="4" name="TextBox 3"/>
          <p:cNvSpPr txBox="1"/>
          <p:nvPr/>
        </p:nvSpPr>
        <p:spPr>
          <a:xfrm>
            <a:off x="9628909" y="6026727"/>
            <a:ext cx="684803" cy="461665"/>
          </a:xfrm>
          <a:prstGeom prst="rect">
            <a:avLst/>
          </a:prstGeom>
          <a:noFill/>
        </p:spPr>
        <p:txBody>
          <a:bodyPr wrap="none" rtlCol="0">
            <a:spAutoFit/>
          </a:bodyPr>
          <a:lstStyle/>
          <a:p>
            <a:r>
              <a:rPr lang="en-US" sz="2400" b="1" dirty="0">
                <a:solidFill>
                  <a:schemeClr val="accent1"/>
                </a:solidFill>
              </a:rPr>
              <a:t>PCR</a:t>
            </a:r>
          </a:p>
        </p:txBody>
      </p:sp>
      <p:sp>
        <p:nvSpPr>
          <p:cNvPr id="8" name="Rectangle 7"/>
          <p:cNvSpPr/>
          <p:nvPr/>
        </p:nvSpPr>
        <p:spPr>
          <a:xfrm>
            <a:off x="133182" y="1516266"/>
            <a:ext cx="1451601" cy="1200329"/>
          </a:xfrm>
          <a:prstGeom prst="rect">
            <a:avLst/>
          </a:prstGeom>
        </p:spPr>
        <p:txBody>
          <a:bodyPr wrap="square">
            <a:spAutoFit/>
          </a:bodyPr>
          <a:lstStyle/>
          <a:p>
            <a:r>
              <a:rPr lang="en-US" dirty="0"/>
              <a:t>• M. </a:t>
            </a:r>
            <a:r>
              <a:rPr lang="en-US" dirty="0" err="1"/>
              <a:t>leprae</a:t>
            </a:r>
            <a:r>
              <a:rPr lang="en-US" dirty="0"/>
              <a:t> cannot grow in cell-free cultures </a:t>
            </a:r>
          </a:p>
        </p:txBody>
      </p:sp>
      <p:pic>
        <p:nvPicPr>
          <p:cNvPr id="9" name="Picture 8">
            <a:extLst>
              <a:ext uri="{FF2B5EF4-FFF2-40B4-BE49-F238E27FC236}">
                <a16:creationId xmlns:a16="http://schemas.microsoft.com/office/drawing/2014/main" id="{E5696D40-0144-DA4F-81E4-A44876EB44DF}"/>
              </a:ext>
            </a:extLst>
          </p:cNvPr>
          <p:cNvPicPr>
            <a:picLocks noChangeAspect="1"/>
          </p:cNvPicPr>
          <p:nvPr/>
        </p:nvPicPr>
        <p:blipFill>
          <a:blip r:embed="rId3"/>
          <a:stretch>
            <a:fillRect/>
          </a:stretch>
        </p:blipFill>
        <p:spPr>
          <a:xfrm>
            <a:off x="4711700" y="1110627"/>
            <a:ext cx="7480300" cy="5359400"/>
          </a:xfrm>
          <a:prstGeom prst="rect">
            <a:avLst/>
          </a:prstGeom>
        </p:spPr>
      </p:pic>
      <p:pic>
        <p:nvPicPr>
          <p:cNvPr id="10" name="Picture 9">
            <a:extLst>
              <a:ext uri="{FF2B5EF4-FFF2-40B4-BE49-F238E27FC236}">
                <a16:creationId xmlns:a16="http://schemas.microsoft.com/office/drawing/2014/main" id="{477518B2-CA56-9D4B-A376-1E7CB6AAD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3882" y="3839922"/>
            <a:ext cx="4225637" cy="2682944"/>
          </a:xfrm>
          <a:prstGeom prst="rect">
            <a:avLst/>
          </a:prstGeom>
        </p:spPr>
      </p:pic>
    </p:spTree>
    <p:extLst>
      <p:ext uri="{BB962C8B-B14F-4D97-AF65-F5344CB8AC3E}">
        <p14:creationId xmlns:p14="http://schemas.microsoft.com/office/powerpoint/2010/main" val="150489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4C58A86-89F1-1642-84B6-C93CCC5070DE}"/>
              </a:ext>
            </a:extLst>
          </p:cNvPr>
          <p:cNvSpPr/>
          <p:nvPr/>
        </p:nvSpPr>
        <p:spPr>
          <a:xfrm>
            <a:off x="0" y="411457"/>
            <a:ext cx="4505592" cy="646331"/>
          </a:xfrm>
          <a:prstGeom prst="rect">
            <a:avLst/>
          </a:prstGeom>
        </p:spPr>
        <p:txBody>
          <a:bodyPr wrap="none">
            <a:spAutoFit/>
          </a:bodyPr>
          <a:lstStyle/>
          <a:p>
            <a:r>
              <a:rPr lang="en-US" sz="3600" i="1" dirty="0">
                <a:solidFill>
                  <a:srgbClr val="BF0000"/>
                </a:solidFill>
                <a:latin typeface="CalibriLight,Italic"/>
              </a:rPr>
              <a:t>Mycobacterium leprae </a:t>
            </a:r>
            <a:endParaRPr lang="en-US" sz="3600" i="1" dirty="0"/>
          </a:p>
        </p:txBody>
      </p:sp>
      <p:sp>
        <p:nvSpPr>
          <p:cNvPr id="6" name="Rectangle 5">
            <a:extLst>
              <a:ext uri="{FF2B5EF4-FFF2-40B4-BE49-F238E27FC236}">
                <a16:creationId xmlns:a16="http://schemas.microsoft.com/office/drawing/2014/main" id="{597E8790-147C-984A-8C7E-0ACBC665064C}"/>
              </a:ext>
            </a:extLst>
          </p:cNvPr>
          <p:cNvSpPr/>
          <p:nvPr/>
        </p:nvSpPr>
        <p:spPr>
          <a:xfrm>
            <a:off x="80938" y="92572"/>
            <a:ext cx="2870081" cy="461665"/>
          </a:xfrm>
          <a:prstGeom prst="rect">
            <a:avLst/>
          </a:prstGeom>
        </p:spPr>
        <p:txBody>
          <a:bodyPr wrap="none">
            <a:spAutoFit/>
          </a:bodyPr>
          <a:lstStyle/>
          <a:p>
            <a:r>
              <a:rPr lang="en-US" sz="2400" dirty="0">
                <a:solidFill>
                  <a:srgbClr val="BF0000"/>
                </a:solidFill>
                <a:latin typeface="CalibriLight"/>
              </a:rPr>
              <a:t>Treatment Prevention</a:t>
            </a:r>
            <a:endParaRPr lang="en-US" sz="24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8" y="1641762"/>
            <a:ext cx="7009021" cy="4287982"/>
          </a:xfrm>
          <a:prstGeom prst="rect">
            <a:avLst/>
          </a:prstGeom>
        </p:spPr>
      </p:pic>
      <p:sp>
        <p:nvSpPr>
          <p:cNvPr id="9" name="TextBox 8"/>
          <p:cNvSpPr txBox="1"/>
          <p:nvPr/>
        </p:nvSpPr>
        <p:spPr>
          <a:xfrm>
            <a:off x="8271164" y="1808018"/>
            <a:ext cx="2450992" cy="707886"/>
          </a:xfrm>
          <a:prstGeom prst="rect">
            <a:avLst/>
          </a:prstGeom>
          <a:solidFill>
            <a:schemeClr val="bg1"/>
          </a:solidFill>
        </p:spPr>
        <p:txBody>
          <a:bodyPr wrap="none" rtlCol="0">
            <a:spAutoFit/>
          </a:bodyPr>
          <a:lstStyle/>
          <a:p>
            <a:r>
              <a:rPr lang="en-US" sz="4000" dirty="0">
                <a:solidFill>
                  <a:schemeClr val="accent1"/>
                </a:solidFill>
              </a:rPr>
              <a:t>Prevention</a:t>
            </a:r>
          </a:p>
        </p:txBody>
      </p:sp>
      <p:sp>
        <p:nvSpPr>
          <p:cNvPr id="10" name="TextBox 9"/>
          <p:cNvSpPr txBox="1"/>
          <p:nvPr/>
        </p:nvSpPr>
        <p:spPr>
          <a:xfrm>
            <a:off x="2279014" y="1641762"/>
            <a:ext cx="2344296" cy="707886"/>
          </a:xfrm>
          <a:prstGeom prst="rect">
            <a:avLst/>
          </a:prstGeom>
          <a:solidFill>
            <a:schemeClr val="bg1"/>
          </a:solidFill>
        </p:spPr>
        <p:txBody>
          <a:bodyPr wrap="none" rtlCol="0">
            <a:spAutoFit/>
          </a:bodyPr>
          <a:lstStyle/>
          <a:p>
            <a:r>
              <a:rPr lang="en-US" sz="4000">
                <a:solidFill>
                  <a:schemeClr val="accent1"/>
                </a:solidFill>
              </a:rPr>
              <a:t>Treatment</a:t>
            </a:r>
            <a:endParaRPr lang="en-US" sz="4000" dirty="0">
              <a:solidFill>
                <a:schemeClr val="accent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5530" y="2672996"/>
            <a:ext cx="4254934" cy="2558026"/>
          </a:xfrm>
          <a:prstGeom prst="rect">
            <a:avLst/>
          </a:prstGeom>
        </p:spPr>
      </p:pic>
      <p:sp>
        <p:nvSpPr>
          <p:cNvPr id="13" name="TextBox 12"/>
          <p:cNvSpPr txBox="1"/>
          <p:nvPr/>
        </p:nvSpPr>
        <p:spPr>
          <a:xfrm>
            <a:off x="8666018" y="5611091"/>
            <a:ext cx="2328523" cy="369332"/>
          </a:xfrm>
          <a:prstGeom prst="rect">
            <a:avLst/>
          </a:prstGeom>
          <a:noFill/>
        </p:spPr>
        <p:txBody>
          <a:bodyPr wrap="none" rtlCol="0">
            <a:spAutoFit/>
          </a:bodyPr>
          <a:lstStyle/>
          <a:p>
            <a:r>
              <a:rPr lang="en-US"/>
              <a:t>Leave armadillos alone</a:t>
            </a:r>
          </a:p>
        </p:txBody>
      </p:sp>
      <p:pic>
        <p:nvPicPr>
          <p:cNvPr id="3" name="Picture 2">
            <a:extLst>
              <a:ext uri="{FF2B5EF4-FFF2-40B4-BE49-F238E27FC236}">
                <a16:creationId xmlns:a16="http://schemas.microsoft.com/office/drawing/2014/main" id="{080C311C-5EAD-6342-91B4-1C1BA07B9D86}"/>
              </a:ext>
            </a:extLst>
          </p:cNvPr>
          <p:cNvPicPr>
            <a:picLocks noChangeAspect="1"/>
          </p:cNvPicPr>
          <p:nvPr/>
        </p:nvPicPr>
        <p:blipFill>
          <a:blip r:embed="rId4"/>
          <a:stretch>
            <a:fillRect/>
          </a:stretch>
        </p:blipFill>
        <p:spPr>
          <a:xfrm>
            <a:off x="82471" y="5566394"/>
            <a:ext cx="3022405" cy="1291606"/>
          </a:xfrm>
          <a:prstGeom prst="rect">
            <a:avLst/>
          </a:prstGeom>
        </p:spPr>
      </p:pic>
      <p:sp>
        <p:nvSpPr>
          <p:cNvPr id="4" name="TextBox 3">
            <a:extLst>
              <a:ext uri="{FF2B5EF4-FFF2-40B4-BE49-F238E27FC236}">
                <a16:creationId xmlns:a16="http://schemas.microsoft.com/office/drawing/2014/main" id="{371FBEA0-CADC-F146-B75B-6B13795473E0}"/>
              </a:ext>
            </a:extLst>
          </p:cNvPr>
          <p:cNvSpPr txBox="1"/>
          <p:nvPr/>
        </p:nvSpPr>
        <p:spPr>
          <a:xfrm>
            <a:off x="2577993" y="6089614"/>
            <a:ext cx="7938199" cy="369332"/>
          </a:xfrm>
          <a:prstGeom prst="rect">
            <a:avLst/>
          </a:prstGeom>
          <a:noFill/>
        </p:spPr>
        <p:txBody>
          <a:bodyPr wrap="none" rtlCol="0">
            <a:spAutoFit/>
          </a:bodyPr>
          <a:lstStyle/>
          <a:p>
            <a:r>
              <a:rPr lang="en-US" dirty="0"/>
              <a:t>Dapsone: inhibits dihydropteroate synthase, thus blocking bacterial folate synthesis</a:t>
            </a:r>
          </a:p>
        </p:txBody>
      </p:sp>
    </p:spTree>
    <p:extLst>
      <p:ext uri="{BB962C8B-B14F-4D97-AF65-F5344CB8AC3E}">
        <p14:creationId xmlns:p14="http://schemas.microsoft.com/office/powerpoint/2010/main" val="17879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1370888" cy="461665"/>
          </a:xfrm>
          <a:prstGeom prst="rect">
            <a:avLst/>
          </a:prstGeom>
        </p:spPr>
        <p:txBody>
          <a:bodyPr wrap="none">
            <a:spAutoFit/>
          </a:bodyPr>
          <a:lstStyle/>
          <a:p>
            <a:r>
              <a:rPr lang="en-US" sz="2400" dirty="0">
                <a:solidFill>
                  <a:srgbClr val="BF0000"/>
                </a:solidFill>
                <a:latin typeface="CalibriLight"/>
              </a:rPr>
              <a:t>Overview</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8693342" cy="646331"/>
          </a:xfrm>
          <a:prstGeom prst="rect">
            <a:avLst/>
          </a:prstGeom>
        </p:spPr>
        <p:txBody>
          <a:bodyPr wrap="none">
            <a:spAutoFit/>
          </a:bodyPr>
          <a:lstStyle/>
          <a:p>
            <a:r>
              <a:rPr lang="en-US" sz="3600" i="1" dirty="0">
                <a:solidFill>
                  <a:srgbClr val="BF0000"/>
                </a:solidFill>
                <a:latin typeface="CalibriLight,Italic"/>
              </a:rPr>
              <a:t>Other Slow-Growing Mycobacteria – the MAC</a:t>
            </a:r>
            <a:endParaRPr lang="en-US" sz="3600" i="1" dirty="0"/>
          </a:p>
        </p:txBody>
      </p:sp>
      <p:sp>
        <p:nvSpPr>
          <p:cNvPr id="6" name="Rectangle 5"/>
          <p:cNvSpPr/>
          <p:nvPr/>
        </p:nvSpPr>
        <p:spPr>
          <a:xfrm>
            <a:off x="2870579" y="1756223"/>
            <a:ext cx="6096000" cy="3170099"/>
          </a:xfrm>
          <a:prstGeom prst="rect">
            <a:avLst/>
          </a:prstGeom>
        </p:spPr>
        <p:txBody>
          <a:bodyPr>
            <a:spAutoFit/>
          </a:bodyPr>
          <a:lstStyle/>
          <a:p>
            <a:r>
              <a:rPr lang="en-US" sz="2000" dirty="0"/>
              <a:t>• Members of the </a:t>
            </a:r>
            <a:r>
              <a:rPr lang="en-US" sz="2000" i="1" dirty="0"/>
              <a:t>Mycobacterium </a:t>
            </a:r>
            <a:r>
              <a:rPr lang="en-US" sz="2000" i="1" dirty="0" err="1"/>
              <a:t>avium</a:t>
            </a:r>
            <a:r>
              <a:rPr lang="en-US" sz="2000" i="1" dirty="0"/>
              <a:t> </a:t>
            </a:r>
            <a:r>
              <a:rPr lang="en-US" sz="2000" dirty="0"/>
              <a:t>complex (MAC) are among the most common pathogenic acid-fast species </a:t>
            </a:r>
          </a:p>
          <a:p>
            <a:r>
              <a:rPr lang="en-US" sz="2000" dirty="0"/>
              <a:t>• Although some subspecies do not cause human disease, representatives of the two most common MAC species, </a:t>
            </a:r>
            <a:r>
              <a:rPr lang="en-US" sz="2000" i="1" dirty="0">
                <a:solidFill>
                  <a:srgbClr val="2D5496"/>
                </a:solidFill>
              </a:rPr>
              <a:t>M. </a:t>
            </a:r>
            <a:r>
              <a:rPr lang="en-US" sz="2000" i="1" dirty="0" err="1">
                <a:solidFill>
                  <a:srgbClr val="2D5496"/>
                </a:solidFill>
              </a:rPr>
              <a:t>avium</a:t>
            </a:r>
            <a:r>
              <a:rPr lang="en-US" sz="2000" i="1" dirty="0">
                <a:solidFill>
                  <a:srgbClr val="2D5496"/>
                </a:solidFill>
              </a:rPr>
              <a:t> </a:t>
            </a:r>
            <a:r>
              <a:rPr lang="en-US" sz="2000" dirty="0"/>
              <a:t>and </a:t>
            </a:r>
            <a:r>
              <a:rPr lang="en-US" sz="2000" dirty="0">
                <a:solidFill>
                  <a:srgbClr val="2D5496"/>
                </a:solidFill>
              </a:rPr>
              <a:t>M</a:t>
            </a:r>
            <a:r>
              <a:rPr lang="en-US" sz="2000" i="1" dirty="0">
                <a:solidFill>
                  <a:srgbClr val="2D5496"/>
                </a:solidFill>
              </a:rPr>
              <a:t>. </a:t>
            </a:r>
            <a:r>
              <a:rPr lang="en-US" sz="2000" i="1" dirty="0" err="1">
                <a:solidFill>
                  <a:srgbClr val="2D5496"/>
                </a:solidFill>
              </a:rPr>
              <a:t>intracellulare</a:t>
            </a:r>
            <a:r>
              <a:rPr lang="en-US" sz="2000" dirty="0"/>
              <a:t>, are human pathogens </a:t>
            </a:r>
          </a:p>
          <a:p>
            <a:r>
              <a:rPr lang="en-US" sz="2000" dirty="0"/>
              <a:t>• Both species can cause disease in immunocompetent, so anyone can get it.</a:t>
            </a:r>
          </a:p>
          <a:p>
            <a:r>
              <a:rPr lang="en-US" sz="2000" dirty="0"/>
              <a:t>• but frequently immunocompromised.</a:t>
            </a:r>
          </a:p>
        </p:txBody>
      </p:sp>
    </p:spTree>
    <p:extLst>
      <p:ext uri="{BB962C8B-B14F-4D97-AF65-F5344CB8AC3E}">
        <p14:creationId xmlns:p14="http://schemas.microsoft.com/office/powerpoint/2010/main" val="8746067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2062231"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
        <p:nvSpPr>
          <p:cNvPr id="3" name="Rectangle 2"/>
          <p:cNvSpPr/>
          <p:nvPr/>
        </p:nvSpPr>
        <p:spPr>
          <a:xfrm>
            <a:off x="382136" y="1139675"/>
            <a:ext cx="11259403" cy="5324535"/>
          </a:xfrm>
          <a:prstGeom prst="rect">
            <a:avLst/>
          </a:prstGeom>
        </p:spPr>
        <p:txBody>
          <a:bodyPr wrap="square">
            <a:spAutoFit/>
          </a:bodyPr>
          <a:lstStyle/>
          <a:p>
            <a:r>
              <a:rPr lang="en-US" sz="2000" dirty="0"/>
              <a:t>Pulmonary disease</a:t>
            </a:r>
          </a:p>
          <a:p>
            <a:endParaRPr lang="en-US" sz="2000" dirty="0"/>
          </a:p>
          <a:p>
            <a:r>
              <a:rPr lang="en-US" sz="2000" dirty="0"/>
              <a:t>in immunocompetent patients it presents in 1 of 3 forms: </a:t>
            </a:r>
          </a:p>
          <a:p>
            <a:endParaRPr lang="en-US" sz="2000" dirty="0"/>
          </a:p>
          <a:p>
            <a:r>
              <a:rPr lang="en-US" sz="2000" dirty="0"/>
              <a:t>(1). Most common, </a:t>
            </a:r>
            <a:r>
              <a:rPr lang="en-US" sz="2000" dirty="0">
                <a:solidFill>
                  <a:srgbClr val="2D5496"/>
                </a:solidFill>
              </a:rPr>
              <a:t>middle-age -old men with a history of smoking and pulmonary disease </a:t>
            </a:r>
            <a:endParaRPr lang="en-US" sz="2000" dirty="0"/>
          </a:p>
          <a:p>
            <a:r>
              <a:rPr lang="en-US" sz="2000" dirty="0"/>
              <a:t>• patients typically have a slowly evolving </a:t>
            </a:r>
            <a:r>
              <a:rPr lang="en-US" sz="2000" dirty="0" err="1"/>
              <a:t>cavitary</a:t>
            </a:r>
            <a:r>
              <a:rPr lang="en-US" sz="2000" dirty="0"/>
              <a:t> disease that resembles tuberculosis </a:t>
            </a:r>
          </a:p>
          <a:p>
            <a:endParaRPr lang="en-US" sz="2000" dirty="0"/>
          </a:p>
          <a:p>
            <a:r>
              <a:rPr lang="en-US" sz="2000" dirty="0"/>
              <a:t>(2). The second form of MAC infection is observed in </a:t>
            </a:r>
            <a:r>
              <a:rPr lang="en-US" sz="2000" dirty="0">
                <a:solidFill>
                  <a:srgbClr val="2D5496"/>
                </a:solidFill>
              </a:rPr>
              <a:t>elderly female nonsmokers </a:t>
            </a:r>
            <a:endParaRPr lang="en-US" sz="2000" dirty="0"/>
          </a:p>
          <a:p>
            <a:r>
              <a:rPr lang="en-US" sz="2000" dirty="0"/>
              <a:t>• </a:t>
            </a:r>
            <a:r>
              <a:rPr lang="en-US" sz="2000" dirty="0" err="1"/>
              <a:t>Lingular</a:t>
            </a:r>
            <a:r>
              <a:rPr lang="en-US" sz="2000" dirty="0"/>
              <a:t> or middle lobe infiltrates with a patchy, nodular appearance on x-ray and associated bronchiectasis (chronically dilated bronchi) </a:t>
            </a:r>
          </a:p>
          <a:p>
            <a:r>
              <a:rPr lang="en-US" sz="2000" dirty="0"/>
              <a:t>• Indolent but has high morbidity and mortality </a:t>
            </a:r>
          </a:p>
          <a:p>
            <a:r>
              <a:rPr lang="en-US" sz="2000" dirty="0"/>
              <a:t>• Speculated that this </a:t>
            </a:r>
            <a:r>
              <a:rPr lang="en-US" sz="2000" dirty="0" err="1"/>
              <a:t>arides</a:t>
            </a:r>
            <a:r>
              <a:rPr lang="en-US" sz="2000" dirty="0"/>
              <a:t> in “fastidious elderly women who chronically suppress their cough reflex”, leading to nonspecific inflammatory changes that predispose </a:t>
            </a:r>
            <a:r>
              <a:rPr lang="en-US" sz="2000" dirty="0" err="1"/>
              <a:t>forMAC</a:t>
            </a:r>
            <a:r>
              <a:rPr lang="en-US" sz="2000" dirty="0"/>
              <a:t> infection (named Lady Windermere syndrome from an Oscar Wilde play )</a:t>
            </a:r>
          </a:p>
          <a:p>
            <a:endParaRPr lang="en-US" sz="2000" dirty="0"/>
          </a:p>
          <a:p>
            <a:r>
              <a:rPr lang="en-US" sz="2000" dirty="0"/>
              <a:t>(3). The third form of MAC disease is the </a:t>
            </a:r>
            <a:r>
              <a:rPr lang="en-US" sz="2000" dirty="0">
                <a:solidFill>
                  <a:srgbClr val="2D5496"/>
                </a:solidFill>
              </a:rPr>
              <a:t>formation of a solitary pulmonary nodule </a:t>
            </a:r>
            <a:endParaRPr lang="en-US" sz="2000" dirty="0"/>
          </a:p>
          <a:p>
            <a:r>
              <a:rPr lang="en-US" sz="2000" dirty="0"/>
              <a:t>• MAC is the most common mycobacterial species that causes solitary pulmonary nodules </a:t>
            </a:r>
          </a:p>
        </p:txBody>
      </p:sp>
      <p:sp>
        <p:nvSpPr>
          <p:cNvPr id="5" name="Rectangle 4">
            <a:extLst>
              <a:ext uri="{FF2B5EF4-FFF2-40B4-BE49-F238E27FC236}">
                <a16:creationId xmlns:a16="http://schemas.microsoft.com/office/drawing/2014/main" id="{88677733-9DB3-2B41-9F35-6749FCC82E09}"/>
              </a:ext>
            </a:extLst>
          </p:cNvPr>
          <p:cNvSpPr/>
          <p:nvPr/>
        </p:nvSpPr>
        <p:spPr>
          <a:xfrm>
            <a:off x="0" y="411457"/>
            <a:ext cx="8693342" cy="646331"/>
          </a:xfrm>
          <a:prstGeom prst="rect">
            <a:avLst/>
          </a:prstGeom>
        </p:spPr>
        <p:txBody>
          <a:bodyPr wrap="none">
            <a:spAutoFit/>
          </a:bodyPr>
          <a:lstStyle/>
          <a:p>
            <a:r>
              <a:rPr lang="en-US" sz="3600" i="1" dirty="0">
                <a:solidFill>
                  <a:srgbClr val="BF0000"/>
                </a:solidFill>
                <a:latin typeface="CalibriLight,Italic"/>
              </a:rPr>
              <a:t>Other Slow-Growing Mycobacteria – the MAC</a:t>
            </a:r>
            <a:endParaRPr lang="en-US" sz="3600" i="1" dirty="0"/>
          </a:p>
        </p:txBody>
      </p:sp>
    </p:spTree>
    <p:extLst>
      <p:ext uri="{BB962C8B-B14F-4D97-AF65-F5344CB8AC3E}">
        <p14:creationId xmlns:p14="http://schemas.microsoft.com/office/powerpoint/2010/main" val="180731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C58A86-89F1-1642-84B6-C93CCC5070DE}"/>
              </a:ext>
            </a:extLst>
          </p:cNvPr>
          <p:cNvSpPr/>
          <p:nvPr/>
        </p:nvSpPr>
        <p:spPr>
          <a:xfrm>
            <a:off x="423745" y="554237"/>
            <a:ext cx="5224507" cy="646331"/>
          </a:xfrm>
          <a:prstGeom prst="rect">
            <a:avLst/>
          </a:prstGeom>
        </p:spPr>
        <p:txBody>
          <a:bodyPr wrap="none">
            <a:spAutoFit/>
          </a:bodyPr>
          <a:lstStyle/>
          <a:p>
            <a:r>
              <a:rPr lang="en-US" sz="3600" i="1" dirty="0">
                <a:solidFill>
                  <a:srgbClr val="BF0000"/>
                </a:solidFill>
                <a:latin typeface="CalibriLight,Italic"/>
              </a:rPr>
              <a:t>Acid Fast-staining bacteria</a:t>
            </a:r>
            <a:endParaRPr lang="en-US" sz="3600" i="1" dirty="0"/>
          </a:p>
        </p:txBody>
      </p:sp>
      <p:sp>
        <p:nvSpPr>
          <p:cNvPr id="4" name="Rectangle 3"/>
          <p:cNvSpPr/>
          <p:nvPr/>
        </p:nvSpPr>
        <p:spPr>
          <a:xfrm>
            <a:off x="144113" y="5226784"/>
            <a:ext cx="10821883" cy="1631216"/>
          </a:xfrm>
          <a:prstGeom prst="rect">
            <a:avLst/>
          </a:prstGeom>
        </p:spPr>
        <p:txBody>
          <a:bodyPr wrap="square">
            <a:spAutoFit/>
          </a:bodyPr>
          <a:lstStyle/>
          <a:p>
            <a:r>
              <a:rPr lang="en-US" sz="2000" dirty="0"/>
              <a:t>• Nowadays, 3 variants of acid-fast stains are used</a:t>
            </a:r>
          </a:p>
          <a:p>
            <a:r>
              <a:rPr lang="en-US" sz="2000" dirty="0"/>
              <a:t>-     </a:t>
            </a:r>
            <a:r>
              <a:rPr lang="en-US" sz="2000" dirty="0" err="1"/>
              <a:t>Ziehl-Neelsen</a:t>
            </a:r>
            <a:r>
              <a:rPr lang="en-US" sz="2000" dirty="0"/>
              <a:t>: the oldest method, requires heating the specimen during the staining procedure </a:t>
            </a:r>
            <a:r>
              <a:rPr lang="mr-IN" sz="2000" dirty="0"/>
              <a:t>–</a:t>
            </a:r>
            <a:endParaRPr lang="en-US" sz="2000" dirty="0"/>
          </a:p>
          <a:p>
            <a:pPr marL="342900" indent="-342900">
              <a:buFontTx/>
              <a:buChar char="-"/>
            </a:pPr>
            <a:r>
              <a:rPr lang="en-US" sz="2000" dirty="0" err="1"/>
              <a:t>Kinyoun</a:t>
            </a:r>
            <a:r>
              <a:rPr lang="en-US" sz="2000" dirty="0"/>
              <a:t> : cold acid-fast stain (no heat required) </a:t>
            </a:r>
          </a:p>
          <a:p>
            <a:pPr marL="342900" indent="-342900">
              <a:buFontTx/>
              <a:buChar char="-"/>
            </a:pPr>
            <a:r>
              <a:rPr lang="en-US" sz="2000" dirty="0" err="1"/>
              <a:t>Auramine</a:t>
            </a:r>
            <a:r>
              <a:rPr lang="en-US" sz="2000" dirty="0"/>
              <a:t>-rhodamine:- fluorescent stain. Nice because you can rapidly scan slides searching for fluorescing organisms against a black background </a:t>
            </a:r>
          </a:p>
        </p:txBody>
      </p:sp>
      <p:pic>
        <p:nvPicPr>
          <p:cNvPr id="7" name="Picture 6">
            <a:extLst>
              <a:ext uri="{FF2B5EF4-FFF2-40B4-BE49-F238E27FC236}">
                <a16:creationId xmlns:a16="http://schemas.microsoft.com/office/drawing/2014/main" id="{624B163F-32DC-4842-846F-52BBCB0A3F23}"/>
              </a:ext>
            </a:extLst>
          </p:cNvPr>
          <p:cNvPicPr>
            <a:picLocks noChangeAspect="1"/>
          </p:cNvPicPr>
          <p:nvPr/>
        </p:nvPicPr>
        <p:blipFill>
          <a:blip r:embed="rId2"/>
          <a:stretch>
            <a:fillRect/>
          </a:stretch>
        </p:blipFill>
        <p:spPr>
          <a:xfrm>
            <a:off x="5998725" y="1388538"/>
            <a:ext cx="6096000" cy="2787726"/>
          </a:xfrm>
          <a:prstGeom prst="rect">
            <a:avLst/>
          </a:prstGeom>
        </p:spPr>
      </p:pic>
      <p:sp>
        <p:nvSpPr>
          <p:cNvPr id="8" name="Rectangle 7">
            <a:extLst>
              <a:ext uri="{FF2B5EF4-FFF2-40B4-BE49-F238E27FC236}">
                <a16:creationId xmlns:a16="http://schemas.microsoft.com/office/drawing/2014/main" id="{A3E5B3CB-8FB3-464B-B54D-F2AE417BB506}"/>
              </a:ext>
            </a:extLst>
          </p:cNvPr>
          <p:cNvSpPr/>
          <p:nvPr/>
        </p:nvSpPr>
        <p:spPr>
          <a:xfrm>
            <a:off x="6096000" y="326212"/>
            <a:ext cx="6096000" cy="923330"/>
          </a:xfrm>
          <a:prstGeom prst="rect">
            <a:avLst/>
          </a:prstGeom>
        </p:spPr>
        <p:txBody>
          <a:bodyPr>
            <a:spAutoFit/>
          </a:bodyPr>
          <a:lstStyle/>
          <a:p>
            <a:r>
              <a:rPr lang="en-US" dirty="0"/>
              <a:t>waxy cell walls rich in mycolic acids, making them impermeable to standard stains but allowing them to retain a strong stain even after exposure to acid-alcohol</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0300" y="1562180"/>
            <a:ext cx="3327400" cy="2476500"/>
          </a:xfrm>
          <a:prstGeom prst="rect">
            <a:avLst/>
          </a:prstGeom>
        </p:spPr>
      </p:pic>
      <p:sp>
        <p:nvSpPr>
          <p:cNvPr id="6" name="Rectangle 5"/>
          <p:cNvSpPr/>
          <p:nvPr/>
        </p:nvSpPr>
        <p:spPr>
          <a:xfrm>
            <a:off x="144113" y="1365541"/>
            <a:ext cx="6249429" cy="3416320"/>
          </a:xfrm>
          <a:prstGeom prst="rect">
            <a:avLst/>
          </a:prstGeom>
        </p:spPr>
        <p:txBody>
          <a:bodyPr wrap="square">
            <a:spAutoFit/>
          </a:bodyPr>
          <a:lstStyle/>
          <a:p>
            <a:pPr marL="285750" indent="-285750">
              <a:buFont typeface="Arial" charset="0"/>
              <a:buChar char="•"/>
            </a:pPr>
            <a:r>
              <a:rPr lang="en-US" dirty="0">
                <a:latin typeface="MinionPro" charset="0"/>
              </a:rPr>
              <a:t>All of these are </a:t>
            </a:r>
            <a:r>
              <a:rPr lang="en-US" dirty="0" err="1">
                <a:latin typeface="MinionPro" charset="0"/>
              </a:rPr>
              <a:t>nonmotile</a:t>
            </a:r>
            <a:r>
              <a:rPr lang="en-US" dirty="0">
                <a:latin typeface="MinionPro" charset="0"/>
              </a:rPr>
              <a:t>, non–spore-forming, aerobic gram-positive rods.</a:t>
            </a:r>
          </a:p>
          <a:p>
            <a:pPr marL="285750" indent="-285750">
              <a:buFont typeface="Arial" charset="0"/>
              <a:buChar char="•"/>
            </a:pPr>
            <a:r>
              <a:rPr lang="en-US" dirty="0">
                <a:latin typeface="MinionPro" charset="0"/>
              </a:rPr>
              <a:t>cell wall has mycolic acids containing 70 to 90 carbons</a:t>
            </a:r>
          </a:p>
          <a:p>
            <a:pPr marL="285750" indent="-285750">
              <a:buFont typeface="Arial" charset="0"/>
              <a:buChar char="•"/>
            </a:pPr>
            <a:r>
              <a:rPr lang="en-US" dirty="0">
                <a:latin typeface="MinionPro" charset="0"/>
              </a:rPr>
              <a:t>Have high guanine plus cytosine (G + C) DNA (61-71%)</a:t>
            </a:r>
          </a:p>
          <a:p>
            <a:pPr marL="285750" indent="-285750">
              <a:buFont typeface="Arial" charset="0"/>
              <a:buChar char="•"/>
            </a:pPr>
            <a:r>
              <a:rPr lang="en-US" dirty="0">
                <a:latin typeface="MinionPro" charset="0"/>
              </a:rPr>
              <a:t>High lipid content  in cell walls make them acid-fast, hides then from the immune system, slow growing, and resistant to many antibiotics </a:t>
            </a:r>
          </a:p>
          <a:p>
            <a:endParaRPr lang="en-US" dirty="0">
              <a:latin typeface="MinionPro" charset="0"/>
            </a:endParaRPr>
          </a:p>
          <a:p>
            <a:pPr marL="285750" indent="-285750">
              <a:buFont typeface="Arial" charset="0"/>
              <a:buChar char="•"/>
            </a:pPr>
            <a:r>
              <a:rPr lang="en-US" dirty="0">
                <a:latin typeface="MinionPro" charset="0"/>
              </a:rPr>
              <a:t>All acid-fast organisms are grow slow, requiring incubation for 2-7 days </a:t>
            </a:r>
            <a:r>
              <a:rPr lang="en-US" i="1" dirty="0">
                <a:latin typeface="MinionPro" charset="0"/>
              </a:rPr>
              <a:t>(</a:t>
            </a:r>
            <a:r>
              <a:rPr lang="en-US" i="1" dirty="0" err="1">
                <a:latin typeface="MinionPro" charset="0"/>
              </a:rPr>
              <a:t>Nocardia</a:t>
            </a:r>
            <a:r>
              <a:rPr lang="en-US" dirty="0">
                <a:latin typeface="MinionPro" charset="0"/>
              </a:rPr>
              <a:t>, </a:t>
            </a:r>
            <a:r>
              <a:rPr lang="en-US" i="1" dirty="0" err="1">
                <a:latin typeface="MinionPro" charset="0"/>
              </a:rPr>
              <a:t>Rhodococcus</a:t>
            </a:r>
            <a:r>
              <a:rPr lang="en-US" i="1" dirty="0">
                <a:latin typeface="MinionPro" charset="0"/>
              </a:rPr>
              <a:t>, </a:t>
            </a:r>
            <a:r>
              <a:rPr lang="en-US" i="1" dirty="0" err="1">
                <a:latin typeface="MinionPro" charset="0"/>
              </a:rPr>
              <a:t>Gordonia</a:t>
            </a:r>
            <a:r>
              <a:rPr lang="en-US" i="1" dirty="0">
                <a:latin typeface="MinionPro" charset="0"/>
              </a:rPr>
              <a:t>, </a:t>
            </a:r>
            <a:r>
              <a:rPr lang="en-US" i="1" dirty="0" err="1">
                <a:latin typeface="MinionPro" charset="0"/>
              </a:rPr>
              <a:t>Tsukamurella</a:t>
            </a:r>
            <a:r>
              <a:rPr lang="en-US" i="1" dirty="0">
                <a:latin typeface="MinionPro" charset="0"/>
              </a:rPr>
              <a:t>) </a:t>
            </a:r>
            <a:r>
              <a:rPr lang="en-US" dirty="0">
                <a:latin typeface="MinionPro" charset="0"/>
              </a:rPr>
              <a:t>or months </a:t>
            </a:r>
            <a:r>
              <a:rPr lang="en-US" i="1" dirty="0">
                <a:latin typeface="MinionPro" charset="0"/>
              </a:rPr>
              <a:t>(Mycobacteria).</a:t>
            </a:r>
          </a:p>
          <a:p>
            <a:pPr marL="285750" indent="-285750">
              <a:buFont typeface="Arial" charset="0"/>
              <a:buChar char="•"/>
            </a:pPr>
            <a:r>
              <a:rPr lang="en-US" dirty="0"/>
              <a:t>Classification is based on growth rate and colony morphology.</a:t>
            </a:r>
            <a:endParaRPr lang="en-US" i="1" dirty="0">
              <a:latin typeface="MinionPro" charset="0"/>
            </a:endParaRPr>
          </a:p>
        </p:txBody>
      </p:sp>
      <p:sp>
        <p:nvSpPr>
          <p:cNvPr id="11" name="Rectangle 10">
            <a:extLst>
              <a:ext uri="{FF2B5EF4-FFF2-40B4-BE49-F238E27FC236}">
                <a16:creationId xmlns:a16="http://schemas.microsoft.com/office/drawing/2014/main" id="{597E8790-147C-984A-8C7E-0ACBC665064C}"/>
              </a:ext>
            </a:extLst>
          </p:cNvPr>
          <p:cNvSpPr/>
          <p:nvPr/>
        </p:nvSpPr>
        <p:spPr>
          <a:xfrm>
            <a:off x="80938" y="92572"/>
            <a:ext cx="1347228" cy="461665"/>
          </a:xfrm>
          <a:prstGeom prst="rect">
            <a:avLst/>
          </a:prstGeom>
        </p:spPr>
        <p:txBody>
          <a:bodyPr wrap="none">
            <a:spAutoFit/>
          </a:bodyPr>
          <a:lstStyle/>
          <a:p>
            <a:r>
              <a:rPr lang="en-US" sz="2400" dirty="0">
                <a:solidFill>
                  <a:srgbClr val="BF0000"/>
                </a:solidFill>
                <a:latin typeface="CalibriLight"/>
              </a:rPr>
              <a:t>Overview</a:t>
            </a:r>
            <a:endParaRPr lang="en-US" sz="2400" dirty="0"/>
          </a:p>
        </p:txBody>
      </p:sp>
    </p:spTree>
    <p:extLst>
      <p:ext uri="{BB962C8B-B14F-4D97-AF65-F5344CB8AC3E}">
        <p14:creationId xmlns:p14="http://schemas.microsoft.com/office/powerpoint/2010/main" val="242103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1463606" cy="461665"/>
          </a:xfrm>
          <a:prstGeom prst="rect">
            <a:avLst/>
          </a:prstGeom>
        </p:spPr>
        <p:txBody>
          <a:bodyPr wrap="none">
            <a:spAutoFit/>
          </a:bodyPr>
          <a:lstStyle/>
          <a:p>
            <a:r>
              <a:rPr lang="en-US" sz="2400" dirty="0">
                <a:solidFill>
                  <a:srgbClr val="BF0000"/>
                </a:solidFill>
                <a:latin typeface="CalibriLight"/>
              </a:rPr>
              <a:t>Treatment</a:t>
            </a:r>
            <a:endParaRPr lang="en-US" sz="2400" dirty="0"/>
          </a:p>
        </p:txBody>
      </p:sp>
      <p:sp>
        <p:nvSpPr>
          <p:cNvPr id="3" name="Rectangle 2"/>
          <p:cNvSpPr/>
          <p:nvPr/>
        </p:nvSpPr>
        <p:spPr>
          <a:xfrm>
            <a:off x="382136" y="1576404"/>
            <a:ext cx="9865156" cy="3170099"/>
          </a:xfrm>
          <a:prstGeom prst="rect">
            <a:avLst/>
          </a:prstGeom>
        </p:spPr>
        <p:txBody>
          <a:bodyPr wrap="square">
            <a:spAutoFit/>
          </a:bodyPr>
          <a:lstStyle/>
          <a:p>
            <a:r>
              <a:rPr lang="en-US" sz="2000" dirty="0"/>
              <a:t>• MAC and many other slow-growing mycobacteria are resistant to common </a:t>
            </a:r>
            <a:r>
              <a:rPr lang="en-US" sz="2000" dirty="0" err="1"/>
              <a:t>antimycobacterial</a:t>
            </a:r>
            <a:r>
              <a:rPr lang="en-US" sz="2000" dirty="0"/>
              <a:t> agents</a:t>
            </a:r>
          </a:p>
          <a:p>
            <a:endParaRPr lang="en-US" sz="2000" dirty="0"/>
          </a:p>
          <a:p>
            <a:r>
              <a:rPr lang="en-US" sz="2000" dirty="0"/>
              <a:t>• One regimen recommended currently for MAC infections is clarithromycin or azithromycin, combined with ethambutol and rifampin </a:t>
            </a:r>
          </a:p>
          <a:p>
            <a:endParaRPr lang="en-US" sz="2000" dirty="0"/>
          </a:p>
          <a:p>
            <a:r>
              <a:rPr lang="en-US" sz="2000" dirty="0"/>
              <a:t>• The duration of treatment and final selection of drugs for these species and other slow-growing mycobacteria are determined </a:t>
            </a:r>
          </a:p>
          <a:p>
            <a:pPr marL="457200" indent="-457200">
              <a:buAutoNum type="arabicParenBoth"/>
            </a:pPr>
            <a:r>
              <a:rPr lang="en-US" sz="2000" dirty="0"/>
              <a:t>by the response to therapy and </a:t>
            </a:r>
          </a:p>
          <a:p>
            <a:pPr marL="457200" indent="-457200">
              <a:buAutoNum type="arabicParenBoth"/>
            </a:pPr>
            <a:r>
              <a:rPr lang="en-US" sz="2000" dirty="0"/>
              <a:t>(2) by interactions among these drugs and other drugs the patient is receiving</a:t>
            </a:r>
          </a:p>
        </p:txBody>
      </p:sp>
      <p:sp>
        <p:nvSpPr>
          <p:cNvPr id="5" name="Rectangle 4">
            <a:extLst>
              <a:ext uri="{FF2B5EF4-FFF2-40B4-BE49-F238E27FC236}">
                <a16:creationId xmlns:a16="http://schemas.microsoft.com/office/drawing/2014/main" id="{79F85A70-4F89-2743-B920-9E32942DF8AD}"/>
              </a:ext>
            </a:extLst>
          </p:cNvPr>
          <p:cNvSpPr/>
          <p:nvPr/>
        </p:nvSpPr>
        <p:spPr>
          <a:xfrm>
            <a:off x="0" y="411457"/>
            <a:ext cx="8693342" cy="646331"/>
          </a:xfrm>
          <a:prstGeom prst="rect">
            <a:avLst/>
          </a:prstGeom>
        </p:spPr>
        <p:txBody>
          <a:bodyPr wrap="none">
            <a:spAutoFit/>
          </a:bodyPr>
          <a:lstStyle/>
          <a:p>
            <a:r>
              <a:rPr lang="en-US" sz="3600" i="1" dirty="0">
                <a:solidFill>
                  <a:srgbClr val="BF0000"/>
                </a:solidFill>
                <a:latin typeface="CalibriLight,Italic"/>
              </a:rPr>
              <a:t>Other Slow-Growing Mycobacteria – the MAC</a:t>
            </a:r>
            <a:endParaRPr lang="en-US" sz="3600" i="1" dirty="0"/>
          </a:p>
        </p:txBody>
      </p:sp>
    </p:spTree>
    <p:extLst>
      <p:ext uri="{BB962C8B-B14F-4D97-AF65-F5344CB8AC3E}">
        <p14:creationId xmlns:p14="http://schemas.microsoft.com/office/powerpoint/2010/main" val="51371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997" y="0"/>
            <a:ext cx="4249003" cy="3843985"/>
          </a:xfrm>
          <a:prstGeom prst="rect">
            <a:avLst/>
          </a:prstGeom>
        </p:spPr>
      </p:pic>
      <p:sp>
        <p:nvSpPr>
          <p:cNvPr id="2" name="Rectangle 1">
            <a:extLst>
              <a:ext uri="{FF2B5EF4-FFF2-40B4-BE49-F238E27FC236}">
                <a16:creationId xmlns:a16="http://schemas.microsoft.com/office/drawing/2014/main" id="{DA317E35-5C9B-474F-8DF9-6B9D7797D5CE}"/>
              </a:ext>
            </a:extLst>
          </p:cNvPr>
          <p:cNvSpPr/>
          <p:nvPr/>
        </p:nvSpPr>
        <p:spPr>
          <a:xfrm>
            <a:off x="80938" y="92572"/>
            <a:ext cx="4212372" cy="461665"/>
          </a:xfrm>
          <a:prstGeom prst="rect">
            <a:avLst/>
          </a:prstGeom>
        </p:spPr>
        <p:txBody>
          <a:bodyPr wrap="none">
            <a:spAutoFit/>
          </a:bodyPr>
          <a:lstStyle/>
          <a:p>
            <a:r>
              <a:rPr lang="en-US" sz="2400" dirty="0">
                <a:solidFill>
                  <a:srgbClr val="BF0000"/>
                </a:solidFill>
                <a:latin typeface="CalibriLight"/>
              </a:rPr>
              <a:t>Overview Physiology &amp; Structure</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1911677" cy="646331"/>
          </a:xfrm>
          <a:prstGeom prst="rect">
            <a:avLst/>
          </a:prstGeom>
        </p:spPr>
        <p:txBody>
          <a:bodyPr wrap="none">
            <a:spAutoFit/>
          </a:bodyPr>
          <a:lstStyle/>
          <a:p>
            <a:r>
              <a:rPr lang="en-US" sz="3600" i="1" dirty="0" err="1">
                <a:solidFill>
                  <a:srgbClr val="BF0000"/>
                </a:solidFill>
                <a:latin typeface="CalibriLight,Italic"/>
              </a:rPr>
              <a:t>Nocordia</a:t>
            </a:r>
            <a:endParaRPr lang="en-US" sz="3600" i="1" dirty="0"/>
          </a:p>
        </p:txBody>
      </p:sp>
      <p:sp>
        <p:nvSpPr>
          <p:cNvPr id="6" name="Rectangle 5"/>
          <p:cNvSpPr/>
          <p:nvPr/>
        </p:nvSpPr>
        <p:spPr>
          <a:xfrm>
            <a:off x="766382" y="1728928"/>
            <a:ext cx="6096000" cy="4093428"/>
          </a:xfrm>
          <a:prstGeom prst="rect">
            <a:avLst/>
          </a:prstGeom>
        </p:spPr>
        <p:txBody>
          <a:bodyPr>
            <a:spAutoFit/>
          </a:bodyPr>
          <a:lstStyle/>
          <a:p>
            <a:r>
              <a:rPr lang="en-US" sz="2000" dirty="0"/>
              <a:t>• </a:t>
            </a:r>
            <a:r>
              <a:rPr lang="en-US" sz="2000" dirty="0" err="1"/>
              <a:t>Nocardiae</a:t>
            </a:r>
            <a:r>
              <a:rPr lang="en-US" sz="2000" dirty="0"/>
              <a:t> are strict aerobic rods that form branched filaments, resembling mold/fungal hyphae</a:t>
            </a:r>
          </a:p>
          <a:p>
            <a:endParaRPr lang="en-US" sz="2000" dirty="0"/>
          </a:p>
          <a:p>
            <a:r>
              <a:rPr lang="en-US" sz="2000" dirty="0"/>
              <a:t>• Stains poorly with the Gram stain and appear to be gram-negative, with intracellular gram-positive beads – categorized as weakly acid-fast</a:t>
            </a:r>
          </a:p>
          <a:p>
            <a:endParaRPr lang="en-US" sz="2000" dirty="0"/>
          </a:p>
          <a:p>
            <a:r>
              <a:rPr lang="en-US" sz="2000" dirty="0"/>
              <a:t>• Lack of staining is due to branched-chain fatty acids in their cell wall, like mycolic acid, etc.</a:t>
            </a:r>
          </a:p>
          <a:p>
            <a:endParaRPr lang="en-US" sz="2000" dirty="0"/>
          </a:p>
          <a:p>
            <a:r>
              <a:rPr lang="en-US" sz="2000" dirty="0"/>
              <a:t>• The length of the mycolic acids in </a:t>
            </a:r>
            <a:r>
              <a:rPr lang="en-US" sz="2000" i="1" dirty="0" err="1"/>
              <a:t>nocardiae</a:t>
            </a:r>
            <a:r>
              <a:rPr lang="en-US" sz="2000" dirty="0"/>
              <a:t> (50 to 62 carbon atoms) is shorter than in mycobacteria (70 to 90 carbon atoms)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2996" y="3179980"/>
            <a:ext cx="4249003" cy="3678020"/>
          </a:xfrm>
          <a:prstGeom prst="rect">
            <a:avLst/>
          </a:prstGeom>
        </p:spPr>
      </p:pic>
    </p:spTree>
    <p:extLst>
      <p:ext uri="{BB962C8B-B14F-4D97-AF65-F5344CB8AC3E}">
        <p14:creationId xmlns:p14="http://schemas.microsoft.com/office/powerpoint/2010/main" val="1599251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3189078" cy="461665"/>
          </a:xfrm>
          <a:prstGeom prst="rect">
            <a:avLst/>
          </a:prstGeom>
        </p:spPr>
        <p:txBody>
          <a:bodyPr wrap="none">
            <a:spAutoFit/>
          </a:bodyPr>
          <a:lstStyle/>
          <a:p>
            <a:r>
              <a:rPr lang="en-US" sz="2400" dirty="0">
                <a:solidFill>
                  <a:srgbClr val="BF0000"/>
                </a:solidFill>
                <a:latin typeface="CalibriLight"/>
              </a:rPr>
              <a:t>Pathology and immunity</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1911677" cy="646331"/>
          </a:xfrm>
          <a:prstGeom prst="rect">
            <a:avLst/>
          </a:prstGeom>
        </p:spPr>
        <p:txBody>
          <a:bodyPr wrap="none">
            <a:spAutoFit/>
          </a:bodyPr>
          <a:lstStyle/>
          <a:p>
            <a:r>
              <a:rPr lang="en-US" sz="3600" i="1" dirty="0" err="1">
                <a:solidFill>
                  <a:srgbClr val="BF0000"/>
                </a:solidFill>
                <a:latin typeface="CalibriLight,Italic"/>
              </a:rPr>
              <a:t>Nocordia</a:t>
            </a:r>
            <a:endParaRPr lang="en-US" sz="3600" i="1" dirty="0"/>
          </a:p>
        </p:txBody>
      </p:sp>
      <p:sp>
        <p:nvSpPr>
          <p:cNvPr id="3" name="Rectangle 2"/>
          <p:cNvSpPr/>
          <p:nvPr/>
        </p:nvSpPr>
        <p:spPr>
          <a:xfrm>
            <a:off x="766382" y="1850635"/>
            <a:ext cx="6792036" cy="4093428"/>
          </a:xfrm>
          <a:prstGeom prst="rect">
            <a:avLst/>
          </a:prstGeom>
        </p:spPr>
        <p:txBody>
          <a:bodyPr wrap="square">
            <a:spAutoFit/>
          </a:bodyPr>
          <a:lstStyle/>
          <a:p>
            <a:r>
              <a:rPr lang="en-US" sz="2000" dirty="0"/>
              <a:t>• Although toxins and </a:t>
            </a:r>
            <a:r>
              <a:rPr lang="en-US" sz="2000" dirty="0" err="1"/>
              <a:t>hemolysins</a:t>
            </a:r>
            <a:r>
              <a:rPr lang="en-US" sz="2000" dirty="0"/>
              <a:t> have been described for </a:t>
            </a:r>
            <a:r>
              <a:rPr lang="en-US" sz="2000" i="1" dirty="0" err="1"/>
              <a:t>nocardiae</a:t>
            </a:r>
            <a:r>
              <a:rPr lang="en-US" sz="2000" dirty="0"/>
              <a:t>, the role these factors play in disease has not been defined </a:t>
            </a:r>
          </a:p>
          <a:p>
            <a:r>
              <a:rPr lang="en-US" sz="2000" dirty="0"/>
              <a:t>• It appears that the primary factor associated with virulence is the ability of pathogenic strains to avoid phagocytic killing </a:t>
            </a:r>
          </a:p>
          <a:p>
            <a:r>
              <a:rPr lang="en-US" sz="2000" dirty="0"/>
              <a:t>• When phagocytes contact microbes, an oxidative burst occurs, with release of toxic oxygen metabolites (i.e., hydrogen peroxide, superoxide) </a:t>
            </a:r>
          </a:p>
          <a:p>
            <a:r>
              <a:rPr lang="en-US" sz="2000" dirty="0"/>
              <a:t>• Pathogenic strains of </a:t>
            </a:r>
            <a:r>
              <a:rPr lang="en-US" sz="2000" i="1" dirty="0" err="1"/>
              <a:t>nocardiae</a:t>
            </a:r>
            <a:r>
              <a:rPr lang="en-US" sz="2000" dirty="0"/>
              <a:t> are protected from these metabolites by their secretion of </a:t>
            </a:r>
            <a:r>
              <a:rPr lang="en-US" sz="2000" dirty="0">
                <a:solidFill>
                  <a:srgbClr val="2D5496"/>
                </a:solidFill>
              </a:rPr>
              <a:t>catalase </a:t>
            </a:r>
            <a:r>
              <a:rPr lang="en-US" sz="2000" dirty="0"/>
              <a:t>and </a:t>
            </a:r>
            <a:r>
              <a:rPr lang="en-US" sz="2000" dirty="0">
                <a:solidFill>
                  <a:srgbClr val="2D5496"/>
                </a:solidFill>
              </a:rPr>
              <a:t>superoxide dismutase </a:t>
            </a:r>
            <a:endParaRPr lang="en-US" sz="2000" dirty="0"/>
          </a:p>
          <a:p>
            <a:r>
              <a:rPr lang="en-US" sz="2000" dirty="0"/>
              <a:t>• They can also replicate within macrophages and prevents fusion of the phagosome-lysosome </a:t>
            </a:r>
          </a:p>
        </p:txBody>
      </p:sp>
    </p:spTree>
    <p:extLst>
      <p:ext uri="{BB962C8B-B14F-4D97-AF65-F5344CB8AC3E}">
        <p14:creationId xmlns:p14="http://schemas.microsoft.com/office/powerpoint/2010/main" val="7969096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2062231" cy="461665"/>
          </a:xfrm>
          <a:prstGeom prst="rect">
            <a:avLst/>
          </a:prstGeom>
        </p:spPr>
        <p:txBody>
          <a:bodyPr wrap="none">
            <a:spAutoFit/>
          </a:bodyPr>
          <a:lstStyle/>
          <a:p>
            <a:r>
              <a:rPr lang="en-US" sz="2400" dirty="0">
                <a:solidFill>
                  <a:srgbClr val="BF0000"/>
                </a:solidFill>
                <a:latin typeface="CalibriLight"/>
              </a:rPr>
              <a:t>Clinical Disease</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1911677" cy="646331"/>
          </a:xfrm>
          <a:prstGeom prst="rect">
            <a:avLst/>
          </a:prstGeom>
        </p:spPr>
        <p:txBody>
          <a:bodyPr wrap="none">
            <a:spAutoFit/>
          </a:bodyPr>
          <a:lstStyle/>
          <a:p>
            <a:r>
              <a:rPr lang="en-US" sz="3600" i="1" dirty="0" err="1">
                <a:solidFill>
                  <a:srgbClr val="BF0000"/>
                </a:solidFill>
                <a:latin typeface="CalibriLight,Italic"/>
              </a:rPr>
              <a:t>Nocordia</a:t>
            </a:r>
            <a:endParaRPr lang="en-US" sz="3600" i="1" dirty="0"/>
          </a:p>
        </p:txBody>
      </p:sp>
      <p:sp>
        <p:nvSpPr>
          <p:cNvPr id="4" name="Rectangle 3"/>
          <p:cNvSpPr/>
          <p:nvPr/>
        </p:nvSpPr>
        <p:spPr>
          <a:xfrm>
            <a:off x="550460" y="2066077"/>
            <a:ext cx="5290782" cy="3139321"/>
          </a:xfrm>
          <a:prstGeom prst="rect">
            <a:avLst/>
          </a:prstGeom>
        </p:spPr>
        <p:txBody>
          <a:bodyPr wrap="square">
            <a:spAutoFit/>
          </a:bodyPr>
          <a:lstStyle/>
          <a:p>
            <a:r>
              <a:rPr lang="en-US" dirty="0">
                <a:latin typeface="Arial" charset="0"/>
              </a:rPr>
              <a:t>• </a:t>
            </a:r>
            <a:r>
              <a:rPr lang="en-US" dirty="0">
                <a:latin typeface="Calibri" charset="0"/>
              </a:rPr>
              <a:t>Not normally found on humans, only in soil rich in organic matter </a:t>
            </a:r>
            <a:endParaRPr lang="en-US" dirty="0"/>
          </a:p>
          <a:p>
            <a:r>
              <a:rPr lang="en-US" dirty="0">
                <a:latin typeface="Arial" charset="0"/>
              </a:rPr>
              <a:t>• </a:t>
            </a:r>
            <a:r>
              <a:rPr lang="en-US" b="1" dirty="0">
                <a:latin typeface="Calibri" charset="0"/>
              </a:rPr>
              <a:t>Opportunistic – in people with low immune systems </a:t>
            </a:r>
            <a:endParaRPr lang="en-US" b="1" dirty="0"/>
          </a:p>
          <a:p>
            <a:r>
              <a:rPr lang="en-US" dirty="0">
                <a:latin typeface="Arial" charset="0"/>
              </a:rPr>
              <a:t>• </a:t>
            </a:r>
            <a:r>
              <a:rPr lang="en-US" dirty="0">
                <a:latin typeface="Calibri" charset="0"/>
              </a:rPr>
              <a:t>Bronchopulmonary disease develops after the initial colonization of the upper respiratory tract by inhalation and then aspiration of oral secretions into the lower airways </a:t>
            </a:r>
            <a:endParaRPr lang="en-US" dirty="0"/>
          </a:p>
          <a:p>
            <a:r>
              <a:rPr lang="en-US" dirty="0">
                <a:latin typeface="Arial" charset="0"/>
              </a:rPr>
              <a:t>• </a:t>
            </a:r>
            <a:r>
              <a:rPr lang="en-US" dirty="0">
                <a:latin typeface="Calibri" charset="0"/>
              </a:rPr>
              <a:t>Primary cutaneous </a:t>
            </a:r>
            <a:r>
              <a:rPr lang="en-US" dirty="0" err="1">
                <a:latin typeface="Calibri" charset="0"/>
              </a:rPr>
              <a:t>nocardiosis</a:t>
            </a:r>
            <a:r>
              <a:rPr lang="en-US" dirty="0">
                <a:latin typeface="Calibri" charset="0"/>
              </a:rPr>
              <a:t> develops after traumatic introduction of organisms into subcutaneous tissues, and secondary cutaneous involvement typically follows dissemination from a pulmonary site </a:t>
            </a:r>
            <a:endParaRPr lang="en-US" dirty="0"/>
          </a:p>
        </p:txBody>
      </p:sp>
    </p:spTree>
    <p:extLst>
      <p:ext uri="{BB962C8B-B14F-4D97-AF65-F5344CB8AC3E}">
        <p14:creationId xmlns:p14="http://schemas.microsoft.com/office/powerpoint/2010/main" val="192896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317E35-5C9B-474F-8DF9-6B9D7797D5CE}"/>
              </a:ext>
            </a:extLst>
          </p:cNvPr>
          <p:cNvSpPr/>
          <p:nvPr/>
        </p:nvSpPr>
        <p:spPr>
          <a:xfrm>
            <a:off x="80938" y="92572"/>
            <a:ext cx="3256020" cy="461665"/>
          </a:xfrm>
          <a:prstGeom prst="rect">
            <a:avLst/>
          </a:prstGeom>
        </p:spPr>
        <p:txBody>
          <a:bodyPr wrap="none">
            <a:spAutoFit/>
          </a:bodyPr>
          <a:lstStyle/>
          <a:p>
            <a:r>
              <a:rPr lang="en-US" sz="2400" dirty="0">
                <a:solidFill>
                  <a:srgbClr val="BF0000"/>
                </a:solidFill>
                <a:latin typeface="CalibriLight"/>
              </a:rPr>
              <a:t>Overview and Everything</a:t>
            </a:r>
            <a:endParaRPr lang="en-US" sz="2400" dirty="0"/>
          </a:p>
        </p:txBody>
      </p:sp>
      <p:sp>
        <p:nvSpPr>
          <p:cNvPr id="7" name="Rectangle 6">
            <a:extLst>
              <a:ext uri="{FF2B5EF4-FFF2-40B4-BE49-F238E27FC236}">
                <a16:creationId xmlns:a16="http://schemas.microsoft.com/office/drawing/2014/main" id="{64C58A86-89F1-1642-84B6-C93CCC5070DE}"/>
              </a:ext>
            </a:extLst>
          </p:cNvPr>
          <p:cNvSpPr/>
          <p:nvPr/>
        </p:nvSpPr>
        <p:spPr>
          <a:xfrm>
            <a:off x="0" y="411457"/>
            <a:ext cx="9200788" cy="646331"/>
          </a:xfrm>
          <a:prstGeom prst="rect">
            <a:avLst/>
          </a:prstGeom>
        </p:spPr>
        <p:txBody>
          <a:bodyPr wrap="none">
            <a:spAutoFit/>
          </a:bodyPr>
          <a:lstStyle/>
          <a:p>
            <a:r>
              <a:rPr lang="en-US" sz="3600" i="1" dirty="0" err="1">
                <a:solidFill>
                  <a:srgbClr val="BF0000"/>
                </a:solidFill>
                <a:latin typeface="CalibriLight,Italic"/>
              </a:rPr>
              <a:t>Rhodococcus</a:t>
            </a:r>
            <a:r>
              <a:rPr lang="en-US" sz="3600" i="1" dirty="0">
                <a:solidFill>
                  <a:srgbClr val="BF0000"/>
                </a:solidFill>
                <a:latin typeface="CalibriLight,Italic"/>
              </a:rPr>
              <a:t> </a:t>
            </a:r>
            <a:r>
              <a:rPr lang="en-US" sz="3600" i="1" dirty="0" err="1">
                <a:solidFill>
                  <a:srgbClr val="BF0000"/>
                </a:solidFill>
                <a:latin typeface="CalibriLight,Italic"/>
              </a:rPr>
              <a:t>equi</a:t>
            </a:r>
            <a:r>
              <a:rPr lang="en-US" sz="3600" i="1" dirty="0">
                <a:solidFill>
                  <a:srgbClr val="BF0000"/>
                </a:solidFill>
                <a:latin typeface="CalibriLight,Italic"/>
              </a:rPr>
              <a:t>, </a:t>
            </a:r>
            <a:r>
              <a:rPr lang="en-US" sz="3600" i="1" dirty="0" err="1">
                <a:solidFill>
                  <a:srgbClr val="BF0000"/>
                </a:solidFill>
                <a:latin typeface="CalibriLight,Italic"/>
              </a:rPr>
              <a:t>Gordonia</a:t>
            </a:r>
            <a:r>
              <a:rPr lang="en-US" sz="3600" i="1" dirty="0">
                <a:solidFill>
                  <a:srgbClr val="BF0000"/>
                </a:solidFill>
                <a:latin typeface="CalibriLight,Italic"/>
              </a:rPr>
              <a:t>, and </a:t>
            </a:r>
            <a:r>
              <a:rPr lang="en-US" sz="3600" i="1" dirty="0" err="1">
                <a:solidFill>
                  <a:srgbClr val="BF0000"/>
                </a:solidFill>
                <a:latin typeface="CalibriLight,Italic"/>
              </a:rPr>
              <a:t>Tsukamurella</a:t>
            </a:r>
            <a:r>
              <a:rPr lang="en-US" sz="3600" i="1" dirty="0">
                <a:solidFill>
                  <a:srgbClr val="BF0000"/>
                </a:solidFill>
                <a:latin typeface="CalibriLight,Italic"/>
              </a:rPr>
              <a:t> </a:t>
            </a:r>
            <a:endParaRPr lang="en-US" sz="3600" i="1" dirty="0"/>
          </a:p>
        </p:txBody>
      </p:sp>
      <p:sp>
        <p:nvSpPr>
          <p:cNvPr id="6" name="Rectangle 5"/>
          <p:cNvSpPr/>
          <p:nvPr/>
        </p:nvSpPr>
        <p:spPr>
          <a:xfrm>
            <a:off x="288958" y="1921992"/>
            <a:ext cx="4187508" cy="1323439"/>
          </a:xfrm>
          <a:prstGeom prst="rect">
            <a:avLst/>
          </a:prstGeom>
        </p:spPr>
        <p:txBody>
          <a:bodyPr wrap="square">
            <a:spAutoFit/>
          </a:bodyPr>
          <a:lstStyle/>
          <a:p>
            <a:r>
              <a:rPr lang="en-US" sz="2000" dirty="0"/>
              <a:t>• other ‘weakly acid fast pathogens that can present as </a:t>
            </a:r>
            <a:r>
              <a:rPr lang="en-US" sz="2000" dirty="0" err="1"/>
              <a:t>pulminary</a:t>
            </a:r>
            <a:r>
              <a:rPr lang="en-US" sz="2000" dirty="0"/>
              <a:t> disease </a:t>
            </a:r>
            <a:r>
              <a:rPr lang="en-US" sz="2000" b="1" dirty="0"/>
              <a:t>pathogens of immunocompromised patients </a:t>
            </a:r>
            <a:endParaRPr lang="en-US" sz="20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1277" y="1180618"/>
            <a:ext cx="6956696" cy="5800212"/>
          </a:xfrm>
          <a:prstGeom prst="rect">
            <a:avLst/>
          </a:prstGeom>
        </p:spPr>
      </p:pic>
    </p:spTree>
    <p:extLst>
      <p:ext uri="{BB962C8B-B14F-4D97-AF65-F5344CB8AC3E}">
        <p14:creationId xmlns:p14="http://schemas.microsoft.com/office/powerpoint/2010/main" val="164970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4C58A86-89F1-1642-84B6-C93CCC5070DE}"/>
              </a:ext>
            </a:extLst>
          </p:cNvPr>
          <p:cNvSpPr/>
          <p:nvPr/>
        </p:nvSpPr>
        <p:spPr>
          <a:xfrm>
            <a:off x="423745" y="55423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
        <p:nvSpPr>
          <p:cNvPr id="10" name="Rectangle 9">
            <a:extLst>
              <a:ext uri="{FF2B5EF4-FFF2-40B4-BE49-F238E27FC236}">
                <a16:creationId xmlns:a16="http://schemas.microsoft.com/office/drawing/2014/main" id="{597E8790-147C-984A-8C7E-0ACBC665064C}"/>
              </a:ext>
            </a:extLst>
          </p:cNvPr>
          <p:cNvSpPr/>
          <p:nvPr/>
        </p:nvSpPr>
        <p:spPr>
          <a:xfrm>
            <a:off x="80938" y="92572"/>
            <a:ext cx="1347228" cy="461665"/>
          </a:xfrm>
          <a:prstGeom prst="rect">
            <a:avLst/>
          </a:prstGeom>
        </p:spPr>
        <p:txBody>
          <a:bodyPr wrap="none">
            <a:spAutoFit/>
          </a:bodyPr>
          <a:lstStyle/>
          <a:p>
            <a:r>
              <a:rPr lang="en-US" sz="2400" dirty="0">
                <a:solidFill>
                  <a:srgbClr val="BF0000"/>
                </a:solidFill>
                <a:latin typeface="CalibriLight"/>
              </a:rPr>
              <a:t>Overview</a:t>
            </a:r>
            <a:endParaRPr lang="en-US" sz="2400" dirty="0"/>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9462" y="200025"/>
            <a:ext cx="3479800" cy="4787900"/>
          </a:xfrm>
          <a:prstGeom prst="rect">
            <a:avLst/>
          </a:prstGeom>
        </p:spPr>
      </p:pic>
      <p:sp>
        <p:nvSpPr>
          <p:cNvPr id="12" name="TextBox 11"/>
          <p:cNvSpPr txBox="1"/>
          <p:nvPr/>
        </p:nvSpPr>
        <p:spPr>
          <a:xfrm>
            <a:off x="8722403" y="4803259"/>
            <a:ext cx="2833917" cy="369332"/>
          </a:xfrm>
          <a:prstGeom prst="rect">
            <a:avLst/>
          </a:prstGeom>
          <a:noFill/>
        </p:spPr>
        <p:txBody>
          <a:bodyPr wrap="none" rtlCol="0">
            <a:spAutoFit/>
          </a:bodyPr>
          <a:lstStyle/>
          <a:p>
            <a:r>
              <a:rPr lang="en-US" dirty="0"/>
              <a:t>Wasn’t </a:t>
            </a:r>
            <a:r>
              <a:rPr lang="en-US"/>
              <a:t>called this until 1834</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2573" y="2951842"/>
            <a:ext cx="6039427" cy="3192349"/>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8746" y="92572"/>
            <a:ext cx="1501600" cy="2808549"/>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5267" y="4585324"/>
            <a:ext cx="1864211" cy="2146442"/>
          </a:xfrm>
          <a:prstGeom prst="rect">
            <a:avLst/>
          </a:prstGeom>
        </p:spPr>
      </p:pic>
      <p:grpSp>
        <p:nvGrpSpPr>
          <p:cNvPr id="20" name="Group 19"/>
          <p:cNvGrpSpPr/>
          <p:nvPr/>
        </p:nvGrpSpPr>
        <p:grpSpPr>
          <a:xfrm>
            <a:off x="5207828" y="74266"/>
            <a:ext cx="6932194" cy="6639194"/>
            <a:chOff x="5190127" y="92572"/>
            <a:chExt cx="6932194" cy="6639194"/>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52573" y="92572"/>
              <a:ext cx="5969748" cy="6367731"/>
            </a:xfrm>
            <a:prstGeom prst="rect">
              <a:avLst/>
            </a:prstGeom>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0127" y="4585324"/>
              <a:ext cx="1864211" cy="2146442"/>
            </a:xfrm>
            <a:prstGeom prst="rect">
              <a:avLst/>
            </a:prstGeom>
          </p:spPr>
        </p:pic>
      </p:grpSp>
      <p:sp>
        <p:nvSpPr>
          <p:cNvPr id="3" name="Rectangle 2"/>
          <p:cNvSpPr/>
          <p:nvPr/>
        </p:nvSpPr>
        <p:spPr>
          <a:xfrm>
            <a:off x="635548" y="1743493"/>
            <a:ext cx="6236740" cy="2862322"/>
          </a:xfrm>
          <a:prstGeom prst="rect">
            <a:avLst/>
          </a:prstGeom>
        </p:spPr>
        <p:txBody>
          <a:bodyPr wrap="square">
            <a:spAutoFit/>
          </a:bodyPr>
          <a:lstStyle/>
          <a:p>
            <a:r>
              <a:rPr lang="en-US" sz="2000" dirty="0"/>
              <a:t>• an intracellular pathogen that can establish lifelong infection </a:t>
            </a:r>
          </a:p>
          <a:p>
            <a:r>
              <a:rPr lang="en-US" sz="2000" dirty="0">
                <a:latin typeface="Arial" charset="0"/>
              </a:rPr>
              <a:t>• </a:t>
            </a:r>
            <a:r>
              <a:rPr lang="en-US" sz="2000" dirty="0">
                <a:latin typeface="Calibri" charset="0"/>
              </a:rPr>
              <a:t>Spread by close person-to-person contact through the inhalation of infectious droplets (aerosol) </a:t>
            </a:r>
            <a:endParaRPr lang="en-US" sz="2000" dirty="0"/>
          </a:p>
          <a:p>
            <a:r>
              <a:rPr lang="en-US" sz="2000" dirty="0"/>
              <a:t>• Often, people have it but it never progresses to Tuberculosis (TB), (¼ of the world is infected)</a:t>
            </a:r>
          </a:p>
          <a:p>
            <a:r>
              <a:rPr lang="en-US" sz="2000" dirty="0"/>
              <a:t>• </a:t>
            </a:r>
            <a:r>
              <a:rPr lang="en-US" sz="2000" i="1" dirty="0"/>
              <a:t>M. tuberculosis </a:t>
            </a:r>
            <a:r>
              <a:rPr lang="en-US" sz="2000" dirty="0"/>
              <a:t>enters respiratory airways, then infectious particles penetrate to the alveoli, get </a:t>
            </a:r>
          </a:p>
          <a:p>
            <a:r>
              <a:rPr lang="en-US" sz="2000" dirty="0"/>
              <a:t>          phagocytized by alveolar macrophages. </a:t>
            </a:r>
          </a:p>
        </p:txBody>
      </p:sp>
    </p:spTree>
    <p:extLst>
      <p:ext uri="{BB962C8B-B14F-4D97-AF65-F5344CB8AC3E}">
        <p14:creationId xmlns:p14="http://schemas.microsoft.com/office/powerpoint/2010/main" val="4508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3725" y="1393585"/>
            <a:ext cx="6328967" cy="486517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381" y="393550"/>
            <a:ext cx="6730744" cy="6439329"/>
          </a:xfrm>
          <a:prstGeom prst="rect">
            <a:avLst/>
          </a:prstGeom>
        </p:spPr>
      </p:pic>
      <p:sp>
        <p:nvSpPr>
          <p:cNvPr id="5" name="Rectangle 4">
            <a:extLst>
              <a:ext uri="{FF2B5EF4-FFF2-40B4-BE49-F238E27FC236}">
                <a16:creationId xmlns:a16="http://schemas.microsoft.com/office/drawing/2014/main" id="{64C58A86-89F1-1642-84B6-C93CCC5070DE}"/>
              </a:ext>
            </a:extLst>
          </p:cNvPr>
          <p:cNvSpPr/>
          <p:nvPr/>
        </p:nvSpPr>
        <p:spPr>
          <a:xfrm>
            <a:off x="423745" y="55423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
        <p:nvSpPr>
          <p:cNvPr id="4" name="Rectangle 3"/>
          <p:cNvSpPr/>
          <p:nvPr/>
        </p:nvSpPr>
        <p:spPr>
          <a:xfrm>
            <a:off x="144113" y="1200568"/>
            <a:ext cx="3991093" cy="5632311"/>
          </a:xfrm>
          <a:prstGeom prst="rect">
            <a:avLst/>
          </a:prstGeom>
        </p:spPr>
        <p:txBody>
          <a:bodyPr wrap="square">
            <a:spAutoFit/>
          </a:bodyPr>
          <a:lstStyle/>
          <a:p>
            <a:r>
              <a:rPr lang="en-US" sz="2000" dirty="0"/>
              <a:t>• The World Health Organization (WHO) estimated that 1/4 of the world’s population is infected with M. tuberculosis and 460,000 developed disease with multidrug resistant strains </a:t>
            </a:r>
          </a:p>
          <a:p>
            <a:r>
              <a:rPr lang="en-US" sz="2000" dirty="0"/>
              <a:t>• In 2016: 10.4 million new cases of TB and 1.6 million deaths </a:t>
            </a:r>
          </a:p>
          <a:p>
            <a:r>
              <a:rPr lang="en-US" sz="2000" dirty="0"/>
              <a:t>• It is still one of the world’s leading cause of death </a:t>
            </a:r>
          </a:p>
          <a:p>
            <a:r>
              <a:rPr lang="en-US" sz="2000" dirty="0"/>
              <a:t>• Regions with the highest incidence of disease are India, Pakistan, sub-Saharan &amp; South Africa, Eastern Europe, and China </a:t>
            </a:r>
          </a:p>
          <a:p>
            <a:r>
              <a:rPr lang="en-US" sz="2000" dirty="0"/>
              <a:t>• In the US: decreased steadily since 1992 - a total of 9272 cases were reported in 2016 – mostly in people from other countries </a:t>
            </a:r>
          </a:p>
        </p:txBody>
      </p:sp>
      <p:sp>
        <p:nvSpPr>
          <p:cNvPr id="8" name="Oval 7"/>
          <p:cNvSpPr/>
          <p:nvPr/>
        </p:nvSpPr>
        <p:spPr>
          <a:xfrm>
            <a:off x="6430419" y="2496730"/>
            <a:ext cx="1705429" cy="27662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97E8790-147C-984A-8C7E-0ACBC665064C}"/>
              </a:ext>
            </a:extLst>
          </p:cNvPr>
          <p:cNvSpPr/>
          <p:nvPr/>
        </p:nvSpPr>
        <p:spPr>
          <a:xfrm>
            <a:off x="80938" y="92572"/>
            <a:ext cx="1854995" cy="461665"/>
          </a:xfrm>
          <a:prstGeom prst="rect">
            <a:avLst/>
          </a:prstGeom>
        </p:spPr>
        <p:txBody>
          <a:bodyPr wrap="none">
            <a:spAutoFit/>
          </a:bodyPr>
          <a:lstStyle/>
          <a:p>
            <a:r>
              <a:rPr lang="en-US" sz="2400" dirty="0">
                <a:solidFill>
                  <a:srgbClr val="BF0000"/>
                </a:solidFill>
                <a:latin typeface="CalibriLight"/>
              </a:rPr>
              <a:t>Epidemiology</a:t>
            </a:r>
            <a:endParaRPr lang="en-US" sz="2400" dirty="0"/>
          </a:p>
        </p:txBody>
      </p:sp>
    </p:spTree>
    <p:extLst>
      <p:ext uri="{BB962C8B-B14F-4D97-AF65-F5344CB8AC3E}">
        <p14:creationId xmlns:p14="http://schemas.microsoft.com/office/powerpoint/2010/main" val="175795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97E8790-147C-984A-8C7E-0ACBC665064C}"/>
              </a:ext>
            </a:extLst>
          </p:cNvPr>
          <p:cNvSpPr/>
          <p:nvPr/>
        </p:nvSpPr>
        <p:spPr>
          <a:xfrm>
            <a:off x="80938" y="92572"/>
            <a:ext cx="3017364" cy="461665"/>
          </a:xfrm>
          <a:prstGeom prst="rect">
            <a:avLst/>
          </a:prstGeom>
        </p:spPr>
        <p:txBody>
          <a:bodyPr wrap="none">
            <a:spAutoFit/>
          </a:bodyPr>
          <a:lstStyle/>
          <a:p>
            <a:r>
              <a:rPr lang="en-US" sz="2400" dirty="0">
                <a:solidFill>
                  <a:srgbClr val="BF0000"/>
                </a:solidFill>
                <a:latin typeface="CalibriLight"/>
              </a:rPr>
              <a:t>Physiology &amp; Structure</a:t>
            </a:r>
            <a:endParaRPr lang="en-US" sz="2400" dirty="0"/>
          </a:p>
        </p:txBody>
      </p:sp>
      <p:sp>
        <p:nvSpPr>
          <p:cNvPr id="11" name="Rectangle 10"/>
          <p:cNvSpPr/>
          <p:nvPr/>
        </p:nvSpPr>
        <p:spPr>
          <a:xfrm>
            <a:off x="80938" y="1487361"/>
            <a:ext cx="5081614" cy="4401205"/>
          </a:xfrm>
          <a:prstGeom prst="rect">
            <a:avLst/>
          </a:prstGeom>
        </p:spPr>
        <p:txBody>
          <a:bodyPr wrap="square">
            <a:spAutoFit/>
          </a:bodyPr>
          <a:lstStyle/>
          <a:p>
            <a:pPr>
              <a:buFont typeface="+mj-lt"/>
              <a:buAutoNum type="arabicPeriod"/>
            </a:pPr>
            <a:r>
              <a:rPr lang="en-US" sz="2000" dirty="0">
                <a:solidFill>
                  <a:srgbClr val="000000"/>
                </a:solidFill>
              </a:rPr>
              <a:t> Straight or curved, thin rod-shaped bacilli.</a:t>
            </a:r>
          </a:p>
          <a:p>
            <a:pPr>
              <a:buFont typeface="+mj-lt"/>
              <a:buAutoNum type="arabicPeriod"/>
            </a:pPr>
            <a:r>
              <a:rPr lang="en-US" sz="2000" dirty="0">
                <a:solidFill>
                  <a:srgbClr val="000000"/>
                </a:solidFill>
              </a:rPr>
              <a:t> Non-</a:t>
            </a:r>
            <a:r>
              <a:rPr lang="en-US" sz="2000" dirty="0" err="1">
                <a:solidFill>
                  <a:srgbClr val="000000"/>
                </a:solidFill>
              </a:rPr>
              <a:t>sporing</a:t>
            </a:r>
            <a:r>
              <a:rPr lang="en-US" sz="2000" dirty="0">
                <a:solidFill>
                  <a:srgbClr val="000000"/>
                </a:solidFill>
              </a:rPr>
              <a:t>, non-motile, non-capsulated.</a:t>
            </a:r>
          </a:p>
          <a:p>
            <a:pPr>
              <a:buFont typeface="+mj-lt"/>
              <a:buAutoNum type="arabicPeriod"/>
            </a:pPr>
            <a:r>
              <a:rPr lang="en-US" sz="2000" b="1" dirty="0">
                <a:solidFill>
                  <a:srgbClr val="000000"/>
                </a:solidFill>
              </a:rPr>
              <a:t> Acid-fast</a:t>
            </a:r>
            <a:r>
              <a:rPr lang="en-US" sz="2000" dirty="0">
                <a:solidFill>
                  <a:srgbClr val="000000"/>
                </a:solidFill>
              </a:rPr>
              <a:t>, not gram positive or negative.</a:t>
            </a:r>
          </a:p>
          <a:p>
            <a:pPr>
              <a:buFont typeface="+mj-lt"/>
              <a:buAutoNum type="arabicPeriod"/>
            </a:pPr>
            <a:r>
              <a:rPr lang="en-US" sz="2000" dirty="0">
                <a:solidFill>
                  <a:srgbClr val="000000"/>
                </a:solidFill>
              </a:rPr>
              <a:t> They measure 0.5 µm x 3 µm.</a:t>
            </a:r>
          </a:p>
          <a:p>
            <a:pPr>
              <a:buFont typeface="+mj-lt"/>
              <a:buAutoNum type="arabicPeriod"/>
            </a:pPr>
            <a:r>
              <a:rPr lang="en-US" sz="2000" dirty="0">
                <a:solidFill>
                  <a:srgbClr val="000000"/>
                </a:solidFill>
              </a:rPr>
              <a:t> Appear in single, in pairs, or small clumps.</a:t>
            </a:r>
          </a:p>
          <a:p>
            <a:pPr>
              <a:buFont typeface="+mj-lt"/>
              <a:buAutoNum type="arabicPeriod"/>
            </a:pPr>
            <a:r>
              <a:rPr lang="en-US" sz="2000" dirty="0">
                <a:solidFill>
                  <a:srgbClr val="000000"/>
                </a:solidFill>
              </a:rPr>
              <a:t> high content of mycolic acid (50 to 60 %).</a:t>
            </a:r>
          </a:p>
          <a:p>
            <a:pPr>
              <a:buFont typeface="+mj-lt"/>
              <a:buAutoNum type="arabicPeriod"/>
            </a:pPr>
            <a:r>
              <a:rPr lang="en-US" sz="2000" dirty="0">
                <a:solidFill>
                  <a:srgbClr val="000000"/>
                </a:solidFill>
              </a:rPr>
              <a:t> cell wall is rich in lipids and waxes.</a:t>
            </a:r>
          </a:p>
          <a:p>
            <a:pPr>
              <a:buFont typeface="+mj-lt"/>
              <a:buAutoNum type="arabicPeriod"/>
            </a:pPr>
            <a:r>
              <a:rPr lang="en-US" sz="2000" dirty="0">
                <a:solidFill>
                  <a:srgbClr val="000000"/>
                </a:solidFill>
              </a:rPr>
              <a:t> They are wrapped together due to the 	presence of fatty acids.</a:t>
            </a:r>
          </a:p>
          <a:p>
            <a:pPr>
              <a:buFont typeface="+mj-lt"/>
              <a:buAutoNum type="arabicPeriod"/>
            </a:pPr>
            <a:r>
              <a:rPr lang="en-US" sz="2000" dirty="0">
                <a:solidFill>
                  <a:srgbClr val="000000"/>
                </a:solidFill>
              </a:rPr>
              <a:t>  Capable of intracellular growth.</a:t>
            </a:r>
          </a:p>
          <a:p>
            <a:pPr>
              <a:buFont typeface="+mj-lt"/>
              <a:buAutoNum type="arabicPeriod"/>
            </a:pPr>
            <a:r>
              <a:rPr lang="en-US" sz="2000" dirty="0">
                <a:solidFill>
                  <a:srgbClr val="000000"/>
                </a:solidFill>
              </a:rPr>
              <a:t> They are resistant to disinfectants, 	detergents, common antibiotics, dyes, 	stains, osmotic lysis, lethal oxidation, 	etc.</a:t>
            </a:r>
            <a:endParaRPr lang="en-US" sz="2000" b="0" i="0" dirty="0">
              <a:solidFill>
                <a:srgbClr val="000000"/>
              </a:solidFill>
              <a:effectLst/>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2552" y="3929062"/>
            <a:ext cx="3390807" cy="292893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3359" y="3929063"/>
            <a:ext cx="3638641" cy="2928937"/>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359" y="602306"/>
            <a:ext cx="3638641" cy="3326757"/>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545" y="39123"/>
            <a:ext cx="3525741" cy="3889938"/>
          </a:xfrm>
          <a:prstGeom prst="rect">
            <a:avLst/>
          </a:prstGeom>
        </p:spPr>
      </p:pic>
      <p:sp>
        <p:nvSpPr>
          <p:cNvPr id="10" name="Rectangle 9">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Tree>
    <p:extLst>
      <p:ext uri="{BB962C8B-B14F-4D97-AF65-F5344CB8AC3E}">
        <p14:creationId xmlns:p14="http://schemas.microsoft.com/office/powerpoint/2010/main" val="9335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dissolve">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AF0A3-26BA-9D41-A224-576C42D890EE}"/>
              </a:ext>
            </a:extLst>
          </p:cNvPr>
          <p:cNvSpPr/>
          <p:nvPr/>
        </p:nvSpPr>
        <p:spPr>
          <a:xfrm>
            <a:off x="80938" y="92572"/>
            <a:ext cx="3381823" cy="461665"/>
          </a:xfrm>
          <a:prstGeom prst="rect">
            <a:avLst/>
          </a:prstGeom>
        </p:spPr>
        <p:txBody>
          <a:bodyPr wrap="none">
            <a:spAutoFit/>
          </a:bodyPr>
          <a:lstStyle/>
          <a:p>
            <a:r>
              <a:rPr lang="en-US" sz="2400" dirty="0">
                <a:solidFill>
                  <a:srgbClr val="BF0000"/>
                </a:solidFill>
                <a:latin typeface="CalibriLight"/>
              </a:rPr>
              <a:t>Pathogenesis &amp; Immunity</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63732" y="2907676"/>
            <a:ext cx="4853618" cy="378618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8908" y="0"/>
            <a:ext cx="5607041" cy="2907676"/>
          </a:xfrm>
          <a:prstGeom prst="rect">
            <a:avLst/>
          </a:prstGeom>
        </p:spPr>
      </p:pic>
      <p:sp>
        <p:nvSpPr>
          <p:cNvPr id="10" name="Rectangle 9"/>
          <p:cNvSpPr/>
          <p:nvPr/>
        </p:nvSpPr>
        <p:spPr>
          <a:xfrm>
            <a:off x="366897" y="1240037"/>
            <a:ext cx="6191728" cy="5078313"/>
          </a:xfrm>
          <a:prstGeom prst="rect">
            <a:avLst/>
          </a:prstGeom>
        </p:spPr>
        <p:txBody>
          <a:bodyPr wrap="square">
            <a:spAutoFit/>
          </a:bodyPr>
          <a:lstStyle/>
          <a:p>
            <a:r>
              <a:rPr lang="en-US" b="1" dirty="0">
                <a:solidFill>
                  <a:srgbClr val="000000"/>
                </a:solidFill>
              </a:rPr>
              <a:t>A. Mycolic acid and </a:t>
            </a:r>
            <a:r>
              <a:rPr lang="en-US" b="1" dirty="0" err="1">
                <a:solidFill>
                  <a:srgbClr val="000000"/>
                </a:solidFill>
              </a:rPr>
              <a:t>Lipoarabinomannan</a:t>
            </a:r>
            <a:r>
              <a:rPr lang="en-US" b="1" dirty="0">
                <a:solidFill>
                  <a:srgbClr val="000000"/>
                </a:solidFill>
              </a:rPr>
              <a:t> (LAM)</a:t>
            </a:r>
            <a:endParaRPr lang="en-US" dirty="0">
              <a:solidFill>
                <a:srgbClr val="000000"/>
              </a:solidFill>
            </a:endParaRPr>
          </a:p>
          <a:p>
            <a:pPr>
              <a:buFont typeface="Arial" charset="0"/>
              <a:buChar char="•"/>
            </a:pPr>
            <a:r>
              <a:rPr lang="en-US" dirty="0">
                <a:solidFill>
                  <a:srgbClr val="000000"/>
                </a:solidFill>
              </a:rPr>
              <a:t> Waxy layer that protects from host factors, antibiotics.</a:t>
            </a:r>
          </a:p>
          <a:p>
            <a:pPr>
              <a:buFont typeface="Arial" charset="0"/>
              <a:buChar char="•"/>
            </a:pPr>
            <a:r>
              <a:rPr lang="en-US" dirty="0">
                <a:solidFill>
                  <a:srgbClr val="000000"/>
                </a:solidFill>
              </a:rPr>
              <a:t> this protection promotes </a:t>
            </a:r>
            <a:r>
              <a:rPr lang="en-US" b="1" dirty="0">
                <a:solidFill>
                  <a:srgbClr val="000000"/>
                </a:solidFill>
              </a:rPr>
              <a:t>granuloma formation </a:t>
            </a:r>
            <a:r>
              <a:rPr lang="en-US" dirty="0">
                <a:solidFill>
                  <a:srgbClr val="000000"/>
                </a:solidFill>
              </a:rPr>
              <a:t>and </a:t>
            </a:r>
            <a:r>
              <a:rPr lang="en-US" b="1" dirty="0" err="1">
                <a:solidFill>
                  <a:srgbClr val="000000"/>
                </a:solidFill>
              </a:rPr>
              <a:t>caseous</a:t>
            </a:r>
            <a:r>
              <a:rPr lang="en-US" b="1" dirty="0">
                <a:solidFill>
                  <a:srgbClr val="000000"/>
                </a:solidFill>
              </a:rPr>
              <a:t> 	necrosis </a:t>
            </a:r>
            <a:r>
              <a:rPr lang="en-US" dirty="0">
                <a:solidFill>
                  <a:srgbClr val="000000"/>
                </a:solidFill>
              </a:rPr>
              <a:t>from the immune cells.</a:t>
            </a:r>
          </a:p>
          <a:p>
            <a:pPr>
              <a:buFont typeface="Arial" charset="0"/>
              <a:buChar char="•"/>
            </a:pPr>
            <a:r>
              <a:rPr lang="en-US" dirty="0">
                <a:solidFill>
                  <a:srgbClr val="000000"/>
                </a:solidFill>
              </a:rPr>
              <a:t> reduces INF-</a:t>
            </a:r>
            <a:r>
              <a:rPr lang="el-GR" dirty="0"/>
              <a:t>γ</a:t>
            </a:r>
            <a:r>
              <a:rPr lang="en-US" dirty="0"/>
              <a:t> </a:t>
            </a:r>
            <a:r>
              <a:rPr lang="en-US" dirty="0">
                <a:solidFill>
                  <a:srgbClr val="000000"/>
                </a:solidFill>
              </a:rPr>
              <a:t>mediated activation of macrophages, cytokine 	production, and scavenges reactive oxygen 	intermediates, suppressing of T-cell proliferation.</a:t>
            </a:r>
          </a:p>
          <a:p>
            <a:endParaRPr lang="en-US" b="1" dirty="0">
              <a:solidFill>
                <a:srgbClr val="000000"/>
              </a:solidFill>
            </a:endParaRPr>
          </a:p>
          <a:p>
            <a:r>
              <a:rPr lang="en-US" b="1" dirty="0">
                <a:solidFill>
                  <a:srgbClr val="000000"/>
                </a:solidFill>
              </a:rPr>
              <a:t>B. ESX 1 secretion system</a:t>
            </a:r>
            <a:endParaRPr lang="en-US" dirty="0">
              <a:solidFill>
                <a:srgbClr val="000000"/>
              </a:solidFill>
            </a:endParaRPr>
          </a:p>
          <a:p>
            <a:pPr>
              <a:buFont typeface="Arial" charset="0"/>
              <a:buChar char="•"/>
            </a:pPr>
            <a:r>
              <a:rPr lang="en-US" dirty="0">
                <a:solidFill>
                  <a:srgbClr val="000000"/>
                </a:solidFill>
              </a:rPr>
              <a:t> secretes enzymes that help the organism survive the 	phagosome.</a:t>
            </a:r>
          </a:p>
          <a:p>
            <a:pPr>
              <a:buFont typeface="Arial" charset="0"/>
              <a:buChar char="•"/>
            </a:pPr>
            <a:r>
              <a:rPr lang="en-US" dirty="0">
                <a:solidFill>
                  <a:srgbClr val="000000"/>
                </a:solidFill>
              </a:rPr>
              <a:t> delivers of bacterial enzymes to the macrophage cytoplasm.</a:t>
            </a:r>
          </a:p>
          <a:p>
            <a:pPr>
              <a:buFont typeface="Arial" charset="0"/>
              <a:buChar char="•"/>
            </a:pPr>
            <a:r>
              <a:rPr lang="en-US" dirty="0">
                <a:solidFill>
                  <a:srgbClr val="000000"/>
                </a:solidFill>
              </a:rPr>
              <a:t> Prevents fusion of lysosome to phagosome </a:t>
            </a:r>
          </a:p>
          <a:p>
            <a:pPr>
              <a:buFont typeface="Arial" charset="0"/>
              <a:buChar char="•"/>
            </a:pPr>
            <a:endParaRPr lang="en-US" b="1" dirty="0">
              <a:solidFill>
                <a:srgbClr val="000000"/>
              </a:solidFill>
            </a:endParaRPr>
          </a:p>
          <a:p>
            <a:r>
              <a:rPr lang="en-US" b="1" dirty="0">
                <a:solidFill>
                  <a:srgbClr val="000000"/>
                </a:solidFill>
              </a:rPr>
              <a:t>C. Phagosome maturation factors</a:t>
            </a:r>
            <a:endParaRPr lang="en-US" dirty="0">
              <a:solidFill>
                <a:srgbClr val="000000"/>
              </a:solidFill>
            </a:endParaRPr>
          </a:p>
          <a:p>
            <a:pPr>
              <a:buFont typeface="Arial" charset="0"/>
              <a:buChar char="•"/>
            </a:pPr>
            <a:r>
              <a:rPr lang="en-US" dirty="0">
                <a:solidFill>
                  <a:srgbClr val="000000"/>
                </a:solidFill>
              </a:rPr>
              <a:t> </a:t>
            </a:r>
            <a:r>
              <a:rPr lang="en-US" dirty="0" err="1">
                <a:solidFill>
                  <a:srgbClr val="000000"/>
                </a:solidFill>
              </a:rPr>
              <a:t>Ure</a:t>
            </a:r>
            <a:r>
              <a:rPr lang="en-US" dirty="0">
                <a:solidFill>
                  <a:srgbClr val="000000"/>
                </a:solidFill>
              </a:rPr>
              <a:t>, inhibits the acidification of early phagosome.</a:t>
            </a:r>
          </a:p>
          <a:p>
            <a:pPr>
              <a:buFont typeface="Arial" charset="0"/>
              <a:buChar char="•"/>
            </a:pPr>
            <a:r>
              <a:rPr lang="en-US" dirty="0">
                <a:solidFill>
                  <a:srgbClr val="000000"/>
                </a:solidFill>
              </a:rPr>
              <a:t> Superoxide dismutase (SOD), detoxifies reactive oxygen species</a:t>
            </a:r>
          </a:p>
          <a:p>
            <a:pPr>
              <a:buFont typeface="Arial" charset="0"/>
              <a:buChar char="•"/>
            </a:pPr>
            <a:r>
              <a:rPr lang="en-US" dirty="0">
                <a:solidFill>
                  <a:srgbClr val="000000"/>
                </a:solidFill>
              </a:rPr>
              <a:t> </a:t>
            </a:r>
            <a:r>
              <a:rPr lang="en-US" dirty="0" err="1">
                <a:solidFill>
                  <a:srgbClr val="000000"/>
                </a:solidFill>
              </a:rPr>
              <a:t>nlA</a:t>
            </a:r>
            <a:r>
              <a:rPr lang="en-US" dirty="0">
                <a:solidFill>
                  <a:srgbClr val="000000"/>
                </a:solidFill>
              </a:rPr>
              <a:t> gene product, somehow interferes with host cell apoptosis.</a:t>
            </a:r>
            <a:endParaRPr lang="en-US" b="0" i="0" dirty="0">
              <a:solidFill>
                <a:srgbClr val="000000"/>
              </a:solidFill>
              <a:effectLst/>
            </a:endParaRPr>
          </a:p>
        </p:txBody>
      </p:sp>
      <p:sp>
        <p:nvSpPr>
          <p:cNvPr id="12" name="Rectangle 11">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Tree>
    <p:extLst>
      <p:ext uri="{BB962C8B-B14F-4D97-AF65-F5344CB8AC3E}">
        <p14:creationId xmlns:p14="http://schemas.microsoft.com/office/powerpoint/2010/main" val="1398990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AF0A3-26BA-9D41-A224-576C42D890EE}"/>
              </a:ext>
            </a:extLst>
          </p:cNvPr>
          <p:cNvSpPr/>
          <p:nvPr/>
        </p:nvSpPr>
        <p:spPr>
          <a:xfrm>
            <a:off x="80938" y="92572"/>
            <a:ext cx="3381823" cy="461665"/>
          </a:xfrm>
          <a:prstGeom prst="rect">
            <a:avLst/>
          </a:prstGeom>
        </p:spPr>
        <p:txBody>
          <a:bodyPr wrap="none">
            <a:spAutoFit/>
          </a:bodyPr>
          <a:lstStyle/>
          <a:p>
            <a:r>
              <a:rPr lang="en-US" sz="2400" dirty="0">
                <a:solidFill>
                  <a:srgbClr val="BF0000"/>
                </a:solidFill>
                <a:latin typeface="CalibriLight"/>
              </a:rPr>
              <a:t>Pathogenesis &amp; Immunity</a:t>
            </a:r>
            <a:endParaRPr lang="en-US" sz="2400" dirty="0"/>
          </a:p>
        </p:txBody>
      </p:sp>
      <p:sp>
        <p:nvSpPr>
          <p:cNvPr id="3" name="Rectangle 2"/>
          <p:cNvSpPr/>
          <p:nvPr/>
        </p:nvSpPr>
        <p:spPr>
          <a:xfrm>
            <a:off x="80938" y="1573663"/>
            <a:ext cx="6096000" cy="1754326"/>
          </a:xfrm>
          <a:prstGeom prst="rect">
            <a:avLst/>
          </a:prstGeom>
        </p:spPr>
        <p:txBody>
          <a:bodyPr>
            <a:spAutoFit/>
          </a:bodyPr>
          <a:lstStyle/>
          <a:p>
            <a:r>
              <a:rPr lang="en-US" dirty="0">
                <a:latin typeface="Arial" charset="0"/>
              </a:rPr>
              <a:t>• </a:t>
            </a:r>
            <a:r>
              <a:rPr lang="en-US" dirty="0">
                <a:latin typeface="Calibri" charset="0"/>
              </a:rPr>
              <a:t>Large particles are trapped on mucosal surfaces and removed 	by ciliary action of the respiratory tree </a:t>
            </a:r>
            <a:endParaRPr lang="en-US" dirty="0"/>
          </a:p>
          <a:p>
            <a:r>
              <a:rPr lang="en-US" dirty="0">
                <a:latin typeface="Arial" charset="0"/>
              </a:rPr>
              <a:t>• </a:t>
            </a:r>
            <a:r>
              <a:rPr lang="en-US" dirty="0">
                <a:latin typeface="Calibri" charset="0"/>
              </a:rPr>
              <a:t>However, small particles (containing only one to three 	tubercle bacilli) can reach the alveolar spaces and 	establish infection.  Seen to </a:t>
            </a:r>
            <a:r>
              <a:rPr lang="en-US" b="1" dirty="0">
                <a:latin typeface="Calibri" charset="0"/>
              </a:rPr>
              <a:t>occurs in mid/lower lung</a:t>
            </a:r>
          </a:p>
          <a:p>
            <a:pPr marL="285750" indent="-285750">
              <a:buFont typeface="Arial" charset="0"/>
              <a:buChar char="•"/>
            </a:pPr>
            <a:r>
              <a:rPr lang="en-US" dirty="0">
                <a:latin typeface="Calibri" charset="0"/>
              </a:rPr>
              <a:t>There they get phagocytosed by alveolar macrophages.</a:t>
            </a:r>
            <a:endParaRPr lang="en-US" dirty="0"/>
          </a:p>
        </p:txBody>
      </p:sp>
      <p:sp>
        <p:nvSpPr>
          <p:cNvPr id="4" name="Rectangle 3"/>
          <p:cNvSpPr/>
          <p:nvPr/>
        </p:nvSpPr>
        <p:spPr>
          <a:xfrm>
            <a:off x="80938" y="3397377"/>
            <a:ext cx="6096000" cy="3416320"/>
          </a:xfrm>
          <a:prstGeom prst="rect">
            <a:avLst/>
          </a:prstGeom>
        </p:spPr>
        <p:txBody>
          <a:bodyPr>
            <a:spAutoFit/>
          </a:bodyPr>
          <a:lstStyle/>
          <a:p>
            <a:r>
              <a:rPr lang="en-US" dirty="0"/>
              <a:t>• Once inside, </a:t>
            </a:r>
            <a:r>
              <a:rPr lang="en-US" i="1" dirty="0"/>
              <a:t>M. tuberculosis </a:t>
            </a:r>
            <a:r>
              <a:rPr lang="en-US" dirty="0"/>
              <a:t>prevents phagosome fusion with 	lysosomes (via early endosomal autoantigen 1 [EEA1] 	which blocks bridging molecule) </a:t>
            </a:r>
          </a:p>
          <a:p>
            <a:r>
              <a:rPr lang="en-US" dirty="0"/>
              <a:t>• In response to </a:t>
            </a:r>
            <a:r>
              <a:rPr lang="en-US" i="1" dirty="0"/>
              <a:t>M. tuberculosis </a:t>
            </a:r>
            <a:r>
              <a:rPr lang="en-US" dirty="0"/>
              <a:t>infection, macrophages 	secrete IL-12 and TNF-α which 1 increase 	inflammation, 2 recruit of T-cells, natural killer cells, 3 	induce T-cell differentiation into T-helper cells) with 	IFN-</a:t>
            </a:r>
            <a:r>
              <a:rPr lang="en-US" dirty="0" err="1"/>
              <a:t>γ</a:t>
            </a:r>
            <a:r>
              <a:rPr lang="en-US" dirty="0"/>
              <a:t> secretion.</a:t>
            </a:r>
          </a:p>
          <a:p>
            <a:r>
              <a:rPr lang="en-US" dirty="0"/>
              <a:t>• IFN-</a:t>
            </a:r>
            <a:r>
              <a:rPr lang="en-US" dirty="0" err="1"/>
              <a:t>γ</a:t>
            </a:r>
            <a:r>
              <a:rPr lang="en-US" dirty="0"/>
              <a:t>, activates infected macrophages to help phagosome-	lysosome fusion, intracellular killing by cytotoxic T-	cells and NK cells, nitric oxide production</a:t>
            </a:r>
            <a:r>
              <a:rPr lang="mr-IN" dirty="0"/>
              <a:t>…</a:t>
            </a:r>
            <a:r>
              <a:rPr lang="en-US" dirty="0"/>
              <a:t> </a:t>
            </a:r>
            <a:r>
              <a:rPr lang="en-US" b="1" dirty="0">
                <a:solidFill>
                  <a:srgbClr val="FF0000"/>
                </a:solidFill>
              </a:rPr>
              <a:t>all of 	which together may help to clear the infection</a:t>
            </a:r>
            <a:r>
              <a:rPr lang="en-US" dirty="0"/>
              <a:t>. </a:t>
            </a:r>
          </a:p>
        </p:txBody>
      </p:sp>
      <p:sp>
        <p:nvSpPr>
          <p:cNvPr id="8" name="Rectangle 7">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pic>
        <p:nvPicPr>
          <p:cNvPr id="9" name="Picture 8">
            <a:extLst>
              <a:ext uri="{FF2B5EF4-FFF2-40B4-BE49-F238E27FC236}">
                <a16:creationId xmlns:a16="http://schemas.microsoft.com/office/drawing/2014/main" id="{A89AC888-6C0C-8B49-B8C2-985EDD35B91E}"/>
              </a:ext>
            </a:extLst>
          </p:cNvPr>
          <p:cNvPicPr>
            <a:picLocks noChangeAspect="1"/>
          </p:cNvPicPr>
          <p:nvPr/>
        </p:nvPicPr>
        <p:blipFill>
          <a:blip r:embed="rId2"/>
          <a:stretch>
            <a:fillRect/>
          </a:stretch>
        </p:blipFill>
        <p:spPr>
          <a:xfrm>
            <a:off x="6873970" y="0"/>
            <a:ext cx="5318030" cy="6858000"/>
          </a:xfrm>
          <a:prstGeom prst="rect">
            <a:avLst/>
          </a:prstGeom>
        </p:spPr>
      </p:pic>
      <p:sp>
        <p:nvSpPr>
          <p:cNvPr id="5" name="Rectangle 4">
            <a:extLst>
              <a:ext uri="{FF2B5EF4-FFF2-40B4-BE49-F238E27FC236}">
                <a16:creationId xmlns:a16="http://schemas.microsoft.com/office/drawing/2014/main" id="{E0EC0041-19B5-1143-945F-2C611A8FCCA6}"/>
              </a:ext>
            </a:extLst>
          </p:cNvPr>
          <p:cNvSpPr/>
          <p:nvPr/>
        </p:nvSpPr>
        <p:spPr>
          <a:xfrm>
            <a:off x="190962" y="1204331"/>
            <a:ext cx="2263120" cy="369332"/>
          </a:xfrm>
          <a:prstGeom prst="rect">
            <a:avLst/>
          </a:prstGeom>
        </p:spPr>
        <p:txBody>
          <a:bodyPr wrap="none">
            <a:spAutoFit/>
          </a:bodyPr>
          <a:lstStyle/>
          <a:p>
            <a:r>
              <a:rPr lang="en-US" b="1" u="sng" dirty="0">
                <a:solidFill>
                  <a:srgbClr val="000000"/>
                </a:solidFill>
              </a:rPr>
              <a:t>Primary</a:t>
            </a:r>
            <a:r>
              <a:rPr lang="en-US" b="1" dirty="0">
                <a:solidFill>
                  <a:srgbClr val="000000"/>
                </a:solidFill>
              </a:rPr>
              <a:t> tuberculosis, </a:t>
            </a:r>
            <a:endParaRPr lang="en-US" dirty="0">
              <a:solidFill>
                <a:srgbClr val="000000"/>
              </a:solidFill>
            </a:endParaRPr>
          </a:p>
        </p:txBody>
      </p:sp>
      <p:sp>
        <p:nvSpPr>
          <p:cNvPr id="10" name="Oval 9">
            <a:extLst>
              <a:ext uri="{FF2B5EF4-FFF2-40B4-BE49-F238E27FC236}">
                <a16:creationId xmlns:a16="http://schemas.microsoft.com/office/drawing/2014/main" id="{A48AA366-3B69-EE46-9DE7-EAA085593B4D}"/>
              </a:ext>
            </a:extLst>
          </p:cNvPr>
          <p:cNvSpPr/>
          <p:nvPr/>
        </p:nvSpPr>
        <p:spPr>
          <a:xfrm>
            <a:off x="7497207" y="2417736"/>
            <a:ext cx="1693287" cy="1735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98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9C5BC4-5B5F-8746-86A5-7047ADA9E733}"/>
              </a:ext>
            </a:extLst>
          </p:cNvPr>
          <p:cNvPicPr>
            <a:picLocks noChangeAspect="1"/>
          </p:cNvPicPr>
          <p:nvPr/>
        </p:nvPicPr>
        <p:blipFill>
          <a:blip r:embed="rId2"/>
          <a:stretch>
            <a:fillRect/>
          </a:stretch>
        </p:blipFill>
        <p:spPr>
          <a:xfrm>
            <a:off x="6873970" y="0"/>
            <a:ext cx="5318030" cy="6858000"/>
          </a:xfrm>
          <a:prstGeom prst="rect">
            <a:avLst/>
          </a:prstGeom>
        </p:spPr>
      </p:pic>
      <p:sp>
        <p:nvSpPr>
          <p:cNvPr id="10" name="Oval 9">
            <a:extLst>
              <a:ext uri="{FF2B5EF4-FFF2-40B4-BE49-F238E27FC236}">
                <a16:creationId xmlns:a16="http://schemas.microsoft.com/office/drawing/2014/main" id="{4390AF33-5AA8-1E45-8CA4-0E42F867B406}"/>
              </a:ext>
            </a:extLst>
          </p:cNvPr>
          <p:cNvSpPr/>
          <p:nvPr/>
        </p:nvSpPr>
        <p:spPr>
          <a:xfrm>
            <a:off x="7366602" y="4393007"/>
            <a:ext cx="2040869" cy="217827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13AF0A3-26BA-9D41-A224-576C42D890EE}"/>
              </a:ext>
            </a:extLst>
          </p:cNvPr>
          <p:cNvSpPr/>
          <p:nvPr/>
        </p:nvSpPr>
        <p:spPr>
          <a:xfrm>
            <a:off x="80938" y="92572"/>
            <a:ext cx="3381823" cy="461665"/>
          </a:xfrm>
          <a:prstGeom prst="rect">
            <a:avLst/>
          </a:prstGeom>
        </p:spPr>
        <p:txBody>
          <a:bodyPr wrap="none">
            <a:spAutoFit/>
          </a:bodyPr>
          <a:lstStyle/>
          <a:p>
            <a:r>
              <a:rPr lang="en-US" sz="2400" dirty="0">
                <a:solidFill>
                  <a:srgbClr val="BF0000"/>
                </a:solidFill>
                <a:latin typeface="CalibriLight"/>
              </a:rPr>
              <a:t>Pathogenesis &amp; Immunity</a:t>
            </a:r>
            <a:endParaRPr lang="en-US" sz="2400" dirty="0"/>
          </a:p>
        </p:txBody>
      </p:sp>
      <p:sp>
        <p:nvSpPr>
          <p:cNvPr id="8" name="Rectangle 7">
            <a:extLst>
              <a:ext uri="{FF2B5EF4-FFF2-40B4-BE49-F238E27FC236}">
                <a16:creationId xmlns:a16="http://schemas.microsoft.com/office/drawing/2014/main" id="{64C58A86-89F1-1642-84B6-C93CCC5070DE}"/>
              </a:ext>
            </a:extLst>
          </p:cNvPr>
          <p:cNvSpPr/>
          <p:nvPr/>
        </p:nvSpPr>
        <p:spPr>
          <a:xfrm>
            <a:off x="0" y="411457"/>
            <a:ext cx="5553700" cy="646331"/>
          </a:xfrm>
          <a:prstGeom prst="rect">
            <a:avLst/>
          </a:prstGeom>
        </p:spPr>
        <p:txBody>
          <a:bodyPr wrap="none">
            <a:spAutoFit/>
          </a:bodyPr>
          <a:lstStyle/>
          <a:p>
            <a:r>
              <a:rPr lang="en-US" sz="3600" i="1" dirty="0">
                <a:solidFill>
                  <a:srgbClr val="BF0000"/>
                </a:solidFill>
                <a:latin typeface="CalibriLight,Italic"/>
              </a:rPr>
              <a:t>Mycobacterium tuberculosis </a:t>
            </a:r>
            <a:endParaRPr lang="en-US" sz="3600" i="1" dirty="0"/>
          </a:p>
        </p:txBody>
      </p:sp>
      <p:sp>
        <p:nvSpPr>
          <p:cNvPr id="6" name="Rectangle 5"/>
          <p:cNvSpPr/>
          <p:nvPr/>
        </p:nvSpPr>
        <p:spPr>
          <a:xfrm>
            <a:off x="304800" y="1057788"/>
            <a:ext cx="7296150" cy="5632311"/>
          </a:xfrm>
          <a:prstGeom prst="rect">
            <a:avLst/>
          </a:prstGeom>
        </p:spPr>
        <p:txBody>
          <a:bodyPr wrap="square">
            <a:spAutoFit/>
          </a:bodyPr>
          <a:lstStyle/>
          <a:p>
            <a:r>
              <a:rPr lang="en-US" b="1" u="sng" dirty="0">
                <a:solidFill>
                  <a:srgbClr val="000000"/>
                </a:solidFill>
              </a:rPr>
              <a:t>Latent</a:t>
            </a:r>
            <a:r>
              <a:rPr lang="en-US" b="1" dirty="0">
                <a:solidFill>
                  <a:srgbClr val="000000"/>
                </a:solidFill>
              </a:rPr>
              <a:t> tuberculosis, </a:t>
            </a:r>
            <a:endParaRPr lang="en-US" dirty="0">
              <a:solidFill>
                <a:srgbClr val="000000"/>
              </a:solidFill>
            </a:endParaRPr>
          </a:p>
          <a:p>
            <a:pPr>
              <a:buFont typeface="Arial" charset="0"/>
              <a:buChar char="•"/>
            </a:pPr>
            <a:r>
              <a:rPr lang="en-US" dirty="0">
                <a:solidFill>
                  <a:srgbClr val="000000"/>
                </a:solidFill>
              </a:rPr>
              <a:t> When the bacterial defenses allow it to survive the initial host defense mechanisms, survives and replicates in the macrophages, inducing a localized cell-mediated pro-inflammatory response leading to </a:t>
            </a:r>
            <a:r>
              <a:rPr lang="en-US" b="1" dirty="0">
                <a:solidFill>
                  <a:srgbClr val="000000"/>
                </a:solidFill>
              </a:rPr>
              <a:t>granuloma formation</a:t>
            </a:r>
            <a:r>
              <a:rPr lang="en-US" dirty="0">
                <a:solidFill>
                  <a:srgbClr val="000000"/>
                </a:solidFill>
              </a:rPr>
              <a:t> after ~3 wks.</a:t>
            </a:r>
          </a:p>
          <a:p>
            <a:pPr>
              <a:buFont typeface="Arial" charset="0"/>
              <a:buChar char="•"/>
            </a:pPr>
            <a:endParaRPr lang="en-US" dirty="0">
              <a:solidFill>
                <a:srgbClr val="000000"/>
              </a:solidFill>
            </a:endParaRPr>
          </a:p>
          <a:p>
            <a:pPr>
              <a:buFont typeface="Arial" charset="0"/>
              <a:buChar char="•"/>
            </a:pPr>
            <a:r>
              <a:rPr lang="en-US" dirty="0">
                <a:solidFill>
                  <a:srgbClr val="000000"/>
                </a:solidFill>
              </a:rPr>
              <a:t>fully developed granulomas consists of three zones</a:t>
            </a:r>
          </a:p>
          <a:p>
            <a:pPr marL="742950" lvl="1" indent="-285750">
              <a:buFont typeface="Arial" charset="0"/>
              <a:buChar char="•"/>
            </a:pPr>
            <a:r>
              <a:rPr lang="en-US" dirty="0">
                <a:solidFill>
                  <a:srgbClr val="000000"/>
                </a:solidFill>
              </a:rPr>
              <a:t>a central area of large, multinucleated giant cells containing tubercle bacilli;</a:t>
            </a:r>
          </a:p>
          <a:p>
            <a:pPr marL="742950" lvl="1" indent="-285750">
              <a:buFont typeface="Arial" charset="0"/>
              <a:buChar char="•"/>
            </a:pPr>
            <a:r>
              <a:rPr lang="en-US" dirty="0">
                <a:solidFill>
                  <a:srgbClr val="000000"/>
                </a:solidFill>
              </a:rPr>
              <a:t>a mid-zone of pale epithelioid cells often arranged radially; and</a:t>
            </a:r>
          </a:p>
          <a:p>
            <a:pPr marL="742950" lvl="1" indent="-285750">
              <a:buFont typeface="Arial" charset="0"/>
              <a:buChar char="•"/>
            </a:pPr>
            <a:r>
              <a:rPr lang="en-US" dirty="0">
                <a:solidFill>
                  <a:srgbClr val="000000"/>
                </a:solidFill>
              </a:rPr>
              <a:t>a peripheral zone of fibroblasts, lymphocytes, and monocytes.</a:t>
            </a:r>
          </a:p>
          <a:p>
            <a:pPr>
              <a:buFont typeface="Arial" charset="0"/>
              <a:buChar char="•"/>
            </a:pPr>
            <a:r>
              <a:rPr lang="en-US" dirty="0">
                <a:solidFill>
                  <a:srgbClr val="000000"/>
                </a:solidFill>
              </a:rPr>
              <a:t>The center of the granuloma contains a mixture of necrotic tissue and dead macrophages, a </a:t>
            </a:r>
            <a:r>
              <a:rPr lang="en-US" b="1" dirty="0" err="1">
                <a:solidFill>
                  <a:srgbClr val="000000"/>
                </a:solidFill>
              </a:rPr>
              <a:t>caseous</a:t>
            </a:r>
            <a:r>
              <a:rPr lang="en-US" b="1" dirty="0">
                <a:solidFill>
                  <a:srgbClr val="000000"/>
                </a:solidFill>
              </a:rPr>
              <a:t> core</a:t>
            </a:r>
            <a:r>
              <a:rPr lang="en-US" dirty="0">
                <a:solidFill>
                  <a:srgbClr val="000000"/>
                </a:solidFill>
              </a:rPr>
              <a:t>.</a:t>
            </a:r>
          </a:p>
          <a:p>
            <a:pPr>
              <a:buFont typeface="Arial" charset="0"/>
              <a:buChar char="•"/>
            </a:pPr>
            <a:endParaRPr lang="en-US" dirty="0">
              <a:solidFill>
                <a:srgbClr val="000000"/>
              </a:solidFill>
            </a:endParaRPr>
          </a:p>
          <a:p>
            <a:pPr>
              <a:buFont typeface="Arial" charset="0"/>
              <a:buChar char="•"/>
            </a:pPr>
            <a:r>
              <a:rPr lang="en-US" dirty="0">
                <a:solidFill>
                  <a:srgbClr val="000000"/>
                </a:solidFill>
              </a:rPr>
              <a:t>the metabolically active macrophages in the granuloma consume oxygen, resulting anoxia and acidosis in the center kills most of the bacilli.</a:t>
            </a:r>
          </a:p>
          <a:p>
            <a:pPr>
              <a:buFont typeface="Arial" charset="0"/>
              <a:buChar char="•"/>
            </a:pPr>
            <a:endParaRPr lang="en-US" dirty="0">
              <a:solidFill>
                <a:srgbClr val="000000"/>
              </a:solidFill>
            </a:endParaRPr>
          </a:p>
          <a:p>
            <a:pPr>
              <a:buFont typeface="Arial" charset="0"/>
              <a:buChar char="•"/>
            </a:pPr>
            <a:r>
              <a:rPr lang="en-US" dirty="0">
                <a:solidFill>
                  <a:srgbClr val="000000"/>
                </a:solidFill>
              </a:rPr>
              <a:t>Granuloma can often limit the primary infection, and become quiescent. The surrounding fibroblasts produce dense scar tissue, which may become calcified called </a:t>
            </a:r>
            <a:r>
              <a:rPr lang="en-US" b="1" dirty="0" err="1">
                <a:solidFill>
                  <a:srgbClr val="000000"/>
                </a:solidFill>
              </a:rPr>
              <a:t>ghon</a:t>
            </a:r>
            <a:r>
              <a:rPr lang="en-US" b="1" dirty="0">
                <a:solidFill>
                  <a:srgbClr val="000000"/>
                </a:solidFill>
              </a:rPr>
              <a:t> focus</a:t>
            </a:r>
            <a:r>
              <a:rPr lang="en-US" dirty="0">
                <a:solidFill>
                  <a:srgbClr val="000000"/>
                </a:solidFill>
              </a:rPr>
              <a:t>.</a:t>
            </a:r>
          </a:p>
        </p:txBody>
      </p:sp>
      <p:pic>
        <p:nvPicPr>
          <p:cNvPr id="9" name="Picture 8">
            <a:extLst>
              <a:ext uri="{FF2B5EF4-FFF2-40B4-BE49-F238E27FC236}">
                <a16:creationId xmlns:a16="http://schemas.microsoft.com/office/drawing/2014/main" id="{B0B4A4CF-9B8F-FA40-9CC9-A5525E404DCE}"/>
              </a:ext>
            </a:extLst>
          </p:cNvPr>
          <p:cNvPicPr>
            <a:picLocks noChangeAspect="1"/>
          </p:cNvPicPr>
          <p:nvPr/>
        </p:nvPicPr>
        <p:blipFill>
          <a:blip r:embed="rId3"/>
          <a:stretch>
            <a:fillRect/>
          </a:stretch>
        </p:blipFill>
        <p:spPr>
          <a:xfrm>
            <a:off x="7217982" y="0"/>
            <a:ext cx="4948618" cy="3825766"/>
          </a:xfrm>
          <a:prstGeom prst="rect">
            <a:avLst/>
          </a:prstGeom>
        </p:spPr>
      </p:pic>
      <p:pic>
        <p:nvPicPr>
          <p:cNvPr id="11" name="Picture 10">
            <a:extLst>
              <a:ext uri="{FF2B5EF4-FFF2-40B4-BE49-F238E27FC236}">
                <a16:creationId xmlns:a16="http://schemas.microsoft.com/office/drawing/2014/main" id="{0BDBA438-4867-9E42-8983-438E7F3AB120}"/>
              </a:ext>
            </a:extLst>
          </p:cNvPr>
          <p:cNvPicPr>
            <a:picLocks noChangeAspect="1"/>
          </p:cNvPicPr>
          <p:nvPr/>
        </p:nvPicPr>
        <p:blipFill>
          <a:blip r:embed="rId4"/>
          <a:stretch>
            <a:fillRect/>
          </a:stretch>
        </p:blipFill>
        <p:spPr>
          <a:xfrm>
            <a:off x="7314514" y="3766146"/>
            <a:ext cx="4264773" cy="3085893"/>
          </a:xfrm>
          <a:prstGeom prst="rect">
            <a:avLst/>
          </a:prstGeom>
        </p:spPr>
      </p:pic>
    </p:spTree>
    <p:extLst>
      <p:ext uri="{BB962C8B-B14F-4D97-AF65-F5344CB8AC3E}">
        <p14:creationId xmlns:p14="http://schemas.microsoft.com/office/powerpoint/2010/main" val="75509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par>
                                <p:cTn id="13" presetID="9"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1884</TotalTime>
  <Words>3479</Words>
  <Application>Microsoft Macintosh PowerPoint</Application>
  <PresentationFormat>Widescreen</PresentationFormat>
  <Paragraphs>312</Paragraphs>
  <Slides>34</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-apple-system</vt:lpstr>
      <vt:lpstr>Arial</vt:lpstr>
      <vt:lpstr>Avenir</vt:lpstr>
      <vt:lpstr>Calibri</vt:lpstr>
      <vt:lpstr>Calibri Light</vt:lpstr>
      <vt:lpstr>Calibri,Bold</vt:lpstr>
      <vt:lpstr>Calibri,Italic</vt:lpstr>
      <vt:lpstr>CalibriLight</vt:lpstr>
      <vt:lpstr>CalibriLight,Italic</vt:lpstr>
      <vt:lpstr>MinionPro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148</cp:revision>
  <dcterms:created xsi:type="dcterms:W3CDTF">2026-01-30T20:40:32Z</dcterms:created>
  <dcterms:modified xsi:type="dcterms:W3CDTF">2026-02-11T20:51:53Z</dcterms:modified>
</cp:coreProperties>
</file>