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0" r:id="rId4"/>
    <p:sldId id="259" r:id="rId5"/>
    <p:sldId id="266" r:id="rId6"/>
    <p:sldId id="280" r:id="rId7"/>
    <p:sldId id="261" r:id="rId8"/>
    <p:sldId id="267" r:id="rId9"/>
    <p:sldId id="268" r:id="rId10"/>
    <p:sldId id="263" r:id="rId11"/>
    <p:sldId id="269" r:id="rId12"/>
    <p:sldId id="264" r:id="rId13"/>
    <p:sldId id="265" r:id="rId14"/>
    <p:sldId id="270" r:id="rId15"/>
    <p:sldId id="272" r:id="rId16"/>
    <p:sldId id="279" r:id="rId17"/>
    <p:sldId id="271" r:id="rId18"/>
    <p:sldId id="282" r:id="rId19"/>
    <p:sldId id="283" r:id="rId20"/>
    <p:sldId id="273" r:id="rId21"/>
    <p:sldId id="274" r:id="rId22"/>
    <p:sldId id="281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6"/>
    <p:restoredTop sz="93750"/>
  </p:normalViewPr>
  <p:slideViewPr>
    <p:cSldViewPr snapToGrid="0" snapToObjects="1">
      <p:cViewPr varScale="1">
        <p:scale>
          <a:sx n="44" d="100"/>
          <a:sy n="44" d="100"/>
        </p:scale>
        <p:origin x="192" y="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45D75-79EE-5A40-929C-91F741292975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49F7A-850E-FC48-BAEF-71FAC460E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4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49F7A-850E-FC48-BAEF-71FAC460EA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5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2E99-A1A3-1443-8347-706B5F9C2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FAD1C-30BC-CE45-9F48-B5EEA780D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639D6-36A3-2F46-93D4-F4762B2B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BD4E-F756-8A4A-8D8C-D6800330735F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C1291-722B-A04D-80F1-ADF79415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09107-1D3A-CC4A-8F31-AB67EB04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DA2-6AB6-254D-8485-1DACD81F3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3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B40E-F937-F441-B97C-FAEDB920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6AD01-ACA3-A34B-AB31-1D0172CEA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6F429-0016-9445-9BE5-2AA2FF6A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BD4E-F756-8A4A-8D8C-D6800330735F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B237F-349A-7143-9710-17DC427D6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3319A-85B0-504E-B642-814952AF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DA2-6AB6-254D-8485-1DACD81F3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0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56082-1874-2E4C-AC2D-A3E6608AE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5C956-0554-634B-8319-28408922F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3F390-A12B-F94F-A19F-DEAC0823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BD4E-F756-8A4A-8D8C-D6800330735F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94EDC-9A49-ED4C-9116-72710ED2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C0FF3-FE64-604F-ADCD-10A928AB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DA2-6AB6-254D-8485-1DACD81F3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13ED-AF6A-FE47-BC9B-D26F118D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D4AFA-710D-364A-93B8-B8C4442FF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2485A-F88A-4D41-8E51-7A62CF94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BD4E-F756-8A4A-8D8C-D6800330735F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59EB4-39AA-7B4A-B6E9-95E46E7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81F0C-B9C8-0C4C-AF10-42FBF15C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DA2-6AB6-254D-8485-1DACD81F3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2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45D6-E418-0D47-8F21-6C9DA8D4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0E739-6CCD-4847-B57A-1A0F3723F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D566E-2E53-214F-953C-02A90710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BD4E-F756-8A4A-8D8C-D6800330735F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2E384-F661-F149-BC97-8053291A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27EB4-15BC-CA4B-9693-54F0C2DD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DA2-6AB6-254D-8485-1DACD81F3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1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733F6-CFE8-CC4A-9C1D-C1716A3DB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87237-09D1-DF4D-BBEB-B1C30FF0C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5BB20-69A4-7F46-B5B5-1D90DC891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74713-E39A-DB49-B8C1-FB012A46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BD4E-F756-8A4A-8D8C-D6800330735F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885B1-6041-ED41-AB7F-228F8CC9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42846-C42E-B54A-BA32-D9967C16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DA2-6AB6-254D-8485-1DACD81F3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F823-674E-D542-ADA4-A3F16F84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A2B32-1C35-1649-9289-B518FADFA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5A3EA-418E-E54C-822E-9E12D5C8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FBB5A9-253F-E847-A8BA-F4E4F2DAE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B3479-8D35-E54B-9325-F4DD79ECE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33F5CE-D608-2B48-9B67-CBE12F7B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BD4E-F756-8A4A-8D8C-D6800330735F}" type="datetimeFigureOut">
              <a:rPr lang="en-US" smtClean="0"/>
              <a:t>2/4/26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CB86C-6956-034B-88A6-53F2A273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5C612-C0B1-AB41-A339-1365A9E1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DA2-6AB6-254D-8485-1DACD81F3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8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1004-6F71-2640-B47F-08475A82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9B636-F04F-F54F-A9D7-2F730CE6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BD4E-F756-8A4A-8D8C-D6800330735F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FB650-B5F0-5D40-84BA-9E438A0F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A707C-B68A-FB42-8A1F-7067ED7EA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DA2-6AB6-254D-8485-1DACD81F3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E0FD9-63DE-864D-AF68-10BB4FFD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BD4E-F756-8A4A-8D8C-D6800330735F}" type="datetimeFigureOut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087D4F-4CF9-D54B-9285-CEB249C3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17A71-7D13-5B4D-87CF-B418798D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DA2-6AB6-254D-8485-1DACD81F3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7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BE209-0E02-5340-BDAA-F0DBA576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EF64F-1AAC-344E-A5FC-3E49CCFE2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46621-1818-0342-8C69-0371BA391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0D1B4-4E6E-014D-9F8A-905B64FC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BD4E-F756-8A4A-8D8C-D6800330735F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624F0-411C-384B-B530-CF5D16BA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B23A7-D431-4C40-9E0E-0E057867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DA2-6AB6-254D-8485-1DACD81F3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7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FA80-1FED-C449-9D35-244449C4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138DD-EC31-E644-ADFE-948542E9E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9FBE0-633A-0641-8847-9988F0B1D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50B43-4762-0A4C-A7A5-78466FD5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BD4E-F756-8A4A-8D8C-D6800330735F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14C27-86BE-AB4C-B8ED-B487926F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CF06-351B-3E4C-8DEA-6F04B136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DA2-6AB6-254D-8485-1DACD81F3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8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39BA1-DA82-084D-AE28-85402B13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49BDF-997A-9340-B838-2353182B7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D449A-3634-2646-AD1B-9692BF556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BD4E-F756-8A4A-8D8C-D6800330735F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A8F7C-2F4C-0347-9ADE-B65DBD5E0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4B4AC-2A4F-A04B-BA1E-21F3C004C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37DA2-6AB6-254D-8485-1DACD81F3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4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8C495-5CBA-F547-AC06-DC1A52CB3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436" y="0"/>
            <a:ext cx="432088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5FB279-3C30-7940-BD1B-7A0314493384}"/>
              </a:ext>
            </a:extLst>
          </p:cNvPr>
          <p:cNvSpPr/>
          <p:nvPr/>
        </p:nvSpPr>
        <p:spPr>
          <a:xfrm>
            <a:off x="233436" y="686518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effectLst/>
                <a:latin typeface="Avenir" panose="02000503020000020003" pitchFamily="2" charset="0"/>
              </a:rPr>
              <a:t>Chapter 21 </a:t>
            </a:r>
            <a:endParaRPr lang="en-US" dirty="0"/>
          </a:p>
          <a:p>
            <a:r>
              <a:rPr lang="en-US" b="1" i="1" dirty="0">
                <a:latin typeface="Avenir" panose="02000503020000020003" pitchFamily="2" charset="0"/>
              </a:rPr>
              <a:t>LISTERIA </a:t>
            </a:r>
            <a:r>
              <a:rPr lang="en-US" b="1" dirty="0">
                <a:latin typeface="Avenir" panose="02000503020000020003" pitchFamily="2" charset="0"/>
              </a:rPr>
              <a:t>AND RELATED GRAM-POSITIVE BACTERIA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2C0BC7-F6C0-3543-95C6-8C1FEB0F0FAC}"/>
              </a:ext>
            </a:extLst>
          </p:cNvPr>
          <p:cNvSpPr/>
          <p:nvPr/>
        </p:nvSpPr>
        <p:spPr>
          <a:xfrm>
            <a:off x="1229474" y="2228671"/>
            <a:ext cx="3281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,Italic"/>
              </a:rPr>
              <a:t>Listeria monocytogenes</a:t>
            </a:r>
            <a:br>
              <a:rPr lang="en-US" dirty="0">
                <a:latin typeface="Calibri,Italic"/>
              </a:rPr>
            </a:br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,Italic"/>
              </a:rPr>
              <a:t>Corynebacterium diphtheriae </a:t>
            </a:r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 err="1">
                <a:latin typeface="Calibri,Italic"/>
              </a:rPr>
              <a:t>Erysipelothrix</a:t>
            </a:r>
            <a:r>
              <a:rPr lang="en-US" dirty="0">
                <a:latin typeface="Calibri,Italic"/>
              </a:rPr>
              <a:t> </a:t>
            </a:r>
            <a:r>
              <a:rPr lang="en-US" dirty="0" err="1">
                <a:latin typeface="Calibri,Italic"/>
              </a:rPr>
              <a:t>rhusiopathiae</a:t>
            </a:r>
            <a:r>
              <a:rPr lang="en-US" dirty="0">
                <a:latin typeface="Calibri,Italic"/>
              </a:rPr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625113-A984-784D-885F-CDCD178A2D4C}"/>
              </a:ext>
            </a:extLst>
          </p:cNvPr>
          <p:cNvSpPr/>
          <p:nvPr/>
        </p:nvSpPr>
        <p:spPr>
          <a:xfrm>
            <a:off x="233436" y="4457491"/>
            <a:ext cx="59824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These 3 are just lumped together because they are the 3 that are rods, Gram positive, and non-spore forming </a:t>
            </a:r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i="1" dirty="0" err="1">
                <a:latin typeface="Calibri,Italic"/>
              </a:rPr>
              <a:t>Erysipelothrix</a:t>
            </a:r>
            <a:r>
              <a:rPr lang="en-US" dirty="0">
                <a:latin typeface="Calibri,Italic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is not very important, so we will only briefly go over it </a:t>
            </a:r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They all present </a:t>
            </a:r>
            <a:r>
              <a:rPr lang="en-US" u="sng" dirty="0">
                <a:latin typeface="Calibri" panose="020F0502020204030204" pitchFamily="34" charset="0"/>
              </a:rPr>
              <a:t>very differently </a:t>
            </a:r>
            <a:r>
              <a:rPr lang="en-US" dirty="0">
                <a:latin typeface="Calibri" panose="020F0502020204030204" pitchFamily="34" charset="0"/>
              </a:rPr>
              <a:t>from one another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DDDBC80-F192-BA47-8741-B881541F4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205" y="3015049"/>
            <a:ext cx="1639972" cy="2202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6A6C7C-8197-F840-AC63-BAE45F498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794" y="544699"/>
            <a:ext cx="2192797" cy="1656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71A644-1054-1340-A03A-1A058BADC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027" y="2590285"/>
            <a:ext cx="1795399" cy="23666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AECC86-0DC0-464F-A5EA-664AE0DCE560}"/>
              </a:ext>
            </a:extLst>
          </p:cNvPr>
          <p:cNvSpPr/>
          <p:nvPr/>
        </p:nvSpPr>
        <p:spPr>
          <a:xfrm>
            <a:off x="80938" y="92572"/>
            <a:ext cx="2091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Clinical Disease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5F0B50-9494-D540-A466-41A976BE3643}"/>
              </a:ext>
            </a:extLst>
          </p:cNvPr>
          <p:cNvSpPr/>
          <p:nvPr/>
        </p:nvSpPr>
        <p:spPr>
          <a:xfrm>
            <a:off x="423745" y="554237"/>
            <a:ext cx="4598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Listeria monocytogenes</a:t>
            </a:r>
            <a:endParaRPr lang="en-US" sz="3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A352E-B2BC-CB41-AE73-64EF9A260458}"/>
              </a:ext>
            </a:extLst>
          </p:cNvPr>
          <p:cNvSpPr txBox="1"/>
          <p:nvPr/>
        </p:nvSpPr>
        <p:spPr>
          <a:xfrm>
            <a:off x="320483" y="1841158"/>
            <a:ext cx="43758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 healthy (immunocompetent)  individuals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nausea</a:t>
            </a:r>
          </a:p>
          <a:p>
            <a:r>
              <a:rPr lang="en-US" dirty="0"/>
              <a:t>vomiting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myalgia</a:t>
            </a:r>
          </a:p>
          <a:p>
            <a:endParaRPr lang="en-US" dirty="0"/>
          </a:p>
          <a:p>
            <a:r>
              <a:rPr lang="en-US" dirty="0"/>
              <a:t>fever</a:t>
            </a:r>
          </a:p>
          <a:p>
            <a:r>
              <a:rPr lang="en-US" dirty="0"/>
              <a:t>malaise</a:t>
            </a:r>
          </a:p>
          <a:p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7A913A5-0379-BF4D-AFE5-5DA8D8A8215F}"/>
              </a:ext>
            </a:extLst>
          </p:cNvPr>
          <p:cNvSpPr/>
          <p:nvPr/>
        </p:nvSpPr>
        <p:spPr>
          <a:xfrm>
            <a:off x="1272744" y="2520778"/>
            <a:ext cx="667265" cy="88350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924DF-6DDE-334F-8141-344AC4C22FEE}"/>
              </a:ext>
            </a:extLst>
          </p:cNvPr>
          <p:cNvSpPr txBox="1"/>
          <p:nvPr/>
        </p:nvSpPr>
        <p:spPr>
          <a:xfrm>
            <a:off x="1940009" y="2777866"/>
            <a:ext cx="154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gastroenteritis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437F43-541F-824D-B381-F92B1251A954}"/>
              </a:ext>
            </a:extLst>
          </p:cNvPr>
          <p:cNvSpPr txBox="1"/>
          <p:nvPr/>
        </p:nvSpPr>
        <p:spPr>
          <a:xfrm>
            <a:off x="5190162" y="353933"/>
            <a:ext cx="57167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exception to this is pregnant women in their third trimester </a:t>
            </a:r>
            <a:r>
              <a:rPr lang="en-US" dirty="0"/>
              <a:t>(their T-cell response becomes suppressed):</a:t>
            </a:r>
          </a:p>
          <a:p>
            <a:endParaRPr lang="en-US" dirty="0"/>
          </a:p>
          <a:p>
            <a:r>
              <a:rPr lang="en-US" dirty="0"/>
              <a:t>2 forms of disease states:</a:t>
            </a:r>
            <a:endParaRPr lang="en-US" b="1" dirty="0"/>
          </a:p>
          <a:p>
            <a:r>
              <a:rPr lang="en-US" b="1" dirty="0"/>
              <a:t>Early onset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Premature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Chorioamnionitis (inflamed </a:t>
            </a:r>
            <a:r>
              <a:rPr lang="en-US" dirty="0" err="1"/>
              <a:t>amnionic</a:t>
            </a:r>
            <a:r>
              <a:rPr lang="en-US" dirty="0"/>
              <a:t> fluid membrane)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Spontaneous abortion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Stillbirth</a:t>
            </a:r>
          </a:p>
          <a:p>
            <a:r>
              <a:rPr lang="en-US" dirty="0"/>
              <a:t>*because the bacteria can cross the placental cells and infect the fetus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597FE2-8B67-FC43-90B2-BCBAAD88101B}"/>
              </a:ext>
            </a:extLst>
          </p:cNvPr>
          <p:cNvSpPr/>
          <p:nvPr/>
        </p:nvSpPr>
        <p:spPr>
          <a:xfrm>
            <a:off x="5231589" y="3357615"/>
            <a:ext cx="5806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,Bold"/>
              </a:rPr>
              <a:t>Granulomatosis </a:t>
            </a:r>
            <a:r>
              <a:rPr lang="en-US" dirty="0" err="1">
                <a:latin typeface="Calibri,Bold"/>
              </a:rPr>
              <a:t>infantiseptica</a:t>
            </a:r>
            <a:r>
              <a:rPr lang="en-US" dirty="0">
                <a:latin typeface="Calibri,Bold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is a severe form of early-onset listeriosis.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    Presents early with fever vomiting, and nodular skin rash.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    Progresses quickly as abscesses and granulomas in multiple organs.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    Death unless antibiotics applied  quickly 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4B4F6E-061B-D543-8D66-657A907C49F2}"/>
              </a:ext>
            </a:extLst>
          </p:cNvPr>
          <p:cNvSpPr/>
          <p:nvPr/>
        </p:nvSpPr>
        <p:spPr>
          <a:xfrm>
            <a:off x="5178187" y="4897051"/>
            <a:ext cx="70673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Late onset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acquired at birth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2 - 3 weeks meningitis, meningoencephalitis with septicemia  develops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Clinical symptoms aren’t unique; so also need to consider other causes of neonatal central nervous system disease (</a:t>
            </a:r>
            <a:r>
              <a:rPr lang="en-US" dirty="0" err="1"/>
              <a:t>ie</a:t>
            </a:r>
            <a:r>
              <a:rPr lang="en-US" dirty="0"/>
              <a:t>. </a:t>
            </a:r>
            <a:r>
              <a:rPr lang="en-US" i="1" dirty="0"/>
              <a:t>Streptococcal</a:t>
            </a:r>
            <a:r>
              <a:rPr lang="en-US" dirty="0"/>
              <a:t> group B)</a:t>
            </a:r>
          </a:p>
        </p:txBody>
      </p:sp>
    </p:spTree>
    <p:extLst>
      <p:ext uri="{BB962C8B-B14F-4D97-AF65-F5344CB8AC3E}">
        <p14:creationId xmlns:p14="http://schemas.microsoft.com/office/powerpoint/2010/main" val="31387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AECC86-0DC0-464F-A5EA-664AE0DCE560}"/>
              </a:ext>
            </a:extLst>
          </p:cNvPr>
          <p:cNvSpPr/>
          <p:nvPr/>
        </p:nvSpPr>
        <p:spPr>
          <a:xfrm>
            <a:off x="80938" y="92572"/>
            <a:ext cx="2091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Clinical Disease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5F0B50-9494-D540-A466-41A976BE3643}"/>
              </a:ext>
            </a:extLst>
          </p:cNvPr>
          <p:cNvSpPr/>
          <p:nvPr/>
        </p:nvSpPr>
        <p:spPr>
          <a:xfrm>
            <a:off x="423745" y="554237"/>
            <a:ext cx="4598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Listeria monocytogenes</a:t>
            </a:r>
            <a:endParaRPr lang="en-US" sz="3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A352E-B2BC-CB41-AE73-64EF9A260458}"/>
              </a:ext>
            </a:extLst>
          </p:cNvPr>
          <p:cNvSpPr txBox="1"/>
          <p:nvPr/>
        </p:nvSpPr>
        <p:spPr>
          <a:xfrm>
            <a:off x="733445" y="1804087"/>
            <a:ext cx="3609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immunocompromised individuals: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6FEA4D-A2D0-3644-83E0-1F24DC386AB3}"/>
              </a:ext>
            </a:extLst>
          </p:cNvPr>
          <p:cNvSpPr/>
          <p:nvPr/>
        </p:nvSpPr>
        <p:spPr>
          <a:xfrm>
            <a:off x="894083" y="2450418"/>
            <a:ext cx="7937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Meningitis</a:t>
            </a:r>
            <a:r>
              <a:rPr lang="en-US" dirty="0">
                <a:latin typeface="Calibri" panose="020F0502020204030204" pitchFamily="34" charset="0"/>
              </a:rPr>
              <a:t> is the most common form of disseminated Listeria infection in adults </a:t>
            </a:r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Although the clinical symptoms of meningitis are not specific to </a:t>
            </a:r>
            <a:r>
              <a:rPr lang="en-US" i="1" dirty="0">
                <a:latin typeface="Calibri" panose="020F0502020204030204" pitchFamily="34" charset="0"/>
              </a:rPr>
              <a:t>Listeria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</a:rPr>
              <a:t>Listeria</a:t>
            </a:r>
            <a:r>
              <a:rPr lang="en-US" dirty="0">
                <a:latin typeface="Calibri" panose="020F0502020204030204" pitchFamily="34" charset="0"/>
              </a:rPr>
              <a:t> should always be suspected in patients with organ transplants or cancer and in pregnant women in whom meningitis develops.</a:t>
            </a:r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Disease is associated with high mortality (20% to 50%) and neurologic problems </a:t>
            </a:r>
            <a:endParaRPr lang="en-US" dirty="0"/>
          </a:p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Bacteremia</a:t>
            </a:r>
            <a:endParaRPr lang="en-US" b="1" dirty="0"/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Patients with bacteremia may have an unremarkable history of chills and fever (commonly observed in pregnant women) or a more acute presentation with high-grade fever and hypotension </a:t>
            </a:r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Only severely immunocompromised patients and the infants of pregnant women with sepsis appear to be at risk of death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017289-633E-2349-A77E-D5ABA0C3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663" y="76618"/>
            <a:ext cx="4305300" cy="2247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384925-B6E7-0B4E-B963-62E2AA7E5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239" y="2579883"/>
            <a:ext cx="3249378" cy="4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1986D9-FEE8-A342-B11B-A710833C767C}"/>
              </a:ext>
            </a:extLst>
          </p:cNvPr>
          <p:cNvSpPr/>
          <p:nvPr/>
        </p:nvSpPr>
        <p:spPr>
          <a:xfrm>
            <a:off x="80938" y="92572"/>
            <a:ext cx="2942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Laboratory Diagnosis, 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F5F3A1-524B-5441-92CC-932EF3635820}"/>
              </a:ext>
            </a:extLst>
          </p:cNvPr>
          <p:cNvSpPr/>
          <p:nvPr/>
        </p:nvSpPr>
        <p:spPr>
          <a:xfrm>
            <a:off x="423745" y="554237"/>
            <a:ext cx="4598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Listeria monocytogenes</a:t>
            </a:r>
            <a:endParaRPr lang="en-US" sz="36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72DEF9-F891-4043-9EE2-8B84EA552A93}"/>
              </a:ext>
            </a:extLst>
          </p:cNvPr>
          <p:cNvSpPr/>
          <p:nvPr/>
        </p:nvSpPr>
        <p:spPr>
          <a:xfrm>
            <a:off x="194804" y="1554495"/>
            <a:ext cx="62319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Lab diagnosis can be tough!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If presenting with meningitis, it is difficult to find on a Gram stain of Cerebrospinal fluid because they are present in low concentrations and live intracellularly. And if they are there, they can look similar to </a:t>
            </a:r>
            <a:r>
              <a:rPr lang="en-US" i="1" dirty="0"/>
              <a:t>S. pneumoniae, Enterococcus, </a:t>
            </a:r>
            <a:r>
              <a:rPr lang="en-US" dirty="0"/>
              <a:t>and </a:t>
            </a:r>
            <a:r>
              <a:rPr lang="en-US" i="1" dirty="0"/>
              <a:t>Corynebacterium.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grows easily on most types of media in culture, and you can enrich it by growing it in the cold… but this takes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Serotyping is most useful for food samples, because it can distinguish between other nonpathogenic Listeria that may be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E73C2-0E06-2148-80D1-4C0ED9364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970" y="2748630"/>
            <a:ext cx="2118714" cy="2141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413D08-E3CC-BA44-8282-B67E13E95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977" y="640430"/>
            <a:ext cx="2298700" cy="210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094D2-37E0-AB4E-A0DB-1CD07475C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076" y="5087716"/>
            <a:ext cx="6231924" cy="19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4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B5B107-D4A8-CD42-9E62-056C014D4D17}"/>
              </a:ext>
            </a:extLst>
          </p:cNvPr>
          <p:cNvSpPr/>
          <p:nvPr/>
        </p:nvSpPr>
        <p:spPr>
          <a:xfrm>
            <a:off x="5611733" y="25606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Treatment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Gentamicin with either penicillin or ampicillin is typically prescribed in the case of serious infections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0808F6-0D7F-E440-9990-9C7E3BFD6F67}"/>
              </a:ext>
            </a:extLst>
          </p:cNvPr>
          <p:cNvSpPr/>
          <p:nvPr/>
        </p:nvSpPr>
        <p:spPr>
          <a:xfrm>
            <a:off x="80938" y="92572"/>
            <a:ext cx="3451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Treatment and Prevention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EF56D-22B3-AE46-8738-512F9C6D3398}"/>
              </a:ext>
            </a:extLst>
          </p:cNvPr>
          <p:cNvSpPr/>
          <p:nvPr/>
        </p:nvSpPr>
        <p:spPr>
          <a:xfrm>
            <a:off x="423745" y="554237"/>
            <a:ext cx="4598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Listeria monocytogenes</a:t>
            </a:r>
            <a:endParaRPr lang="en-US" sz="36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6F882E-4A04-4046-AFED-6201E3E34364}"/>
              </a:ext>
            </a:extLst>
          </p:cNvPr>
          <p:cNvSpPr/>
          <p:nvPr/>
        </p:nvSpPr>
        <p:spPr>
          <a:xfrm>
            <a:off x="484267" y="256069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Hand-washing, avoiding contaminated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Washing vegetables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Cooking food above 74C (165F)</a:t>
            </a:r>
          </a:p>
        </p:txBody>
      </p:sp>
    </p:spTree>
    <p:extLst>
      <p:ext uri="{BB962C8B-B14F-4D97-AF65-F5344CB8AC3E}">
        <p14:creationId xmlns:p14="http://schemas.microsoft.com/office/powerpoint/2010/main" val="302243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24A1A-6FB8-A042-B652-4EA2CE89BCAA}"/>
              </a:ext>
            </a:extLst>
          </p:cNvPr>
          <p:cNvSpPr/>
          <p:nvPr/>
        </p:nvSpPr>
        <p:spPr>
          <a:xfrm>
            <a:off x="144113" y="151813"/>
            <a:ext cx="1764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BF0000"/>
                </a:solidFill>
                <a:latin typeface="CalibriLight"/>
              </a:rPr>
              <a:t>Overview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C58A86-89F1-1642-84B6-C93CCC5070DE}"/>
              </a:ext>
            </a:extLst>
          </p:cNvPr>
          <p:cNvSpPr/>
          <p:nvPr/>
        </p:nvSpPr>
        <p:spPr>
          <a:xfrm>
            <a:off x="423745" y="554237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Corynebacteria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diphtheriae</a:t>
            </a:r>
            <a:endParaRPr lang="en-US" sz="3600" i="1" dirty="0"/>
          </a:p>
        </p:txBody>
      </p:sp>
      <p:sp>
        <p:nvSpPr>
          <p:cNvPr id="4" name="Rectangle 3"/>
          <p:cNvSpPr/>
          <p:nvPr/>
        </p:nvSpPr>
        <p:spPr>
          <a:xfrm>
            <a:off x="1413754" y="2251635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• 150 species</a:t>
            </a:r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Clumps of organisms and short chains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They are irregularly shaped – “club-shaped” rods, or pleomorphic (various irregular forms, V </a:t>
            </a:r>
            <a:r>
              <a:rPr lang="en-US" dirty="0" err="1">
                <a:latin typeface="Calibri" charset="0"/>
              </a:rPr>
              <a:t>ior</a:t>
            </a:r>
            <a:r>
              <a:rPr lang="en-US" dirty="0">
                <a:latin typeface="Calibri" charset="0"/>
              </a:rPr>
              <a:t> L shaped)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Organisms in the genus </a:t>
            </a:r>
            <a:r>
              <a:rPr lang="en-US" i="1" dirty="0" err="1">
                <a:latin typeface="Calibri,Italic" charset="0"/>
              </a:rPr>
              <a:t>Corynebacteria</a:t>
            </a:r>
            <a:r>
              <a:rPr lang="en-US" dirty="0">
                <a:latin typeface="Calibri,Italic" charset="0"/>
              </a:rPr>
              <a:t> </a:t>
            </a:r>
            <a:r>
              <a:rPr lang="en-US" dirty="0">
                <a:latin typeface="Calibri" charset="0"/>
              </a:rPr>
              <a:t>are found everywhere, on your skin, in nose, in soil, etc.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But only few cause disease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The most common is </a:t>
            </a:r>
            <a:r>
              <a:rPr lang="en-US" dirty="0" err="1">
                <a:latin typeface="Calibri" charset="0"/>
              </a:rPr>
              <a:t>diptheria</a:t>
            </a:r>
            <a:r>
              <a:rPr lang="en-US" dirty="0">
                <a:latin typeface="Calibri" charset="0"/>
              </a:rPr>
              <a:t>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This species is subdivided into 4 biotypes based on their colony morphology and biochemical properties </a:t>
            </a:r>
            <a:endParaRPr lang="en-US" dirty="0"/>
          </a:p>
          <a:p>
            <a:r>
              <a:rPr lang="en-US" sz="1400" dirty="0">
                <a:latin typeface="Arial" charset="0"/>
              </a:rPr>
              <a:t>• </a:t>
            </a:r>
            <a:r>
              <a:rPr lang="en-US" sz="1400" dirty="0" err="1">
                <a:latin typeface="Calibri" charset="0"/>
              </a:rPr>
              <a:t>belfanti</a:t>
            </a:r>
            <a:r>
              <a:rPr lang="en-US" sz="1400" dirty="0">
                <a:latin typeface="Calibri" charset="0"/>
              </a:rPr>
              <a:t>, gravis, intermedius, and mitis</a:t>
            </a:r>
            <a:br>
              <a:rPr lang="en-US" sz="1400" dirty="0">
                <a:latin typeface="Calibri" charset="0"/>
              </a:rPr>
            </a:br>
            <a:r>
              <a:rPr lang="en-US" sz="1400" dirty="0">
                <a:latin typeface="Arial" charset="0"/>
              </a:rPr>
              <a:t>• </a:t>
            </a:r>
            <a:r>
              <a:rPr lang="en-US" sz="1400" dirty="0">
                <a:latin typeface="Calibri" charset="0"/>
              </a:rPr>
              <a:t>most disease is caused by the biotype </a:t>
            </a:r>
            <a:r>
              <a:rPr lang="en-US" sz="1400" dirty="0">
                <a:latin typeface="Calibri,Bold" charset="0"/>
              </a:rPr>
              <a:t>mitis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7888" y="1233660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Google Sans" charset="0"/>
              </a:rPr>
              <a:t> </a:t>
            </a:r>
            <a:r>
              <a:rPr lang="en-US" i="1" dirty="0" err="1">
                <a:solidFill>
                  <a:srgbClr val="0A0A0A"/>
                </a:solidFill>
                <a:latin typeface="Google Sans" charset="0"/>
              </a:rPr>
              <a:t>koryne</a:t>
            </a:r>
            <a:r>
              <a:rPr lang="en-US" dirty="0">
                <a:solidFill>
                  <a:srgbClr val="0A0A0A"/>
                </a:solidFill>
                <a:latin typeface="Google Sans" charset="0"/>
              </a:rPr>
              <a:t> (club) and </a:t>
            </a:r>
            <a:r>
              <a:rPr lang="en-US" i="1" dirty="0" err="1">
                <a:solidFill>
                  <a:srgbClr val="0A0A0A"/>
                </a:solidFill>
                <a:latin typeface="Google Sans" charset="0"/>
              </a:rPr>
              <a:t>diphthera</a:t>
            </a:r>
            <a:r>
              <a:rPr lang="en-US" dirty="0">
                <a:solidFill>
                  <a:srgbClr val="0A0A0A"/>
                </a:solidFill>
                <a:latin typeface="Google Sans" charset="0"/>
              </a:rPr>
              <a:t> (leather hide), 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25" y="1934467"/>
            <a:ext cx="4709826" cy="392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C58A86-89F1-1642-84B6-C93CCC5070DE}"/>
              </a:ext>
            </a:extLst>
          </p:cNvPr>
          <p:cNvSpPr/>
          <p:nvPr/>
        </p:nvSpPr>
        <p:spPr>
          <a:xfrm>
            <a:off x="423745" y="554237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Corynebacteria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diphtheriae</a:t>
            </a:r>
            <a:endParaRPr lang="en-US" sz="36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ECC86-0DC0-464F-A5EA-664AE0DCE560}"/>
              </a:ext>
            </a:extLst>
          </p:cNvPr>
          <p:cNvSpPr/>
          <p:nvPr/>
        </p:nvSpPr>
        <p:spPr>
          <a:xfrm>
            <a:off x="80938" y="92572"/>
            <a:ext cx="185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Epidemiology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38C34-16EE-5F4C-8D1D-B09D6CAB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962" y="1497341"/>
            <a:ext cx="7912100" cy="4457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938" y="1855154"/>
            <a:ext cx="4522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• Found all over the world, but less common in areas with routine vaccination</a:t>
            </a:r>
          </a:p>
          <a:p>
            <a:endParaRPr lang="en-US" sz="2000" dirty="0"/>
          </a:p>
          <a:p>
            <a:r>
              <a:rPr lang="en-US" sz="2000" dirty="0"/>
              <a:t>• In the US, &gt; 200,000 cases in 1921. 14 cases From 1996 </a:t>
            </a:r>
            <a:r>
              <a:rPr lang="mr-IN" sz="2000" dirty="0"/>
              <a:t>–</a:t>
            </a:r>
            <a:r>
              <a:rPr lang="en-US" sz="2000" dirty="0"/>
              <a:t> 2018 (&lt;1case/</a:t>
            </a:r>
            <a:r>
              <a:rPr lang="en-US" sz="2000" dirty="0" err="1"/>
              <a:t>yr</a:t>
            </a:r>
            <a:r>
              <a:rPr lang="en-US" sz="2000" dirty="0"/>
              <a:t>).</a:t>
            </a:r>
          </a:p>
          <a:p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i="1" dirty="0"/>
              <a:t>C. </a:t>
            </a:r>
            <a:r>
              <a:rPr lang="en-US" sz="2000" i="1" dirty="0" err="1"/>
              <a:t>diphtheriae</a:t>
            </a:r>
            <a:r>
              <a:rPr lang="en-US" sz="2000" i="1" dirty="0"/>
              <a:t> </a:t>
            </a:r>
            <a:r>
              <a:rPr lang="en-US" sz="2000" dirty="0"/>
              <a:t>is maintained in the population by asymptomatic carriage in the oropharynx or on the skin of immune people </a:t>
            </a:r>
          </a:p>
          <a:p>
            <a:endParaRPr lang="en-US" sz="2000" dirty="0"/>
          </a:p>
          <a:p>
            <a:r>
              <a:rPr lang="en-US" sz="2000" dirty="0"/>
              <a:t>• Most people in the US and UK who get it contract it while in other countries where it occurs more often </a:t>
            </a:r>
          </a:p>
        </p:txBody>
      </p:sp>
    </p:spTree>
    <p:extLst>
      <p:ext uri="{BB962C8B-B14F-4D97-AF65-F5344CB8AC3E}">
        <p14:creationId xmlns:p14="http://schemas.microsoft.com/office/powerpoint/2010/main" val="25602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C58A86-89F1-1642-84B6-C93CCC5070DE}"/>
              </a:ext>
            </a:extLst>
          </p:cNvPr>
          <p:cNvSpPr/>
          <p:nvPr/>
        </p:nvSpPr>
        <p:spPr>
          <a:xfrm>
            <a:off x="423745" y="554237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Corynebacteria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diphtheriae</a:t>
            </a:r>
            <a:endParaRPr lang="en-US" sz="3600" i="1" dirty="0"/>
          </a:p>
        </p:txBody>
      </p:sp>
      <p:sp>
        <p:nvSpPr>
          <p:cNvPr id="4" name="Rectangle 3"/>
          <p:cNvSpPr/>
          <p:nvPr/>
        </p:nvSpPr>
        <p:spPr>
          <a:xfrm>
            <a:off x="1413754" y="225163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Clumps of organisms and short chains </a:t>
            </a:r>
          </a:p>
          <a:p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They are irregularly shaped – “club-shaped” rods, or pleomorphic (various irregular forms) . Have metachromatic granules which you can stain for</a:t>
            </a:r>
            <a:r>
              <a:rPr lang="mr-IN" dirty="0">
                <a:latin typeface="Calibri" charset="0"/>
              </a:rPr>
              <a:t>…</a:t>
            </a:r>
            <a:r>
              <a:rPr lang="en-US" dirty="0">
                <a:latin typeface="Calibri" charset="0"/>
              </a:rPr>
              <a:t>.</a:t>
            </a:r>
          </a:p>
          <a:p>
            <a:endParaRPr lang="en-US" dirty="0">
              <a:latin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charset="0"/>
              </a:rPr>
              <a:t>Otherwise, it</a:t>
            </a:r>
            <a:r>
              <a:rPr lang="mr-IN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 a standard gram-positive-looking membrane and cell.</a:t>
            </a:r>
            <a:endParaRPr lang="en-US" dirty="0"/>
          </a:p>
          <a:p>
            <a:endParaRPr lang="en-US" dirty="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7888" y="1233660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Google Sans" charset="0"/>
              </a:rPr>
              <a:t> </a:t>
            </a:r>
            <a:r>
              <a:rPr lang="en-US" i="1" dirty="0" err="1">
                <a:solidFill>
                  <a:srgbClr val="0A0A0A"/>
                </a:solidFill>
                <a:latin typeface="Google Sans" charset="0"/>
              </a:rPr>
              <a:t>koryne</a:t>
            </a:r>
            <a:r>
              <a:rPr lang="en-US" dirty="0">
                <a:solidFill>
                  <a:srgbClr val="0A0A0A"/>
                </a:solidFill>
                <a:latin typeface="Google Sans" charset="0"/>
              </a:rPr>
              <a:t> (club) and </a:t>
            </a:r>
            <a:r>
              <a:rPr lang="en-US" i="1" dirty="0" err="1">
                <a:solidFill>
                  <a:srgbClr val="0A0A0A"/>
                </a:solidFill>
                <a:latin typeface="Google Sans" charset="0"/>
              </a:rPr>
              <a:t>diphthera</a:t>
            </a:r>
            <a:r>
              <a:rPr lang="en-US" dirty="0">
                <a:solidFill>
                  <a:srgbClr val="0A0A0A"/>
                </a:solidFill>
                <a:latin typeface="Google Sans" charset="0"/>
              </a:rPr>
              <a:t> (leather hide),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89" y="444200"/>
            <a:ext cx="3746857" cy="32476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7E8790-147C-984A-8C7E-0ACBC665064C}"/>
              </a:ext>
            </a:extLst>
          </p:cNvPr>
          <p:cNvSpPr/>
          <p:nvPr/>
        </p:nvSpPr>
        <p:spPr>
          <a:xfrm>
            <a:off x="80938" y="92572"/>
            <a:ext cx="3017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Physiology &amp; Structure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88" y="3584882"/>
            <a:ext cx="3746857" cy="28794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86800" y="6094967"/>
            <a:ext cx="246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Metachromatic granules</a:t>
            </a:r>
          </a:p>
        </p:txBody>
      </p:sp>
    </p:spTree>
    <p:extLst>
      <p:ext uri="{BB962C8B-B14F-4D97-AF65-F5344CB8AC3E}">
        <p14:creationId xmlns:p14="http://schemas.microsoft.com/office/powerpoint/2010/main" val="506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C58A86-89F1-1642-84B6-C93CCC5070DE}"/>
              </a:ext>
            </a:extLst>
          </p:cNvPr>
          <p:cNvSpPr/>
          <p:nvPr/>
        </p:nvSpPr>
        <p:spPr>
          <a:xfrm>
            <a:off x="423745" y="554237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Corynebacteria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diphtheriae</a:t>
            </a:r>
            <a:endParaRPr lang="en-US" sz="3600" i="1" dirty="0"/>
          </a:p>
        </p:txBody>
      </p:sp>
      <p:sp>
        <p:nvSpPr>
          <p:cNvPr id="5" name="Rectangle 4"/>
          <p:cNvSpPr/>
          <p:nvPr/>
        </p:nvSpPr>
        <p:spPr>
          <a:xfrm>
            <a:off x="244989" y="1444636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It generally colonizes and replicates on the surface epithelial cells of the throat/pharynx. (Or skin for cutaneous infections.)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Some reports say it can also be internalized and partially survive inside cells (but its not thought to be its primary or an important mechanism.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Diphtheria exotoxin is the major virulence factor 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i="1" dirty="0" err="1"/>
              <a:t>tox</a:t>
            </a:r>
            <a:r>
              <a:rPr lang="en-US" sz="2000" dirty="0"/>
              <a:t> gene encoding the exotoxin is found on a bacteriophage that inserts into the chromosome, converting a nonpathogenic bacteria into a pathogenic one.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74478C-A51E-454D-A85C-8B7E4EA7E1F6}"/>
              </a:ext>
            </a:extLst>
          </p:cNvPr>
          <p:cNvSpPr/>
          <p:nvPr/>
        </p:nvSpPr>
        <p:spPr>
          <a:xfrm>
            <a:off x="80938" y="92572"/>
            <a:ext cx="338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Pathogenesis &amp; Immunity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52" y="323404"/>
            <a:ext cx="4869673" cy="54133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40885" y="138738"/>
            <a:ext cx="123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Beta phage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79366" y="3911395"/>
            <a:ext cx="61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tox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008161">
            <a:off x="8153444" y="2025066"/>
            <a:ext cx="61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tox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C58A86-89F1-1642-84B6-C93CCC5070DE}"/>
              </a:ext>
            </a:extLst>
          </p:cNvPr>
          <p:cNvSpPr/>
          <p:nvPr/>
        </p:nvSpPr>
        <p:spPr>
          <a:xfrm>
            <a:off x="423745" y="554237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Corynebacteria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diphtheriae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155954" y="1327752"/>
            <a:ext cx="431145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•Two processing steps occur on </a:t>
            </a:r>
            <a:r>
              <a:rPr lang="en-US" dirty="0" err="1"/>
              <a:t>Tox</a:t>
            </a:r>
            <a:r>
              <a:rPr lang="en-US" dirty="0"/>
              <a:t> to produce a classic A-B toxin: </a:t>
            </a:r>
          </a:p>
          <a:p>
            <a:r>
              <a:rPr lang="en-US" sz="1400" dirty="0"/>
              <a:t>    (1) proteolytic cleavage of the </a:t>
            </a:r>
            <a:r>
              <a:rPr lang="en-US" sz="1400" dirty="0" err="1"/>
              <a:t>Tox</a:t>
            </a:r>
            <a:r>
              <a:rPr lang="en-US" sz="1400" dirty="0"/>
              <a:t>  leader peptide allows secretion from the bacterial cell </a:t>
            </a:r>
          </a:p>
          <a:p>
            <a:r>
              <a:rPr lang="en-US" sz="1400" dirty="0"/>
              <a:t>    (2) </a:t>
            </a:r>
            <a:r>
              <a:rPr lang="en-US" sz="1400" dirty="0" err="1"/>
              <a:t>Tox</a:t>
            </a:r>
            <a:r>
              <a:rPr lang="en-US" sz="1400" dirty="0"/>
              <a:t> is then </a:t>
            </a:r>
            <a:r>
              <a:rPr lang="en-US" sz="1400" dirty="0" err="1"/>
              <a:t>proteolytically</a:t>
            </a:r>
            <a:r>
              <a:rPr lang="en-US" sz="1400" dirty="0"/>
              <a:t> cleaved into two polypeptides (A and B) that remain attached by a disulfide bond.</a:t>
            </a:r>
          </a:p>
          <a:p>
            <a:endParaRPr lang="en-US" dirty="0"/>
          </a:p>
          <a:p>
            <a:r>
              <a:rPr lang="en-US" dirty="0"/>
              <a:t>• The A-B toxin binds Heparin-Binding EFG receptor (found on many eukaryotic cells like heart and nerve).</a:t>
            </a:r>
          </a:p>
          <a:p>
            <a:r>
              <a:rPr lang="en-US" dirty="0"/>
              <a:t>• internalized, then the A catalytic subunit is injected into the cell. </a:t>
            </a:r>
          </a:p>
          <a:p>
            <a:r>
              <a:rPr lang="en-US" dirty="0"/>
              <a:t>• A is an enzymatic ADP-</a:t>
            </a:r>
            <a:r>
              <a:rPr lang="en-US" dirty="0" err="1"/>
              <a:t>ribosylator</a:t>
            </a:r>
            <a:r>
              <a:rPr lang="en-US" dirty="0"/>
              <a:t> that targets-inactivates EF-2, shutting down translation/protein synthesis. </a:t>
            </a:r>
          </a:p>
          <a:p>
            <a:r>
              <a:rPr lang="en-US" dirty="0"/>
              <a:t>• cause of the cardiac and neurologic symptoms in severe diphtheria cases. 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74478C-A51E-454D-A85C-8B7E4EA7E1F6}"/>
              </a:ext>
            </a:extLst>
          </p:cNvPr>
          <p:cNvSpPr/>
          <p:nvPr/>
        </p:nvSpPr>
        <p:spPr>
          <a:xfrm>
            <a:off x="80938" y="92572"/>
            <a:ext cx="338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Pathogenesis &amp; Immunity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85" y="1438941"/>
            <a:ext cx="7581900" cy="440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85" y="1438941"/>
            <a:ext cx="4737100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54" y="1597046"/>
            <a:ext cx="5727700" cy="325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51" y="1941485"/>
            <a:ext cx="3949700" cy="284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01" y="1646765"/>
            <a:ext cx="4470400" cy="3924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01" y="1851691"/>
            <a:ext cx="4737100" cy="3581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54" y="2775969"/>
            <a:ext cx="5334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C58A86-89F1-1642-84B6-C93CCC5070DE}"/>
              </a:ext>
            </a:extLst>
          </p:cNvPr>
          <p:cNvSpPr/>
          <p:nvPr/>
        </p:nvSpPr>
        <p:spPr>
          <a:xfrm>
            <a:off x="423745" y="554237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Corynebacteria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diphtheriae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155954" y="1327752"/>
            <a:ext cx="41554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•Evasion of the immune system… kind of</a:t>
            </a:r>
          </a:p>
          <a:p>
            <a:endParaRPr lang="en-US" sz="1400" dirty="0"/>
          </a:p>
          <a:p>
            <a:r>
              <a:rPr lang="en-US" dirty="0"/>
              <a:t>It is an offensive strategy for defense.</a:t>
            </a:r>
          </a:p>
          <a:p>
            <a:r>
              <a:rPr lang="en-US" dirty="0"/>
              <a:t>The toxin (its best offense) is also (its best defense) for how it evades the immune system.</a:t>
            </a:r>
          </a:p>
          <a:p>
            <a:endParaRPr lang="en-US" dirty="0"/>
          </a:p>
          <a:p>
            <a:r>
              <a:rPr lang="en-US" dirty="0"/>
              <a:t>The potent exotoxin causes rapid, localized tissue destruction. Forming a </a:t>
            </a:r>
            <a:r>
              <a:rPr lang="en-US" dirty="0" err="1"/>
              <a:t>pseudomembrane</a:t>
            </a:r>
            <a:r>
              <a:rPr lang="en-US" dirty="0"/>
              <a:t> that walls off the bacteria from immune cells.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74478C-A51E-454D-A85C-8B7E4EA7E1F6}"/>
              </a:ext>
            </a:extLst>
          </p:cNvPr>
          <p:cNvSpPr/>
          <p:nvPr/>
        </p:nvSpPr>
        <p:spPr>
          <a:xfrm>
            <a:off x="80938" y="92572"/>
            <a:ext cx="338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Pathogenesis &amp; Immunity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85" y="1438941"/>
            <a:ext cx="7581900" cy="440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85" y="1438941"/>
            <a:ext cx="4737100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54" y="1597046"/>
            <a:ext cx="5727700" cy="325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51" y="1941485"/>
            <a:ext cx="3949700" cy="284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01" y="1646765"/>
            <a:ext cx="4470400" cy="3924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01" y="1851691"/>
            <a:ext cx="4737100" cy="3581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54" y="2775969"/>
            <a:ext cx="5334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22F7C0-4DD3-4D46-8A8B-B348270AF84A}"/>
              </a:ext>
            </a:extLst>
          </p:cNvPr>
          <p:cNvSpPr/>
          <p:nvPr/>
        </p:nvSpPr>
        <p:spPr>
          <a:xfrm>
            <a:off x="3048000" y="2582615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Septicemia – same as sepsis </a:t>
            </a:r>
            <a:r>
              <a:rPr lang="en-US" sz="3200" dirty="0">
                <a:solidFill>
                  <a:srgbClr val="BF0000"/>
                </a:solidFill>
                <a:effectLst/>
                <a:latin typeface="CalibriLight"/>
              </a:rPr>
              <a:t> </a:t>
            </a:r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Granuloma – an area of inflammation that forms a nodule (often seen in lungs on chest x-rays) but can form in any organ or tissue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B936E1-8C8A-9848-9BC8-372773B8A50F}"/>
              </a:ext>
            </a:extLst>
          </p:cNvPr>
          <p:cNvSpPr/>
          <p:nvPr/>
        </p:nvSpPr>
        <p:spPr>
          <a:xfrm>
            <a:off x="4623646" y="1436083"/>
            <a:ext cx="2651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BF0000"/>
                </a:solidFill>
                <a:latin typeface="CalibriLight"/>
              </a:rPr>
              <a:t>Terms to Know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474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C58A86-89F1-1642-84B6-C93CCC5070DE}"/>
              </a:ext>
            </a:extLst>
          </p:cNvPr>
          <p:cNvSpPr/>
          <p:nvPr/>
        </p:nvSpPr>
        <p:spPr>
          <a:xfrm>
            <a:off x="423745" y="554237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Corynebacteria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diphtheriae</a:t>
            </a:r>
            <a:endParaRPr lang="en-US" sz="3600" i="1" dirty="0"/>
          </a:p>
        </p:txBody>
      </p:sp>
      <p:sp>
        <p:nvSpPr>
          <p:cNvPr id="5" name="Rectangle 4"/>
          <p:cNvSpPr/>
          <p:nvPr/>
        </p:nvSpPr>
        <p:spPr>
          <a:xfrm>
            <a:off x="218427" y="1502688"/>
            <a:ext cx="72001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Symptoms involving the respiratory tract develop after a 2-4-day incubation period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Organisms multiply on epithelial cells in the pharynx and initially cause localized damage as a result of exotoxin activity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The onset is sudden, with malaise, sore throat, exudative pharyngitis (coughing stuff up), shortness of breath, and a low-grade fever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The exudate evolves into a </a:t>
            </a:r>
            <a:r>
              <a:rPr lang="en-US" b="1" dirty="0">
                <a:latin typeface="Calibri" charset="0"/>
              </a:rPr>
              <a:t>thick </a:t>
            </a:r>
            <a:r>
              <a:rPr lang="en-US" b="1" dirty="0">
                <a:latin typeface="Calibri,Bold" charset="0"/>
              </a:rPr>
              <a:t>grayish </a:t>
            </a:r>
            <a:r>
              <a:rPr lang="en-US" b="1" dirty="0" err="1">
                <a:latin typeface="Calibri,Bold" charset="0"/>
              </a:rPr>
              <a:t>pseudomembrane</a:t>
            </a:r>
            <a:r>
              <a:rPr lang="en-US" b="1" dirty="0">
                <a:latin typeface="Calibri,Bold" charset="0"/>
              </a:rPr>
              <a:t> </a:t>
            </a:r>
            <a:r>
              <a:rPr lang="en-US" dirty="0">
                <a:latin typeface="Calibri" charset="0"/>
              </a:rPr>
              <a:t>composed of bacteria, lymphocytes, plasma cells, fibrin, and dead cells that can cover the tonsils, uvula, and palate and can extend into the nasopharynx or into the larynx (</a:t>
            </a:r>
            <a:r>
              <a:rPr lang="en-US" b="1" dirty="0">
                <a:latin typeface="Calibri" charset="0"/>
              </a:rPr>
              <a:t>can cause suffocation</a:t>
            </a:r>
            <a:r>
              <a:rPr lang="en-US" dirty="0">
                <a:latin typeface="Calibri" charset="0"/>
              </a:rPr>
              <a:t>)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The </a:t>
            </a:r>
            <a:r>
              <a:rPr lang="en-US" dirty="0" err="1">
                <a:latin typeface="Calibri" charset="0"/>
              </a:rPr>
              <a:t>pseudomembrane</a:t>
            </a:r>
            <a:r>
              <a:rPr lang="en-US" dirty="0">
                <a:latin typeface="Calibri" charset="0"/>
              </a:rPr>
              <a:t> firmly adheres to the underlying tissue and is </a:t>
            </a:r>
            <a:r>
              <a:rPr lang="en-US" b="1" dirty="0">
                <a:latin typeface="Calibri" charset="0"/>
              </a:rPr>
              <a:t>difficult to dislodge without making the tissue </a:t>
            </a:r>
            <a:r>
              <a:rPr lang="en-US" b="1" dirty="0">
                <a:latin typeface="Calibri,Bold" charset="0"/>
              </a:rPr>
              <a:t>bleed </a:t>
            </a:r>
            <a:r>
              <a:rPr lang="en-US" dirty="0">
                <a:latin typeface="Calibri" charset="0"/>
              </a:rPr>
              <a:t>(unique to diphtheria)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If the patient recovers after approximately a 1-week course of the disease, the membrane dislodges and is expectorated (coughed up). Systemic complications in patients with </a:t>
            </a:r>
            <a:r>
              <a:rPr lang="en-US" b="1" dirty="0">
                <a:latin typeface="Calibri" charset="0"/>
              </a:rPr>
              <a:t>severe disease primarily involves </a:t>
            </a:r>
            <a:r>
              <a:rPr lang="en-US" dirty="0">
                <a:latin typeface="Calibri" charset="0"/>
              </a:rPr>
              <a:t>the</a:t>
            </a:r>
            <a:r>
              <a:rPr lang="en-US" b="1" dirty="0">
                <a:latin typeface="Calibri" charset="0"/>
              </a:rPr>
              <a:t> </a:t>
            </a:r>
            <a:r>
              <a:rPr lang="en-US" b="1" dirty="0"/>
              <a:t>myocarditis</a:t>
            </a:r>
            <a:r>
              <a:rPr lang="en-US" dirty="0"/>
              <a:t> (heart muscle damage),</a:t>
            </a:r>
            <a:r>
              <a:rPr lang="en-US" b="1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and</a:t>
            </a:r>
            <a:r>
              <a:rPr lang="en-US" b="1" dirty="0">
                <a:latin typeface="Calibri" charset="0"/>
              </a:rPr>
              <a:t> nervous system pain and inflammation. </a:t>
            </a:r>
            <a:r>
              <a:rPr lang="en-US" dirty="0">
                <a:latin typeface="Calibri" charset="0"/>
              </a:rPr>
              <a:t>Thus the </a:t>
            </a:r>
            <a:r>
              <a:rPr lang="en-US" dirty="0"/>
              <a:t>most common causes of </a:t>
            </a:r>
            <a:r>
              <a:rPr lang="en-US" b="1" dirty="0"/>
              <a:t>fatality</a:t>
            </a:r>
            <a:r>
              <a:rPr lang="en-US" dirty="0"/>
              <a:t> are </a:t>
            </a:r>
            <a:r>
              <a:rPr lang="en-US" b="1" dirty="0"/>
              <a:t>airway obstruction, heart failure, and paralysis of the diaphragm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75" y="151813"/>
            <a:ext cx="4796225" cy="3686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92" y="3374787"/>
            <a:ext cx="4647389" cy="3483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61" y="422910"/>
            <a:ext cx="3868036" cy="62583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AECC86-0DC0-464F-A5EA-664AE0DCE560}"/>
              </a:ext>
            </a:extLst>
          </p:cNvPr>
          <p:cNvSpPr/>
          <p:nvPr/>
        </p:nvSpPr>
        <p:spPr>
          <a:xfrm>
            <a:off x="80938" y="92572"/>
            <a:ext cx="2091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Clinical Disease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28" y="4280648"/>
            <a:ext cx="4311101" cy="226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24A1A-6FB8-A042-B652-4EA2CE89BCAA}"/>
              </a:ext>
            </a:extLst>
          </p:cNvPr>
          <p:cNvSpPr/>
          <p:nvPr/>
        </p:nvSpPr>
        <p:spPr>
          <a:xfrm>
            <a:off x="144113" y="151813"/>
            <a:ext cx="269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BF0000"/>
                </a:solidFill>
                <a:latin typeface="CalibriLight"/>
              </a:rPr>
              <a:t>Clinical Disease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C58A86-89F1-1642-84B6-C93CCC5070DE}"/>
              </a:ext>
            </a:extLst>
          </p:cNvPr>
          <p:cNvSpPr/>
          <p:nvPr/>
        </p:nvSpPr>
        <p:spPr>
          <a:xfrm>
            <a:off x="423745" y="554237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Corynebacteria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diphtheriae</a:t>
            </a:r>
            <a:endParaRPr lang="en-US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3745" y="1233660"/>
            <a:ext cx="20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Cutaneous </a:t>
            </a:r>
            <a:r>
              <a:rPr lang="en-US" dirty="0" err="1"/>
              <a:t>diptheria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85736" y="295577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Cutaneous diphtheria is acquired through skin contact with other infected persons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The organism colonizes the skin and gains entry into the subcutaneous tissue through breaks in the skin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A papule develops first and then evolves into a chronic, </a:t>
            </a:r>
            <a:r>
              <a:rPr lang="en-US" dirty="0" err="1">
                <a:latin typeface="Calibri" charset="0"/>
              </a:rPr>
              <a:t>nonhealing</a:t>
            </a:r>
            <a:r>
              <a:rPr lang="en-US" dirty="0">
                <a:latin typeface="Calibri" charset="0"/>
              </a:rPr>
              <a:t> ulcer, sometimes covered with a grayish membrane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,Italic" charset="0"/>
              </a:rPr>
              <a:t>S. aureus </a:t>
            </a:r>
            <a:r>
              <a:rPr lang="en-US" dirty="0">
                <a:latin typeface="Calibri" charset="0"/>
              </a:rPr>
              <a:t>or </a:t>
            </a:r>
            <a:r>
              <a:rPr lang="en-US" dirty="0">
                <a:latin typeface="Calibri,Italic" charset="0"/>
              </a:rPr>
              <a:t>S. pyogenes </a:t>
            </a:r>
            <a:r>
              <a:rPr lang="en-US" dirty="0">
                <a:latin typeface="Calibri" charset="0"/>
              </a:rPr>
              <a:t>is also frequently present in the wound.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68" y="444200"/>
            <a:ext cx="4533900" cy="2654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52" y="3754876"/>
            <a:ext cx="4549216" cy="24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24A1A-6FB8-A042-B652-4EA2CE89BCAA}"/>
              </a:ext>
            </a:extLst>
          </p:cNvPr>
          <p:cNvSpPr/>
          <p:nvPr/>
        </p:nvSpPr>
        <p:spPr>
          <a:xfrm>
            <a:off x="144113" y="151813"/>
            <a:ext cx="3639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BF0000"/>
                </a:solidFill>
                <a:latin typeface="CalibriLight"/>
              </a:rPr>
              <a:t>Laboratory diagnosis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C58A86-89F1-1642-84B6-C93CCC5070DE}"/>
              </a:ext>
            </a:extLst>
          </p:cNvPr>
          <p:cNvSpPr/>
          <p:nvPr/>
        </p:nvSpPr>
        <p:spPr>
          <a:xfrm>
            <a:off x="423745" y="554237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Corynebacteria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diphtheriae</a:t>
            </a:r>
            <a:endParaRPr lang="en-US" sz="3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01" y="151813"/>
            <a:ext cx="3903976" cy="3383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01" y="3772420"/>
            <a:ext cx="3903976" cy="30855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9311" y="3074022"/>
            <a:ext cx="3715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Grows on several media.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But can do an ELEK test to see if it</a:t>
            </a:r>
            <a:r>
              <a:rPr lang="mr-IN" sz="2000" dirty="0"/>
              <a:t>’</a:t>
            </a:r>
            <a:r>
              <a:rPr lang="en-US" sz="2000" dirty="0"/>
              <a:t>s a toxin producing strain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PCR, of course for </a:t>
            </a:r>
            <a:r>
              <a:rPr lang="en-US" sz="2000" i="1" dirty="0" err="1"/>
              <a:t>tox</a:t>
            </a:r>
            <a:r>
              <a:rPr lang="en-US" sz="2000" dirty="0"/>
              <a:t> gene is common too</a:t>
            </a:r>
          </a:p>
        </p:txBody>
      </p:sp>
    </p:spTree>
    <p:extLst>
      <p:ext uri="{BB962C8B-B14F-4D97-AF65-F5344CB8AC3E}">
        <p14:creationId xmlns:p14="http://schemas.microsoft.com/office/powerpoint/2010/main" val="1934214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24A1A-6FB8-A042-B652-4EA2CE89BCAA}"/>
              </a:ext>
            </a:extLst>
          </p:cNvPr>
          <p:cNvSpPr/>
          <p:nvPr/>
        </p:nvSpPr>
        <p:spPr>
          <a:xfrm>
            <a:off x="144113" y="151813"/>
            <a:ext cx="3872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BF0000"/>
                </a:solidFill>
                <a:latin typeface="CalibriLight"/>
              </a:rPr>
              <a:t>Treatment, Prevention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C58A86-89F1-1642-84B6-C93CCC5070DE}"/>
              </a:ext>
            </a:extLst>
          </p:cNvPr>
          <p:cNvSpPr/>
          <p:nvPr/>
        </p:nvSpPr>
        <p:spPr>
          <a:xfrm>
            <a:off x="423745" y="554237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Corynebacteria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diphtheriae</a:t>
            </a:r>
            <a:endParaRPr lang="en-US" sz="3600" i="1" dirty="0"/>
          </a:p>
        </p:txBody>
      </p:sp>
      <p:sp>
        <p:nvSpPr>
          <p:cNvPr id="5" name="Rectangle 4"/>
          <p:cNvSpPr/>
          <p:nvPr/>
        </p:nvSpPr>
        <p:spPr>
          <a:xfrm>
            <a:off x="272374" y="1964668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The most important aspect for  treating diphtheria is early administration of </a:t>
            </a:r>
            <a:r>
              <a:rPr lang="en-US" b="1" dirty="0">
                <a:latin typeface="Calibri" charset="0"/>
              </a:rPr>
              <a:t>diphtheria antitoxin </a:t>
            </a:r>
            <a:r>
              <a:rPr lang="en-US" dirty="0">
                <a:latin typeface="Calibri" charset="0"/>
              </a:rPr>
              <a:t>to specifically neutralize the exotoxin before it is bound by the host cell.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Once the cell internalizes the toxin, cell death is inevitable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Unfortunately, because diphtheria may not be suspected initially, significant disease progression can occur before the antitoxin is administered.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b="1" dirty="0">
                <a:latin typeface="Calibri" charset="0"/>
              </a:rPr>
              <a:t>Antibody therapy with penicillin or erythromycin </a:t>
            </a:r>
            <a:r>
              <a:rPr lang="en-US" dirty="0">
                <a:latin typeface="Calibri" charset="0"/>
              </a:rPr>
              <a:t>is also used to eliminate </a:t>
            </a:r>
            <a:r>
              <a:rPr lang="en-US" i="1" dirty="0">
                <a:latin typeface="Calibri,Italic" charset="0"/>
              </a:rPr>
              <a:t>C. </a:t>
            </a:r>
            <a:r>
              <a:rPr lang="en-US" i="1" dirty="0" err="1">
                <a:latin typeface="Calibri,Italic" charset="0"/>
              </a:rPr>
              <a:t>diphtheriae</a:t>
            </a:r>
            <a:r>
              <a:rPr lang="en-US" i="1" dirty="0">
                <a:latin typeface="Calibri,Italic" charset="0"/>
              </a:rPr>
              <a:t> </a:t>
            </a:r>
            <a:r>
              <a:rPr lang="en-US" dirty="0">
                <a:latin typeface="Calibri" charset="0"/>
              </a:rPr>
              <a:t>and terminate toxin production.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b="1" dirty="0">
                <a:latin typeface="Calibri" charset="0"/>
              </a:rPr>
              <a:t>Bed rest, isolation </a:t>
            </a:r>
            <a:r>
              <a:rPr lang="en-US" dirty="0">
                <a:latin typeface="Calibri" charset="0"/>
              </a:rPr>
              <a:t>to prevent secondary spread, and </a:t>
            </a:r>
            <a:r>
              <a:rPr lang="en-US" b="1" dirty="0">
                <a:latin typeface="Calibri" charset="0"/>
              </a:rPr>
              <a:t>maintenance of an open airway </a:t>
            </a:r>
            <a:r>
              <a:rPr lang="en-US" dirty="0">
                <a:latin typeface="Calibri" charset="0"/>
              </a:rPr>
              <a:t>in patients with respiratory diphtheria are all important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After the patient has recovered, </a:t>
            </a:r>
            <a:r>
              <a:rPr lang="en-US" b="1" dirty="0">
                <a:latin typeface="Calibri" charset="0"/>
              </a:rPr>
              <a:t>immunization with toxoid </a:t>
            </a:r>
            <a:r>
              <a:rPr lang="en-US" dirty="0">
                <a:latin typeface="Calibri" charset="0"/>
              </a:rPr>
              <a:t>is required because most patients fail to develop protective antibodies after a natural infection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68374" y="1988113"/>
            <a:ext cx="56550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Symptomatic diphtheria can be prevented by actively immunizing people with </a:t>
            </a:r>
            <a:r>
              <a:rPr lang="en-US" b="1" dirty="0">
                <a:latin typeface="Calibri" charset="0"/>
              </a:rPr>
              <a:t>diphtheria toxoid </a:t>
            </a:r>
            <a:endParaRPr lang="en-US" b="1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The nontoxic, immunogenic toxoid is prepared by </a:t>
            </a:r>
            <a:r>
              <a:rPr lang="en-US" b="1" dirty="0">
                <a:latin typeface="Calibri" charset="0"/>
              </a:rPr>
              <a:t>formalin treatment of the toxin </a:t>
            </a:r>
            <a:endParaRPr lang="en-US" b="1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Initially, children are given five injections of this preparation with pertussis and tetanus antigens (DPT vaccine, aka </a:t>
            </a:r>
            <a:r>
              <a:rPr lang="en-US" dirty="0" err="1">
                <a:latin typeface="Calibri" charset="0"/>
              </a:rPr>
              <a:t>DTaP</a:t>
            </a:r>
            <a:r>
              <a:rPr lang="en-US" dirty="0">
                <a:latin typeface="Calibri" charset="0"/>
              </a:rPr>
              <a:t>) at ages 2, 4, 6, 15 - 18 months, and 4 - 6 years </a:t>
            </a:r>
            <a:endParaRPr lang="en-US" dirty="0"/>
          </a:p>
          <a:p>
            <a:r>
              <a:rPr lang="en-US" dirty="0">
                <a:latin typeface="Arial" charset="0"/>
              </a:rPr>
              <a:t>• </a:t>
            </a:r>
            <a:r>
              <a:rPr lang="en-US" dirty="0">
                <a:latin typeface="Calibri" charset="0"/>
              </a:rPr>
              <a:t>After that time, it is recommended that booster vaccinations with diphtheria toxoid combined with tetanus toxoid (DT shot) be given every 10 years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68374" y="1532826"/>
            <a:ext cx="90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Vaccine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374" y="1544626"/>
            <a:ext cx="117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1373236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24A1A-6FB8-A042-B652-4EA2CE89BCAA}"/>
              </a:ext>
            </a:extLst>
          </p:cNvPr>
          <p:cNvSpPr/>
          <p:nvPr/>
        </p:nvSpPr>
        <p:spPr>
          <a:xfrm>
            <a:off x="144113" y="151813"/>
            <a:ext cx="1741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BF0000"/>
                </a:solidFill>
                <a:latin typeface="CalibriLight"/>
              </a:rPr>
              <a:t>Overview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C58A86-89F1-1642-84B6-C93CCC5070DE}"/>
              </a:ext>
            </a:extLst>
          </p:cNvPr>
          <p:cNvSpPr/>
          <p:nvPr/>
        </p:nvSpPr>
        <p:spPr>
          <a:xfrm>
            <a:off x="423745" y="554237"/>
            <a:ext cx="5613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Erysipelothrix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rhusiopathiae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endParaRPr lang="en-US" sz="3600" i="1" dirty="0"/>
          </a:p>
        </p:txBody>
      </p:sp>
      <p:sp>
        <p:nvSpPr>
          <p:cNvPr id="4" name="Rectangle 3"/>
          <p:cNvSpPr/>
          <p:nvPr/>
        </p:nvSpPr>
        <p:spPr>
          <a:xfrm>
            <a:off x="830094" y="193157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/>
              <a:t>Found in animals, soil, on plants, everywhere 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Seen most in turkeys and pigs 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Considered an animal disease, but can affect humans 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r>
              <a:rPr lang="en-US" sz="2000" dirty="0"/>
              <a:t>• Spread from animals to humans and mostly in animal processing and vet industry (occupational)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02" y="1476104"/>
            <a:ext cx="4775584" cy="45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40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24A1A-6FB8-A042-B652-4EA2CE89BCAA}"/>
              </a:ext>
            </a:extLst>
          </p:cNvPr>
          <p:cNvSpPr/>
          <p:nvPr/>
        </p:nvSpPr>
        <p:spPr>
          <a:xfrm>
            <a:off x="144113" y="151813"/>
            <a:ext cx="269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BF0000"/>
                </a:solidFill>
                <a:latin typeface="CalibriLight"/>
              </a:rPr>
              <a:t>Clinical Disease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C58A86-89F1-1642-84B6-C93CCC5070DE}"/>
              </a:ext>
            </a:extLst>
          </p:cNvPr>
          <p:cNvSpPr/>
          <p:nvPr/>
        </p:nvSpPr>
        <p:spPr>
          <a:xfrm>
            <a:off x="423745" y="554237"/>
            <a:ext cx="5613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Erysipelothrix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rhusiopathiae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endParaRPr lang="en-US" sz="3600" i="1" dirty="0"/>
          </a:p>
        </p:txBody>
      </p:sp>
      <p:sp>
        <p:nvSpPr>
          <p:cNvPr id="5" name="Rectangle 4"/>
          <p:cNvSpPr/>
          <p:nvPr/>
        </p:nvSpPr>
        <p:spPr>
          <a:xfrm>
            <a:off x="423745" y="1225689"/>
            <a:ext cx="77426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3 primary forms of human infection with </a:t>
            </a:r>
            <a:r>
              <a:rPr lang="en-US" sz="2000" i="1" dirty="0"/>
              <a:t>E. </a:t>
            </a:r>
            <a:r>
              <a:rPr lang="en-US" sz="2000" i="1" dirty="0" err="1"/>
              <a:t>rhusiopathiae</a:t>
            </a:r>
            <a:r>
              <a:rPr lang="en-US" sz="2000" i="1" dirty="0"/>
              <a:t> </a:t>
            </a:r>
            <a:r>
              <a:rPr lang="en-US" sz="2000" dirty="0"/>
              <a:t>have been described: </a:t>
            </a:r>
          </a:p>
          <a:p>
            <a:endParaRPr lang="en-US" sz="2000" dirty="0"/>
          </a:p>
          <a:p>
            <a:r>
              <a:rPr lang="en-US" sz="2000" dirty="0"/>
              <a:t> (1) Infects broken skin, forms a localized skin infection, </a:t>
            </a:r>
            <a:r>
              <a:rPr lang="en-US" sz="2000" dirty="0" err="1"/>
              <a:t>erysipeloid</a:t>
            </a:r>
            <a:r>
              <a:rPr lang="en-US" sz="2000" dirty="0"/>
              <a:t> (not  	to be confused with streptococcal erysipelas)    </a:t>
            </a:r>
          </a:p>
          <a:p>
            <a:r>
              <a:rPr lang="en-US" sz="2000" dirty="0"/>
              <a:t>       -Inflammatory skin lesion that develops at the site of trauma after 2-	7 days of incubation  (fish handler’s disease)</a:t>
            </a:r>
          </a:p>
          <a:p>
            <a:r>
              <a:rPr lang="en-US" sz="2000" dirty="0"/>
              <a:t>       -Most commonly presents on finger/hands.</a:t>
            </a:r>
          </a:p>
          <a:p>
            <a:r>
              <a:rPr lang="en-US" sz="2000" dirty="0"/>
              <a:t>       - appears violaceous (purple-</a:t>
            </a:r>
            <a:r>
              <a:rPr lang="en-US" sz="2000" dirty="0" err="1"/>
              <a:t>ish</a:t>
            </a:r>
            <a:r>
              <a:rPr lang="en-US" sz="2000" dirty="0"/>
              <a:t>) with a raised edge </a:t>
            </a:r>
          </a:p>
          <a:p>
            <a:r>
              <a:rPr lang="en-US" sz="2000" dirty="0"/>
              <a:t>       -slowly spreads peripherally as the central discoloration area fades. </a:t>
            </a:r>
          </a:p>
          <a:p>
            <a:r>
              <a:rPr lang="en-US" sz="2000" dirty="0"/>
              <a:t>       -lesion is pruritic (itches), and can burn- throb</a:t>
            </a:r>
          </a:p>
          <a:p>
            <a:endParaRPr lang="en-US" sz="2000" dirty="0"/>
          </a:p>
          <a:p>
            <a:r>
              <a:rPr lang="en-US" sz="2000" dirty="0"/>
              <a:t> (2) generalized cutaneous disease</a:t>
            </a:r>
            <a:br>
              <a:rPr lang="en-US" sz="2000" dirty="0"/>
            </a:br>
            <a:r>
              <a:rPr lang="en-US" sz="2000" dirty="0"/>
              <a:t>        - Similar to above, but can spread out </a:t>
            </a:r>
          </a:p>
          <a:p>
            <a:endParaRPr lang="en-US" sz="2000" dirty="0"/>
          </a:p>
          <a:p>
            <a:r>
              <a:rPr lang="en-US" sz="2000" dirty="0"/>
              <a:t> (3) septicemia </a:t>
            </a:r>
          </a:p>
          <a:p>
            <a:r>
              <a:rPr lang="en-US" sz="2000" dirty="0"/>
              <a:t>       - uncommon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96AA8-9196-BD44-8159-F594B209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09005" y="1462287"/>
            <a:ext cx="5067300" cy="3251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D24B50-DF78-C748-9880-7DFF154329FD}"/>
              </a:ext>
            </a:extLst>
          </p:cNvPr>
          <p:cNvSpPr/>
          <p:nvPr/>
        </p:nvSpPr>
        <p:spPr>
          <a:xfrm>
            <a:off x="9433133" y="4751400"/>
            <a:ext cx="1212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erysipeloid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DFF146-77FC-3C4F-B666-A8EED0F23EA0}"/>
              </a:ext>
            </a:extLst>
          </p:cNvPr>
          <p:cNvGrpSpPr/>
          <p:nvPr/>
        </p:nvGrpSpPr>
        <p:grpSpPr>
          <a:xfrm>
            <a:off x="5740558" y="4475612"/>
            <a:ext cx="3073400" cy="2159000"/>
            <a:chOff x="5740558" y="4475612"/>
            <a:chExt cx="3073400" cy="2159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47C27E-4F8A-994F-AD3E-93AE324E9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0558" y="4475612"/>
              <a:ext cx="3073400" cy="2159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AAB786-89A3-E945-9ACA-11A7F6301083}"/>
                </a:ext>
              </a:extLst>
            </p:cNvPr>
            <p:cNvSpPr/>
            <p:nvPr/>
          </p:nvSpPr>
          <p:spPr>
            <a:xfrm>
              <a:off x="6037461" y="6223086"/>
              <a:ext cx="24184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streptococcal erysipelas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61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24A1A-6FB8-A042-B652-4EA2CE89BCAA}"/>
              </a:ext>
            </a:extLst>
          </p:cNvPr>
          <p:cNvSpPr/>
          <p:nvPr/>
        </p:nvSpPr>
        <p:spPr>
          <a:xfrm>
            <a:off x="144113" y="151813"/>
            <a:ext cx="3900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BF0000"/>
                </a:solidFill>
                <a:latin typeface="CalibriLight"/>
              </a:rPr>
              <a:t>Treatment Prevention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C58A86-89F1-1642-84B6-C93CCC5070DE}"/>
              </a:ext>
            </a:extLst>
          </p:cNvPr>
          <p:cNvSpPr/>
          <p:nvPr/>
        </p:nvSpPr>
        <p:spPr>
          <a:xfrm>
            <a:off x="423745" y="554237"/>
            <a:ext cx="5613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Erysipelothrix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r>
              <a:rPr lang="en-US" sz="3600" i="1" dirty="0" err="1">
                <a:solidFill>
                  <a:srgbClr val="BF0000"/>
                </a:solidFill>
                <a:latin typeface="CalibriLight,Italic"/>
              </a:rPr>
              <a:t>rhusiopathiae</a:t>
            </a:r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 </a:t>
            </a:r>
            <a:endParaRPr lang="en-US" sz="3600" i="1" dirty="0"/>
          </a:p>
        </p:txBody>
      </p:sp>
      <p:sp>
        <p:nvSpPr>
          <p:cNvPr id="4" name="Rectangle 3"/>
          <p:cNvSpPr/>
          <p:nvPr/>
        </p:nvSpPr>
        <p:spPr>
          <a:xfrm>
            <a:off x="1721851" y="3185968"/>
            <a:ext cx="2178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charset="0"/>
              </a:rPr>
              <a:t>Penicillin works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98" y="2486228"/>
            <a:ext cx="46355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2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72FF72-4DD9-CC48-B155-D8800405AFA4}"/>
              </a:ext>
            </a:extLst>
          </p:cNvPr>
          <p:cNvSpPr/>
          <p:nvPr/>
        </p:nvSpPr>
        <p:spPr>
          <a:xfrm>
            <a:off x="80938" y="92572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Overview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EBE08-FE27-0E4F-B017-ECC5A92B1740}"/>
              </a:ext>
            </a:extLst>
          </p:cNvPr>
          <p:cNvSpPr/>
          <p:nvPr/>
        </p:nvSpPr>
        <p:spPr>
          <a:xfrm>
            <a:off x="3048000" y="2367171"/>
            <a:ext cx="6776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There are 7 medically important Gram positive bacteria </a:t>
            </a:r>
            <a:endParaRPr lang="en-US" dirty="0"/>
          </a:p>
          <a:p>
            <a:r>
              <a:rPr lang="en-US" sz="1600" dirty="0">
                <a:effectLst/>
                <a:latin typeface="Arial" panose="020B0604020202020204" pitchFamily="34" charset="0"/>
              </a:rPr>
              <a:t>        • </a:t>
            </a:r>
            <a:r>
              <a:rPr lang="en-US" sz="1600" dirty="0">
                <a:effectLst/>
                <a:latin typeface="Calibri" panose="020F0502020204030204" pitchFamily="34" charset="0"/>
              </a:rPr>
              <a:t>2 are cocci </a:t>
            </a:r>
          </a:p>
          <a:p>
            <a:r>
              <a:rPr lang="en-US" sz="1400" dirty="0">
                <a:latin typeface="Calibri" panose="020F0502020204030204" pitchFamily="34" charset="0"/>
              </a:rPr>
              <a:t>                                   </a:t>
            </a:r>
            <a:r>
              <a:rPr lang="en-US" sz="1400" i="1" dirty="0">
                <a:solidFill>
                  <a:srgbClr val="FF0000"/>
                </a:solidFill>
                <a:latin typeface="Calibri,Italic"/>
              </a:rPr>
              <a:t>S</a:t>
            </a:r>
            <a:r>
              <a:rPr lang="en-US" sz="1400" i="1" dirty="0">
                <a:solidFill>
                  <a:srgbClr val="FF0000"/>
                </a:solidFill>
                <a:effectLst/>
                <a:latin typeface="Calibri,Italic"/>
              </a:rPr>
              <a:t>taphylococcus</a:t>
            </a:r>
            <a:r>
              <a:rPr lang="en-US" sz="1400" dirty="0">
                <a:effectLst/>
                <a:latin typeface="Calibri,Italic"/>
              </a:rPr>
              <a:t> </a:t>
            </a:r>
            <a:endParaRPr lang="en-US" sz="1400" dirty="0">
              <a:effectLst/>
              <a:latin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</a:rPr>
              <a:t>                                   </a:t>
            </a:r>
            <a:r>
              <a:rPr lang="en-US" sz="1400" i="1" dirty="0">
                <a:solidFill>
                  <a:srgbClr val="FF0000"/>
                </a:solidFill>
                <a:effectLst/>
                <a:latin typeface="Calibri,Italic"/>
              </a:rPr>
              <a:t>Streptococcus</a:t>
            </a:r>
            <a:endParaRPr lang="en-US" sz="1400" dirty="0"/>
          </a:p>
          <a:p>
            <a:r>
              <a:rPr lang="en-US" sz="1600" dirty="0">
                <a:effectLst/>
                <a:latin typeface="Arial" panose="020B0604020202020204" pitchFamily="34" charset="0"/>
              </a:rPr>
              <a:t>        • </a:t>
            </a:r>
            <a:r>
              <a:rPr lang="en-US" sz="1600" dirty="0">
                <a:effectLst/>
                <a:latin typeface="Calibri" panose="020F0502020204030204" pitchFamily="34" charset="0"/>
              </a:rPr>
              <a:t>5 are bacilli / rods</a:t>
            </a:r>
            <a:br>
              <a:rPr lang="en-US" sz="1600" dirty="0">
                <a:effectLst/>
                <a:latin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</a:rPr>
              <a:t>                       </a:t>
            </a:r>
            <a:r>
              <a:rPr lang="en-US" sz="1400" dirty="0">
                <a:effectLst/>
                <a:latin typeface="Arial" panose="020B0604020202020204" pitchFamily="34" charset="0"/>
              </a:rPr>
              <a:t>• </a:t>
            </a:r>
            <a:r>
              <a:rPr lang="en-US" sz="1400" dirty="0">
                <a:latin typeface="Calibri" panose="020F0502020204030204" pitchFamily="34" charset="0"/>
              </a:rPr>
              <a:t>2 spore forming </a:t>
            </a:r>
            <a:r>
              <a:rPr lang="en-US" sz="1400" dirty="0">
                <a:effectLst/>
                <a:latin typeface="Calibri" panose="020F0502020204030204" pitchFamily="34" charset="0"/>
              </a:rPr>
              <a:t>rods </a:t>
            </a:r>
          </a:p>
          <a:p>
            <a:r>
              <a:rPr lang="en-US" sz="1400" dirty="0">
                <a:latin typeface="Calibri" panose="020F0502020204030204" pitchFamily="34" charset="0"/>
              </a:rPr>
              <a:t>                                     </a:t>
            </a:r>
            <a:r>
              <a:rPr lang="en-US" sz="1400" i="1" dirty="0">
                <a:solidFill>
                  <a:srgbClr val="FF0000"/>
                </a:solidFill>
                <a:effectLst/>
                <a:latin typeface="Calibri,Italic"/>
              </a:rPr>
              <a:t>Bacillus</a:t>
            </a:r>
            <a:r>
              <a:rPr lang="en-US" sz="1400" dirty="0">
                <a:effectLst/>
                <a:latin typeface="Calibri,Italic"/>
              </a:rPr>
              <a:t> </a:t>
            </a:r>
            <a:endParaRPr lang="en-US" sz="1400" dirty="0">
              <a:effectLst/>
              <a:latin typeface="Calibri" panose="020F0502020204030204" pitchFamily="34" charset="0"/>
            </a:endParaRPr>
          </a:p>
          <a:p>
            <a:r>
              <a:rPr lang="en-US" sz="1400" i="1" dirty="0">
                <a:latin typeface="Calibri" panose="020F0502020204030204" pitchFamily="34" charset="0"/>
              </a:rPr>
              <a:t>                                     </a:t>
            </a:r>
            <a:r>
              <a:rPr lang="en-US" sz="1400" i="1" dirty="0">
                <a:effectLst/>
                <a:latin typeface="Calibri,Italic"/>
              </a:rPr>
              <a:t>Clostridium</a:t>
            </a:r>
            <a:endParaRPr lang="en-US" sz="1400" dirty="0">
              <a:effectLst/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                       </a:t>
            </a:r>
            <a:r>
              <a:rPr lang="en-US" sz="1400" dirty="0">
                <a:latin typeface="Arial" panose="020B0604020202020204" pitchFamily="34" charset="0"/>
              </a:rPr>
              <a:t>• </a:t>
            </a:r>
            <a:r>
              <a:rPr lang="en-US" sz="1400" dirty="0">
                <a:latin typeface="Calibri" panose="020F0502020204030204" pitchFamily="34" charset="0"/>
              </a:rPr>
              <a:t>3 non-spore-forming rods </a:t>
            </a:r>
          </a:p>
          <a:p>
            <a:r>
              <a:rPr lang="en-US" dirty="0"/>
              <a:t>                            </a:t>
            </a:r>
            <a:r>
              <a:rPr lang="en-US" sz="1400" i="1" dirty="0"/>
              <a:t>Listeria monocytogenes </a:t>
            </a:r>
          </a:p>
          <a:p>
            <a:r>
              <a:rPr lang="en-US" sz="1400" dirty="0"/>
              <a:t>                                     </a:t>
            </a:r>
            <a:r>
              <a:rPr lang="en-US" sz="1400" i="1" dirty="0"/>
              <a:t>Corynebacterium diphtheriae </a:t>
            </a:r>
          </a:p>
          <a:p>
            <a:r>
              <a:rPr lang="en-US" sz="1400" dirty="0"/>
              <a:t>                                     </a:t>
            </a:r>
            <a:r>
              <a:rPr lang="en-US" sz="1400" i="1" dirty="0" err="1"/>
              <a:t>Erysipelothrix</a:t>
            </a:r>
            <a:r>
              <a:rPr lang="en-US" sz="1400" i="1" dirty="0"/>
              <a:t> </a:t>
            </a:r>
            <a:r>
              <a:rPr lang="en-US" sz="1400" i="1" dirty="0" err="1"/>
              <a:t>rhusiopathiae</a:t>
            </a:r>
            <a:r>
              <a:rPr lang="en-US" sz="1400" i="1" dirty="0"/>
              <a:t> </a:t>
            </a:r>
            <a:r>
              <a:rPr lang="en-US" sz="1400" dirty="0"/>
              <a:t>(not as important as the others)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Both of the spore forming </a:t>
            </a:r>
            <a:r>
              <a:rPr lang="en-US" i="1" dirty="0">
                <a:latin typeface="Calibri" panose="020F0502020204030204" pitchFamily="34" charset="0"/>
              </a:rPr>
              <a:t>Bacilli</a:t>
            </a:r>
            <a:r>
              <a:rPr lang="en-US" dirty="0">
                <a:latin typeface="Calibri" panose="020F0502020204030204" pitchFamily="34" charset="0"/>
              </a:rPr>
              <a:t> cause disease by releasing exotoxins </a:t>
            </a:r>
            <a:endParaRPr lang="en-US" dirty="0"/>
          </a:p>
          <a:p>
            <a:r>
              <a:rPr lang="en-US" sz="16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       • </a:t>
            </a:r>
            <a:r>
              <a:rPr lang="en-US" sz="1600" dirty="0">
                <a:solidFill>
                  <a:srgbClr val="FF0000"/>
                </a:solidFill>
                <a:effectLst/>
                <a:latin typeface="Calibri,Italic"/>
              </a:rPr>
              <a:t>Bacillus </a:t>
            </a:r>
            <a:r>
              <a:rPr lang="en-US" sz="1600" dirty="0">
                <a:effectLst/>
                <a:latin typeface="Calibri" panose="020F0502020204030204" pitchFamily="34" charset="0"/>
              </a:rPr>
              <a:t>–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</a:rPr>
              <a:t>aerobic</a:t>
            </a:r>
            <a:b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         </a:t>
            </a:r>
            <a:r>
              <a:rPr lang="en-US" sz="1600" dirty="0">
                <a:effectLst/>
                <a:latin typeface="Arial" panose="020B0604020202020204" pitchFamily="34" charset="0"/>
              </a:rPr>
              <a:t>• </a:t>
            </a:r>
            <a:r>
              <a:rPr lang="en-US" sz="1600" dirty="0">
                <a:effectLst/>
                <a:latin typeface="Calibri,Italic"/>
              </a:rPr>
              <a:t>Clostridium </a:t>
            </a:r>
            <a:r>
              <a:rPr lang="en-US" sz="1600" dirty="0">
                <a:effectLst/>
                <a:latin typeface="Calibri" panose="020F0502020204030204" pitchFamily="34" charset="0"/>
              </a:rPr>
              <a:t>- anaerobic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0F886B-66AA-5442-8139-C6E0D98DE596}"/>
              </a:ext>
            </a:extLst>
          </p:cNvPr>
          <p:cNvSpPr/>
          <p:nvPr/>
        </p:nvSpPr>
        <p:spPr>
          <a:xfrm>
            <a:off x="3612628" y="1392836"/>
            <a:ext cx="4966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Compilation of what we know so far….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863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50" y="2997188"/>
            <a:ext cx="2017950" cy="37127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524A1A-6FB8-A042-B652-4EA2CE89BCAA}"/>
              </a:ext>
            </a:extLst>
          </p:cNvPr>
          <p:cNvSpPr/>
          <p:nvPr/>
        </p:nvSpPr>
        <p:spPr>
          <a:xfrm>
            <a:off x="144113" y="151813"/>
            <a:ext cx="1764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BF0000"/>
                </a:solidFill>
                <a:latin typeface="CalibriLight"/>
              </a:rPr>
              <a:t>Overview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58A86-89F1-1642-84B6-C93CCC5070DE}"/>
              </a:ext>
            </a:extLst>
          </p:cNvPr>
          <p:cNvSpPr/>
          <p:nvPr/>
        </p:nvSpPr>
        <p:spPr>
          <a:xfrm>
            <a:off x="423745" y="554237"/>
            <a:ext cx="4598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Listeria monocytogenes</a:t>
            </a:r>
            <a:endParaRPr lang="en-US" sz="36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4996E-E723-2642-B728-A064B9A311A0}"/>
              </a:ext>
            </a:extLst>
          </p:cNvPr>
          <p:cNvSpPr/>
          <p:nvPr/>
        </p:nvSpPr>
        <p:spPr>
          <a:xfrm>
            <a:off x="423745" y="2367568"/>
            <a:ext cx="65037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26 </a:t>
            </a:r>
            <a:r>
              <a:rPr lang="en-US" i="1" dirty="0">
                <a:latin typeface="Calibri" panose="020F0502020204030204" pitchFamily="34" charset="0"/>
              </a:rPr>
              <a:t>Listeria</a:t>
            </a:r>
            <a:r>
              <a:rPr lang="en-US" dirty="0">
                <a:latin typeface="Calibri" panose="020F0502020204030204" pitchFamily="34" charset="0"/>
              </a:rPr>
              <a:t> species, but </a:t>
            </a:r>
            <a:r>
              <a:rPr lang="en-US" i="1" dirty="0">
                <a:latin typeface="Calibri" panose="020F0502020204030204" pitchFamily="34" charset="0"/>
              </a:rPr>
              <a:t>monocytogenes</a:t>
            </a:r>
            <a:r>
              <a:rPr lang="en-US" dirty="0">
                <a:latin typeface="Calibri" panose="020F0502020204030204" pitchFamily="34" charset="0"/>
              </a:rPr>
              <a:t> is the most important one 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Facultative intracellular pathogen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Facultative anaerobe, short rods in pairs or chains </a:t>
            </a: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On a Gram stain, it can almost look like </a:t>
            </a:r>
            <a:r>
              <a:rPr lang="en-US" i="1" dirty="0">
                <a:latin typeface="Calibri,Italic"/>
              </a:rPr>
              <a:t>Streptococcus pneumoniae </a:t>
            </a:r>
            <a:endParaRPr lang="en-US" i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Both can cause meningitis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Disease is uncommon and seen only in elderly, pregnant, impaired immunity</a:t>
            </a:r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But can be serious for late-term fetuses in pregnant women, and neonates.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4512" y="3053065"/>
            <a:ext cx="300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Named by J.H. Harvey Pirie (in 19450) to honor Lord Joseph Lister for his contributions to antiseptic medicine (1863ish) and bacteriology.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06" y="792465"/>
            <a:ext cx="3009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24A1A-6FB8-A042-B652-4EA2CE89BCAA}"/>
              </a:ext>
            </a:extLst>
          </p:cNvPr>
          <p:cNvSpPr/>
          <p:nvPr/>
        </p:nvSpPr>
        <p:spPr>
          <a:xfrm>
            <a:off x="144113" y="151813"/>
            <a:ext cx="1764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BF0000"/>
                </a:solidFill>
                <a:latin typeface="CalibriLight"/>
              </a:rPr>
              <a:t>Overview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58A86-89F1-1642-84B6-C93CCC5070DE}"/>
              </a:ext>
            </a:extLst>
          </p:cNvPr>
          <p:cNvSpPr/>
          <p:nvPr/>
        </p:nvSpPr>
        <p:spPr>
          <a:xfrm>
            <a:off x="423745" y="554237"/>
            <a:ext cx="4598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Listeria monocytogenes</a:t>
            </a:r>
            <a:endParaRPr lang="en-US" sz="36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4996E-E723-2642-B728-A064B9A311A0}"/>
              </a:ext>
            </a:extLst>
          </p:cNvPr>
          <p:cNvSpPr/>
          <p:nvPr/>
        </p:nvSpPr>
        <p:spPr>
          <a:xfrm>
            <a:off x="423745" y="2204644"/>
            <a:ext cx="59154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Contaminated food.. most common route of infection   </a:t>
            </a:r>
          </a:p>
          <a:p>
            <a:r>
              <a:rPr lang="en-US" dirty="0">
                <a:latin typeface="Calibri" panose="020F0502020204030204" pitchFamily="34" charset="0"/>
              </a:rPr>
              <a:t>      -Raw/Processed/Undercooked Meat/Seafood/Vegetables</a:t>
            </a:r>
          </a:p>
          <a:p>
            <a:r>
              <a:rPr lang="en-US" dirty="0">
                <a:latin typeface="Calibri" panose="020F0502020204030204" pitchFamily="34" charset="0"/>
              </a:rPr>
              <a:t>      -*Unpasteurized diary products.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Typically has a high IC50. So you need a large dose of it to get sick.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But it grows well at </a:t>
            </a:r>
            <a:r>
              <a:rPr lang="en-US" dirty="0"/>
              <a:t>4</a:t>
            </a:r>
            <a:r>
              <a:rPr lang="en-US" b="1" dirty="0"/>
              <a:t>°</a:t>
            </a:r>
            <a:r>
              <a:rPr lang="en-US" dirty="0"/>
              <a:t>C</a:t>
            </a:r>
            <a:r>
              <a:rPr lang="en-US" dirty="0">
                <a:latin typeface="Calibri" panose="020F0502020204030204" pitchFamily="34" charset="0"/>
              </a:rPr>
              <a:t> (in your fridge). 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65D00-4390-7145-98A2-D0DB4B263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947" y="877402"/>
            <a:ext cx="5206608" cy="314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1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5B1AA22-BD4F-3B47-BECE-7EB731DD010E}"/>
              </a:ext>
            </a:extLst>
          </p:cNvPr>
          <p:cNvSpPr/>
          <p:nvPr/>
        </p:nvSpPr>
        <p:spPr>
          <a:xfrm>
            <a:off x="423745" y="554237"/>
            <a:ext cx="4598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Listeria monocytogenes</a:t>
            </a:r>
            <a:endParaRPr lang="en-US" sz="3600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AECC86-0DC0-464F-A5EA-664AE0DCE560}"/>
              </a:ext>
            </a:extLst>
          </p:cNvPr>
          <p:cNvSpPr/>
          <p:nvPr/>
        </p:nvSpPr>
        <p:spPr>
          <a:xfrm>
            <a:off x="80938" y="92572"/>
            <a:ext cx="185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Epidemiology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91183" y="3181343"/>
            <a:ext cx="6387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Contaminated food. So its found worldwide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865D00-4390-7145-98A2-D0DB4B263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947" y="877402"/>
            <a:ext cx="5206608" cy="314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6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7E8790-147C-984A-8C7E-0ACBC665064C}"/>
              </a:ext>
            </a:extLst>
          </p:cNvPr>
          <p:cNvSpPr/>
          <p:nvPr/>
        </p:nvSpPr>
        <p:spPr>
          <a:xfrm>
            <a:off x="80938" y="92572"/>
            <a:ext cx="3017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Physiology &amp; Structure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538AC7-BFC6-7E4B-B702-75DFAD31B00C}"/>
              </a:ext>
            </a:extLst>
          </p:cNvPr>
          <p:cNvSpPr/>
          <p:nvPr/>
        </p:nvSpPr>
        <p:spPr>
          <a:xfrm>
            <a:off x="247501" y="1097841"/>
            <a:ext cx="5095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Prelim identification: </a:t>
            </a:r>
          </a:p>
          <a:p>
            <a:r>
              <a:rPr lang="en-US" dirty="0">
                <a:latin typeface="Calibri" panose="020F0502020204030204" pitchFamily="34" charset="0"/>
              </a:rPr>
              <a:t>          </a:t>
            </a:r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Gram positive rods </a:t>
            </a:r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        • </a:t>
            </a:r>
            <a:r>
              <a:rPr lang="en-US" dirty="0">
                <a:latin typeface="Calibri" panose="020F0502020204030204" pitchFamily="34" charset="0"/>
              </a:rPr>
              <a:t>Motile when examined in liquid broth culture</a:t>
            </a:r>
          </a:p>
          <a:p>
            <a:r>
              <a:rPr lang="en-US" dirty="0">
                <a:latin typeface="Calibri" panose="020F0502020204030204" pitchFamily="34" charset="0"/>
              </a:rPr>
              <a:t>              (end over end tumbling) under a microscope </a:t>
            </a:r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        •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>
                <a:latin typeface="Calibri" panose="020F0502020204030204" pitchFamily="34" charset="0"/>
              </a:rPr>
              <a:t>eta</a:t>
            </a:r>
            <a:r>
              <a:rPr lang="el-GR" dirty="0">
                <a:latin typeface="Calibri" panose="020F0502020204030204" pitchFamily="34" charset="0"/>
              </a:rPr>
              <a:t>-</a:t>
            </a:r>
            <a:r>
              <a:rPr lang="en-US" dirty="0">
                <a:latin typeface="Calibri" panose="020F0502020204030204" pitchFamily="34" charset="0"/>
              </a:rPr>
              <a:t>hemolysis on a plate (weakly)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Facultative intracellular pathogen (can live inside or outside cells.)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EC8B8-C169-4045-AA6F-F6154E1EB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053" y="636998"/>
            <a:ext cx="6296446" cy="55840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2C6A8F-C270-8F48-A0AA-596260569EA7}"/>
              </a:ext>
            </a:extLst>
          </p:cNvPr>
          <p:cNvSpPr/>
          <p:nvPr/>
        </p:nvSpPr>
        <p:spPr>
          <a:xfrm>
            <a:off x="423745" y="554237"/>
            <a:ext cx="4598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Listeria monocytogenes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93351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C8CB96-AC01-0041-ABA1-59211F256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784" y="1084996"/>
            <a:ext cx="1843971" cy="8942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D6AF06-E610-0D4A-A5C8-BDEB1AE08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576" y="2574991"/>
            <a:ext cx="5212424" cy="3429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F15B33-ABB3-A64B-962C-E69739525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1016">
            <a:off x="5232869" y="623109"/>
            <a:ext cx="3022600" cy="33401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DDE42CF-F656-5A4D-85E9-19A6EB956BDD}"/>
              </a:ext>
            </a:extLst>
          </p:cNvPr>
          <p:cNvSpPr/>
          <p:nvPr/>
        </p:nvSpPr>
        <p:spPr>
          <a:xfrm>
            <a:off x="9275357" y="4233266"/>
            <a:ext cx="904126" cy="821932"/>
          </a:xfrm>
          <a:prstGeom prst="ellipse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9BD904-DDAA-494F-835D-A41677DB6B6D}"/>
              </a:ext>
            </a:extLst>
          </p:cNvPr>
          <p:cNvSpPr txBox="1"/>
          <p:nvPr/>
        </p:nvSpPr>
        <p:spPr>
          <a:xfrm>
            <a:off x="9263322" y="5001692"/>
            <a:ext cx="164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phagolysosome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C784D3-1F02-3F43-9968-849B7D78A34E}"/>
              </a:ext>
            </a:extLst>
          </p:cNvPr>
          <p:cNvGrpSpPr/>
          <p:nvPr/>
        </p:nvGrpSpPr>
        <p:grpSpPr>
          <a:xfrm>
            <a:off x="7880261" y="4098294"/>
            <a:ext cx="1350123" cy="1389168"/>
            <a:chOff x="4303427" y="2781300"/>
            <a:chExt cx="1350123" cy="138916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A3057C1-3D78-234C-93BD-2941BCB49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3250" y="2781300"/>
              <a:ext cx="1185148" cy="45617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1852A87-BEC2-D643-A708-77C15370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8402" y="3114158"/>
              <a:ext cx="1185148" cy="45617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027F71-86CA-BF4F-89F0-BF1DBE7A5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0305" y="3447016"/>
              <a:ext cx="1185148" cy="45617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8AF2CB4-478F-CB48-A872-ED14611DD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3427" y="3714298"/>
              <a:ext cx="1185148" cy="456170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18C420B-DF82-D048-BD58-111618842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993" y="3361074"/>
            <a:ext cx="3401689" cy="2508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BD9028-2667-7541-845A-A1225B498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1232" y="4495586"/>
            <a:ext cx="772375" cy="29729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BCD2288-86FB-0747-A358-02D9CC53D726}"/>
              </a:ext>
            </a:extLst>
          </p:cNvPr>
          <p:cNvGrpSpPr/>
          <p:nvPr/>
        </p:nvGrpSpPr>
        <p:grpSpPr>
          <a:xfrm>
            <a:off x="4866663" y="3981856"/>
            <a:ext cx="1350123" cy="1389168"/>
            <a:chOff x="4303427" y="2781300"/>
            <a:chExt cx="1350123" cy="138916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1936D26-D95E-F249-8F95-692CCED50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3250" y="2781300"/>
              <a:ext cx="1185148" cy="45617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99F1CC4-A5D2-D646-A80C-51FDD425D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8402" y="3114158"/>
              <a:ext cx="1185148" cy="45617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34E4CEC-BBA3-494D-AE77-E04307BE0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0305" y="3447016"/>
              <a:ext cx="1185148" cy="45617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7A579D4-E83D-FB4C-A5DE-703C401E7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3427" y="3714298"/>
              <a:ext cx="1185148" cy="45617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0405CE5-953A-A043-8B10-1B6A74373836}"/>
              </a:ext>
            </a:extLst>
          </p:cNvPr>
          <p:cNvSpPr/>
          <p:nvPr/>
        </p:nvSpPr>
        <p:spPr>
          <a:xfrm>
            <a:off x="190213" y="1304200"/>
            <a:ext cx="52124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It has </a:t>
            </a:r>
            <a:r>
              <a:rPr lang="en-US" b="1" dirty="0">
                <a:latin typeface="Calibri" panose="020F0502020204030204" pitchFamily="34" charset="0"/>
              </a:rPr>
              <a:t>acid stress response genes </a:t>
            </a:r>
            <a:r>
              <a:rPr lang="en-US" dirty="0">
                <a:latin typeface="Calibri" panose="020F0502020204030204" pitchFamily="34" charset="0"/>
              </a:rPr>
              <a:t>that activate and allow it to survives stomach acid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It also has good adherence proteins (</a:t>
            </a:r>
            <a:r>
              <a:rPr lang="en-US" b="1" dirty="0" err="1">
                <a:latin typeface="Calibri" panose="020F0502020204030204" pitchFamily="34" charset="0"/>
              </a:rPr>
              <a:t>Internalins</a:t>
            </a:r>
            <a:r>
              <a:rPr lang="en-US" b="1" dirty="0">
                <a:latin typeface="Calibri" panose="020F0502020204030204" pitchFamily="34" charset="0"/>
              </a:rPr>
              <a:t> A and B</a:t>
            </a:r>
            <a:r>
              <a:rPr lang="en-US" dirty="0">
                <a:latin typeface="Calibri" panose="020F0502020204030204" pitchFamily="34" charset="0"/>
              </a:rPr>
              <a:t>) </a:t>
            </a:r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Once adhered, cells internalize it (by phagocytosis). the bacterium then becomes encased in a phagolysosome (cellular response to internalizing bacteria) which also has a low acidic </a:t>
            </a:r>
            <a:r>
              <a:rPr lang="en-US" dirty="0" err="1">
                <a:latin typeface="Calibri" panose="020F0502020204030204" pitchFamily="34" charset="0"/>
              </a:rPr>
              <a:t>pH.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• To escape, the lysosome’s </a:t>
            </a:r>
            <a:r>
              <a:rPr lang="en-US" dirty="0">
                <a:latin typeface="Calibri" panose="020F0502020204030204" pitchFamily="34" charset="0"/>
              </a:rPr>
              <a:t>acidic environment, it activates a pore forming cytolysin (</a:t>
            </a:r>
            <a:r>
              <a:rPr lang="en-US" b="1" dirty="0" err="1">
                <a:latin typeface="Calibri" panose="020F0502020204030204" pitchFamily="34" charset="0"/>
              </a:rPr>
              <a:t>listeriolysin</a:t>
            </a:r>
            <a:r>
              <a:rPr lang="en-US" b="1" dirty="0">
                <a:latin typeface="Calibri" panose="020F0502020204030204" pitchFamily="34" charset="0"/>
              </a:rPr>
              <a:t> O</a:t>
            </a:r>
            <a:r>
              <a:rPr lang="en-US" dirty="0">
                <a:latin typeface="Calibri" panose="020F0502020204030204" pitchFamily="34" charset="0"/>
              </a:rPr>
              <a:t>) and </a:t>
            </a:r>
            <a:r>
              <a:rPr lang="en-US" b="1" dirty="0">
                <a:latin typeface="Calibri" panose="020F0502020204030204" pitchFamily="34" charset="0"/>
              </a:rPr>
              <a:t>2 phospholipase C enzymes </a:t>
            </a:r>
            <a:r>
              <a:rPr lang="en-US" dirty="0">
                <a:latin typeface="Calibri" panose="020F0502020204030204" pitchFamily="34" charset="0"/>
              </a:rPr>
              <a:t>(degrades the cytoplasmic membrane) which frees the bacterium into the cytosol of the human epithelial cells of the gastrointestinal tract.</a:t>
            </a:r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/>
              <a:t>It can replicate in the cell.</a:t>
            </a:r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/>
              <a:t>It also polymerizes actin (</a:t>
            </a:r>
            <a:r>
              <a:rPr lang="en-US" b="1" dirty="0" err="1"/>
              <a:t>ActA</a:t>
            </a:r>
            <a:r>
              <a:rPr lang="en-US" dirty="0"/>
              <a:t>) to move/push itself into other cells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74478C-A51E-454D-A85C-8B7E4EA7E1F6}"/>
              </a:ext>
            </a:extLst>
          </p:cNvPr>
          <p:cNvSpPr/>
          <p:nvPr/>
        </p:nvSpPr>
        <p:spPr>
          <a:xfrm>
            <a:off x="80938" y="92572"/>
            <a:ext cx="338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Pathogenesis &amp; Immunity</a:t>
            </a:r>
            <a:endParaRPr lang="en-US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B1AA22-BD4F-3B47-BECE-7EB731DD010E}"/>
              </a:ext>
            </a:extLst>
          </p:cNvPr>
          <p:cNvSpPr/>
          <p:nvPr/>
        </p:nvSpPr>
        <p:spPr>
          <a:xfrm>
            <a:off x="423745" y="554237"/>
            <a:ext cx="4598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Listeria monocytogenes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626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2 L -0.26745 -0.004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3D6AF06-E610-0D4A-A5C8-BDEB1AE0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576" y="2574991"/>
            <a:ext cx="5212424" cy="342973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DDE42CF-F656-5A4D-85E9-19A6EB956BDD}"/>
              </a:ext>
            </a:extLst>
          </p:cNvPr>
          <p:cNvSpPr/>
          <p:nvPr/>
        </p:nvSpPr>
        <p:spPr>
          <a:xfrm>
            <a:off x="9275357" y="4233266"/>
            <a:ext cx="904126" cy="821932"/>
          </a:xfrm>
          <a:prstGeom prst="ellipse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9BD904-DDAA-494F-835D-A41677DB6B6D}"/>
              </a:ext>
            </a:extLst>
          </p:cNvPr>
          <p:cNvSpPr txBox="1"/>
          <p:nvPr/>
        </p:nvSpPr>
        <p:spPr>
          <a:xfrm>
            <a:off x="9263322" y="5001692"/>
            <a:ext cx="164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phagolysosome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C784D3-1F02-3F43-9968-849B7D78A34E}"/>
              </a:ext>
            </a:extLst>
          </p:cNvPr>
          <p:cNvGrpSpPr/>
          <p:nvPr/>
        </p:nvGrpSpPr>
        <p:grpSpPr>
          <a:xfrm>
            <a:off x="7880261" y="4098294"/>
            <a:ext cx="1350123" cy="1389168"/>
            <a:chOff x="4303427" y="2781300"/>
            <a:chExt cx="1350123" cy="138916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A3057C1-3D78-234C-93BD-2941BCB49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3250" y="2781300"/>
              <a:ext cx="1185148" cy="45617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1852A87-BEC2-D643-A708-77C15370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8402" y="3114158"/>
              <a:ext cx="1185148" cy="45617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027F71-86CA-BF4F-89F0-BF1DBE7A5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0305" y="3447016"/>
              <a:ext cx="1185148" cy="45617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8AF2CB4-478F-CB48-A872-ED14611DD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3427" y="3714298"/>
              <a:ext cx="1185148" cy="45617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ABD9028-2667-7541-845A-A1225B498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232" y="4495586"/>
            <a:ext cx="772375" cy="29729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574478C-A51E-454D-A85C-8B7E4EA7E1F6}"/>
              </a:ext>
            </a:extLst>
          </p:cNvPr>
          <p:cNvSpPr/>
          <p:nvPr/>
        </p:nvSpPr>
        <p:spPr>
          <a:xfrm>
            <a:off x="80938" y="92572"/>
            <a:ext cx="338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F0000"/>
                </a:solidFill>
                <a:latin typeface="CalibriLight"/>
              </a:rPr>
              <a:t>Pathogenesis &amp; Immunity</a:t>
            </a:r>
            <a:endParaRPr lang="en-US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B1AA22-BD4F-3B47-BECE-7EB731DD010E}"/>
              </a:ext>
            </a:extLst>
          </p:cNvPr>
          <p:cNvSpPr/>
          <p:nvPr/>
        </p:nvSpPr>
        <p:spPr>
          <a:xfrm>
            <a:off x="423745" y="554237"/>
            <a:ext cx="4598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BF0000"/>
                </a:solidFill>
                <a:latin typeface="CalibriLight,Italic"/>
              </a:rPr>
              <a:t>Listeria monocytogenes</a:t>
            </a:r>
            <a:endParaRPr lang="en-US" sz="360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10802D-C94A-8642-96A6-B614679373A6}"/>
              </a:ext>
            </a:extLst>
          </p:cNvPr>
          <p:cNvSpPr/>
          <p:nvPr/>
        </p:nvSpPr>
        <p:spPr>
          <a:xfrm>
            <a:off x="352474" y="1456022"/>
            <a:ext cx="40475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They can infect other nearby cells, including macrophages, which get transported to the liver and spleen (now it’s systemic) </a:t>
            </a:r>
          </a:p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Humoral immunity (Antibody) is unimportant in infection with </a:t>
            </a:r>
            <a:r>
              <a:rPr lang="en-US" i="1" dirty="0">
                <a:latin typeface="Calibri" panose="020F0502020204030204" pitchFamily="34" charset="0"/>
              </a:rPr>
              <a:t>L. monocytogenes</a:t>
            </a:r>
            <a:r>
              <a:rPr lang="en-US" dirty="0">
                <a:latin typeface="Calibri" panose="020F0502020204030204" pitchFamily="34" charset="0"/>
              </a:rPr>
              <a:t> because they replicate in macrophages and move within cells, avoiding antibodies. </a:t>
            </a:r>
          </a:p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• </a:t>
            </a:r>
            <a:r>
              <a:rPr lang="en-US" dirty="0">
                <a:latin typeface="Calibri" panose="020F0502020204030204" pitchFamily="34" charset="0"/>
              </a:rPr>
              <a:t>For this reason, patients with impaired </a:t>
            </a:r>
            <a:r>
              <a:rPr lang="en-US" b="1" dirty="0">
                <a:latin typeface="Calibri" panose="020F0502020204030204" pitchFamily="34" charset="0"/>
              </a:rPr>
              <a:t>cellular immunity </a:t>
            </a:r>
            <a:r>
              <a:rPr lang="en-US" dirty="0">
                <a:latin typeface="Calibri" panose="020F0502020204030204" pitchFamily="34" charset="0"/>
              </a:rPr>
              <a:t>(T cell), are susceptible to severe infections.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53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2342</Words>
  <Application>Microsoft Macintosh PowerPoint</Application>
  <PresentationFormat>Widescreen</PresentationFormat>
  <Paragraphs>261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Avenir</vt:lpstr>
      <vt:lpstr>Calibri</vt:lpstr>
      <vt:lpstr>Calibri Light</vt:lpstr>
      <vt:lpstr>Calibri,Bold</vt:lpstr>
      <vt:lpstr>Calibri,Italic</vt:lpstr>
      <vt:lpstr>CalibriLight</vt:lpstr>
      <vt:lpstr>CalibriLight,Italic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98</cp:revision>
  <dcterms:created xsi:type="dcterms:W3CDTF">2026-01-30T20:40:32Z</dcterms:created>
  <dcterms:modified xsi:type="dcterms:W3CDTF">2026-02-04T20:39:57Z</dcterms:modified>
</cp:coreProperties>
</file>