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59" r:id="rId10"/>
    <p:sldId id="262" r:id="rId11"/>
    <p:sldId id="266" r:id="rId12"/>
    <p:sldId id="279" r:id="rId13"/>
    <p:sldId id="267" r:id="rId14"/>
    <p:sldId id="269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B6068-F489-B54F-BA62-139DEB002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C33EF-9804-0045-AC76-DC4BCB4C9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48E1-A350-0E42-A51A-4EAEE786C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AE0A-9495-4242-8B8A-A8F96D3F5C1C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97FF0-457F-E947-98DF-7618237B0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59B33-7BE9-B24C-B2C1-1CED39130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DA264-E89F-4F49-9C5A-25F1A362F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24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52A2F-B6CD-9F4B-9D22-FFE90F42F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F0F96-47E0-0344-A375-C4D81ADE7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28C1-8CD0-D943-A6CE-A05C4835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AE0A-9495-4242-8B8A-A8F96D3F5C1C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41BD8-1CBE-4A4F-9A62-1E1FF5889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96BF3-22C9-C94D-A7D6-92106148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DA264-E89F-4F49-9C5A-25F1A362F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7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82D5D0-5FC2-3142-AE6B-A449B0CAED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857D3D-A24C-0245-A7AE-55675B4B1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A5D59-AAA8-8648-BA38-830C8B944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AE0A-9495-4242-8B8A-A8F96D3F5C1C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E7470-32BA-944D-9428-B6670D5BB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308EE-829F-6145-9E21-B12CA410F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DA264-E89F-4F49-9C5A-25F1A362F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5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CBFC2-3F55-8047-97FF-D462AA59B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13E09-AE80-C445-B950-3CC3C0632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82074-C23F-3049-8FD6-D3ECDC64F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AE0A-9495-4242-8B8A-A8F96D3F5C1C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AD7F7-1610-A145-A49A-A358B69DD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B623-C428-7242-9159-9AF7FD77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DA264-E89F-4F49-9C5A-25F1A362F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5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19644-9159-3743-80FA-34334A806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B6C30-8164-684A-8E7C-003C4DF08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3A002-451E-B047-B340-437D759B9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AE0A-9495-4242-8B8A-A8F96D3F5C1C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E7D-A0A2-BB4E-A85B-67AC0F8E9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580B6-8FA7-C54D-BA94-EA725690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DA264-E89F-4F49-9C5A-25F1A362F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68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6934B-8513-6B4B-961F-730CA413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06B58-13F3-F049-B7ED-2531A17388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4F5E2-D848-9744-89B6-9076D126F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3BBF9-4032-C547-AA67-BE8CBCFE1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AE0A-9495-4242-8B8A-A8F96D3F5C1C}" type="datetimeFigureOut">
              <a:rPr lang="en-US" smtClean="0"/>
              <a:t>2/2/26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1F683-EB85-E24E-8332-B1C3010A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5E426-BF37-D146-A289-C27F1AE2B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DA264-E89F-4F49-9C5A-25F1A362F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1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D6239-89BC-D24E-91E0-D7D5932E8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12E23-D647-B74E-AE2D-4DC57AE2C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BEACD-6A5A-CF4A-B45E-44028607F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671538-B2CB-9841-93B4-919370665B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CC761E-D155-554B-8B7B-668A451B2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7846D3-9747-C146-8920-82D40F929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AE0A-9495-4242-8B8A-A8F96D3F5C1C}" type="datetimeFigureOut">
              <a:rPr lang="en-US" smtClean="0"/>
              <a:t>2/2/26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5669A8-A8CE-B549-98AE-A83665FF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C52D5D-1CCF-A845-BEB0-FEB18697F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DA264-E89F-4F49-9C5A-25F1A362F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0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38A31-0C18-394B-BB71-DA6EEA01F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1D3C48-EEF9-AF41-9A38-B1507E7FD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AE0A-9495-4242-8B8A-A8F96D3F5C1C}" type="datetimeFigureOut">
              <a:rPr lang="en-US" smtClean="0"/>
              <a:t>2/2/26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775783-D512-F44C-9D2D-E8A06DE58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73CF0-2AF4-3F44-A0A7-458A811DE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DA264-E89F-4F49-9C5A-25F1A362F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6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247D46-D378-404A-8B81-8B0A3D85E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AE0A-9495-4242-8B8A-A8F96D3F5C1C}" type="datetimeFigureOut">
              <a:rPr lang="en-US" smtClean="0"/>
              <a:t>2/2/26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D27F6B-0E99-F04D-809E-F2156462D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2F266-C1B7-E447-BD52-F5CC7095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DA264-E89F-4F49-9C5A-25F1A362F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7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0D68C-33DB-574E-97BC-1FA5E9606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C2894-D636-9046-A156-34703EB7C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51B3F-E2C7-E748-AF3E-7E551B6F9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96B40-544D-024D-ADCA-B83576857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AE0A-9495-4242-8B8A-A8F96D3F5C1C}" type="datetimeFigureOut">
              <a:rPr lang="en-US" smtClean="0"/>
              <a:t>2/2/26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B6A4D-C9B6-6E4A-85D2-C166CEDFC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D6DD7-08AC-9645-962D-9087B8552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DA264-E89F-4F49-9C5A-25F1A362F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7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CD01B-6D2F-0E47-8702-43FF04642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BFA953-B350-2044-8F3C-F1DBBFA785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29A61-C852-A04E-BBDA-81581DEA0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649A74-A37D-9A47-89AC-D9CF0888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AE0A-9495-4242-8B8A-A8F96D3F5C1C}" type="datetimeFigureOut">
              <a:rPr lang="en-US" smtClean="0"/>
              <a:t>2/2/26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3296B-2678-7644-BE28-C39F25484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5E977-CF24-944A-BB38-2594D2A59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DA264-E89F-4F49-9C5A-25F1A362F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1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6E09E-2F8E-B34E-A3E5-0C8CD9470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8CF3D-0383-9642-8B6F-C54FA0249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44CFA-D497-4C42-9648-73D54518D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9AE0A-9495-4242-8B8A-A8F96D3F5C1C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F014F-1905-5C40-9BC4-3172E7FE4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2D64D-1C23-3A4F-8EB8-51A676892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DA264-E89F-4F49-9C5A-25F1A362F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4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0380B3-F91E-0445-8C3A-C42A36CC162A}"/>
              </a:ext>
            </a:extLst>
          </p:cNvPr>
          <p:cNvSpPr/>
          <p:nvPr/>
        </p:nvSpPr>
        <p:spPr>
          <a:xfrm>
            <a:off x="823125" y="783236"/>
            <a:ext cx="2797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355621"/>
                </a:solidFill>
                <a:latin typeface="CalibriLight"/>
              </a:rPr>
              <a:t>Chapter 20 - </a:t>
            </a:r>
            <a:r>
              <a:rPr lang="en-US" sz="2400" dirty="0">
                <a:solidFill>
                  <a:srgbClr val="355621"/>
                </a:solidFill>
                <a:effectLst/>
                <a:latin typeface="CalibriLight"/>
              </a:rPr>
              <a:t>Bacillus 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CA478D-873F-0A4A-A4A4-73CEBFE87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025" y="1244901"/>
            <a:ext cx="8270132" cy="55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36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AB56C1-5E93-FA48-AFAF-CDA03CCC3876}"/>
              </a:ext>
            </a:extLst>
          </p:cNvPr>
          <p:cNvSpPr/>
          <p:nvPr/>
        </p:nvSpPr>
        <p:spPr>
          <a:xfrm>
            <a:off x="80938" y="92572"/>
            <a:ext cx="338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Pathogenesis &amp; Immunity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2F6098-C7D4-F949-8526-BB99D349A902}"/>
              </a:ext>
            </a:extLst>
          </p:cNvPr>
          <p:cNvSpPr/>
          <p:nvPr/>
        </p:nvSpPr>
        <p:spPr>
          <a:xfrm>
            <a:off x="423745" y="554237"/>
            <a:ext cx="3543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anthracis </a:t>
            </a:r>
            <a:endParaRPr lang="en-US" sz="3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EB264E-B315-6A45-A421-49C9F93E2E49}"/>
              </a:ext>
            </a:extLst>
          </p:cNvPr>
          <p:cNvSpPr/>
          <p:nvPr/>
        </p:nvSpPr>
        <p:spPr>
          <a:xfrm>
            <a:off x="423746" y="3026018"/>
            <a:ext cx="50237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 protective antigen (</a:t>
            </a:r>
            <a:r>
              <a:rPr lang="en-US" b="1" dirty="0"/>
              <a:t>PA</a:t>
            </a:r>
            <a:r>
              <a:rPr lang="en-US" dirty="0"/>
              <a:t>)  …called ‘protective’  </a:t>
            </a:r>
          </a:p>
          <a:p>
            <a:r>
              <a:rPr lang="en-US" dirty="0"/>
              <a:t>                because its used to make the vaccine</a:t>
            </a:r>
          </a:p>
          <a:p>
            <a:r>
              <a:rPr lang="en-US" dirty="0"/>
              <a:t>• edema factor (</a:t>
            </a:r>
            <a:r>
              <a:rPr lang="en-US" b="1" dirty="0"/>
              <a:t>EF</a:t>
            </a:r>
            <a:r>
              <a:rPr lang="en-US" dirty="0"/>
              <a:t>)</a:t>
            </a:r>
          </a:p>
          <a:p>
            <a:r>
              <a:rPr lang="en-US" dirty="0"/>
              <a:t>• lethal factor (</a:t>
            </a:r>
            <a:r>
              <a:rPr lang="en-US" b="1" dirty="0"/>
              <a:t>LF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•None toxic on their own. But when EF or LF </a:t>
            </a:r>
          </a:p>
          <a:p>
            <a:r>
              <a:rPr lang="en-US" dirty="0"/>
              <a:t>                combine with PA they cause disease: </a:t>
            </a:r>
          </a:p>
          <a:p>
            <a:r>
              <a:rPr lang="en-US" dirty="0"/>
              <a:t>         • </a:t>
            </a:r>
            <a:r>
              <a:rPr lang="en-US" b="1" dirty="0"/>
              <a:t>PA</a:t>
            </a:r>
            <a:r>
              <a:rPr lang="en-US" dirty="0"/>
              <a:t> plus </a:t>
            </a:r>
            <a:r>
              <a:rPr lang="en-US" b="1" dirty="0"/>
              <a:t>EF</a:t>
            </a:r>
            <a:r>
              <a:rPr lang="en-US" dirty="0"/>
              <a:t> forms edema toxin </a:t>
            </a:r>
          </a:p>
          <a:p>
            <a:r>
              <a:rPr lang="en-US" dirty="0"/>
              <a:t>         • </a:t>
            </a:r>
            <a:r>
              <a:rPr lang="en-US" b="1" dirty="0"/>
              <a:t>PA</a:t>
            </a:r>
            <a:r>
              <a:rPr lang="en-US" dirty="0"/>
              <a:t> plus </a:t>
            </a:r>
            <a:r>
              <a:rPr lang="en-US" b="1" dirty="0"/>
              <a:t>LF</a:t>
            </a:r>
            <a:r>
              <a:rPr lang="en-US" dirty="0"/>
              <a:t> forms lethal toxin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D6B868-6DD2-3445-9063-EAECD6C9ADBD}"/>
              </a:ext>
            </a:extLst>
          </p:cNvPr>
          <p:cNvSpPr txBox="1"/>
          <p:nvPr/>
        </p:nvSpPr>
        <p:spPr>
          <a:xfrm>
            <a:off x="504419" y="2010355"/>
            <a:ext cx="3803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 exotoxins</a:t>
            </a:r>
            <a:r>
              <a:rPr lang="en-US" dirty="0"/>
              <a:t>, encoded on plasmid </a:t>
            </a:r>
            <a:r>
              <a:rPr lang="en-US" b="1" dirty="0"/>
              <a:t>pXO1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09440-9357-FF46-A587-55EB17576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331" y="0"/>
            <a:ext cx="657225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1C2BC9-2650-0A41-878B-CB5410D97E36}"/>
              </a:ext>
            </a:extLst>
          </p:cNvPr>
          <p:cNvSpPr txBox="1"/>
          <p:nvPr/>
        </p:nvSpPr>
        <p:spPr>
          <a:xfrm>
            <a:off x="8980631" y="2379687"/>
            <a:ext cx="2307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Staphylococcus aureus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D15C5F-EA61-774F-8BAD-36D97AC75AEA}"/>
              </a:ext>
            </a:extLst>
          </p:cNvPr>
          <p:cNvSpPr/>
          <p:nvPr/>
        </p:nvSpPr>
        <p:spPr>
          <a:xfrm>
            <a:off x="6336861" y="184905"/>
            <a:ext cx="1804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Bacillus anthracis</a:t>
            </a:r>
          </a:p>
        </p:txBody>
      </p:sp>
    </p:spTree>
    <p:extLst>
      <p:ext uri="{BB962C8B-B14F-4D97-AF65-F5344CB8AC3E}">
        <p14:creationId xmlns:p14="http://schemas.microsoft.com/office/powerpoint/2010/main" val="1311420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AB56C1-5E93-FA48-AFAF-CDA03CCC3876}"/>
              </a:ext>
            </a:extLst>
          </p:cNvPr>
          <p:cNvSpPr/>
          <p:nvPr/>
        </p:nvSpPr>
        <p:spPr>
          <a:xfrm>
            <a:off x="80938" y="92572"/>
            <a:ext cx="338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Pathogenesis &amp; Immunity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2F6098-C7D4-F949-8526-BB99D349A902}"/>
              </a:ext>
            </a:extLst>
          </p:cNvPr>
          <p:cNvSpPr/>
          <p:nvPr/>
        </p:nvSpPr>
        <p:spPr>
          <a:xfrm>
            <a:off x="423745" y="554237"/>
            <a:ext cx="3543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anthracis </a:t>
            </a:r>
            <a:endParaRPr lang="en-US" sz="3600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3B3916-7D32-7D4B-97C2-A6E6845B33B4}"/>
              </a:ext>
            </a:extLst>
          </p:cNvPr>
          <p:cNvSpPr/>
          <p:nvPr/>
        </p:nvSpPr>
        <p:spPr>
          <a:xfrm>
            <a:off x="163370" y="2222218"/>
            <a:ext cx="579968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PA binds to receptors on many tissues, including  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brain, heart, lungs, muscle, pancreas, macrophages. </a:t>
            </a:r>
          </a:p>
          <a:p>
            <a:r>
              <a:rPr lang="en-US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It then gets cleaved by proteases, leaving behind a 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63-kDa fragment, called PA63</a:t>
            </a:r>
          </a:p>
          <a:p>
            <a:r>
              <a:rPr lang="en-US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Seven PA63 fragments combine to form a ring, 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creating a pore precursor, aka the 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prepore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The 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prepore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can now bind up to 3 molecules of LF 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and/or EF</a:t>
            </a:r>
          </a:p>
          <a:p>
            <a:r>
              <a:rPr lang="en-US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After binding, the </a:t>
            </a:r>
            <a:r>
              <a:rPr lang="en-US" dirty="0" err="1">
                <a:solidFill>
                  <a:srgbClr val="000000"/>
                </a:solidFill>
                <a:latin typeface="Helvetica" pitchFamily="2" charset="0"/>
              </a:rPr>
              <a:t>prepore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undergoes endocytosis, 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and a pore is formed which releases LF and/or EF 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directly into the cell.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9C3B86-82E2-D142-AB8C-057B62AF5A46}"/>
              </a:ext>
            </a:extLst>
          </p:cNvPr>
          <p:cNvSpPr txBox="1"/>
          <p:nvPr/>
        </p:nvSpPr>
        <p:spPr>
          <a:xfrm>
            <a:off x="859656" y="1449031"/>
            <a:ext cx="3681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Toxin’s mechanism of action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003E7B-6E1A-6B45-B09B-386DEBC10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733" y="414536"/>
            <a:ext cx="5665522" cy="45883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DC6021-BF8E-E248-A283-EFCBB63B59BA}"/>
              </a:ext>
            </a:extLst>
          </p:cNvPr>
          <p:cNvSpPr txBox="1"/>
          <p:nvPr/>
        </p:nvSpPr>
        <p:spPr>
          <a:xfrm>
            <a:off x="163370" y="5408969"/>
            <a:ext cx="11715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LF – protease that cleaves MAP (mitogen-activated protein) kinase = cell death (Also causes release of a lot of cytokines) </a:t>
            </a:r>
          </a:p>
          <a:p>
            <a:r>
              <a:rPr lang="en-US" dirty="0"/>
              <a:t>• EF – adenylyl cyclase, which ↑ cAMP resulting in edema 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782B06-D8F5-A241-96B2-E4E6259CC01F}"/>
              </a:ext>
            </a:extLst>
          </p:cNvPr>
          <p:cNvSpPr/>
          <p:nvPr/>
        </p:nvSpPr>
        <p:spPr>
          <a:xfrm>
            <a:off x="494011" y="6303763"/>
            <a:ext cx="10542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* Other pathogens often target/upregulate cAMP. cAMP causes relaxation (vasodilation). Fluids leak into tissues</a:t>
            </a:r>
          </a:p>
        </p:txBody>
      </p:sp>
    </p:spTree>
    <p:extLst>
      <p:ext uri="{BB962C8B-B14F-4D97-AF65-F5344CB8AC3E}">
        <p14:creationId xmlns:p14="http://schemas.microsoft.com/office/powerpoint/2010/main" val="927320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AB56C1-5E93-FA48-AFAF-CDA03CCC3876}"/>
              </a:ext>
            </a:extLst>
          </p:cNvPr>
          <p:cNvSpPr/>
          <p:nvPr/>
        </p:nvSpPr>
        <p:spPr>
          <a:xfrm>
            <a:off x="80938" y="92572"/>
            <a:ext cx="338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Pathogenesis &amp; Immunity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2F6098-C7D4-F949-8526-BB99D349A902}"/>
              </a:ext>
            </a:extLst>
          </p:cNvPr>
          <p:cNvSpPr/>
          <p:nvPr/>
        </p:nvSpPr>
        <p:spPr>
          <a:xfrm>
            <a:off x="423745" y="554237"/>
            <a:ext cx="3543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anthracis </a:t>
            </a:r>
            <a:endParaRPr lang="en-US" sz="3600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3B3916-7D32-7D4B-97C2-A6E6845B33B4}"/>
              </a:ext>
            </a:extLst>
          </p:cNvPr>
          <p:cNvSpPr/>
          <p:nvPr/>
        </p:nvSpPr>
        <p:spPr>
          <a:xfrm>
            <a:off x="234839" y="3072109"/>
            <a:ext cx="57996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b="1" dirty="0">
                <a:solidFill>
                  <a:srgbClr val="0070C0"/>
                </a:solidFill>
              </a:rPr>
              <a:t>toxins also help evade </a:t>
            </a:r>
            <a:r>
              <a:rPr lang="en-US" dirty="0">
                <a:solidFill>
                  <a:srgbClr val="000000"/>
                </a:solidFill>
              </a:rPr>
              <a:t>the cells immune system: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• </a:t>
            </a:r>
            <a:r>
              <a:rPr lang="en-US" dirty="0"/>
              <a:t>the MAPK signaling cascade is essential for induction of the oxidative burst and pro-inflammatory cytokine, expression, and for cell migration of the innate immune response</a:t>
            </a:r>
          </a:p>
          <a:p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• </a:t>
            </a:r>
            <a:r>
              <a:rPr lang="en-US" dirty="0"/>
              <a:t>the strong increase in cAMP induced by ET is also a potent inhibitor of these processes.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9C3B86-82E2-D142-AB8C-057B62AF5A46}"/>
              </a:ext>
            </a:extLst>
          </p:cNvPr>
          <p:cNvSpPr txBox="1"/>
          <p:nvPr/>
        </p:nvSpPr>
        <p:spPr>
          <a:xfrm>
            <a:off x="234839" y="1393451"/>
            <a:ext cx="5382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 Approaches for Immune system evasion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003E7B-6E1A-6B45-B09B-386DEBC10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733" y="414536"/>
            <a:ext cx="5665522" cy="45883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782B06-D8F5-A241-96B2-E4E6259CC01F}"/>
              </a:ext>
            </a:extLst>
          </p:cNvPr>
          <p:cNvSpPr/>
          <p:nvPr/>
        </p:nvSpPr>
        <p:spPr>
          <a:xfrm>
            <a:off x="494011" y="6303763"/>
            <a:ext cx="7892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* The results is after entry, the bacteria produces massive bacteremia and toxemia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27E80D-1AA0-EA49-BED1-1A3A19E452F4}"/>
              </a:ext>
            </a:extLst>
          </p:cNvPr>
          <p:cNvSpPr/>
          <p:nvPr/>
        </p:nvSpPr>
        <p:spPr>
          <a:xfrm>
            <a:off x="234839" y="19106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first is a </a:t>
            </a:r>
            <a:r>
              <a:rPr lang="en-US" b="1" dirty="0">
                <a:solidFill>
                  <a:srgbClr val="0070C0"/>
                </a:solidFill>
              </a:rPr>
              <a:t>weakly immunogenic poly </a:t>
            </a:r>
            <a:r>
              <a:rPr lang="el-GR" b="1" dirty="0">
                <a:solidFill>
                  <a:srgbClr val="0070C0"/>
                </a:solidFill>
              </a:rPr>
              <a:t>γ-</a:t>
            </a:r>
            <a:r>
              <a:rPr lang="en-US" b="1" dirty="0">
                <a:solidFill>
                  <a:srgbClr val="0070C0"/>
                </a:solidFill>
              </a:rPr>
              <a:t>D-glutamic acid capsule </a:t>
            </a:r>
            <a:r>
              <a:rPr lang="en-US" dirty="0"/>
              <a:t>that surrounds the bacilli and confers resistance to phagocytosis.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856695-D3D1-6D40-8E68-0EEB8091AE20}"/>
              </a:ext>
            </a:extLst>
          </p:cNvPr>
          <p:cNvSpPr/>
          <p:nvPr/>
        </p:nvSpPr>
        <p:spPr>
          <a:xfrm>
            <a:off x="6034523" y="1495167"/>
            <a:ext cx="5799685" cy="3398109"/>
          </a:xfrm>
          <a:prstGeom prst="ellipse">
            <a:avLst/>
          </a:prstGeom>
          <a:noFill/>
          <a:ln w="152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91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AB56C1-5E93-FA48-AFAF-CDA03CCC3876}"/>
              </a:ext>
            </a:extLst>
          </p:cNvPr>
          <p:cNvSpPr/>
          <p:nvPr/>
        </p:nvSpPr>
        <p:spPr>
          <a:xfrm>
            <a:off x="80938" y="92572"/>
            <a:ext cx="2091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Clinical Disease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2F6098-C7D4-F949-8526-BB99D349A902}"/>
              </a:ext>
            </a:extLst>
          </p:cNvPr>
          <p:cNvSpPr/>
          <p:nvPr/>
        </p:nvSpPr>
        <p:spPr>
          <a:xfrm>
            <a:off x="423745" y="554237"/>
            <a:ext cx="3543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anthracis </a:t>
            </a:r>
            <a:endParaRPr lang="en-US" sz="3600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E97D0E-765E-9840-80BE-C5BC7C8546EF}"/>
              </a:ext>
            </a:extLst>
          </p:cNvPr>
          <p:cNvSpPr/>
          <p:nvPr/>
        </p:nvSpPr>
        <p:spPr>
          <a:xfrm>
            <a:off x="226168" y="1956617"/>
            <a:ext cx="629136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Three routes of infection: inoculation, ingestion, and inhalation </a:t>
            </a:r>
          </a:p>
          <a:p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Approximately 95% of naturally acquired anthrax infections in humans result from inoculation of </a:t>
            </a:r>
            <a:r>
              <a:rPr lang="en-US" i="1" dirty="0">
                <a:latin typeface="Calibri,Italic"/>
              </a:rPr>
              <a:t>Bacillus </a:t>
            </a:r>
            <a:r>
              <a:rPr lang="en-US" i="1" dirty="0">
                <a:latin typeface="Calibri" panose="020F0502020204030204" pitchFamily="34" charset="0"/>
              </a:rPr>
              <a:t>spores </a:t>
            </a:r>
            <a:r>
              <a:rPr lang="en-US" dirty="0">
                <a:latin typeface="Calibri" panose="020F0502020204030204" pitchFamily="34" charset="0"/>
              </a:rPr>
              <a:t>through exposed skin from either contaminated soil or infected animal products, such as hides, goat hair, and wool.</a:t>
            </a:r>
          </a:p>
          <a:p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Inhalation anthrax was historically called </a:t>
            </a:r>
            <a:r>
              <a:rPr lang="en-US" u="sng" dirty="0">
                <a:latin typeface="Calibri" panose="020F0502020204030204" pitchFamily="34" charset="0"/>
              </a:rPr>
              <a:t>wool-sorter’s disease </a:t>
            </a:r>
            <a:r>
              <a:rPr lang="en-US" dirty="0">
                <a:latin typeface="Calibri" panose="020F0502020204030204" pitchFamily="34" charset="0"/>
              </a:rPr>
              <a:t>because most human infections resulted from inhalation of spores while processing goat hair into wool.</a:t>
            </a:r>
          </a:p>
          <a:p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Not considered transmissible from person to person – spores awaken and replicate in the lymph nodes (not in the lungs).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ACF6A9-ADAF-334C-93A4-6FF9FC4AC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647" y="2042808"/>
            <a:ext cx="5659181" cy="377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24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AB56C1-5E93-FA48-AFAF-CDA03CCC3876}"/>
              </a:ext>
            </a:extLst>
          </p:cNvPr>
          <p:cNvSpPr/>
          <p:nvPr/>
        </p:nvSpPr>
        <p:spPr>
          <a:xfrm>
            <a:off x="80938" y="92572"/>
            <a:ext cx="2091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Clinical Disease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2F6098-C7D4-F949-8526-BB99D349A902}"/>
              </a:ext>
            </a:extLst>
          </p:cNvPr>
          <p:cNvSpPr/>
          <p:nvPr/>
        </p:nvSpPr>
        <p:spPr>
          <a:xfrm>
            <a:off x="423745" y="554237"/>
            <a:ext cx="3543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anthracis </a:t>
            </a:r>
            <a:endParaRPr lang="en-US" sz="3600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233929-A0FF-7444-A30A-0AD50EDFA047}"/>
              </a:ext>
            </a:extLst>
          </p:cNvPr>
          <p:cNvSpPr/>
          <p:nvPr/>
        </p:nvSpPr>
        <p:spPr>
          <a:xfrm>
            <a:off x="277830" y="1479482"/>
            <a:ext cx="52003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• </a:t>
            </a:r>
            <a:r>
              <a:rPr lang="en-US" sz="2000" b="1" dirty="0">
                <a:latin typeface="Calibri" panose="020F0502020204030204" pitchFamily="34" charset="0"/>
              </a:rPr>
              <a:t>Cutaneous anthrax </a:t>
            </a:r>
            <a:r>
              <a:rPr lang="en-US" sz="2000" dirty="0">
                <a:latin typeface="Calibri" panose="020F0502020204030204" pitchFamily="34" charset="0"/>
              </a:rPr>
              <a:t>starts with the development of a painless papule at the site of inoculation that rapidly progresses to an ulcer surrounded by vesicles and then to a necrotic eschar.</a:t>
            </a:r>
          </a:p>
          <a:p>
            <a:endParaRPr lang="en-US" sz="2000" dirty="0"/>
          </a:p>
          <a:p>
            <a:r>
              <a:rPr lang="en-US" sz="2000" dirty="0">
                <a:latin typeface="Arial" panose="020B0604020202020204" pitchFamily="34" charset="0"/>
              </a:rPr>
              <a:t>• </a:t>
            </a:r>
            <a:r>
              <a:rPr lang="en-US" sz="2000" dirty="0">
                <a:latin typeface="Calibri" panose="020F0502020204030204" pitchFamily="34" charset="0"/>
              </a:rPr>
              <a:t>Systemic signs, painful lymphadenopathy, and massive edema may develop.</a:t>
            </a:r>
          </a:p>
          <a:p>
            <a:r>
              <a:rPr lang="en-US" sz="2000" dirty="0">
                <a:latin typeface="Calibri" panose="020F0502020204030204" pitchFamily="34" charset="0"/>
              </a:rPr>
              <a:t> </a:t>
            </a:r>
            <a:endParaRPr lang="en-US" sz="2000" dirty="0"/>
          </a:p>
          <a:p>
            <a:r>
              <a:rPr lang="en-US" sz="2000" dirty="0">
                <a:latin typeface="Arial" panose="020B0604020202020204" pitchFamily="34" charset="0"/>
              </a:rPr>
              <a:t>• </a:t>
            </a:r>
            <a:r>
              <a:rPr lang="en-US" sz="2000" dirty="0">
                <a:latin typeface="Calibri" panose="020F0502020204030204" pitchFamily="34" charset="0"/>
              </a:rPr>
              <a:t>The mortality rate in patients with untreated cutaneous anthrax is 20%.</a:t>
            </a:r>
          </a:p>
          <a:p>
            <a:endParaRPr lang="en-US" sz="20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* </a:t>
            </a:r>
            <a:r>
              <a:rPr lang="en-US" sz="2000" dirty="0">
                <a:latin typeface="Calibri" panose="020F0502020204030204" pitchFamily="34" charset="0"/>
              </a:rPr>
              <a:t>This is how the bacteria got its name… the lesion looks like burning ember of coal, “Anthracite.”</a:t>
            </a:r>
          </a:p>
          <a:p>
            <a:endParaRPr lang="en-US" sz="2000" dirty="0">
              <a:latin typeface="Calibri" panose="020F0502020204030204" pitchFamily="34" charset="0"/>
            </a:endParaRP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049185-C79C-0F42-87C8-0609B4F9B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669" y="914400"/>
            <a:ext cx="614754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66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F30E5D-7D3D-344A-96D3-AA3D13D29130}"/>
              </a:ext>
            </a:extLst>
          </p:cNvPr>
          <p:cNvSpPr/>
          <p:nvPr/>
        </p:nvSpPr>
        <p:spPr>
          <a:xfrm>
            <a:off x="528536" y="1133117"/>
            <a:ext cx="536318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• </a:t>
            </a:r>
            <a:r>
              <a:rPr lang="en-US" sz="2000" b="1" dirty="0"/>
              <a:t>Gastrointestinal anthrax </a:t>
            </a:r>
            <a:r>
              <a:rPr lang="en-US" sz="2000" dirty="0"/>
              <a:t>symptoms are determined by the site of the infection (how far it goes before it attaches) .</a:t>
            </a:r>
          </a:p>
          <a:p>
            <a:endParaRPr lang="en-US" sz="2000" dirty="0"/>
          </a:p>
          <a:p>
            <a:r>
              <a:rPr lang="en-US" sz="2000" dirty="0"/>
              <a:t>• If the bacteria invade the upper intestinal tract, ulcers form in the mouth or esophagus, leading to regional lymphadenopathy, edema, and sepsis </a:t>
            </a:r>
          </a:p>
          <a:p>
            <a:endParaRPr lang="en-US" sz="2000" dirty="0"/>
          </a:p>
          <a:p>
            <a:r>
              <a:rPr lang="en-US" sz="2000" dirty="0"/>
              <a:t>• If the organism invades the cecum or terminal ileum, the patient presents with nausea, vomiting, and malaise, which rapidly progress to systemic disease. </a:t>
            </a:r>
          </a:p>
          <a:p>
            <a:endParaRPr lang="en-US" sz="2000" dirty="0"/>
          </a:p>
          <a:p>
            <a:r>
              <a:rPr lang="en-US" sz="2000" dirty="0"/>
              <a:t>• In animals at death, blood around stool and </a:t>
            </a:r>
            <a:r>
              <a:rPr lang="en-US" sz="2000" dirty="0" err="1"/>
              <a:t>motuth</a:t>
            </a:r>
            <a:r>
              <a:rPr lang="en-US" sz="2000" dirty="0"/>
              <a:t>, nose, bloating.</a:t>
            </a:r>
          </a:p>
          <a:p>
            <a:endParaRPr lang="en-US" sz="2000" dirty="0"/>
          </a:p>
          <a:p>
            <a:r>
              <a:rPr lang="en-US" sz="2000" dirty="0"/>
              <a:t>• The mortality associated with gastrointestinal anthrax is close to 100%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F066F3-395A-1D43-8E83-200461046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994" y="2175654"/>
            <a:ext cx="4478615" cy="2329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CEB60-ADAC-924D-9203-DFA91B2ECF39}"/>
              </a:ext>
            </a:extLst>
          </p:cNvPr>
          <p:cNvSpPr/>
          <p:nvPr/>
        </p:nvSpPr>
        <p:spPr>
          <a:xfrm>
            <a:off x="80938" y="92572"/>
            <a:ext cx="2091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Clinical Disease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09D5C-9AF1-5045-95A0-8B3DF631E8A5}"/>
              </a:ext>
            </a:extLst>
          </p:cNvPr>
          <p:cNvSpPr/>
          <p:nvPr/>
        </p:nvSpPr>
        <p:spPr>
          <a:xfrm>
            <a:off x="423745" y="554237"/>
            <a:ext cx="3543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anthracis 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03659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1FA38F-E5B2-DD41-B2D3-C0A50E0F070E}"/>
              </a:ext>
            </a:extLst>
          </p:cNvPr>
          <p:cNvSpPr/>
          <p:nvPr/>
        </p:nvSpPr>
        <p:spPr>
          <a:xfrm>
            <a:off x="367693" y="1549787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• </a:t>
            </a:r>
            <a:r>
              <a:rPr lang="en-US" sz="2000" b="1" dirty="0"/>
              <a:t>Inhalation anthrax </a:t>
            </a:r>
            <a:r>
              <a:rPr lang="en-US" sz="2000" dirty="0"/>
              <a:t>can have a </a:t>
            </a:r>
            <a:r>
              <a:rPr lang="en-US" sz="2000" i="1" dirty="0"/>
              <a:t>prolonged</a:t>
            </a:r>
            <a:r>
              <a:rPr lang="en-US" sz="2000" dirty="0"/>
              <a:t> latent period (2 months or more) in which spores can remain in the nasal passages with no symptoms or disease.</a:t>
            </a:r>
          </a:p>
          <a:p>
            <a:r>
              <a:rPr lang="en-US" sz="2000" dirty="0"/>
              <a:t>• The spores eventually dislodge or reach the lower airways, and alveolar macrophages ingest and transport them to the mediastinal lymph nodes where they grow and disease then progresses rapidly.</a:t>
            </a:r>
          </a:p>
          <a:p>
            <a:r>
              <a:rPr lang="en-US" sz="2000" dirty="0"/>
              <a:t>• Initial symptoms are nonspecific including fever, myalgias, nonproductive cough, and malaise </a:t>
            </a:r>
          </a:p>
          <a:p>
            <a:r>
              <a:rPr lang="en-US" sz="2000" dirty="0"/>
              <a:t>• The second stage of disease is more dramatic, with a rapidly worsening course of fever, edema, massive enlargement of the mediastinal lymph nodes (widened mediastinum observed on chest x-ray), respiratory failure, and sepsis </a:t>
            </a:r>
          </a:p>
          <a:p>
            <a:endParaRPr lang="en-US" sz="2000" dirty="0"/>
          </a:p>
          <a:p>
            <a:r>
              <a:rPr lang="en-US" sz="2000" dirty="0"/>
              <a:t>• death </a:t>
            </a:r>
            <a:r>
              <a:rPr lang="en-US" sz="2000" dirty="0" err="1"/>
              <a:t>pccurs</a:t>
            </a:r>
            <a:r>
              <a:rPr lang="en-US" sz="2000" dirty="0"/>
              <a:t> within 3 days, 100% of the 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70CC61-B3FE-A143-927F-081F954F0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401" y="0"/>
            <a:ext cx="4610100" cy="387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DF115-F341-C44B-8FE9-BAAF84E2E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401" y="3623792"/>
            <a:ext cx="4633131" cy="3164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AE43DA-D167-0245-8478-A09795F75C69}"/>
              </a:ext>
            </a:extLst>
          </p:cNvPr>
          <p:cNvSpPr txBox="1"/>
          <p:nvPr/>
        </p:nvSpPr>
        <p:spPr>
          <a:xfrm>
            <a:off x="9114817" y="243191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normal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003-201F-1F4F-990D-04D5D9B44033}"/>
              </a:ext>
            </a:extLst>
          </p:cNvPr>
          <p:cNvSpPr txBox="1"/>
          <p:nvPr/>
        </p:nvSpPr>
        <p:spPr>
          <a:xfrm>
            <a:off x="9114817" y="3688834"/>
            <a:ext cx="89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anthrax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96E252-1135-8047-A329-F130E1274235}"/>
              </a:ext>
            </a:extLst>
          </p:cNvPr>
          <p:cNvSpPr/>
          <p:nvPr/>
        </p:nvSpPr>
        <p:spPr>
          <a:xfrm>
            <a:off x="80938" y="92572"/>
            <a:ext cx="2091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Clinical Disease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E02F39-D330-B142-8612-0F3E966DFE81}"/>
              </a:ext>
            </a:extLst>
          </p:cNvPr>
          <p:cNvSpPr/>
          <p:nvPr/>
        </p:nvSpPr>
        <p:spPr>
          <a:xfrm>
            <a:off x="423745" y="554237"/>
            <a:ext cx="3543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anthracis 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654687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DF1BB7-9B5D-B342-AC8C-5622A70E7F6E}"/>
              </a:ext>
            </a:extLst>
          </p:cNvPr>
          <p:cNvSpPr/>
          <p:nvPr/>
        </p:nvSpPr>
        <p:spPr>
          <a:xfrm>
            <a:off x="423745" y="2469630"/>
            <a:ext cx="543230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• Can be seen in the blood using a Gram stain – this not common with other bacterial infections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Long, thin, Gram positive rods in long chains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No spores seen in human disease samples, but you so see them if you culture it (using malachite green stain) </a:t>
            </a:r>
          </a:p>
          <a:p>
            <a:r>
              <a:rPr lang="en-US" sz="2000" dirty="0"/>
              <a:t>• No capsule is seen when grown in culture, only in from human disease samples (use India ink stain) </a:t>
            </a:r>
          </a:p>
          <a:p>
            <a:r>
              <a:rPr lang="en-US" sz="2000" dirty="0"/>
              <a:t>• PCR, of course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F6DA97-B957-4241-AC65-F1A92900212C}"/>
              </a:ext>
            </a:extLst>
          </p:cNvPr>
          <p:cNvSpPr/>
          <p:nvPr/>
        </p:nvSpPr>
        <p:spPr>
          <a:xfrm>
            <a:off x="80938" y="92572"/>
            <a:ext cx="2796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Laboratory Diagnosis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DF8BC5-027E-314F-9B5A-6A52BD4E0EF1}"/>
              </a:ext>
            </a:extLst>
          </p:cNvPr>
          <p:cNvSpPr/>
          <p:nvPr/>
        </p:nvSpPr>
        <p:spPr>
          <a:xfrm>
            <a:off x="423745" y="554237"/>
            <a:ext cx="3543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anthracis </a:t>
            </a:r>
            <a:endParaRPr lang="en-US" sz="36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32D825-D5B3-1046-B049-C51462AC9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769" y="323404"/>
            <a:ext cx="3432933" cy="27515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C933C3-0FEB-2F43-82DC-2D0C2522B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769" y="2659035"/>
            <a:ext cx="3432933" cy="2316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1D8258-8CEF-2249-B4EB-95A87DC0A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769" y="4644374"/>
            <a:ext cx="3432933" cy="221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3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CF6DA97-B957-4241-AC65-F1A92900212C}"/>
              </a:ext>
            </a:extLst>
          </p:cNvPr>
          <p:cNvSpPr/>
          <p:nvPr/>
        </p:nvSpPr>
        <p:spPr>
          <a:xfrm>
            <a:off x="80938" y="92572"/>
            <a:ext cx="3451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Treatment and Prevention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DF8BC5-027E-314F-9B5A-6A52BD4E0EF1}"/>
              </a:ext>
            </a:extLst>
          </p:cNvPr>
          <p:cNvSpPr/>
          <p:nvPr/>
        </p:nvSpPr>
        <p:spPr>
          <a:xfrm>
            <a:off x="423745" y="554237"/>
            <a:ext cx="3543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anthracis </a:t>
            </a:r>
            <a:endParaRPr lang="en-US" sz="3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CD177D-E3C3-D04F-9BAF-AFD4290A2B83}"/>
              </a:ext>
            </a:extLst>
          </p:cNvPr>
          <p:cNvSpPr/>
          <p:nvPr/>
        </p:nvSpPr>
        <p:spPr>
          <a:xfrm>
            <a:off x="168613" y="2551837"/>
            <a:ext cx="46563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Antibiotics, EARLY.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Starting to see resistance to penicillin and cephalosporins, so rather than take a chance, usually go straight to ciprofloxacin or doxycycline along with vancomycin or rifampin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328C9-BE93-E44D-A9A9-AEE05D0D0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355" y="1060315"/>
            <a:ext cx="6798899" cy="534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46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CF6DA97-B957-4241-AC65-F1A92900212C}"/>
              </a:ext>
            </a:extLst>
          </p:cNvPr>
          <p:cNvSpPr/>
          <p:nvPr/>
        </p:nvSpPr>
        <p:spPr>
          <a:xfrm>
            <a:off x="80938" y="92572"/>
            <a:ext cx="3451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Treatment and Prevention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DF8BC5-027E-314F-9B5A-6A52BD4E0EF1}"/>
              </a:ext>
            </a:extLst>
          </p:cNvPr>
          <p:cNvSpPr/>
          <p:nvPr/>
        </p:nvSpPr>
        <p:spPr>
          <a:xfrm>
            <a:off x="423745" y="554237"/>
            <a:ext cx="3543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anthracis </a:t>
            </a:r>
            <a:endParaRPr lang="en-US" sz="3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CD177D-E3C3-D04F-9BAF-AFD4290A2B83}"/>
              </a:ext>
            </a:extLst>
          </p:cNvPr>
          <p:cNvSpPr/>
          <p:nvPr/>
        </p:nvSpPr>
        <p:spPr>
          <a:xfrm>
            <a:off x="693906" y="1929267"/>
            <a:ext cx="54020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 A </a:t>
            </a:r>
            <a:r>
              <a:rPr lang="en-US" b="1" dirty="0"/>
              <a:t>vaccine</a:t>
            </a:r>
            <a:r>
              <a:rPr lang="en-US" dirty="0"/>
              <a:t> that uses antibodies to the PA exotoxin – mostly given to military personnel.</a:t>
            </a:r>
          </a:p>
          <a:p>
            <a:endParaRPr lang="en-US" dirty="0"/>
          </a:p>
          <a:p>
            <a:r>
              <a:rPr lang="en-US" dirty="0"/>
              <a:t>• These antibodies are protective against anthrax.</a:t>
            </a:r>
          </a:p>
          <a:p>
            <a:br>
              <a:rPr lang="en-US" dirty="0"/>
            </a:br>
            <a:r>
              <a:rPr lang="en-US" dirty="0"/>
              <a:t>• Vaccines routinely given to animals in endemic areas.</a:t>
            </a:r>
          </a:p>
          <a:p>
            <a:endParaRPr lang="en-US" dirty="0"/>
          </a:p>
          <a:p>
            <a:r>
              <a:rPr lang="en-US" dirty="0"/>
              <a:t> • Requires an annual booster.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A863A-F93E-3D46-B9B9-33A89EA2B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27494"/>
            <a:ext cx="5805521" cy="3375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0620F-9598-E24A-9DDF-8C81CB190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536" y="2867870"/>
            <a:ext cx="2678448" cy="32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56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AD9C7E-2DD1-0A46-9B21-4E28A1F4DEAF}"/>
              </a:ext>
            </a:extLst>
          </p:cNvPr>
          <p:cNvSpPr/>
          <p:nvPr/>
        </p:nvSpPr>
        <p:spPr>
          <a:xfrm>
            <a:off x="4818309" y="1376623"/>
            <a:ext cx="2015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Terms to know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C23CF-0B18-FE42-913E-1F2B82798CBF}"/>
              </a:ext>
            </a:extLst>
          </p:cNvPr>
          <p:cNvSpPr/>
          <p:nvPr/>
        </p:nvSpPr>
        <p:spPr>
          <a:xfrm>
            <a:off x="2405974" y="2723985"/>
            <a:ext cx="73022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 Edema – swelling due to excessive fluid accumulation in tissues </a:t>
            </a:r>
          </a:p>
          <a:p>
            <a:endParaRPr lang="en-US" dirty="0"/>
          </a:p>
          <a:p>
            <a:r>
              <a:rPr lang="en-US" dirty="0"/>
              <a:t>• Eschar – a dark dry scab </a:t>
            </a:r>
          </a:p>
          <a:p>
            <a:endParaRPr lang="en-US" dirty="0"/>
          </a:p>
          <a:p>
            <a:r>
              <a:rPr lang="en-US" dirty="0"/>
              <a:t>• Necrotic – dead  </a:t>
            </a:r>
          </a:p>
          <a:p>
            <a:endParaRPr lang="en-US" dirty="0"/>
          </a:p>
          <a:p>
            <a:r>
              <a:rPr lang="en-US" dirty="0"/>
              <a:t>• Papule – solid or cystic raised spot on the skin that is less than 1 cm wide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311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CF6DA97-B957-4241-AC65-F1A92900212C}"/>
              </a:ext>
            </a:extLst>
          </p:cNvPr>
          <p:cNvSpPr/>
          <p:nvPr/>
        </p:nvSpPr>
        <p:spPr>
          <a:xfrm>
            <a:off x="80938" y="92572"/>
            <a:ext cx="1370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Overview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DF8BC5-027E-314F-9B5A-6A52BD4E0EF1}"/>
              </a:ext>
            </a:extLst>
          </p:cNvPr>
          <p:cNvSpPr/>
          <p:nvPr/>
        </p:nvSpPr>
        <p:spPr>
          <a:xfrm>
            <a:off x="423745" y="554237"/>
            <a:ext cx="3015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cereus </a:t>
            </a:r>
            <a:endParaRPr lang="en-US" sz="3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CD177D-E3C3-D04F-9BAF-AFD4290A2B83}"/>
              </a:ext>
            </a:extLst>
          </p:cNvPr>
          <p:cNvSpPr/>
          <p:nvPr/>
        </p:nvSpPr>
        <p:spPr>
          <a:xfrm>
            <a:off x="423745" y="1890357"/>
            <a:ext cx="33711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 Gram positive, </a:t>
            </a:r>
          </a:p>
          <a:p>
            <a:r>
              <a:rPr lang="en-US" dirty="0"/>
              <a:t>• facultative anaerobe</a:t>
            </a:r>
          </a:p>
          <a:p>
            <a:r>
              <a:rPr lang="en-US" dirty="0"/>
              <a:t>• motile </a:t>
            </a:r>
          </a:p>
          <a:p>
            <a:r>
              <a:rPr lang="en-US" dirty="0"/>
              <a:t>• catalase positive</a:t>
            </a:r>
          </a:p>
          <a:p>
            <a:r>
              <a:rPr lang="en-US" dirty="0"/>
              <a:t>• </a:t>
            </a:r>
            <a:r>
              <a:rPr lang="en-US" b="1" dirty="0"/>
              <a:t>spore producing</a:t>
            </a:r>
          </a:p>
          <a:p>
            <a:r>
              <a:rPr lang="en-US" dirty="0"/>
              <a:t>• toxin producing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i="1" dirty="0"/>
              <a:t>Bacillus cereus </a:t>
            </a:r>
            <a:r>
              <a:rPr lang="en-US" dirty="0"/>
              <a:t>is associated primarily with </a:t>
            </a:r>
            <a:r>
              <a:rPr lang="en-US" b="1" dirty="0"/>
              <a:t>food poisoning </a:t>
            </a:r>
            <a:r>
              <a:rPr lang="en-US" dirty="0"/>
              <a:t>(gastroenteritis) </a:t>
            </a:r>
          </a:p>
          <a:p>
            <a:endParaRPr lang="en-US" dirty="0"/>
          </a:p>
          <a:p>
            <a:r>
              <a:rPr lang="en-US" dirty="0"/>
              <a:t>• Occasionally more serious ocular infections or intravenous catheter-related sepsis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41103-5A70-FF42-80A1-DD1472A68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096" y="1466850"/>
            <a:ext cx="4851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91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CF6DA97-B957-4241-AC65-F1A92900212C}"/>
              </a:ext>
            </a:extLst>
          </p:cNvPr>
          <p:cNvSpPr/>
          <p:nvPr/>
        </p:nvSpPr>
        <p:spPr>
          <a:xfrm>
            <a:off x="80938" y="92572"/>
            <a:ext cx="3939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Pathology and Clinical Disease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DF8BC5-027E-314F-9B5A-6A52BD4E0EF1}"/>
              </a:ext>
            </a:extLst>
          </p:cNvPr>
          <p:cNvSpPr/>
          <p:nvPr/>
        </p:nvSpPr>
        <p:spPr>
          <a:xfrm>
            <a:off x="423745" y="554237"/>
            <a:ext cx="3015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cereus </a:t>
            </a:r>
            <a:endParaRPr lang="en-US" sz="36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DEBE9B-E378-A04D-B649-037E304B5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046" y="1200568"/>
            <a:ext cx="7863361" cy="42858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A96694-CD11-634E-87C3-DCF85C138FF2}"/>
              </a:ext>
            </a:extLst>
          </p:cNvPr>
          <p:cNvSpPr/>
          <p:nvPr/>
        </p:nvSpPr>
        <p:spPr>
          <a:xfrm>
            <a:off x="391571" y="1915793"/>
            <a:ext cx="362903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• </a:t>
            </a:r>
            <a:r>
              <a:rPr lang="en-US" sz="2000" i="1" dirty="0"/>
              <a:t>B. cereus </a:t>
            </a:r>
            <a:r>
              <a:rPr lang="en-US" sz="2000" dirty="0"/>
              <a:t>has </a:t>
            </a:r>
            <a:r>
              <a:rPr lang="en-US" sz="2000" b="1" dirty="0"/>
              <a:t>2 enterotoxins</a:t>
            </a:r>
            <a:br>
              <a:rPr lang="en-US" sz="2000" dirty="0"/>
            </a:br>
            <a:r>
              <a:rPr lang="en-US" sz="2000" dirty="0"/>
              <a:t>        • Heat-stable emetic form</a:t>
            </a:r>
            <a:br>
              <a:rPr lang="en-US" sz="2000" dirty="0"/>
            </a:br>
            <a:r>
              <a:rPr lang="en-US" sz="2000" dirty="0"/>
              <a:t>        • Heat-labile diarrheal form</a:t>
            </a:r>
          </a:p>
          <a:p>
            <a:endParaRPr lang="en-US" sz="2000" dirty="0"/>
          </a:p>
          <a:p>
            <a:r>
              <a:rPr lang="en-US" dirty="0"/>
              <a:t>Responsible for two forms of food poisoning: </a:t>
            </a:r>
            <a:endParaRPr lang="en-US" sz="2000" dirty="0"/>
          </a:p>
          <a:p>
            <a:endParaRPr lang="en-US" dirty="0"/>
          </a:p>
          <a:p>
            <a:r>
              <a:rPr lang="en-US" dirty="0"/>
              <a:t>• vomiting disease (</a:t>
            </a:r>
            <a:r>
              <a:rPr lang="en-US" b="1" dirty="0"/>
              <a:t>emetic form</a:t>
            </a:r>
            <a:r>
              <a:rPr lang="en-US" dirty="0"/>
              <a:t>) </a:t>
            </a:r>
          </a:p>
          <a:p>
            <a:r>
              <a:rPr lang="en-US" dirty="0"/>
              <a:t>           Most common emetic form results from consumption of contaminated rice</a:t>
            </a:r>
            <a:br>
              <a:rPr lang="en-US" dirty="0"/>
            </a:br>
            <a:endParaRPr lang="en-US" dirty="0"/>
          </a:p>
          <a:p>
            <a:r>
              <a:rPr lang="en-US" dirty="0"/>
              <a:t>• diarrheal disease (</a:t>
            </a:r>
            <a:r>
              <a:rPr lang="en-US" b="1" dirty="0"/>
              <a:t>diarrheal form</a:t>
            </a:r>
            <a:r>
              <a:rPr lang="en-US" dirty="0"/>
              <a:t>) 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54763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CF6DA97-B957-4241-AC65-F1A92900212C}"/>
              </a:ext>
            </a:extLst>
          </p:cNvPr>
          <p:cNvSpPr/>
          <p:nvPr/>
        </p:nvSpPr>
        <p:spPr>
          <a:xfrm>
            <a:off x="80938" y="92572"/>
            <a:ext cx="3939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Pathology and Clinical Disease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DF8BC5-027E-314F-9B5A-6A52BD4E0EF1}"/>
              </a:ext>
            </a:extLst>
          </p:cNvPr>
          <p:cNvSpPr/>
          <p:nvPr/>
        </p:nvSpPr>
        <p:spPr>
          <a:xfrm>
            <a:off x="423745" y="554237"/>
            <a:ext cx="3015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cereus </a:t>
            </a:r>
            <a:endParaRPr lang="en-US" sz="3600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AEC39-A57A-884D-BD2D-8D3494C1BF77}"/>
              </a:ext>
            </a:extLst>
          </p:cNvPr>
          <p:cNvSpPr/>
          <p:nvPr/>
        </p:nvSpPr>
        <p:spPr>
          <a:xfrm>
            <a:off x="226978" y="1779448"/>
            <a:ext cx="50356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 Emetic form</a:t>
            </a:r>
          </a:p>
          <a:p>
            <a:r>
              <a:rPr lang="en-US" dirty="0"/>
              <a:t>• Most bacteria are killed during the initial cooking of the rice, but</a:t>
            </a:r>
          </a:p>
          <a:p>
            <a:r>
              <a:rPr lang="en-US" dirty="0"/>
              <a:t>the heat-resistant spores survive</a:t>
            </a:r>
          </a:p>
          <a:p>
            <a:r>
              <a:rPr lang="en-US" dirty="0"/>
              <a:t>• If the cooked rice is not refrigerated, then the spores germinate and the bacteria can multiply rapidly</a:t>
            </a:r>
          </a:p>
          <a:p>
            <a:r>
              <a:rPr lang="en-US" dirty="0"/>
              <a:t>• The heat-stable enterotoxin that is released is not destroyed when the rice is reheated</a:t>
            </a:r>
          </a:p>
          <a:p>
            <a:r>
              <a:rPr lang="en-US" dirty="0"/>
              <a:t>• The emetic form of disease is an intoxication caused by ingestion of the enterotoxin, not the bacteria. Thus the incubation period after eating the contaminated rice is short (1 to 6 hours), and the duration of illness is also short (&lt;24 hours)</a:t>
            </a:r>
          </a:p>
          <a:p>
            <a:r>
              <a:rPr lang="en-US" dirty="0"/>
              <a:t>• Looks a lot like Staph food poisoning (N/V, </a:t>
            </a:r>
            <a:r>
              <a:rPr lang="en-US" dirty="0" err="1"/>
              <a:t>abd</a:t>
            </a:r>
            <a:r>
              <a:rPr lang="en-US" dirty="0"/>
              <a:t> cramps, etc.)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C4A457-2ECE-C645-B06E-D5D4EFB8108D}"/>
              </a:ext>
            </a:extLst>
          </p:cNvPr>
          <p:cNvSpPr/>
          <p:nvPr/>
        </p:nvSpPr>
        <p:spPr>
          <a:xfrm>
            <a:off x="6579140" y="1934368"/>
            <a:ext cx="5035685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• </a:t>
            </a:r>
            <a:r>
              <a:rPr lang="en-US" sz="2000" dirty="0">
                <a:latin typeface="Calibri" panose="020F0502020204030204" pitchFamily="34" charset="0"/>
              </a:rPr>
              <a:t>Diarrheal form 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The diarrheal form of </a:t>
            </a:r>
            <a:r>
              <a:rPr lang="en-US" dirty="0">
                <a:latin typeface="Calibri,Italic"/>
              </a:rPr>
              <a:t>B. cereus </a:t>
            </a:r>
            <a:r>
              <a:rPr lang="en-US" dirty="0">
                <a:latin typeface="Calibri" panose="020F0502020204030204" pitchFamily="34" charset="0"/>
              </a:rPr>
              <a:t>food poisoning is a true infection resulting from ingestion of the bacteria in contaminated meat, vegetables, or sauces 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There is a longer incubation period during which the organism multiplies in the patient’s intestinal tract, and the release of the heat-labile enterotoxin follows (9- 12hrs) 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This enterotoxin is responsible for the diarrhea, nausea, and abdominal cramps that develop 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This form of disease generally lasts 1 day or longer 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So, it can look like </a:t>
            </a:r>
            <a:r>
              <a:rPr lang="en-US" dirty="0">
                <a:latin typeface="Calibri,Italic"/>
              </a:rPr>
              <a:t>Staph </a:t>
            </a:r>
            <a:r>
              <a:rPr lang="en-US" dirty="0">
                <a:latin typeface="Calibri" panose="020F0502020204030204" pitchFamily="34" charset="0"/>
              </a:rPr>
              <a:t>food poisoning too, but usually takes longer than </a:t>
            </a:r>
            <a:r>
              <a:rPr lang="en-US" dirty="0">
                <a:latin typeface="Calibri,Italic"/>
              </a:rPr>
              <a:t>Staph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31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CF6DA97-B957-4241-AC65-F1A92900212C}"/>
              </a:ext>
            </a:extLst>
          </p:cNvPr>
          <p:cNvSpPr/>
          <p:nvPr/>
        </p:nvSpPr>
        <p:spPr>
          <a:xfrm>
            <a:off x="80938" y="92572"/>
            <a:ext cx="3451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Treatment and Prevention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DF8BC5-027E-314F-9B5A-6A52BD4E0EF1}"/>
              </a:ext>
            </a:extLst>
          </p:cNvPr>
          <p:cNvSpPr/>
          <p:nvPr/>
        </p:nvSpPr>
        <p:spPr>
          <a:xfrm>
            <a:off x="423745" y="554237"/>
            <a:ext cx="3015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cereus </a:t>
            </a:r>
            <a:endParaRPr lang="en-US" sz="36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548C3E-FACC-0F43-B0CE-BFBE947CDFA8}"/>
              </a:ext>
            </a:extLst>
          </p:cNvPr>
          <p:cNvSpPr txBox="1"/>
          <p:nvPr/>
        </p:nvSpPr>
        <p:spPr>
          <a:xfrm>
            <a:off x="2033081" y="2859932"/>
            <a:ext cx="679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 supportive.  Typically no antibiotics.  Just like staph food poisoning</a:t>
            </a:r>
          </a:p>
        </p:txBody>
      </p:sp>
    </p:spTree>
    <p:extLst>
      <p:ext uri="{BB962C8B-B14F-4D97-AF65-F5344CB8AC3E}">
        <p14:creationId xmlns:p14="http://schemas.microsoft.com/office/powerpoint/2010/main" val="1236337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72FF72-4DD9-CC48-B155-D8800405AFA4}"/>
              </a:ext>
            </a:extLst>
          </p:cNvPr>
          <p:cNvSpPr/>
          <p:nvPr/>
        </p:nvSpPr>
        <p:spPr>
          <a:xfrm>
            <a:off x="80938" y="92572"/>
            <a:ext cx="1370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Overview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59D58F-B85F-DE4D-B819-C7BF2C37747F}"/>
              </a:ext>
            </a:extLst>
          </p:cNvPr>
          <p:cNvSpPr/>
          <p:nvPr/>
        </p:nvSpPr>
        <p:spPr>
          <a:xfrm>
            <a:off x="411679" y="2320685"/>
            <a:ext cx="50941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&gt;50 genera in the family </a:t>
            </a:r>
            <a:r>
              <a:rPr lang="en-US" i="1" dirty="0" err="1">
                <a:latin typeface="Calibri,Italic"/>
              </a:rPr>
              <a:t>Bacillaceae</a:t>
            </a:r>
            <a:r>
              <a:rPr lang="en-US" dirty="0">
                <a:latin typeface="Calibri" panose="020F0502020204030204" pitchFamily="34" charset="0"/>
              </a:rPr>
              <a:t>, most  </a:t>
            </a:r>
          </a:p>
          <a:p>
            <a:r>
              <a:rPr lang="en-US" dirty="0">
                <a:latin typeface="Calibri" panose="020F0502020204030204" pitchFamily="34" charset="0"/>
              </a:rPr>
              <a:t>         important is </a:t>
            </a:r>
            <a:r>
              <a:rPr lang="en-US" i="1" dirty="0">
                <a:latin typeface="Calibri,Italic"/>
              </a:rPr>
              <a:t>Bacillus</a:t>
            </a:r>
            <a:r>
              <a:rPr lang="en-US" dirty="0">
                <a:latin typeface="Calibri,Italic"/>
              </a:rPr>
              <a:t> 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What’s common to all of them? They can form </a:t>
            </a:r>
          </a:p>
          <a:p>
            <a:r>
              <a:rPr lang="en-US" dirty="0">
                <a:latin typeface="Calibri" panose="020F0502020204030204" pitchFamily="34" charset="0"/>
              </a:rPr>
              <a:t>         </a:t>
            </a:r>
            <a:r>
              <a:rPr lang="en-US" u="sng" dirty="0">
                <a:latin typeface="Calibri" panose="020F0502020204030204" pitchFamily="34" charset="0"/>
              </a:rPr>
              <a:t>endospores</a:t>
            </a:r>
            <a:r>
              <a:rPr lang="en-US" dirty="0">
                <a:latin typeface="Calibri" panose="020F0502020204030204" pitchFamily="34" charset="0"/>
              </a:rPr>
              <a:t> 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There are hundreds of </a:t>
            </a:r>
            <a:r>
              <a:rPr lang="en-US" dirty="0">
                <a:latin typeface="Calibri,Italic"/>
              </a:rPr>
              <a:t>Bacillus species. 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• Of these, only </a:t>
            </a:r>
            <a:r>
              <a:rPr lang="en-US" dirty="0">
                <a:latin typeface="Calibri" panose="020F0502020204030204" pitchFamily="34" charset="0"/>
              </a:rPr>
              <a:t>2 are generally important for </a:t>
            </a:r>
          </a:p>
          <a:p>
            <a:r>
              <a:rPr lang="en-US" dirty="0">
                <a:latin typeface="Calibri" panose="020F0502020204030204" pitchFamily="34" charset="0"/>
              </a:rPr>
              <a:t>        human disease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47DEEE-35AA-7743-8477-8B6CD95A4B6F}"/>
              </a:ext>
            </a:extLst>
          </p:cNvPr>
          <p:cNvSpPr txBox="1"/>
          <p:nvPr/>
        </p:nvSpPr>
        <p:spPr>
          <a:xfrm>
            <a:off x="80938" y="6444416"/>
            <a:ext cx="6416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*Remember: kingdom, phylum, class, order, family, genus, species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9226AD-202D-8E40-8496-A45BE3832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481" y="0"/>
            <a:ext cx="6794085" cy="642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87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72FF72-4DD9-CC48-B155-D8800405AFA4}"/>
              </a:ext>
            </a:extLst>
          </p:cNvPr>
          <p:cNvSpPr/>
          <p:nvPr/>
        </p:nvSpPr>
        <p:spPr>
          <a:xfrm>
            <a:off x="80938" y="92572"/>
            <a:ext cx="1370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Overview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EBE08-FE27-0E4F-B017-ECC5A92B1740}"/>
              </a:ext>
            </a:extLst>
          </p:cNvPr>
          <p:cNvSpPr/>
          <p:nvPr/>
        </p:nvSpPr>
        <p:spPr>
          <a:xfrm>
            <a:off x="3048000" y="2367171"/>
            <a:ext cx="677693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There are 7 medically important Gram positive bacteria </a:t>
            </a:r>
            <a:endParaRPr lang="en-US" dirty="0"/>
          </a:p>
          <a:p>
            <a:r>
              <a:rPr lang="en-US" sz="1600" dirty="0">
                <a:effectLst/>
                <a:latin typeface="Arial" panose="020B0604020202020204" pitchFamily="34" charset="0"/>
              </a:rPr>
              <a:t>        • </a:t>
            </a:r>
            <a:r>
              <a:rPr lang="en-US" sz="1600" dirty="0">
                <a:effectLst/>
                <a:latin typeface="Calibri" panose="020F0502020204030204" pitchFamily="34" charset="0"/>
              </a:rPr>
              <a:t>2 are cocci </a:t>
            </a:r>
          </a:p>
          <a:p>
            <a:r>
              <a:rPr lang="en-US" sz="1400" dirty="0">
                <a:latin typeface="Calibri" panose="020F0502020204030204" pitchFamily="34" charset="0"/>
              </a:rPr>
              <a:t>                                   </a:t>
            </a:r>
            <a:r>
              <a:rPr lang="en-US" sz="1400" i="1" dirty="0">
                <a:solidFill>
                  <a:srgbClr val="FF0000"/>
                </a:solidFill>
                <a:latin typeface="Calibri,Italic"/>
              </a:rPr>
              <a:t>S</a:t>
            </a:r>
            <a:r>
              <a:rPr lang="en-US" sz="1400" i="1" dirty="0">
                <a:solidFill>
                  <a:srgbClr val="FF0000"/>
                </a:solidFill>
                <a:effectLst/>
                <a:latin typeface="Calibri,Italic"/>
              </a:rPr>
              <a:t>taphylococcus</a:t>
            </a:r>
            <a:r>
              <a:rPr lang="en-US" sz="1400" dirty="0">
                <a:effectLst/>
                <a:latin typeface="Calibri,Italic"/>
              </a:rPr>
              <a:t> </a:t>
            </a:r>
            <a:endParaRPr lang="en-US" sz="1400" dirty="0">
              <a:effectLst/>
              <a:latin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</a:rPr>
              <a:t>                                   </a:t>
            </a:r>
            <a:r>
              <a:rPr lang="en-US" sz="1400" i="1" dirty="0">
                <a:solidFill>
                  <a:srgbClr val="FF0000"/>
                </a:solidFill>
                <a:effectLst/>
                <a:latin typeface="Calibri,Italic"/>
              </a:rPr>
              <a:t>Streptococcus</a:t>
            </a:r>
            <a:endParaRPr lang="en-US" sz="1400" dirty="0"/>
          </a:p>
          <a:p>
            <a:r>
              <a:rPr lang="en-US" sz="1600" dirty="0">
                <a:effectLst/>
                <a:latin typeface="Arial" panose="020B0604020202020204" pitchFamily="34" charset="0"/>
              </a:rPr>
              <a:t>        • </a:t>
            </a:r>
            <a:r>
              <a:rPr lang="en-US" sz="1600" dirty="0">
                <a:effectLst/>
                <a:latin typeface="Calibri" panose="020F0502020204030204" pitchFamily="34" charset="0"/>
              </a:rPr>
              <a:t>5 are bacilli / rods</a:t>
            </a:r>
            <a:br>
              <a:rPr lang="en-US" sz="1600" dirty="0">
                <a:effectLst/>
                <a:latin typeface="Calibri" panose="020F0502020204030204" pitchFamily="34" charset="0"/>
              </a:rPr>
            </a:br>
            <a:r>
              <a:rPr lang="en-US" sz="1600" dirty="0">
                <a:effectLst/>
                <a:latin typeface="Calibri" panose="020F0502020204030204" pitchFamily="34" charset="0"/>
              </a:rPr>
              <a:t>                       </a:t>
            </a:r>
            <a:r>
              <a:rPr lang="en-US" sz="1400" dirty="0">
                <a:effectLst/>
                <a:latin typeface="Arial" panose="020B0604020202020204" pitchFamily="34" charset="0"/>
              </a:rPr>
              <a:t>• </a:t>
            </a:r>
            <a:r>
              <a:rPr lang="en-US" sz="1400" dirty="0">
                <a:latin typeface="Calibri" panose="020F0502020204030204" pitchFamily="34" charset="0"/>
              </a:rPr>
              <a:t>2 spore forming </a:t>
            </a:r>
            <a:r>
              <a:rPr lang="en-US" sz="1400" dirty="0">
                <a:effectLst/>
                <a:latin typeface="Calibri" panose="020F0502020204030204" pitchFamily="34" charset="0"/>
              </a:rPr>
              <a:t>rods </a:t>
            </a:r>
          </a:p>
          <a:p>
            <a:r>
              <a:rPr lang="en-US" sz="1400" dirty="0">
                <a:latin typeface="Calibri" panose="020F0502020204030204" pitchFamily="34" charset="0"/>
              </a:rPr>
              <a:t>                                     </a:t>
            </a:r>
            <a:r>
              <a:rPr lang="en-US" sz="1400" i="1" dirty="0">
                <a:solidFill>
                  <a:srgbClr val="FF0000"/>
                </a:solidFill>
                <a:effectLst/>
                <a:latin typeface="Calibri,Italic"/>
              </a:rPr>
              <a:t>Bacillus</a:t>
            </a:r>
            <a:r>
              <a:rPr lang="en-US" sz="1400" dirty="0">
                <a:effectLst/>
                <a:latin typeface="Calibri,Italic"/>
              </a:rPr>
              <a:t> </a:t>
            </a:r>
            <a:endParaRPr lang="en-US" sz="1400" dirty="0">
              <a:effectLst/>
              <a:latin typeface="Calibri" panose="020F0502020204030204" pitchFamily="34" charset="0"/>
            </a:endParaRPr>
          </a:p>
          <a:p>
            <a:r>
              <a:rPr lang="en-US" sz="1400" i="1">
                <a:latin typeface="Calibri" panose="020F0502020204030204" pitchFamily="34" charset="0"/>
              </a:rPr>
              <a:t>                                     </a:t>
            </a:r>
            <a:r>
              <a:rPr lang="en-US" sz="1400" i="1">
                <a:effectLst/>
                <a:latin typeface="Calibri,Italic"/>
              </a:rPr>
              <a:t>Clostridium</a:t>
            </a:r>
            <a:endParaRPr lang="en-US" sz="1400" i="1" dirty="0">
              <a:latin typeface="Calibri" panose="020F050202020403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latin typeface="Calibri" panose="020F0502020204030204" pitchFamily="34" charset="0"/>
              </a:rPr>
              <a:t>Both of the spore forming </a:t>
            </a:r>
            <a:r>
              <a:rPr lang="en-US" i="1" dirty="0">
                <a:latin typeface="Calibri" panose="020F0502020204030204" pitchFamily="34" charset="0"/>
              </a:rPr>
              <a:t>Bacilli</a:t>
            </a:r>
            <a:r>
              <a:rPr lang="en-US" dirty="0">
                <a:latin typeface="Calibri" panose="020F0502020204030204" pitchFamily="34" charset="0"/>
              </a:rPr>
              <a:t> cause disease by releasing exotoxins </a:t>
            </a:r>
            <a:endParaRPr lang="en-US" dirty="0"/>
          </a:p>
          <a:p>
            <a:r>
              <a:rPr lang="en-US" sz="16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       • </a:t>
            </a:r>
            <a:r>
              <a:rPr lang="en-US" sz="1600" dirty="0">
                <a:solidFill>
                  <a:srgbClr val="FF0000"/>
                </a:solidFill>
                <a:effectLst/>
                <a:latin typeface="Calibri,Italic"/>
              </a:rPr>
              <a:t>Bacillus </a:t>
            </a:r>
            <a:r>
              <a:rPr lang="en-US" sz="1600" dirty="0">
                <a:effectLst/>
                <a:latin typeface="Calibri" panose="020F0502020204030204" pitchFamily="34" charset="0"/>
              </a:rPr>
              <a:t>–</a:t>
            </a:r>
            <a:r>
              <a:rPr lang="en-US" sz="16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600" dirty="0">
                <a:effectLst/>
                <a:latin typeface="Calibri" panose="020F0502020204030204" pitchFamily="34" charset="0"/>
              </a:rPr>
              <a:t>aerobic</a:t>
            </a:r>
            <a:br>
              <a:rPr lang="en-US" sz="16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         </a:t>
            </a:r>
            <a:r>
              <a:rPr lang="en-US" sz="1600" dirty="0">
                <a:effectLst/>
                <a:latin typeface="Arial" panose="020B0604020202020204" pitchFamily="34" charset="0"/>
              </a:rPr>
              <a:t>• </a:t>
            </a:r>
            <a:r>
              <a:rPr lang="en-US" sz="1600" dirty="0">
                <a:effectLst/>
                <a:latin typeface="Calibri,Italic"/>
              </a:rPr>
              <a:t>Clostridium </a:t>
            </a:r>
            <a:r>
              <a:rPr lang="en-US" sz="1600" dirty="0">
                <a:effectLst/>
                <a:latin typeface="Calibri" panose="020F0502020204030204" pitchFamily="34" charset="0"/>
              </a:rPr>
              <a:t>- anaerobic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0F886B-66AA-5442-8139-C6E0D98DE596}"/>
              </a:ext>
            </a:extLst>
          </p:cNvPr>
          <p:cNvSpPr/>
          <p:nvPr/>
        </p:nvSpPr>
        <p:spPr>
          <a:xfrm>
            <a:off x="3612628" y="1392836"/>
            <a:ext cx="4966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Compilation of what we know so far….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8486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72FF72-4DD9-CC48-B155-D8800405AFA4}"/>
              </a:ext>
            </a:extLst>
          </p:cNvPr>
          <p:cNvSpPr/>
          <p:nvPr/>
        </p:nvSpPr>
        <p:spPr>
          <a:xfrm>
            <a:off x="80938" y="92572"/>
            <a:ext cx="1370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Overview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7062EA-EB02-F440-BF1D-103DAA55247D}"/>
              </a:ext>
            </a:extLst>
          </p:cNvPr>
          <p:cNvSpPr/>
          <p:nvPr/>
        </p:nvSpPr>
        <p:spPr>
          <a:xfrm>
            <a:off x="1929319" y="2496741"/>
            <a:ext cx="40823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Causes anthrax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Relatively large compared to other bacteria, up to 8μm (normal average is 2μm)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Aerobic or facultative anaerobes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Spores form in culture and in nature  but not seen in human tissue.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Virulence of </a:t>
            </a:r>
            <a:r>
              <a:rPr lang="en-US" i="1" dirty="0"/>
              <a:t>B. anthracis </a:t>
            </a:r>
            <a:r>
              <a:rPr lang="en-US" dirty="0"/>
              <a:t>is due to 3 genes encoding exotoxins on a large plasmid called pXO1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exotoxin is on-toxic individually, but combined are toxic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43714F-9C95-F54E-96CC-3E86F510A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529574" y="1116573"/>
            <a:ext cx="6279533" cy="42315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AE48CE-874F-AE46-B3EA-16BCE5D6EF4B}"/>
              </a:ext>
            </a:extLst>
          </p:cNvPr>
          <p:cNvSpPr txBox="1"/>
          <p:nvPr/>
        </p:nvSpPr>
        <p:spPr>
          <a:xfrm>
            <a:off x="9358009" y="6372106"/>
            <a:ext cx="120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Gram stain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936818-3F4F-3D42-A9DC-C49ED6E58DC9}"/>
              </a:ext>
            </a:extLst>
          </p:cNvPr>
          <p:cNvSpPr/>
          <p:nvPr/>
        </p:nvSpPr>
        <p:spPr>
          <a:xfrm>
            <a:off x="423745" y="554237"/>
            <a:ext cx="3543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anthracis 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317011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72FF72-4DD9-CC48-B155-D8800405AFA4}"/>
              </a:ext>
            </a:extLst>
          </p:cNvPr>
          <p:cNvSpPr/>
          <p:nvPr/>
        </p:nvSpPr>
        <p:spPr>
          <a:xfrm>
            <a:off x="80938" y="92572"/>
            <a:ext cx="1370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Overview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936818-3F4F-3D42-A9DC-C49ED6E58DC9}"/>
              </a:ext>
            </a:extLst>
          </p:cNvPr>
          <p:cNvSpPr/>
          <p:nvPr/>
        </p:nvSpPr>
        <p:spPr>
          <a:xfrm>
            <a:off x="423745" y="554237"/>
            <a:ext cx="3543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anthracis </a:t>
            </a:r>
            <a:endParaRPr lang="en-US" sz="3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7446BF-47B6-524C-9403-CD39AA7361F2}"/>
              </a:ext>
            </a:extLst>
          </p:cNvPr>
          <p:cNvSpPr/>
          <p:nvPr/>
        </p:nvSpPr>
        <p:spPr>
          <a:xfrm>
            <a:off x="766382" y="1835260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• Found in soil and environment</a:t>
            </a:r>
          </a:p>
          <a:p>
            <a:endParaRPr lang="en-US" dirty="0"/>
          </a:p>
          <a:p>
            <a:r>
              <a:rPr lang="en-US" dirty="0"/>
              <a:t>• Mostly a disease in herbivore animals</a:t>
            </a:r>
          </a:p>
          <a:p>
            <a:endParaRPr lang="en-US" dirty="0"/>
          </a:p>
          <a:p>
            <a:r>
              <a:rPr lang="en-US" dirty="0"/>
              <a:t>• Conditions that lead to sporulation (drought in Africa. hard rain in pacific northwest) can lead to outbreak with significant mortality. Cows, Sheep, Hippos, Elephants, Rhinoceros, Antelope. </a:t>
            </a:r>
          </a:p>
          <a:p>
            <a:endParaRPr lang="en-US" dirty="0"/>
          </a:p>
          <a:p>
            <a:r>
              <a:rPr lang="en-US" dirty="0"/>
              <a:t>• We get the disease through exposure to infected animals or</a:t>
            </a:r>
          </a:p>
          <a:p>
            <a:r>
              <a:rPr lang="en-US" dirty="0"/>
              <a:t>animal products – inhale, eat, through abraded skin</a:t>
            </a:r>
          </a:p>
          <a:p>
            <a:endParaRPr lang="en-US" dirty="0"/>
          </a:p>
          <a:p>
            <a:r>
              <a:rPr lang="en-US" dirty="0"/>
              <a:t>• The spores are very infectious- on skin, inhaled, or eaten.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FC5A98-334F-8E4F-AEEC-8192CABD4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551" y="2264002"/>
            <a:ext cx="4478615" cy="23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70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72FF72-4DD9-CC48-B155-D8800405AFA4}"/>
              </a:ext>
            </a:extLst>
          </p:cNvPr>
          <p:cNvSpPr/>
          <p:nvPr/>
        </p:nvSpPr>
        <p:spPr>
          <a:xfrm>
            <a:off x="80938" y="92572"/>
            <a:ext cx="1370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Overview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936818-3F4F-3D42-A9DC-C49ED6E58DC9}"/>
              </a:ext>
            </a:extLst>
          </p:cNvPr>
          <p:cNvSpPr/>
          <p:nvPr/>
        </p:nvSpPr>
        <p:spPr>
          <a:xfrm>
            <a:off x="423745" y="554237"/>
            <a:ext cx="3543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anthracis </a:t>
            </a:r>
            <a:endParaRPr lang="en-US" sz="36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A2BA08-35A1-B448-BC13-642A372A81D3}"/>
              </a:ext>
            </a:extLst>
          </p:cNvPr>
          <p:cNvSpPr/>
          <p:nvPr/>
        </p:nvSpPr>
        <p:spPr>
          <a:xfrm>
            <a:off x="80938" y="1247726"/>
            <a:ext cx="735086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 </a:t>
            </a:r>
            <a:r>
              <a:rPr lang="en-US" b="1" dirty="0"/>
              <a:t>Spores are deadly and infectious</a:t>
            </a:r>
            <a:r>
              <a:rPr lang="en-US" dirty="0"/>
              <a:t>, only a small amount is required for disease to occur– this makes it a good </a:t>
            </a:r>
            <a:r>
              <a:rPr lang="en-US" b="1" dirty="0"/>
              <a:t>bioweapon</a:t>
            </a:r>
            <a:r>
              <a:rPr lang="en-US" dirty="0"/>
              <a:t> (spores can be released into the atmosphere)</a:t>
            </a:r>
          </a:p>
          <a:p>
            <a:endParaRPr lang="en-US" dirty="0"/>
          </a:p>
          <a:p>
            <a:r>
              <a:rPr lang="en-US" dirty="0"/>
              <a:t>• 1918 World War I . The Germans tried to get it into all the horses and mules w were sending to Europe.</a:t>
            </a:r>
          </a:p>
          <a:p>
            <a:endParaRPr lang="en-US" dirty="0"/>
          </a:p>
          <a:p>
            <a:r>
              <a:rPr lang="en-US" dirty="0"/>
              <a:t>• In 1940s Manchuria Japan experimented on humans with it.</a:t>
            </a:r>
          </a:p>
          <a:p>
            <a:endParaRPr lang="en-US" dirty="0"/>
          </a:p>
          <a:p>
            <a:r>
              <a:rPr lang="en-US" dirty="0"/>
              <a:t>• 1979 Russian passenger all got it and died on a passing ship.  It turned out they were developing it as a bioweapon in a building facility near the coast. </a:t>
            </a:r>
          </a:p>
          <a:p>
            <a:endParaRPr lang="en-US" dirty="0"/>
          </a:p>
          <a:p>
            <a:r>
              <a:rPr lang="en-US" dirty="0"/>
              <a:t>• 9/11.   2001 – letters sent with spores to senators and television networks.  first letter sent a week after 9/11</a:t>
            </a:r>
          </a:p>
          <a:p>
            <a:r>
              <a:rPr lang="en-US" dirty="0"/>
              <a:t>         In total, 22 people got anthrax. 11 patients with inhalation anthrax and     </a:t>
            </a:r>
          </a:p>
          <a:p>
            <a:r>
              <a:rPr lang="en-US" dirty="0"/>
              <a:t>                 11 patients with cutaneous anthrax. 5 died. </a:t>
            </a:r>
          </a:p>
          <a:p>
            <a:r>
              <a:rPr lang="en-US" dirty="0"/>
              <a:t>         It cost more than a billion dollars to decontaminate post offices and </a:t>
            </a:r>
          </a:p>
          <a:p>
            <a:r>
              <a:rPr lang="en-US" dirty="0"/>
              <a:t>                 other government buildings</a:t>
            </a:r>
          </a:p>
          <a:p>
            <a:r>
              <a:rPr lang="en-US" dirty="0"/>
              <a:t>         Government blamed Bruce Edwards, but most say its unlikely to be him.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4A9AE1-5CE2-A94D-80D8-774C0F379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460" y="323404"/>
            <a:ext cx="4305490" cy="2470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F397EA-786F-B147-8A5D-A64DEEF99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476" y="3103122"/>
            <a:ext cx="3561459" cy="361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27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72FF72-4DD9-CC48-B155-D8800405AFA4}"/>
              </a:ext>
            </a:extLst>
          </p:cNvPr>
          <p:cNvSpPr/>
          <p:nvPr/>
        </p:nvSpPr>
        <p:spPr>
          <a:xfrm>
            <a:off x="80938" y="92572"/>
            <a:ext cx="1370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Overview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936818-3F4F-3D42-A9DC-C49ED6E58DC9}"/>
              </a:ext>
            </a:extLst>
          </p:cNvPr>
          <p:cNvSpPr/>
          <p:nvPr/>
        </p:nvSpPr>
        <p:spPr>
          <a:xfrm>
            <a:off x="423745" y="554237"/>
            <a:ext cx="3543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anthracis </a:t>
            </a:r>
            <a:endParaRPr lang="en-US" sz="36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A2BA08-35A1-B448-BC13-642A372A81D3}"/>
              </a:ext>
            </a:extLst>
          </p:cNvPr>
          <p:cNvSpPr/>
          <p:nvPr/>
        </p:nvSpPr>
        <p:spPr>
          <a:xfrm>
            <a:off x="693907" y="1598205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• 9/11</a:t>
            </a:r>
          </a:p>
          <a:p>
            <a:endParaRPr lang="en-US" dirty="0"/>
          </a:p>
          <a:p>
            <a:r>
              <a:rPr lang="en-US" dirty="0"/>
              <a:t>• 2001 – letters sent with spores to senators and </a:t>
            </a:r>
            <a:r>
              <a:rPr lang="en-US" dirty="0" err="1"/>
              <a:t>telecision</a:t>
            </a:r>
            <a:r>
              <a:rPr lang="en-US" dirty="0"/>
              <a:t> networks.  first letter sent a week after 9/11</a:t>
            </a:r>
          </a:p>
          <a:p>
            <a:endParaRPr lang="en-US" dirty="0"/>
          </a:p>
          <a:p>
            <a:r>
              <a:rPr lang="en-US" dirty="0"/>
              <a:t>• In total, 22 people got anthrax. 5 died.  11 patients with inhalation anthrax and 11 patients with cutaneous anthrax.</a:t>
            </a:r>
          </a:p>
          <a:p>
            <a:endParaRPr lang="en-US" dirty="0"/>
          </a:p>
          <a:p>
            <a:r>
              <a:rPr lang="en-US" dirty="0"/>
              <a:t>• It cost more than a billion dollars to decontaminate post offices and other government buildings</a:t>
            </a:r>
          </a:p>
          <a:p>
            <a:endParaRPr lang="en-US" dirty="0"/>
          </a:p>
          <a:p>
            <a:r>
              <a:rPr lang="en-US" dirty="0"/>
              <a:t>• Inhalation anthrax is the deadliest form. Government blamed Bruce Edwards, but most say its unlikely to be him.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4A9AE1-5CE2-A94D-80D8-774C0F379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460" y="323404"/>
            <a:ext cx="4305490" cy="2470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F397EA-786F-B147-8A5D-A64DEEF99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476" y="3103122"/>
            <a:ext cx="3561459" cy="361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33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B2F633-17E4-6546-A67D-C9B4121F9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390871"/>
            <a:ext cx="5092835" cy="3312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E17F46-C18F-2046-947B-59E03D553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02" y="3406425"/>
            <a:ext cx="4113584" cy="32971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5D5AF2-30BB-7B4F-A6EC-977AE13A8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749" y="154427"/>
            <a:ext cx="6269206" cy="32877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9AB56C1-5E93-FA48-AFAF-CDA03CCC3876}"/>
              </a:ext>
            </a:extLst>
          </p:cNvPr>
          <p:cNvSpPr/>
          <p:nvPr/>
        </p:nvSpPr>
        <p:spPr>
          <a:xfrm>
            <a:off x="80938" y="92572"/>
            <a:ext cx="3017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BF0000"/>
                </a:solidFill>
                <a:latin typeface="CalibriLight"/>
              </a:rPr>
              <a:t>Physiology &amp; Structure</a:t>
            </a:r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1576E9-1931-3F4F-AB87-10DD1668BB9A}"/>
              </a:ext>
            </a:extLst>
          </p:cNvPr>
          <p:cNvSpPr/>
          <p:nvPr/>
        </p:nvSpPr>
        <p:spPr>
          <a:xfrm>
            <a:off x="423745" y="554237"/>
            <a:ext cx="3543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BF0000"/>
                </a:solidFill>
                <a:latin typeface="CalibriLight,Italic"/>
              </a:rPr>
              <a:t>Bacillus anthracis 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49597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1918</Words>
  <Application>Microsoft Macintosh PowerPoint</Application>
  <PresentationFormat>Widescreen</PresentationFormat>
  <Paragraphs>221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ArialMT</vt:lpstr>
      <vt:lpstr>Calibri</vt:lpstr>
      <vt:lpstr>Calibri Light</vt:lpstr>
      <vt:lpstr>Calibri,Italic</vt:lpstr>
      <vt:lpstr>CalibriLight</vt:lpstr>
      <vt:lpstr>CalibriLight,Italic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65</cp:revision>
  <dcterms:created xsi:type="dcterms:W3CDTF">2026-01-29T21:30:29Z</dcterms:created>
  <dcterms:modified xsi:type="dcterms:W3CDTF">2026-02-02T20:36:56Z</dcterms:modified>
</cp:coreProperties>
</file>