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3" r:id="rId22"/>
    <p:sldId id="274" r:id="rId23"/>
    <p:sldId id="275" r:id="rId24"/>
    <p:sldId id="281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1"/>
    <p:restoredTop sz="93692"/>
  </p:normalViewPr>
  <p:slideViewPr>
    <p:cSldViewPr snapToGrid="0" snapToObjects="1">
      <p:cViewPr>
        <p:scale>
          <a:sx n="96" d="100"/>
          <a:sy n="96" d="100"/>
        </p:scale>
        <p:origin x="-464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54730-7428-DB4F-A70E-8D763CFEDDEB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BEEB8-B701-F144-87C7-68C25406D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13951-27BB-F84E-BB51-01B5D0821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CC5E99-D28D-1348-8A81-A9EAC6EB4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3EF011-409A-4645-8491-F1C0374F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E6647-228E-494F-973C-AC66024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B584ED-5CAD-BD42-A9CB-3706798B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E7285-3B6F-3D41-A115-4147934E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FD1048-CAB0-AF4C-BCEA-86FA10F6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7C3A2-F770-6C4E-A559-6D161AC9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5FC540-C7FE-E340-A812-AEF20305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158971-8544-E74B-92CB-1DCDDD35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08F807-7E3B-2A42-A4F5-1C1ECE439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4641E4-6A1C-6B47-A3DC-61F94D5C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1096BC-706A-464F-B137-11242A5E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905EA8-FDC0-4341-9C84-431C42CF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411696-E593-984E-B5A5-9E43DE4A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BA445A-FE2A-4344-A89B-EED44E0A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484116-2A4E-9B41-A506-58647455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C37229-04FC-FB4B-AA45-F57207A4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3E23CC-8F84-884D-A1FA-B4274DDE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5BD46-86C2-AD4A-BD7B-8C7DBF41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5D598-2E0C-7A4D-82D1-2D878897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BEFABB-221D-6E4A-86FF-6F3EA36F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C1FDC6-7786-4443-A97E-23253F56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2FEEDD-2A1A-2C48-8889-C2866691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A75186-A3BD-6344-A4AF-7AFC250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7C493-45AC-DF4E-AE9E-F3701C45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D7B918-29FF-A24A-9DF9-1A0588FEF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AECA93-03B1-8740-BAF1-3300C85A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CD97F2-F7FF-0A48-A520-FAFC977E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B83C44-B696-2841-9581-753030E8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8A5590-3864-584E-828B-2ACF5B56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B959F-FD69-1E4E-9393-A0ED1340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7F8E18-023B-DC49-8864-274FF0A1F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310F93-62E4-6F43-B275-02247120D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81F3517-368E-A74C-A282-7D4544CD8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C57C7-85F7-6F43-BC68-C796790B1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1B152DC-CF1E-5F48-B45A-5635E689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671809-D18E-4642-BBD5-66E3F49E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A04891-B769-3244-9444-E625045E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56BBFB-D144-0945-AF66-3B65587B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757A4B-96A3-D04E-895A-B94EABD3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4173E9-A73A-CA43-977C-1D6088CB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95D00B-6118-F743-81F9-27EC4F7A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724F30-A6BC-8D4E-BC2E-5BA83A14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67DBEE7-68DA-E04F-97F1-5ADC86B0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1093D3-E610-404C-8E63-8EB49539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5EAC9-CF1E-CD4D-96EF-4C6FF29B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2C0492-0100-8C40-9607-A7531DB7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3B9A6F-0850-2F4C-8F79-62AB83D51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BA177F-17A2-0847-AABE-7D4B0AF9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C8E776-26E3-F047-A622-51C45F9C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5E9446-6EEE-0248-A217-EF9B45BE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1DF8A1-FE6B-3F49-9974-8C1F7EAB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6E54EF-3845-FA4E-AB43-28202155C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56AD0F-B0C1-D84C-806A-302240C9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89CE6E-89E7-3148-9574-3E33992C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EA3285-9317-364F-B830-3AA5D260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D7328B-86D9-BA4C-A68F-FBDF1A66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AE03CE-B9D2-BA4C-9266-33FF73C6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029FDB-20C4-C94B-B1DF-E2C47298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EF539-C81B-CF46-910F-944971A03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D24D-3051-364B-8A7B-49D74EC4166F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92F6DD-C03E-5048-AC95-E5CD52B1A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E72C82-0F9D-7644-B9BA-6F1CCD5A3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7C9C-5FD2-4F4C-8ECB-25793072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1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1" y="0"/>
            <a:ext cx="813942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4812" y="386312"/>
            <a:ext cx="2156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venir" charset="0"/>
              </a:rPr>
              <a:t>2 </a:t>
            </a:r>
            <a:endParaRPr lang="en-US" dirty="0"/>
          </a:p>
          <a:p>
            <a:r>
              <a:rPr lang="en-US" b="1" dirty="0">
                <a:latin typeface="Avenir" charset="0"/>
              </a:rPr>
              <a:t>HUMAN MICROBIOME IN HEALTH AND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369B94-6F66-2D47-AE07-A386C572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261"/>
            <a:ext cx="12192000" cy="62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94B2-A468-2A40-99B1-C880C67D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42" y="3313043"/>
            <a:ext cx="7557888" cy="26748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1453" y="289298"/>
            <a:ext cx="6793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Calibri" charset="0"/>
                <a:ea typeface="Calibri" charset="0"/>
                <a:cs typeface="Calibri" charset="0"/>
              </a:rPr>
              <a:t>Techniques </a:t>
            </a:r>
            <a:r>
              <a:rPr lang="en-US" sz="4000" b="1" dirty="0" smtClean="0">
                <a:latin typeface="Calibri" charset="0"/>
                <a:ea typeface="Calibri" charset="0"/>
                <a:cs typeface="Calibri" charset="0"/>
              </a:rPr>
              <a:t>for seeing things</a:t>
            </a:r>
            <a:r>
              <a:rPr lang="mr-IN" sz="4000" b="1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4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922" y="842715"/>
            <a:ext cx="52213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venir" charset="0"/>
              </a:rPr>
              <a:t>4 </a:t>
            </a:r>
            <a:endParaRPr lang="en-US" dirty="0"/>
          </a:p>
          <a:p>
            <a:r>
              <a:rPr lang="en-US" b="1" dirty="0">
                <a:latin typeface="Avenir" charset="0"/>
              </a:rPr>
              <a:t>MICROSCOPY AND IN VITRO 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6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0A71CB-FEBE-184E-A76A-09E6688B3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70" y="0"/>
            <a:ext cx="4457703" cy="603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C2C4A6-BE6D-2344-B74A-F59829781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07" y="5991727"/>
            <a:ext cx="4421360" cy="7026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453" y="262794"/>
            <a:ext cx="3959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charset="0"/>
                <a:ea typeface="Calibri" charset="0"/>
                <a:cs typeface="Calibri" charset="0"/>
              </a:rPr>
              <a:t>Stains to differentiate</a:t>
            </a:r>
            <a:r>
              <a:rPr lang="mr-IN" sz="4000" b="1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3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12F9D4-3C4A-0047-B6A6-BFDD5FDB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466" y="1442118"/>
            <a:ext cx="8534400" cy="5321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317" y="118679"/>
            <a:ext cx="4461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charset="0"/>
                <a:ea typeface="Calibri" charset="0"/>
                <a:cs typeface="Calibri" charset="0"/>
              </a:rPr>
              <a:t>Media </a:t>
            </a:r>
            <a:r>
              <a:rPr lang="en-US" sz="4000" b="1" smtClean="0">
                <a:latin typeface="Calibri" charset="0"/>
                <a:ea typeface="Calibri" charset="0"/>
                <a:cs typeface="Calibri" charset="0"/>
              </a:rPr>
              <a:t>to isolate </a:t>
            </a:r>
            <a:r>
              <a:rPr lang="mr-IN" sz="4000" b="1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2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B0BDD9-7569-B74B-9BB5-DD75D3B2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54" y="0"/>
            <a:ext cx="455310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0688" y="2039580"/>
            <a:ext cx="20989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RFLP can be used </a:t>
            </a:r>
            <a:r>
              <a:rPr lang="en-US" sz="2800" b="1" smtClean="0">
                <a:latin typeface="Calibri" charset="0"/>
                <a:ea typeface="Calibri" charset="0"/>
                <a:cs typeface="Calibri" charset="0"/>
              </a:rPr>
              <a:t>to differentiate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between bacteria based on their unique DNA sequences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204" y="127097"/>
            <a:ext cx="26769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venir" charset="0"/>
              </a:rPr>
              <a:t>5 </a:t>
            </a:r>
            <a:endParaRPr lang="en-US" dirty="0"/>
          </a:p>
          <a:p>
            <a:r>
              <a:rPr lang="en-US" b="1" dirty="0">
                <a:latin typeface="Avenir" charset="0"/>
              </a:rPr>
              <a:t>MOLECULAR DIAGNOSIS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8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6AF8F5-D0CE-4649-AED8-F6F66B09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47" y="0"/>
            <a:ext cx="428286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0ABA8B-49B5-BD4F-AE7D-1ACF74DD7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761" y="4641046"/>
            <a:ext cx="4109474" cy="2213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4445" y="90913"/>
            <a:ext cx="28483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Labeled DNA probes can be used to identify whether biological samples contain DNA from ‘infectious organisms’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9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05B1D5-8F8B-C044-A6D2-470F2AD8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16" y="58323"/>
            <a:ext cx="7393858" cy="6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8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2D441-3897-BA45-8598-00028E3B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18" y="0"/>
            <a:ext cx="38348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49D107-7EBF-034A-9155-46748E0BB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502" y="3961231"/>
            <a:ext cx="4122789" cy="2801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4445" y="90913"/>
            <a:ext cx="28483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Calibri" charset="0"/>
                <a:ea typeface="Calibri" charset="0"/>
                <a:cs typeface="Calibri" charset="0"/>
              </a:rPr>
              <a:t>PCR can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be used to identify whether biological samples contain DNA from ‘infectious organisms’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6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13A5BB-2152-3046-936F-68B2A085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54" y="0"/>
            <a:ext cx="11186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EE174C-5DAE-9D4B-AE41-05D8F5EE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370"/>
            <a:ext cx="12128500" cy="520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809" y="20661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atin typeface="Avenir" charset="0"/>
              </a:rPr>
              <a:t>6 </a:t>
            </a:r>
            <a:endParaRPr lang="en-US" dirty="0"/>
          </a:p>
          <a:p>
            <a:r>
              <a:rPr lang="en-US" b="1" dirty="0">
                <a:latin typeface="Avenir" charset="0"/>
              </a:rPr>
              <a:t>SEROLOGIC DIAGNOSIS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4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79400"/>
            <a:ext cx="48006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9268AE-8E18-E441-8C69-EEB20E40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30" y="0"/>
            <a:ext cx="818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CC70B3-9BFB-EC49-B2AC-9DB6161B8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52" y="0"/>
            <a:ext cx="823996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486" y="590923"/>
            <a:ext cx="3285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venir" charset="0"/>
              </a:rPr>
              <a:t>Antibodies can be used to identify the presence of </a:t>
            </a:r>
            <a:r>
              <a:rPr lang="en-US" sz="4000" smtClean="0">
                <a:latin typeface="Avenir" charset="0"/>
              </a:rPr>
              <a:t>an infectious 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6436E9-1E34-6F4A-ADA2-E3DED423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80" y="165773"/>
            <a:ext cx="7958978" cy="6274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486" y="590923"/>
            <a:ext cx="3285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000" dirty="0" smtClean="0">
                <a:latin typeface="Avenir" charset="0"/>
              </a:rPr>
              <a:t>…</a:t>
            </a:r>
            <a:r>
              <a:rPr lang="en-US" sz="4000" dirty="0" smtClean="0">
                <a:latin typeface="Avenir" charset="0"/>
              </a:rPr>
              <a:t>in a slide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83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2BF394-3478-A144-8A35-CF7FEB3A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59" y="0"/>
            <a:ext cx="36946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396744-94A0-BC48-AD08-36E5767F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31" y="4524649"/>
            <a:ext cx="4287069" cy="2333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486" y="590923"/>
            <a:ext cx="3285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000" dirty="0" smtClean="0">
                <a:latin typeface="Avenir" charset="0"/>
              </a:rPr>
              <a:t>…</a:t>
            </a:r>
            <a:r>
              <a:rPr lang="en-US" sz="4000" dirty="0">
                <a:latin typeface="Avenir" charset="0"/>
              </a:rPr>
              <a:t> </a:t>
            </a:r>
            <a:r>
              <a:rPr lang="en-US" sz="4000" dirty="0" smtClean="0">
                <a:latin typeface="Avenir" charset="0"/>
              </a:rPr>
              <a:t>using flow cytometry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4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5202C5-2624-AB40-BAF8-78EF6A31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31" y="0"/>
            <a:ext cx="34480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24E394-FCAA-D545-9514-317E0D9A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242" y="511411"/>
            <a:ext cx="4412021" cy="2660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486" y="590923"/>
            <a:ext cx="3285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000" dirty="0" smtClean="0">
                <a:latin typeface="Avenir" charset="0"/>
              </a:rPr>
              <a:t>…</a:t>
            </a:r>
            <a:r>
              <a:rPr lang="en-US" sz="4000" dirty="0" smtClean="0">
                <a:latin typeface="Avenir" charset="0"/>
              </a:rPr>
              <a:t>or by dot blot, western analysis, or ELIZA assays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89" y="3145468"/>
            <a:ext cx="49276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5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0BF557-9427-804A-8AAF-E9FEE245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70" y="1130708"/>
            <a:ext cx="9117546" cy="48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3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0A5BC4-B45B-B54F-9DF7-FF920FDA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93" y="1608643"/>
            <a:ext cx="9638322" cy="47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8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4DADB7-1194-364E-8E9A-B7D55A00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574" y="0"/>
            <a:ext cx="628336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8900" y="704334"/>
            <a:ext cx="1659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inionPro" charset="0"/>
              </a:rPr>
              <a:t>We carry as many bacterial cells as we do human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1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6586C7-E815-D54F-9B09-C94F5C0AC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56"/>
            <a:ext cx="10003715" cy="67809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77099" y="292587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dysbiosis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7202" y="1225190"/>
            <a:ext cx="2024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obesity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type </a:t>
            </a:r>
            <a:r>
              <a:rPr lang="en-US" b="1" dirty="0"/>
              <a:t>2 </a:t>
            </a:r>
            <a:r>
              <a:rPr lang="en-US" b="1" dirty="0" smtClean="0"/>
              <a:t>diabetes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celiac </a:t>
            </a:r>
            <a:r>
              <a:rPr lang="en-US" b="1" dirty="0"/>
              <a:t>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F7DFBA-9CE3-C84E-A8FA-DB68E044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76" y="0"/>
            <a:ext cx="614324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62461" y="711278"/>
            <a:ext cx="4010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antibiotic-associated colitis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962461" y="3429000"/>
            <a:ext cx="3700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C. 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Difficile-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entrotoxins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resulting in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colon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inflammation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Mucin degrading bacteria leading to ulcerative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colitis </a:t>
            </a:r>
          </a:p>
          <a:p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621574-93CB-734E-B3F4-9735B08D3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06" y="930777"/>
            <a:ext cx="6223000" cy="5092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0606" y="407557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Clean vocabulary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19387" y="1938244"/>
            <a:ext cx="208843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venir" charset="0"/>
              </a:rPr>
              <a:t>3 </a:t>
            </a:r>
            <a:endParaRPr lang="en-US" dirty="0"/>
          </a:p>
          <a:p>
            <a:r>
              <a:rPr lang="en-US" b="1" dirty="0">
                <a:latin typeface="Avenir" charset="0"/>
              </a:rPr>
              <a:t>STERILIZATION, DISINFECTION, AND ANTISEPSIS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7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148C3C-B53D-7C49-9B65-FD1CA61A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203200"/>
            <a:ext cx="62738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3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9C139E-8AD8-A84D-B2E3-54711966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33" y="359596"/>
            <a:ext cx="7617999" cy="62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934E70-D62D-9749-8372-8A124DEE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46" y="1017142"/>
            <a:ext cx="9510376" cy="48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158</Words>
  <Application>Microsoft Macintosh PowerPoint</Application>
  <PresentationFormat>Widescreen</PresentationFormat>
  <Paragraphs>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Avenir</vt:lpstr>
      <vt:lpstr>Calibri</vt:lpstr>
      <vt:lpstr>Calibri Light</vt:lpstr>
      <vt:lpstr>Mangal</vt:lpstr>
      <vt:lpstr>MinionPro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courcelle</cp:lastModifiedBy>
  <cp:revision>40</cp:revision>
  <dcterms:created xsi:type="dcterms:W3CDTF">2025-12-12T22:33:21Z</dcterms:created>
  <dcterms:modified xsi:type="dcterms:W3CDTF">2025-12-27T20:16:49Z</dcterms:modified>
</cp:coreProperties>
</file>