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66" r:id="rId2"/>
    <p:sldId id="277" r:id="rId3"/>
    <p:sldId id="267" r:id="rId4"/>
    <p:sldId id="278" r:id="rId5"/>
    <p:sldId id="279" r:id="rId6"/>
    <p:sldId id="259" r:id="rId7"/>
    <p:sldId id="268" r:id="rId8"/>
    <p:sldId id="281" r:id="rId9"/>
    <p:sldId id="283" r:id="rId10"/>
    <p:sldId id="280" r:id="rId11"/>
    <p:sldId id="282" r:id="rId12"/>
    <p:sldId id="297" r:id="rId13"/>
    <p:sldId id="298" r:id="rId14"/>
    <p:sldId id="276" r:id="rId15"/>
    <p:sldId id="272" r:id="rId16"/>
    <p:sldId id="284" r:id="rId17"/>
    <p:sldId id="273" r:id="rId18"/>
    <p:sldId id="286" r:id="rId19"/>
    <p:sldId id="287" r:id="rId20"/>
    <p:sldId id="288" r:id="rId21"/>
    <p:sldId id="289" r:id="rId22"/>
    <p:sldId id="290" r:id="rId23"/>
    <p:sldId id="291" r:id="rId24"/>
    <p:sldId id="293" r:id="rId25"/>
    <p:sldId id="294" r:id="rId26"/>
    <p:sldId id="295" r:id="rId27"/>
    <p:sldId id="274" r:id="rId28"/>
    <p:sldId id="260" r:id="rId29"/>
    <p:sldId id="27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9"/>
    <p:restoredTop sz="93742"/>
  </p:normalViewPr>
  <p:slideViewPr>
    <p:cSldViewPr snapToGrid="0" snapToObjects="1">
      <p:cViewPr varScale="1">
        <p:scale>
          <a:sx n="122" d="100"/>
          <a:sy n="122" d="100"/>
        </p:scale>
        <p:origin x="68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0A648-FEE1-1540-A3F2-63A4F477D813}" type="datetimeFigureOut">
              <a:rPr lang="en-US" smtClean="0"/>
              <a:t>1/28/26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2CFAA6-3C15-DA4B-BA09-071799AC6355}" type="slidenum">
              <a:rPr lang="en-US" smtClean="0"/>
              <a:t>‹#›</a:t>
            </a:fld>
            <a:endParaRPr lang="en-US"/>
          </a:p>
        </p:txBody>
      </p:sp>
    </p:spTree>
    <p:extLst>
      <p:ext uri="{BB962C8B-B14F-4D97-AF65-F5344CB8AC3E}">
        <p14:creationId xmlns:p14="http://schemas.microsoft.com/office/powerpoint/2010/main" val="1452509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CFAA6-3C15-DA4B-BA09-071799AC6355}" type="slidenum">
              <a:rPr lang="en-US" smtClean="0"/>
              <a:t>7</a:t>
            </a:fld>
            <a:endParaRPr lang="en-US"/>
          </a:p>
        </p:txBody>
      </p:sp>
    </p:spTree>
    <p:extLst>
      <p:ext uri="{BB962C8B-B14F-4D97-AF65-F5344CB8AC3E}">
        <p14:creationId xmlns:p14="http://schemas.microsoft.com/office/powerpoint/2010/main" val="279095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CFAA6-3C15-DA4B-BA09-071799AC6355}" type="slidenum">
              <a:rPr lang="en-US" smtClean="0"/>
              <a:t>8</a:t>
            </a:fld>
            <a:endParaRPr lang="en-US"/>
          </a:p>
        </p:txBody>
      </p:sp>
    </p:spTree>
    <p:extLst>
      <p:ext uri="{BB962C8B-B14F-4D97-AF65-F5344CB8AC3E}">
        <p14:creationId xmlns:p14="http://schemas.microsoft.com/office/powerpoint/2010/main" val="123108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CFAA6-3C15-DA4B-BA09-071799AC6355}" type="slidenum">
              <a:rPr lang="en-US" smtClean="0"/>
              <a:t>10</a:t>
            </a:fld>
            <a:endParaRPr lang="en-US"/>
          </a:p>
        </p:txBody>
      </p:sp>
    </p:spTree>
    <p:extLst>
      <p:ext uri="{BB962C8B-B14F-4D97-AF65-F5344CB8AC3E}">
        <p14:creationId xmlns:p14="http://schemas.microsoft.com/office/powerpoint/2010/main" val="364371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CFAA6-3C15-DA4B-BA09-071799AC6355}" type="slidenum">
              <a:rPr lang="en-US" smtClean="0"/>
              <a:t>11</a:t>
            </a:fld>
            <a:endParaRPr lang="en-US"/>
          </a:p>
        </p:txBody>
      </p:sp>
    </p:spTree>
    <p:extLst>
      <p:ext uri="{BB962C8B-B14F-4D97-AF65-F5344CB8AC3E}">
        <p14:creationId xmlns:p14="http://schemas.microsoft.com/office/powerpoint/2010/main" val="1760861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EE5E45-CA28-C242-9B7A-714FFDF8FD2E}"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93599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E5E45-CA28-C242-9B7A-714FFDF8FD2E}"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15076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E5E45-CA28-C242-9B7A-714FFDF8FD2E}"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63092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E5E45-CA28-C242-9B7A-714FFDF8FD2E}"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804423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EE5E45-CA28-C242-9B7A-714FFDF8FD2E}"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8321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EE5E45-CA28-C242-9B7A-714FFDF8FD2E}" type="datetimeFigureOut">
              <a:rPr lang="en-US" smtClean="0"/>
              <a:t>1/28/26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93692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EE5E45-CA28-C242-9B7A-714FFDF8FD2E}" type="datetimeFigureOut">
              <a:rPr lang="en-US" smtClean="0"/>
              <a:t>1/28/26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21103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EE5E45-CA28-C242-9B7A-714FFDF8FD2E}" type="datetimeFigureOut">
              <a:rPr lang="en-US" smtClean="0"/>
              <a:t>1/28/26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286952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E5E45-CA28-C242-9B7A-714FFDF8FD2E}" type="datetimeFigureOut">
              <a:rPr lang="en-US" smtClean="0"/>
              <a:t>1/28/26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355727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EE5E45-CA28-C242-9B7A-714FFDF8FD2E}" type="datetimeFigureOut">
              <a:rPr lang="en-US" smtClean="0"/>
              <a:t>1/28/26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2372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EE5E45-CA28-C242-9B7A-714FFDF8FD2E}" type="datetimeFigureOut">
              <a:rPr lang="en-US" smtClean="0"/>
              <a:t>1/28/26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601113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E5E45-CA28-C242-9B7A-714FFDF8FD2E}" type="datetimeFigureOut">
              <a:rPr lang="en-US" smtClean="0"/>
              <a:t>1/28/26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893A4-0B9E-6C46-9723-AB1BEAA35924}" type="slidenum">
              <a:rPr lang="en-US" smtClean="0"/>
              <a:t>‹#›</a:t>
            </a:fld>
            <a:endParaRPr lang="en-US"/>
          </a:p>
        </p:txBody>
      </p:sp>
    </p:spTree>
    <p:extLst>
      <p:ext uri="{BB962C8B-B14F-4D97-AF65-F5344CB8AC3E}">
        <p14:creationId xmlns:p14="http://schemas.microsoft.com/office/powerpoint/2010/main" val="1848481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2171"/>
            <a:ext cx="7772400" cy="1470025"/>
          </a:xfrm>
        </p:spPr>
        <p:txBody>
          <a:bodyPr/>
          <a:lstStyle/>
          <a:p>
            <a:r>
              <a:t>Staphylococcus</a:t>
            </a:r>
          </a:p>
        </p:txBody>
      </p:sp>
      <p:sp>
        <p:nvSpPr>
          <p:cNvPr id="3" name="Subtitle 2"/>
          <p:cNvSpPr>
            <a:spLocks noGrp="1"/>
          </p:cNvSpPr>
          <p:nvPr>
            <p:ph type="subTitle" idx="1"/>
          </p:nvPr>
        </p:nvSpPr>
        <p:spPr>
          <a:xfrm>
            <a:off x="147145" y="2960907"/>
            <a:ext cx="3594538" cy="1655762"/>
          </a:xfrm>
        </p:spPr>
        <p:txBody>
          <a:bodyPr>
            <a:normAutofit fontScale="40000" lnSpcReduction="20000"/>
          </a:bodyPr>
          <a:lstStyle/>
          <a:p>
            <a:r>
              <a:rPr dirty="0"/>
              <a:t>Overview, </a:t>
            </a:r>
            <a:endParaRPr lang="en-US" dirty="0"/>
          </a:p>
          <a:p>
            <a:r>
              <a:rPr dirty="0"/>
              <a:t>Structure, </a:t>
            </a:r>
            <a:endParaRPr lang="en-US" dirty="0"/>
          </a:p>
          <a:p>
            <a:r>
              <a:rPr dirty="0"/>
              <a:t>Pathogenesis, </a:t>
            </a:r>
            <a:endParaRPr lang="en-US" dirty="0"/>
          </a:p>
          <a:p>
            <a:r>
              <a:rPr dirty="0"/>
              <a:t>Epidemiology, </a:t>
            </a:r>
            <a:endParaRPr lang="en-US" dirty="0"/>
          </a:p>
          <a:p>
            <a:r>
              <a:rPr dirty="0"/>
              <a:t>Clinical Diseases,</a:t>
            </a:r>
          </a:p>
          <a:p>
            <a:r>
              <a:rPr dirty="0"/>
              <a:t>Diagnosis, </a:t>
            </a:r>
            <a:endParaRPr lang="en-US" dirty="0"/>
          </a:p>
          <a:p>
            <a:r>
              <a:rPr dirty="0"/>
              <a:t>Treatment, Prevention, and Control</a:t>
            </a:r>
          </a:p>
        </p:txBody>
      </p:sp>
      <p:pic>
        <p:nvPicPr>
          <p:cNvPr id="5" name="Picture 4">
            <a:extLst>
              <a:ext uri="{FF2B5EF4-FFF2-40B4-BE49-F238E27FC236}">
                <a16:creationId xmlns:a16="http://schemas.microsoft.com/office/drawing/2014/main" id="{3700C505-E498-C346-9A68-B66ACA7085DF}"/>
              </a:ext>
            </a:extLst>
          </p:cNvPr>
          <p:cNvPicPr>
            <a:picLocks noChangeAspect="1"/>
          </p:cNvPicPr>
          <p:nvPr/>
        </p:nvPicPr>
        <p:blipFill>
          <a:blip r:embed="rId2"/>
          <a:stretch>
            <a:fillRect/>
          </a:stretch>
        </p:blipFill>
        <p:spPr>
          <a:xfrm>
            <a:off x="3652420" y="1852427"/>
            <a:ext cx="4609211" cy="4818993"/>
          </a:xfrm>
          <a:prstGeom prst="rect">
            <a:avLst/>
          </a:prstGeom>
        </p:spPr>
      </p:pic>
    </p:spTree>
    <p:extLst>
      <p:ext uri="{BB962C8B-B14F-4D97-AF65-F5344CB8AC3E}">
        <p14:creationId xmlns:p14="http://schemas.microsoft.com/office/powerpoint/2010/main" val="1831261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78" y="527049"/>
            <a:ext cx="6337300" cy="6159500"/>
          </a:xfrm>
          <a:prstGeom prst="rect">
            <a:avLst/>
          </a:prstGeom>
        </p:spPr>
      </p:pic>
      <p:sp>
        <p:nvSpPr>
          <p:cNvPr id="5" name="Rectangle 4">
            <a:extLst>
              <a:ext uri="{FF2B5EF4-FFF2-40B4-BE49-F238E27FC236}">
                <a16:creationId xmlns:a16="http://schemas.microsoft.com/office/drawing/2014/main" id="{92DC731B-0332-2048-88D2-C03F2A57C1F9}"/>
              </a:ext>
            </a:extLst>
          </p:cNvPr>
          <p:cNvSpPr/>
          <p:nvPr/>
        </p:nvSpPr>
        <p:spPr>
          <a:xfrm>
            <a:off x="294290" y="1133356"/>
            <a:ext cx="5801710" cy="5447645"/>
          </a:xfrm>
          <a:prstGeom prst="rect">
            <a:avLst/>
          </a:prstGeom>
        </p:spPr>
        <p:txBody>
          <a:bodyPr wrap="square">
            <a:spAutoFit/>
          </a:bodyPr>
          <a:lstStyle/>
          <a:p>
            <a:r>
              <a:rPr lang="en-US" sz="2400" dirty="0">
                <a:latin typeface="Arial" panose="020B0604020202020204" pitchFamily="34" charset="0"/>
              </a:rPr>
              <a:t>• </a:t>
            </a:r>
            <a:r>
              <a:rPr lang="en-US" sz="2400" dirty="0"/>
              <a:t>1. adhere to host and avoid immune system</a:t>
            </a:r>
          </a:p>
          <a:p>
            <a:endParaRPr lang="en-US" sz="2400" dirty="0">
              <a:latin typeface="Calibri" panose="020F0502020204030204" pitchFamily="34" charset="0"/>
            </a:endParaRPr>
          </a:p>
          <a:p>
            <a:r>
              <a:rPr lang="en-US" sz="2400" dirty="0">
                <a:latin typeface="Calibri" panose="020F0502020204030204" pitchFamily="34" charset="0"/>
              </a:rPr>
              <a:t>Most have an outer polysaccharide capsule</a:t>
            </a:r>
            <a:br>
              <a:rPr lang="en-US" sz="2400" dirty="0">
                <a:latin typeface="Calibri" panose="020F0502020204030204" pitchFamily="34" charset="0"/>
              </a:rPr>
            </a:br>
            <a:r>
              <a:rPr lang="en-US" sz="2400" dirty="0">
                <a:latin typeface="Calibri" panose="020F0502020204030204" pitchFamily="34" charset="0"/>
              </a:rPr>
              <a:t>     </a:t>
            </a:r>
            <a:r>
              <a:rPr lang="en-US" dirty="0">
                <a:latin typeface="Arial" panose="020B0604020202020204" pitchFamily="34" charset="0"/>
              </a:rPr>
              <a:t>• </a:t>
            </a:r>
            <a:r>
              <a:rPr lang="en-US" dirty="0">
                <a:latin typeface="Calibri" panose="020F0502020204030204" pitchFamily="34" charset="0"/>
              </a:rPr>
              <a:t>Serotypes 1 and 2 produce thick mucoid colonies, but not usually human disease </a:t>
            </a:r>
            <a:endParaRPr lang="en-US" dirty="0"/>
          </a:p>
          <a:p>
            <a:r>
              <a:rPr lang="en-US" dirty="0">
                <a:latin typeface="Arial" panose="020B0604020202020204" pitchFamily="34" charset="0"/>
              </a:rPr>
              <a:t>     • </a:t>
            </a:r>
            <a:r>
              <a:rPr lang="en-US" dirty="0">
                <a:latin typeface="Calibri" panose="020F0502020204030204" pitchFamily="34" charset="0"/>
              </a:rPr>
              <a:t>Serotypes 5, 7, and 8 are most often associated with human infections</a:t>
            </a:r>
          </a:p>
          <a:p>
            <a:r>
              <a:rPr lang="en-US" dirty="0">
                <a:latin typeface="Arial" panose="020B0604020202020204" pitchFamily="34" charset="0"/>
              </a:rPr>
              <a:t>     •</a:t>
            </a:r>
            <a:r>
              <a:rPr lang="en-US" dirty="0">
                <a:latin typeface="Calibri" panose="020F0502020204030204" pitchFamily="34" charset="0"/>
              </a:rPr>
              <a:t> Provides protection from human immune system</a:t>
            </a:r>
            <a:endParaRPr lang="en-US" dirty="0">
              <a:latin typeface="Arial" panose="020B0604020202020204" pitchFamily="34" charset="0"/>
            </a:endParaRPr>
          </a:p>
          <a:p>
            <a:r>
              <a:rPr lang="en-US" dirty="0">
                <a:latin typeface="Arial" panose="020B0604020202020204" pitchFamily="34" charset="0"/>
              </a:rPr>
              <a:t>     • </a:t>
            </a:r>
            <a:r>
              <a:rPr lang="en-US" dirty="0">
                <a:latin typeface="Calibri" panose="020F0502020204030204" pitchFamily="34" charset="0"/>
              </a:rPr>
              <a:t>Highly organized and thick structure </a:t>
            </a:r>
          </a:p>
          <a:p>
            <a:endParaRPr lang="en-US" dirty="0">
              <a:latin typeface="Arial" panose="020B0604020202020204" pitchFamily="34" charset="0"/>
            </a:endParaRPr>
          </a:p>
          <a:p>
            <a:r>
              <a:rPr lang="en-US" sz="2400" dirty="0">
                <a:latin typeface="Calibri" panose="020F0502020204030204" pitchFamily="34" charset="0"/>
              </a:rPr>
              <a:t> and a slime layer </a:t>
            </a:r>
          </a:p>
          <a:p>
            <a:pPr marL="342900" indent="-342900">
              <a:buFont typeface="Arial" panose="020B0604020202020204" pitchFamily="34" charset="0"/>
              <a:buChar char="•"/>
            </a:pPr>
            <a:r>
              <a:rPr lang="en-US" dirty="0">
                <a:latin typeface="Calibri" panose="020F0502020204030204" pitchFamily="34" charset="0"/>
              </a:rPr>
              <a:t>made from monosaccharides and proteins (loosely organized)</a:t>
            </a:r>
          </a:p>
          <a:p>
            <a:pPr marL="342900" indent="-342900">
              <a:buFont typeface="Arial" panose="020B0604020202020204" pitchFamily="34" charset="0"/>
              <a:buChar char="•"/>
            </a:pPr>
            <a:r>
              <a:rPr lang="en-US" dirty="0">
                <a:latin typeface="Calibri" panose="020F0502020204030204" pitchFamily="34" charset="0"/>
              </a:rPr>
              <a:t>Sticky, helps bind loosely to its host epithelial cells</a:t>
            </a:r>
          </a:p>
          <a:p>
            <a:endParaRPr lang="en-US" dirty="0"/>
          </a:p>
          <a:p>
            <a:r>
              <a:rPr lang="en-US" sz="2400" dirty="0">
                <a:latin typeface="Calibri" panose="020F0502020204030204" pitchFamily="34" charset="0"/>
              </a:rPr>
              <a:t>Both of these are often referred to as the </a:t>
            </a:r>
            <a:r>
              <a:rPr lang="en-US" sz="2400" b="1" dirty="0">
                <a:latin typeface="Calibri" panose="020F0502020204030204" pitchFamily="34" charset="0"/>
              </a:rPr>
              <a:t>glycocalyx</a:t>
            </a:r>
            <a:r>
              <a:rPr lang="en-US" sz="2400" dirty="0">
                <a:latin typeface="Calibri" panose="020F0502020204030204" pitchFamily="34" charset="0"/>
              </a:rPr>
              <a:t> </a:t>
            </a:r>
            <a:endParaRPr lang="en-US" dirty="0"/>
          </a:p>
        </p:txBody>
      </p:sp>
      <p:sp>
        <p:nvSpPr>
          <p:cNvPr id="6" name="Oval 5">
            <a:extLst>
              <a:ext uri="{FF2B5EF4-FFF2-40B4-BE49-F238E27FC236}">
                <a16:creationId xmlns:a16="http://schemas.microsoft.com/office/drawing/2014/main" id="{D3099844-81F9-FB4F-8B47-20585E726A7D}"/>
              </a:ext>
            </a:extLst>
          </p:cNvPr>
          <p:cNvSpPr/>
          <p:nvPr/>
        </p:nvSpPr>
        <p:spPr>
          <a:xfrm>
            <a:off x="6981569" y="1924688"/>
            <a:ext cx="3904734" cy="4513183"/>
          </a:xfrm>
          <a:prstGeom prst="ellipse">
            <a:avLst/>
          </a:prstGeom>
          <a:no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7774682-C100-EC46-A155-59C5A4015C67}"/>
              </a:ext>
            </a:extLst>
          </p:cNvPr>
          <p:cNvSpPr/>
          <p:nvPr/>
        </p:nvSpPr>
        <p:spPr>
          <a:xfrm>
            <a:off x="179722" y="157717"/>
            <a:ext cx="2045945" cy="646331"/>
          </a:xfrm>
          <a:prstGeom prst="rect">
            <a:avLst/>
          </a:prstGeom>
        </p:spPr>
        <p:txBody>
          <a:bodyPr wrap="none">
            <a:spAutoFit/>
          </a:bodyPr>
          <a:lstStyle/>
          <a:p>
            <a:r>
              <a:rPr lang="en-US" sz="3600" dirty="0"/>
              <a:t>Pathology</a:t>
            </a:r>
          </a:p>
        </p:txBody>
      </p:sp>
    </p:spTree>
    <p:extLst>
      <p:ext uri="{BB962C8B-B14F-4D97-AF65-F5344CB8AC3E}">
        <p14:creationId xmlns:p14="http://schemas.microsoft.com/office/powerpoint/2010/main" val="31073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1" presetClass="exit" presetSubtype="1" fill="hold" grpId="1" nodeType="afterEffect">
                                  <p:stCondLst>
                                    <p:cond delay="0"/>
                                  </p:stCondLst>
                                  <p:childTnLst>
                                    <p:animEffect transition="out" filter="wheel(1)">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78" y="527049"/>
            <a:ext cx="6337300" cy="6159500"/>
          </a:xfrm>
          <a:prstGeom prst="rect">
            <a:avLst/>
          </a:prstGeom>
        </p:spPr>
      </p:pic>
      <p:sp>
        <p:nvSpPr>
          <p:cNvPr id="6" name="Rectangle 5">
            <a:extLst>
              <a:ext uri="{FF2B5EF4-FFF2-40B4-BE49-F238E27FC236}">
                <a16:creationId xmlns:a16="http://schemas.microsoft.com/office/drawing/2014/main" id="{D2CAC528-8C26-1140-8B72-9C4A310CB9D6}"/>
              </a:ext>
            </a:extLst>
          </p:cNvPr>
          <p:cNvSpPr/>
          <p:nvPr/>
        </p:nvSpPr>
        <p:spPr>
          <a:xfrm>
            <a:off x="294290" y="1133356"/>
            <a:ext cx="5801710" cy="5755422"/>
          </a:xfrm>
          <a:prstGeom prst="rect">
            <a:avLst/>
          </a:prstGeom>
        </p:spPr>
        <p:txBody>
          <a:bodyPr wrap="square">
            <a:spAutoFit/>
          </a:bodyPr>
          <a:lstStyle/>
          <a:p>
            <a:r>
              <a:rPr lang="en-US" sz="2400" dirty="0">
                <a:latin typeface="Arial" panose="020B0604020202020204" pitchFamily="34" charset="0"/>
              </a:rPr>
              <a:t>• </a:t>
            </a:r>
            <a:r>
              <a:rPr lang="en-US" sz="2400" dirty="0"/>
              <a:t>1. adhere to host and avoid immune system</a:t>
            </a:r>
          </a:p>
          <a:p>
            <a:endParaRPr lang="en-US" sz="2400" dirty="0">
              <a:latin typeface="Calibri" panose="020F0502020204030204" pitchFamily="34" charset="0"/>
            </a:endParaRPr>
          </a:p>
          <a:p>
            <a:r>
              <a:rPr lang="en-US" sz="2400" dirty="0">
                <a:latin typeface="Calibri" panose="020F0502020204030204" pitchFamily="34" charset="0"/>
              </a:rPr>
              <a:t>   Use </a:t>
            </a:r>
            <a:r>
              <a:rPr lang="en-US" sz="2400" b="1" dirty="0">
                <a:latin typeface="Calibri" panose="020F0502020204030204" pitchFamily="34" charset="0"/>
              </a:rPr>
              <a:t>adhesion proteins </a:t>
            </a:r>
            <a:r>
              <a:rPr lang="en-US" sz="2400" dirty="0">
                <a:latin typeface="Calibri" panose="020F0502020204030204" pitchFamily="34" charset="0"/>
              </a:rPr>
              <a:t>to bind to host tissues.</a:t>
            </a:r>
            <a:r>
              <a:rPr lang="en-US" sz="2400" dirty="0">
                <a:latin typeface="Arial" panose="020B0604020202020204" pitchFamily="34" charset="0"/>
              </a:rPr>
              <a:t> In </a:t>
            </a:r>
            <a:r>
              <a:rPr lang="en-US" sz="2400" dirty="0">
                <a:latin typeface="Calibri,Italic"/>
              </a:rPr>
              <a:t>Staph</a:t>
            </a:r>
            <a:r>
              <a:rPr lang="en-US" sz="2400" dirty="0">
                <a:latin typeface="Calibri" panose="020F0502020204030204" pitchFamily="34" charset="0"/>
              </a:rPr>
              <a:t>, they are bound to the peptidoglycan layer and called </a:t>
            </a:r>
            <a:r>
              <a:rPr lang="en-US" sz="2400" b="1" dirty="0">
                <a:latin typeface="Calibri" panose="020F0502020204030204" pitchFamily="34" charset="0"/>
              </a:rPr>
              <a:t>MSCRAMM</a:t>
            </a:r>
            <a:r>
              <a:rPr lang="en-US" sz="2400" dirty="0">
                <a:latin typeface="Calibri" panose="020F0502020204030204" pitchFamily="34" charset="0"/>
              </a:rPr>
              <a:t> proteins </a:t>
            </a:r>
            <a:r>
              <a:rPr lang="en-US" sz="2400" dirty="0"/>
              <a:t>*(microbial surface components recognizing adhesive matrix molecules) </a:t>
            </a:r>
          </a:p>
          <a:p>
            <a:r>
              <a:rPr lang="en-US" sz="2000" dirty="0">
                <a:latin typeface="Arial" panose="020B0604020202020204" pitchFamily="34" charset="0"/>
              </a:rPr>
              <a:t>     • </a:t>
            </a:r>
            <a:r>
              <a:rPr lang="en-US" sz="2000" dirty="0">
                <a:latin typeface="Calibri" panose="020F0502020204030204" pitchFamily="34" charset="0"/>
              </a:rPr>
              <a:t>The coagulase enzyme is within this group (it binds fibrinogen) (also called clumping factor) </a:t>
            </a:r>
            <a:endParaRPr lang="en-US" sz="2400" dirty="0"/>
          </a:p>
          <a:p>
            <a:r>
              <a:rPr lang="en-US" sz="2000" dirty="0">
                <a:latin typeface="Arial" panose="020B0604020202020204" pitchFamily="34" charset="0"/>
              </a:rPr>
              <a:t>     • </a:t>
            </a:r>
            <a:r>
              <a:rPr lang="en-US" sz="2000" dirty="0">
                <a:latin typeface="Calibri" panose="020F0502020204030204" pitchFamily="34" charset="0"/>
              </a:rPr>
              <a:t>There are many others, some unique to </a:t>
            </a:r>
            <a:r>
              <a:rPr lang="en-US" sz="2000" dirty="0">
                <a:latin typeface="Calibri,Italic"/>
              </a:rPr>
              <a:t>Staph</a:t>
            </a:r>
            <a:r>
              <a:rPr lang="en-US" sz="2000" dirty="0">
                <a:latin typeface="Calibri" panose="020F0502020204030204" pitchFamily="34" charset="0"/>
              </a:rPr>
              <a:t>, others are not </a:t>
            </a:r>
          </a:p>
          <a:p>
            <a:endParaRPr lang="en-US" sz="2400" dirty="0">
              <a:latin typeface="Arial" panose="020B0604020202020204" pitchFamily="34" charset="0"/>
            </a:endParaRPr>
          </a:p>
          <a:p>
            <a:r>
              <a:rPr lang="en-US" sz="2400" dirty="0">
                <a:latin typeface="Arial" panose="020B0604020202020204" pitchFamily="34" charset="0"/>
              </a:rPr>
              <a:t> </a:t>
            </a:r>
            <a:r>
              <a:rPr lang="en-US" sz="2400" dirty="0"/>
              <a:t>Protein A binds IgG, inhibiting opsonization</a:t>
            </a:r>
          </a:p>
          <a:p>
            <a:endParaRPr lang="en-US" sz="2400" dirty="0">
              <a:latin typeface="Arial" panose="020B0604020202020204" pitchFamily="34" charset="0"/>
            </a:endParaRPr>
          </a:p>
          <a:p>
            <a:r>
              <a:rPr lang="en-US" sz="2400" dirty="0">
                <a:latin typeface="Arial" panose="020B0604020202020204" pitchFamily="34" charset="0"/>
              </a:rPr>
              <a:t> </a:t>
            </a:r>
            <a:r>
              <a:rPr lang="en-US" sz="2400" dirty="0"/>
              <a:t>Biofilm formation aids persistence on surfaces and devices</a:t>
            </a:r>
          </a:p>
        </p:txBody>
      </p:sp>
      <p:sp>
        <p:nvSpPr>
          <p:cNvPr id="3" name="Rectangle 2">
            <a:extLst>
              <a:ext uri="{FF2B5EF4-FFF2-40B4-BE49-F238E27FC236}">
                <a16:creationId xmlns:a16="http://schemas.microsoft.com/office/drawing/2014/main" id="{9A5D0945-9538-4844-9905-3DE93507BA4B}"/>
              </a:ext>
            </a:extLst>
          </p:cNvPr>
          <p:cNvSpPr/>
          <p:nvPr/>
        </p:nvSpPr>
        <p:spPr>
          <a:xfrm>
            <a:off x="179722" y="157717"/>
            <a:ext cx="2045945" cy="646331"/>
          </a:xfrm>
          <a:prstGeom prst="rect">
            <a:avLst/>
          </a:prstGeom>
        </p:spPr>
        <p:txBody>
          <a:bodyPr wrap="none">
            <a:spAutoFit/>
          </a:bodyPr>
          <a:lstStyle/>
          <a:p>
            <a:r>
              <a:rPr lang="en-US" sz="3600" dirty="0"/>
              <a:t>Pathology</a:t>
            </a:r>
          </a:p>
        </p:txBody>
      </p:sp>
    </p:spTree>
    <p:extLst>
      <p:ext uri="{BB962C8B-B14F-4D97-AF65-F5344CB8AC3E}">
        <p14:creationId xmlns:p14="http://schemas.microsoft.com/office/powerpoint/2010/main" val="129753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806" y="1560341"/>
            <a:ext cx="5527842" cy="4351338"/>
          </a:xfrm>
        </p:spPr>
        <p:txBody>
          <a:bodyPr>
            <a:normAutofit/>
          </a:bodyPr>
          <a:lstStyle/>
          <a:p>
            <a:r>
              <a:rPr lang="en-US" sz="2400" dirty="0"/>
              <a:t>2  sense environment- the </a:t>
            </a:r>
            <a:r>
              <a:rPr lang="en-US" sz="2400" i="1" dirty="0" err="1"/>
              <a:t>agr</a:t>
            </a:r>
            <a:r>
              <a:rPr lang="en-US" sz="2400" dirty="0"/>
              <a:t> operon.</a:t>
            </a:r>
          </a:p>
          <a:p>
            <a:pPr marL="0" indent="0">
              <a:buNone/>
            </a:pPr>
            <a:r>
              <a:rPr lang="en-US" sz="2400" dirty="0"/>
              <a:t>	at low density = </a:t>
            </a:r>
            <a:r>
              <a:rPr lang="en-US" sz="2400" i="1" dirty="0" err="1"/>
              <a:t>agr</a:t>
            </a:r>
            <a:r>
              <a:rPr lang="en-US" sz="2400" i="1" dirty="0"/>
              <a:t> </a:t>
            </a:r>
            <a:r>
              <a:rPr lang="en-US" sz="2400" dirty="0"/>
              <a:t>repressed. Bacteria hold on to host, persist. </a:t>
            </a:r>
          </a:p>
          <a:p>
            <a:pPr marL="0" indent="0">
              <a:buNone/>
            </a:pPr>
            <a:r>
              <a:rPr lang="en-US" sz="2400" dirty="0"/>
              <a:t>	if it grows/ to  higher density = </a:t>
            </a:r>
            <a:r>
              <a:rPr lang="en-US" sz="2400" i="1" dirty="0" err="1"/>
              <a:t>agr</a:t>
            </a:r>
            <a:r>
              <a:rPr lang="en-US" sz="2400" dirty="0"/>
              <a:t> upregulated, transcription factor that regulates virulence genes.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266" y="212724"/>
            <a:ext cx="6337300" cy="6159500"/>
          </a:xfrm>
          <a:prstGeom prst="rect">
            <a:avLst/>
          </a:prstGeom>
        </p:spPr>
      </p:pic>
      <p:sp>
        <p:nvSpPr>
          <p:cNvPr id="7" name="Rectangle 6">
            <a:extLst>
              <a:ext uri="{FF2B5EF4-FFF2-40B4-BE49-F238E27FC236}">
                <a16:creationId xmlns:a16="http://schemas.microsoft.com/office/drawing/2014/main" id="{324FA76B-69D3-5546-B280-FC08C32F005C}"/>
              </a:ext>
            </a:extLst>
          </p:cNvPr>
          <p:cNvSpPr/>
          <p:nvPr/>
        </p:nvSpPr>
        <p:spPr>
          <a:xfrm>
            <a:off x="179722" y="157717"/>
            <a:ext cx="2045945" cy="646331"/>
          </a:xfrm>
          <a:prstGeom prst="rect">
            <a:avLst/>
          </a:prstGeom>
        </p:spPr>
        <p:txBody>
          <a:bodyPr wrap="none">
            <a:spAutoFit/>
          </a:bodyPr>
          <a:lstStyle/>
          <a:p>
            <a:r>
              <a:rPr lang="en-US" sz="3600" dirty="0"/>
              <a:t>Pathology</a:t>
            </a:r>
          </a:p>
        </p:txBody>
      </p:sp>
    </p:spTree>
    <p:extLst>
      <p:ext uri="{BB962C8B-B14F-4D97-AF65-F5344CB8AC3E}">
        <p14:creationId xmlns:p14="http://schemas.microsoft.com/office/powerpoint/2010/main" val="2286196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266" y="212724"/>
            <a:ext cx="6337300" cy="6159500"/>
          </a:xfrm>
          <a:prstGeom prst="rect">
            <a:avLst/>
          </a:prstGeom>
        </p:spPr>
      </p:pic>
      <p:sp>
        <p:nvSpPr>
          <p:cNvPr id="7" name="Rectangle 6">
            <a:extLst>
              <a:ext uri="{FF2B5EF4-FFF2-40B4-BE49-F238E27FC236}">
                <a16:creationId xmlns:a16="http://schemas.microsoft.com/office/drawing/2014/main" id="{89A9F5AB-0D9C-6547-BD0C-65C3DC3825E9}"/>
              </a:ext>
            </a:extLst>
          </p:cNvPr>
          <p:cNvSpPr/>
          <p:nvPr/>
        </p:nvSpPr>
        <p:spPr>
          <a:xfrm>
            <a:off x="179722" y="157717"/>
            <a:ext cx="2045945" cy="646331"/>
          </a:xfrm>
          <a:prstGeom prst="rect">
            <a:avLst/>
          </a:prstGeom>
        </p:spPr>
        <p:txBody>
          <a:bodyPr wrap="none">
            <a:spAutoFit/>
          </a:bodyPr>
          <a:lstStyle/>
          <a:p>
            <a:r>
              <a:rPr lang="en-US" sz="3600" dirty="0"/>
              <a:t>Pathology</a:t>
            </a:r>
          </a:p>
        </p:txBody>
      </p:sp>
      <p:sp>
        <p:nvSpPr>
          <p:cNvPr id="2" name="Rectangle 1">
            <a:extLst>
              <a:ext uri="{FF2B5EF4-FFF2-40B4-BE49-F238E27FC236}">
                <a16:creationId xmlns:a16="http://schemas.microsoft.com/office/drawing/2014/main" id="{689898A7-8FA8-B647-BCE5-764CDC47E154}"/>
              </a:ext>
            </a:extLst>
          </p:cNvPr>
          <p:cNvSpPr/>
          <p:nvPr/>
        </p:nvSpPr>
        <p:spPr>
          <a:xfrm>
            <a:off x="358094" y="6245166"/>
            <a:ext cx="6080126" cy="400110"/>
          </a:xfrm>
          <a:prstGeom prst="rect">
            <a:avLst/>
          </a:prstGeom>
        </p:spPr>
        <p:txBody>
          <a:bodyPr wrap="none">
            <a:spAutoFit/>
          </a:bodyPr>
          <a:lstStyle/>
          <a:p>
            <a:pPr marL="285750" indent="-285750">
              <a:buFont typeface="Arial" panose="020B0604020202020204" pitchFamily="34" charset="0"/>
              <a:buChar char="•"/>
            </a:pPr>
            <a:r>
              <a:rPr lang="en-US" sz="2000" dirty="0"/>
              <a:t>4. immunity is incomplete; and reinfection is common</a:t>
            </a:r>
          </a:p>
        </p:txBody>
      </p:sp>
      <p:sp>
        <p:nvSpPr>
          <p:cNvPr id="3" name="Content Placeholder 2"/>
          <p:cNvSpPr>
            <a:spLocks noGrp="1"/>
          </p:cNvSpPr>
          <p:nvPr>
            <p:ph idx="1"/>
          </p:nvPr>
        </p:nvSpPr>
        <p:spPr>
          <a:xfrm>
            <a:off x="220880" y="849659"/>
            <a:ext cx="6080125" cy="5266936"/>
          </a:xfrm>
        </p:spPr>
        <p:txBody>
          <a:bodyPr>
            <a:normAutofit fontScale="25000" lnSpcReduction="20000"/>
          </a:bodyPr>
          <a:lstStyle/>
          <a:p>
            <a:r>
              <a:rPr lang="en-US" sz="5000" dirty="0"/>
              <a:t>3. destroy tissue and produce toxins</a:t>
            </a:r>
          </a:p>
          <a:p>
            <a:pPr marL="0" indent="0">
              <a:buNone/>
            </a:pPr>
            <a:r>
              <a:rPr lang="en-US" sz="4800" dirty="0"/>
              <a:t>            * </a:t>
            </a:r>
            <a:r>
              <a:rPr lang="en-US" sz="4800" b="1" dirty="0"/>
              <a:t>Staphylococcus produces a lot of toxins! </a:t>
            </a:r>
          </a:p>
          <a:p>
            <a:pPr marL="0" indent="0">
              <a:buNone/>
            </a:pPr>
            <a:r>
              <a:rPr lang="en-US" sz="4800" dirty="0"/>
              <a:t>Cytotoxins</a:t>
            </a:r>
          </a:p>
          <a:p>
            <a:r>
              <a:rPr lang="en-US" sz="4800" dirty="0"/>
              <a:t>   Alpha: forms pore that lyses erythrocytes, leukocytes, hepatocytes, and platelets </a:t>
            </a:r>
          </a:p>
          <a:p>
            <a:r>
              <a:rPr lang="en-US" sz="4800" dirty="0"/>
              <a:t>   Beta: hydrolysis membrane phospholipids to lyse erythrocytes, fibroblasts, leukocytes, and macrophages. </a:t>
            </a:r>
          </a:p>
          <a:p>
            <a:r>
              <a:rPr lang="en-US" sz="4800" dirty="0"/>
              <a:t>   Delta: surfactant, like detergent. Lyses all cell types</a:t>
            </a:r>
          </a:p>
          <a:p>
            <a:r>
              <a:rPr lang="en-US" sz="4800" dirty="0"/>
              <a:t>   Gamma: bicomponent toxin. Leukocytic and/or hemolytic depending on combination of alleles</a:t>
            </a:r>
          </a:p>
          <a:p>
            <a:pPr marL="0" indent="0">
              <a:buNone/>
            </a:pPr>
            <a:r>
              <a:rPr lang="en-US" sz="4800" dirty="0"/>
              <a:t>Exfoliative toxins – </a:t>
            </a:r>
          </a:p>
          <a:p>
            <a:r>
              <a:rPr lang="en-US" sz="4800" dirty="0"/>
              <a:t>Several serine proteases , phage and plasmid encoded affects the skin, split desmoglein-1, which forms intercellular bridges in the stratum granulosum epidermis </a:t>
            </a:r>
          </a:p>
          <a:p>
            <a:r>
              <a:rPr lang="en-US" sz="4800" dirty="0"/>
              <a:t>causes nasty peeling and sloughing </a:t>
            </a:r>
          </a:p>
          <a:p>
            <a:r>
              <a:rPr lang="en-US" sz="4800" dirty="0"/>
              <a:t>Neutralizing antibodies develop to prevent/arrest these toxins. Most often in newborns.</a:t>
            </a:r>
          </a:p>
          <a:p>
            <a:pPr marL="0" indent="0">
              <a:buNone/>
            </a:pPr>
            <a:r>
              <a:rPr lang="en-US" sz="4800" dirty="0"/>
              <a:t>Enterotoxins –</a:t>
            </a:r>
          </a:p>
          <a:p>
            <a:r>
              <a:rPr lang="en-US" sz="4800" dirty="0"/>
              <a:t> types A-X. food poisoning type illness . Some can act as superantigens.        </a:t>
            </a:r>
          </a:p>
          <a:p>
            <a:pPr marL="0" indent="0">
              <a:buNone/>
            </a:pPr>
            <a:r>
              <a:rPr lang="en-US" sz="4800" dirty="0"/>
              <a:t>TSST-1 – Toxic Shock Syndrome Toxin-1</a:t>
            </a:r>
          </a:p>
          <a:p>
            <a:r>
              <a:rPr lang="en-US" sz="4800" dirty="0"/>
              <a:t>Superantigen </a:t>
            </a:r>
          </a:p>
          <a:p>
            <a:r>
              <a:rPr lang="en-US" sz="4800" dirty="0"/>
              <a:t>Enterotoxins B and C can cause toxic shock syndrome too.</a:t>
            </a:r>
          </a:p>
          <a:p>
            <a:pPr marL="0" indent="0">
              <a:buNone/>
            </a:pPr>
            <a:r>
              <a:rPr lang="en-US" sz="4800" dirty="0"/>
              <a:t>Pathology associated enzymes-</a:t>
            </a:r>
          </a:p>
          <a:p>
            <a:r>
              <a:rPr lang="en-US" sz="4800" dirty="0"/>
              <a:t>Coagulase, hyaluronidase, fibrinolysin, lipases all help spread</a:t>
            </a:r>
          </a:p>
          <a:p>
            <a:pPr marL="0" indent="0">
              <a:buNone/>
            </a:pPr>
            <a:endParaRPr lang="en-US" sz="2400" dirty="0"/>
          </a:p>
          <a:p>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88903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1831F-447F-1047-8BC8-DE06152266C5}"/>
              </a:ext>
            </a:extLst>
          </p:cNvPr>
          <p:cNvPicPr>
            <a:picLocks noChangeAspect="1"/>
          </p:cNvPicPr>
          <p:nvPr/>
        </p:nvPicPr>
        <p:blipFill>
          <a:blip r:embed="rId2"/>
          <a:stretch>
            <a:fillRect/>
          </a:stretch>
        </p:blipFill>
        <p:spPr>
          <a:xfrm>
            <a:off x="4313559" y="0"/>
            <a:ext cx="3564881" cy="6858000"/>
          </a:xfrm>
          <a:prstGeom prst="rect">
            <a:avLst/>
          </a:prstGeom>
        </p:spPr>
      </p:pic>
      <p:sp>
        <p:nvSpPr>
          <p:cNvPr id="7" name="Title 1">
            <a:extLst>
              <a:ext uri="{FF2B5EF4-FFF2-40B4-BE49-F238E27FC236}">
                <a16:creationId xmlns:a16="http://schemas.microsoft.com/office/drawing/2014/main" id="{15448573-E269-0745-BE2B-91434A8F093A}"/>
              </a:ext>
            </a:extLst>
          </p:cNvPr>
          <p:cNvSpPr>
            <a:spLocks noGrp="1"/>
          </p:cNvSpPr>
          <p:nvPr>
            <p:ph type="title"/>
          </p:nvPr>
        </p:nvSpPr>
        <p:spPr>
          <a:xfrm>
            <a:off x="568158" y="0"/>
            <a:ext cx="4757604" cy="1325563"/>
          </a:xfrm>
        </p:spPr>
        <p:txBody>
          <a:bodyPr/>
          <a:lstStyle/>
          <a:p>
            <a:r>
              <a:rPr dirty="0"/>
              <a:t>Patho</a:t>
            </a:r>
            <a:r>
              <a:rPr lang="en-US" dirty="0"/>
              <a:t>lo</a:t>
            </a:r>
            <a:r>
              <a:rPr dirty="0"/>
              <a:t>g</a:t>
            </a:r>
            <a:r>
              <a:rPr lang="en-US" dirty="0"/>
              <a:t>y</a:t>
            </a:r>
            <a:endParaRPr dirty="0"/>
          </a:p>
        </p:txBody>
      </p:sp>
      <p:sp>
        <p:nvSpPr>
          <p:cNvPr id="8" name="Rectangle 7">
            <a:extLst>
              <a:ext uri="{FF2B5EF4-FFF2-40B4-BE49-F238E27FC236}">
                <a16:creationId xmlns:a16="http://schemas.microsoft.com/office/drawing/2014/main" id="{95605A17-3F82-9646-A709-AA429A6A16AE}"/>
              </a:ext>
            </a:extLst>
          </p:cNvPr>
          <p:cNvSpPr/>
          <p:nvPr/>
        </p:nvSpPr>
        <p:spPr>
          <a:xfrm>
            <a:off x="7805350" y="2994624"/>
            <a:ext cx="2129481" cy="523220"/>
          </a:xfrm>
          <a:prstGeom prst="rect">
            <a:avLst/>
          </a:prstGeom>
        </p:spPr>
        <p:txBody>
          <a:bodyPr wrap="square">
            <a:spAutoFit/>
          </a:bodyPr>
          <a:lstStyle/>
          <a:p>
            <a:r>
              <a:rPr lang="en-US" sz="1400" dirty="0">
                <a:solidFill>
                  <a:srgbClr val="FF0000"/>
                </a:solidFill>
                <a:latin typeface="MinionPro"/>
              </a:rPr>
              <a:t>alpha, beta, delta, gamma, and [P-V] </a:t>
            </a:r>
            <a:r>
              <a:rPr lang="en-US" sz="1400" dirty="0" err="1">
                <a:solidFill>
                  <a:srgbClr val="FF0000"/>
                </a:solidFill>
                <a:latin typeface="MinionPro"/>
              </a:rPr>
              <a:t>leukocidin</a:t>
            </a:r>
            <a:r>
              <a:rPr lang="en-US" sz="1400" dirty="0">
                <a:solidFill>
                  <a:srgbClr val="FF0000"/>
                </a:solidFill>
                <a:latin typeface="MinionPro"/>
              </a:rPr>
              <a:t> </a:t>
            </a:r>
            <a:endParaRPr lang="en-US" sz="1400" dirty="0">
              <a:solidFill>
                <a:srgbClr val="FF0000"/>
              </a:solidFill>
            </a:endParaRPr>
          </a:p>
        </p:txBody>
      </p:sp>
      <p:grpSp>
        <p:nvGrpSpPr>
          <p:cNvPr id="17" name="Group 16">
            <a:extLst>
              <a:ext uri="{FF2B5EF4-FFF2-40B4-BE49-F238E27FC236}">
                <a16:creationId xmlns:a16="http://schemas.microsoft.com/office/drawing/2014/main" id="{DB04859F-0DD9-CC47-BA59-AACD07B4F4B2}"/>
              </a:ext>
            </a:extLst>
          </p:cNvPr>
          <p:cNvGrpSpPr/>
          <p:nvPr/>
        </p:nvGrpSpPr>
        <p:grpSpPr>
          <a:xfrm>
            <a:off x="2325655" y="3605347"/>
            <a:ext cx="2888895" cy="1584491"/>
            <a:chOff x="2325655" y="3605347"/>
            <a:chExt cx="2888895" cy="1584491"/>
          </a:xfrm>
        </p:grpSpPr>
        <p:sp>
          <p:nvSpPr>
            <p:cNvPr id="9" name="Rectangle 8">
              <a:extLst>
                <a:ext uri="{FF2B5EF4-FFF2-40B4-BE49-F238E27FC236}">
                  <a16:creationId xmlns:a16="http://schemas.microsoft.com/office/drawing/2014/main" id="{5E7E6E40-6770-164C-95E7-EFE53FC21EA6}"/>
                </a:ext>
              </a:extLst>
            </p:cNvPr>
            <p:cNvSpPr/>
            <p:nvPr/>
          </p:nvSpPr>
          <p:spPr>
            <a:xfrm>
              <a:off x="2325655" y="4152761"/>
              <a:ext cx="1369015" cy="307777"/>
            </a:xfrm>
            <a:prstGeom prst="rect">
              <a:avLst/>
            </a:prstGeom>
          </p:spPr>
          <p:txBody>
            <a:bodyPr wrap="square">
              <a:spAutoFit/>
            </a:bodyPr>
            <a:lstStyle/>
            <a:p>
              <a:r>
                <a:rPr lang="en-US" sz="1400" b="1" dirty="0">
                  <a:solidFill>
                    <a:srgbClr val="FF0000"/>
                  </a:solidFill>
                  <a:latin typeface="MinionPro"/>
                </a:rPr>
                <a:t>Superantigens!</a:t>
              </a:r>
              <a:endParaRPr lang="en-US" sz="1400" b="1" dirty="0">
                <a:solidFill>
                  <a:srgbClr val="FF0000"/>
                </a:solidFill>
              </a:endParaRPr>
            </a:p>
          </p:txBody>
        </p:sp>
        <p:sp>
          <p:nvSpPr>
            <p:cNvPr id="10" name="Oval 9">
              <a:extLst>
                <a:ext uri="{FF2B5EF4-FFF2-40B4-BE49-F238E27FC236}">
                  <a16:creationId xmlns:a16="http://schemas.microsoft.com/office/drawing/2014/main" id="{DDB5F207-203D-AE4F-9B11-0BF76D0E0646}"/>
                </a:ext>
              </a:extLst>
            </p:cNvPr>
            <p:cNvSpPr/>
            <p:nvPr/>
          </p:nvSpPr>
          <p:spPr>
            <a:xfrm>
              <a:off x="4226011" y="3605347"/>
              <a:ext cx="458250" cy="3089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8BC2D9-19E9-1249-BFC2-D83FFD4D390F}"/>
                </a:ext>
              </a:extLst>
            </p:cNvPr>
            <p:cNvSpPr/>
            <p:nvPr/>
          </p:nvSpPr>
          <p:spPr>
            <a:xfrm>
              <a:off x="4265181" y="4659790"/>
              <a:ext cx="949369" cy="530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5D2AFDA-84C5-F448-9BED-56A9C9920FE7}"/>
                </a:ext>
              </a:extLst>
            </p:cNvPr>
            <p:cNvCxnSpPr>
              <a:stCxn id="10" idx="2"/>
            </p:cNvCxnSpPr>
            <p:nvPr/>
          </p:nvCxnSpPr>
          <p:spPr>
            <a:xfrm flipH="1">
              <a:off x="3571103" y="3759807"/>
              <a:ext cx="654908" cy="5156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74B442-3E31-EA4D-9BF1-37E54DEB98CD}"/>
                </a:ext>
              </a:extLst>
            </p:cNvPr>
            <p:cNvCxnSpPr>
              <a:cxnSpLocks/>
              <a:stCxn id="11" idx="2"/>
            </p:cNvCxnSpPr>
            <p:nvPr/>
          </p:nvCxnSpPr>
          <p:spPr>
            <a:xfrm flipH="1" flipV="1">
              <a:off x="3571103" y="4394766"/>
              <a:ext cx="694078" cy="530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99DC7CB-F5A5-2C40-BB14-E073735F5E04}"/>
              </a:ext>
            </a:extLst>
          </p:cNvPr>
          <p:cNvGrpSpPr/>
          <p:nvPr/>
        </p:nvGrpSpPr>
        <p:grpSpPr>
          <a:xfrm>
            <a:off x="1754843" y="1005732"/>
            <a:ext cx="3489669" cy="1547102"/>
            <a:chOff x="1754843" y="1005732"/>
            <a:chExt cx="3489669" cy="1547102"/>
          </a:xfrm>
        </p:grpSpPr>
        <p:sp>
          <p:nvSpPr>
            <p:cNvPr id="18" name="Rectangle 17">
              <a:extLst>
                <a:ext uri="{FF2B5EF4-FFF2-40B4-BE49-F238E27FC236}">
                  <a16:creationId xmlns:a16="http://schemas.microsoft.com/office/drawing/2014/main" id="{AD971386-3719-7643-AFCF-AA00AF1A3F9D}"/>
                </a:ext>
              </a:extLst>
            </p:cNvPr>
            <p:cNvSpPr/>
            <p:nvPr/>
          </p:nvSpPr>
          <p:spPr>
            <a:xfrm>
              <a:off x="1754843" y="2192536"/>
              <a:ext cx="1525482" cy="276999"/>
            </a:xfrm>
            <a:prstGeom prst="rect">
              <a:avLst/>
            </a:prstGeom>
          </p:spPr>
          <p:txBody>
            <a:bodyPr wrap="none">
              <a:spAutoFit/>
            </a:bodyPr>
            <a:lstStyle/>
            <a:p>
              <a:r>
                <a:rPr lang="en-US" sz="1200" b="1" dirty="0">
                  <a:solidFill>
                    <a:srgbClr val="FF0000"/>
                  </a:solidFill>
                  <a:latin typeface="MinionPro"/>
                </a:rPr>
                <a:t>Inhibits opsonization</a:t>
              </a:r>
              <a:endParaRPr lang="en-US" sz="1200" dirty="0"/>
            </a:p>
          </p:txBody>
        </p:sp>
        <p:cxnSp>
          <p:nvCxnSpPr>
            <p:cNvPr id="19" name="Straight Connector 18">
              <a:extLst>
                <a:ext uri="{FF2B5EF4-FFF2-40B4-BE49-F238E27FC236}">
                  <a16:creationId xmlns:a16="http://schemas.microsoft.com/office/drawing/2014/main" id="{C95EFBF6-4D35-4D4E-878C-93248C5CC0E9}"/>
                </a:ext>
              </a:extLst>
            </p:cNvPr>
            <p:cNvCxnSpPr>
              <a:cxnSpLocks/>
            </p:cNvCxnSpPr>
            <p:nvPr/>
          </p:nvCxnSpPr>
          <p:spPr>
            <a:xfrm flipH="1">
              <a:off x="3195969" y="2331036"/>
              <a:ext cx="10692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98C76AB-97CA-B941-BFD6-BB8C45926052}"/>
                </a:ext>
              </a:extLst>
            </p:cNvPr>
            <p:cNvSpPr/>
            <p:nvPr/>
          </p:nvSpPr>
          <p:spPr>
            <a:xfrm>
              <a:off x="4202348" y="2243915"/>
              <a:ext cx="949369" cy="3089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28717D-7AB2-5E45-8784-94A5E1AA8468}"/>
                </a:ext>
              </a:extLst>
            </p:cNvPr>
            <p:cNvSpPr/>
            <p:nvPr/>
          </p:nvSpPr>
          <p:spPr>
            <a:xfrm>
              <a:off x="1981562" y="1094730"/>
              <a:ext cx="1525482" cy="461665"/>
            </a:xfrm>
            <a:prstGeom prst="rect">
              <a:avLst/>
            </a:prstGeom>
          </p:spPr>
          <p:txBody>
            <a:bodyPr wrap="square">
              <a:spAutoFit/>
            </a:bodyPr>
            <a:lstStyle/>
            <a:p>
              <a:r>
                <a:rPr lang="en-US" sz="1200" b="1" dirty="0">
                  <a:solidFill>
                    <a:srgbClr val="FF0000"/>
                  </a:solidFill>
                  <a:latin typeface="Avenir" panose="02000503020000020003" pitchFamily="2" charset="0"/>
                </a:rPr>
                <a:t>defenses against innate immunity </a:t>
              </a:r>
              <a:endParaRPr lang="en-US" sz="1200" b="1" dirty="0">
                <a:solidFill>
                  <a:srgbClr val="FF0000"/>
                </a:solidFill>
              </a:endParaRPr>
            </a:p>
          </p:txBody>
        </p:sp>
        <p:cxnSp>
          <p:nvCxnSpPr>
            <p:cNvPr id="24" name="Straight Connector 23">
              <a:extLst>
                <a:ext uri="{FF2B5EF4-FFF2-40B4-BE49-F238E27FC236}">
                  <a16:creationId xmlns:a16="http://schemas.microsoft.com/office/drawing/2014/main" id="{A7B06089-63CE-644A-AC48-3B0ABF10491D}"/>
                </a:ext>
              </a:extLst>
            </p:cNvPr>
            <p:cNvCxnSpPr>
              <a:cxnSpLocks/>
            </p:cNvCxnSpPr>
            <p:nvPr/>
          </p:nvCxnSpPr>
          <p:spPr>
            <a:xfrm flipH="1">
              <a:off x="3244346" y="1368590"/>
              <a:ext cx="10692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233F21-34C0-6A42-9F92-A4C59C092804}"/>
                </a:ext>
              </a:extLst>
            </p:cNvPr>
            <p:cNvSpPr/>
            <p:nvPr/>
          </p:nvSpPr>
          <p:spPr>
            <a:xfrm>
              <a:off x="4233806" y="1271090"/>
              <a:ext cx="949369" cy="3089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6020EBC-39A0-C140-92AF-B1F80F7FD406}"/>
                </a:ext>
              </a:extLst>
            </p:cNvPr>
            <p:cNvCxnSpPr>
              <a:cxnSpLocks/>
            </p:cNvCxnSpPr>
            <p:nvPr/>
          </p:nvCxnSpPr>
          <p:spPr>
            <a:xfrm flipH="1">
              <a:off x="3244346" y="1176817"/>
              <a:ext cx="1105193" cy="1917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5B50B30-76D5-3B42-AB5A-F51D6D4F57C4}"/>
                </a:ext>
              </a:extLst>
            </p:cNvPr>
            <p:cNvSpPr/>
            <p:nvPr/>
          </p:nvSpPr>
          <p:spPr>
            <a:xfrm>
              <a:off x="4295143" y="1005732"/>
              <a:ext cx="949369" cy="3089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9E3A89EC-D1CE-C04F-9365-3C10411CE7F9}"/>
              </a:ext>
            </a:extLst>
          </p:cNvPr>
          <p:cNvSpPr/>
          <p:nvPr/>
        </p:nvSpPr>
        <p:spPr>
          <a:xfrm>
            <a:off x="7926817" y="3828793"/>
            <a:ext cx="2427095" cy="830997"/>
          </a:xfrm>
          <a:prstGeom prst="rect">
            <a:avLst/>
          </a:prstGeom>
        </p:spPr>
        <p:txBody>
          <a:bodyPr wrap="square">
            <a:spAutoFit/>
          </a:bodyPr>
          <a:lstStyle/>
          <a:p>
            <a:r>
              <a:rPr lang="en-US" sz="1200" dirty="0">
                <a:solidFill>
                  <a:srgbClr val="FF0000"/>
                </a:solidFill>
                <a:latin typeface="MinionPro"/>
              </a:rPr>
              <a:t>Numerous distinct </a:t>
            </a:r>
            <a:r>
              <a:rPr lang="en-US" sz="1200" b="1" dirty="0">
                <a:solidFill>
                  <a:srgbClr val="FF0000"/>
                </a:solidFill>
                <a:latin typeface="MinionPro"/>
              </a:rPr>
              <a:t>staphylococcal enterotoxins </a:t>
            </a:r>
            <a:r>
              <a:rPr lang="en-US" sz="1200" dirty="0">
                <a:solidFill>
                  <a:srgbClr val="FF0000"/>
                </a:solidFill>
                <a:latin typeface="MinionPro"/>
              </a:rPr>
              <a:t>(A to X). A is most common and heat stable. also acts as a superantigen </a:t>
            </a:r>
            <a:endParaRPr lang="en-US" sz="1200" dirty="0">
              <a:solidFill>
                <a:srgbClr val="FF0000"/>
              </a:solidFill>
            </a:endParaRPr>
          </a:p>
        </p:txBody>
      </p:sp>
    </p:spTree>
    <p:extLst>
      <p:ext uri="{BB962C8B-B14F-4D97-AF65-F5344CB8AC3E}">
        <p14:creationId xmlns:p14="http://schemas.microsoft.com/office/powerpoint/2010/main" val="139881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Epidemiology</a:t>
            </a:r>
          </a:p>
        </p:txBody>
      </p:sp>
      <p:sp>
        <p:nvSpPr>
          <p:cNvPr id="3" name="Content Placeholder 2"/>
          <p:cNvSpPr>
            <a:spLocks noGrp="1"/>
          </p:cNvSpPr>
          <p:nvPr>
            <p:ph idx="1"/>
          </p:nvPr>
        </p:nvSpPr>
        <p:spPr/>
        <p:txBody>
          <a:bodyPr>
            <a:normAutofit fontScale="92500"/>
          </a:bodyPr>
          <a:lstStyle/>
          <a:p>
            <a:r>
              <a:rPr lang="en-US" dirty="0"/>
              <a:t> Staph is everywhere, environment, on skin, mucous membranes, etc. </a:t>
            </a:r>
          </a:p>
          <a:p>
            <a:r>
              <a:rPr lang="en-US" dirty="0"/>
              <a:t> Coagulase negative staph is common on skin (mostly </a:t>
            </a:r>
            <a:r>
              <a:rPr lang="en-US" i="1" dirty="0"/>
              <a:t>S. epidermidis</a:t>
            </a:r>
            <a:r>
              <a:rPr lang="en-US" dirty="0"/>
              <a:t>) – can cause disease if </a:t>
            </a:r>
            <a:r>
              <a:rPr lang="en-US" dirty="0" err="1"/>
              <a:t>your’e</a:t>
            </a:r>
            <a:r>
              <a:rPr lang="en-US" dirty="0"/>
              <a:t> sick, in the hospital, have an IV, etc. </a:t>
            </a:r>
          </a:p>
          <a:p>
            <a:r>
              <a:rPr lang="en-US" dirty="0"/>
              <a:t> Anterior nasopharynx often contains </a:t>
            </a:r>
            <a:r>
              <a:rPr lang="en-US" i="1" dirty="0"/>
              <a:t>S. aureus </a:t>
            </a:r>
          </a:p>
          <a:p>
            <a:r>
              <a:rPr lang="en-US" dirty="0"/>
              <a:t> People in hospitals (for other reasons) are more likely to manifest disease from Staph – we shed it all the time, but it usually doesn’t cause disease </a:t>
            </a:r>
          </a:p>
          <a:p>
            <a:r>
              <a:rPr lang="en-US" dirty="0"/>
              <a:t> Called a nosocomial infection (or Healthcare-Acquired Infection - HAI) </a:t>
            </a:r>
          </a:p>
          <a:p>
            <a:r>
              <a:rPr dirty="0"/>
              <a:t>Transmission via direct contact or contaminated objects</a:t>
            </a:r>
          </a:p>
          <a:p>
            <a:r>
              <a:rPr dirty="0"/>
              <a:t>Healthcare-associated</a:t>
            </a:r>
            <a:r>
              <a:rPr lang="en-US" dirty="0"/>
              <a:t>,</a:t>
            </a:r>
            <a:r>
              <a:rPr dirty="0"/>
              <a:t> and </a:t>
            </a:r>
            <a:r>
              <a:rPr lang="en-US" dirty="0"/>
              <a:t>now, </a:t>
            </a:r>
            <a:r>
              <a:rPr dirty="0"/>
              <a:t>community-acquired infections occur</a:t>
            </a:r>
          </a:p>
        </p:txBody>
      </p:sp>
    </p:spTree>
    <p:extLst>
      <p:ext uri="{BB962C8B-B14F-4D97-AF65-F5344CB8AC3E}">
        <p14:creationId xmlns:p14="http://schemas.microsoft.com/office/powerpoint/2010/main" val="864476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448573-E269-0745-BE2B-91434A8F093A}"/>
              </a:ext>
            </a:extLst>
          </p:cNvPr>
          <p:cNvSpPr>
            <a:spLocks noGrp="1"/>
          </p:cNvSpPr>
          <p:nvPr>
            <p:ph type="title"/>
          </p:nvPr>
        </p:nvSpPr>
        <p:spPr>
          <a:xfrm>
            <a:off x="568158" y="0"/>
            <a:ext cx="4757604" cy="1325563"/>
          </a:xfrm>
        </p:spPr>
        <p:txBody>
          <a:bodyPr/>
          <a:lstStyle/>
          <a:p>
            <a:r>
              <a:rPr lang="en-US" dirty="0"/>
              <a:t>Clinical diseases</a:t>
            </a:r>
            <a:endParaRPr dirty="0"/>
          </a:p>
        </p:txBody>
      </p:sp>
      <p:sp>
        <p:nvSpPr>
          <p:cNvPr id="2" name="Rectangle 1">
            <a:extLst>
              <a:ext uri="{FF2B5EF4-FFF2-40B4-BE49-F238E27FC236}">
                <a16:creationId xmlns:a16="http://schemas.microsoft.com/office/drawing/2014/main" id="{5A1F6C86-957E-C943-9E48-E7522ABBAB8F}"/>
              </a:ext>
            </a:extLst>
          </p:cNvPr>
          <p:cNvSpPr/>
          <p:nvPr/>
        </p:nvSpPr>
        <p:spPr>
          <a:xfrm>
            <a:off x="3047999" y="1325563"/>
            <a:ext cx="6664411" cy="4524315"/>
          </a:xfrm>
          <a:prstGeom prst="rect">
            <a:avLst/>
          </a:prstGeom>
        </p:spPr>
        <p:txBody>
          <a:bodyPr wrap="square">
            <a:spAutoFit/>
          </a:bodyPr>
          <a:lstStyle/>
          <a:p>
            <a:r>
              <a:rPr lang="en-US" sz="2400" dirty="0">
                <a:latin typeface="Arial" panose="020B0604020202020204" pitchFamily="34" charset="0"/>
              </a:rPr>
              <a:t>• </a:t>
            </a:r>
            <a:r>
              <a:rPr lang="en-US" sz="2400" dirty="0">
                <a:latin typeface="Calibri" panose="020F0502020204030204" pitchFamily="34" charset="0"/>
              </a:rPr>
              <a:t>Some diseases are due to toxins, others due to</a:t>
            </a:r>
          </a:p>
          <a:p>
            <a:r>
              <a:rPr lang="en-US" sz="2400" dirty="0">
                <a:latin typeface="Calibri" panose="020F0502020204030204" pitchFamily="34" charset="0"/>
              </a:rPr>
              <a:t>       tissue destruction </a:t>
            </a:r>
          </a:p>
          <a:p>
            <a:endParaRPr lang="en-US" sz="2400" dirty="0"/>
          </a:p>
          <a:p>
            <a:r>
              <a:rPr lang="en-US" sz="2400" dirty="0">
                <a:latin typeface="Arial" panose="020B0604020202020204" pitchFamily="34" charset="0"/>
              </a:rPr>
              <a:t>• </a:t>
            </a:r>
            <a:r>
              <a:rPr lang="en-US" sz="2400" dirty="0">
                <a:latin typeface="Calibri" panose="020F0502020204030204" pitchFamily="34" charset="0"/>
              </a:rPr>
              <a:t>Think of </a:t>
            </a:r>
            <a:r>
              <a:rPr lang="en-US" sz="2400" i="1" dirty="0" err="1">
                <a:latin typeface="Calibri,Italic"/>
              </a:rPr>
              <a:t>Staphalococcus</a:t>
            </a:r>
            <a:r>
              <a:rPr lang="en-US" sz="2400" dirty="0">
                <a:latin typeface="Calibri,Italic"/>
              </a:rPr>
              <a:t> </a:t>
            </a:r>
            <a:r>
              <a:rPr lang="en-US" sz="2400" dirty="0">
                <a:latin typeface="Calibri" panose="020F0502020204030204" pitchFamily="34" charset="0"/>
              </a:rPr>
              <a:t>when you see tissue abscesses, cellulitis, boils, wound infections, etc. – soft tissue stuff – it is often </a:t>
            </a:r>
            <a:r>
              <a:rPr lang="en-US" sz="2400" i="1" dirty="0">
                <a:latin typeface="Calibri,Italic"/>
              </a:rPr>
              <a:t>S. aureus</a:t>
            </a:r>
            <a:r>
              <a:rPr lang="en-US" sz="2400" dirty="0">
                <a:latin typeface="Calibri" panose="020F0502020204030204" pitchFamily="34" charset="0"/>
              </a:rPr>
              <a:t>, but can also be from others.</a:t>
            </a:r>
          </a:p>
          <a:p>
            <a:endParaRPr lang="en-US" sz="2400" dirty="0"/>
          </a:p>
          <a:p>
            <a:r>
              <a:rPr lang="en-US" sz="2400" dirty="0">
                <a:latin typeface="Arial" panose="020B0604020202020204" pitchFamily="34" charset="0"/>
              </a:rPr>
              <a:t>• </a:t>
            </a:r>
            <a:r>
              <a:rPr lang="en-US" sz="2400" dirty="0">
                <a:latin typeface="Calibri" panose="020F0502020204030204" pitchFamily="34" charset="0"/>
              </a:rPr>
              <a:t>However, it also can show up as </a:t>
            </a:r>
            <a:r>
              <a:rPr lang="en-US" sz="2400" i="1" dirty="0">
                <a:latin typeface="Calibri" panose="020F0502020204030204" pitchFamily="34" charset="0"/>
              </a:rPr>
              <a:t>so</a:t>
            </a:r>
            <a:r>
              <a:rPr lang="en-US" sz="2400" dirty="0">
                <a:latin typeface="Calibri" panose="020F0502020204030204" pitchFamily="34" charset="0"/>
              </a:rPr>
              <a:t> many other things, like food poisoning, pneumonia, ear infections, and very specific skin diseases (not just localized infections)  </a:t>
            </a:r>
            <a:endParaRPr lang="en-US" sz="2400" dirty="0"/>
          </a:p>
        </p:txBody>
      </p:sp>
    </p:spTree>
    <p:extLst>
      <p:ext uri="{BB962C8B-B14F-4D97-AF65-F5344CB8AC3E}">
        <p14:creationId xmlns:p14="http://schemas.microsoft.com/office/powerpoint/2010/main" val="3008405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Clinical Diseases</a:t>
            </a:r>
          </a:p>
        </p:txBody>
      </p:sp>
      <p:sp>
        <p:nvSpPr>
          <p:cNvPr id="3" name="Content Placeholder 2"/>
          <p:cNvSpPr>
            <a:spLocks noGrp="1"/>
          </p:cNvSpPr>
          <p:nvPr>
            <p:ph idx="1"/>
          </p:nvPr>
        </p:nvSpPr>
        <p:spPr/>
        <p:txBody>
          <a:bodyPr/>
          <a:lstStyle/>
          <a:p>
            <a:r>
              <a:t>Skin and soft tissue infections (boils, abscesses, impetigo)</a:t>
            </a:r>
          </a:p>
          <a:p>
            <a:r>
              <a:t>Wound and surgical site infections</a:t>
            </a:r>
          </a:p>
          <a:p>
            <a:r>
              <a:t>Pneumonia, especially post-influenza</a:t>
            </a:r>
          </a:p>
          <a:p>
            <a:r>
              <a:t>Bacteremia and endocarditis</a:t>
            </a:r>
          </a:p>
          <a:p>
            <a:r>
              <a:t>Toxin-mediated diseases (toxic shock syndrome, food poisoning)</a:t>
            </a:r>
          </a:p>
        </p:txBody>
      </p:sp>
    </p:spTree>
    <p:extLst>
      <p:ext uri="{BB962C8B-B14F-4D97-AF65-F5344CB8AC3E}">
        <p14:creationId xmlns:p14="http://schemas.microsoft.com/office/powerpoint/2010/main" val="1535764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4" name="Rectangle 3">
            <a:extLst>
              <a:ext uri="{FF2B5EF4-FFF2-40B4-BE49-F238E27FC236}">
                <a16:creationId xmlns:a16="http://schemas.microsoft.com/office/drawing/2014/main" id="{DCE16976-497F-7548-BF7F-48C9217E7881}"/>
              </a:ext>
            </a:extLst>
          </p:cNvPr>
          <p:cNvSpPr/>
          <p:nvPr/>
        </p:nvSpPr>
        <p:spPr>
          <a:xfrm>
            <a:off x="375784" y="2026697"/>
            <a:ext cx="6268995" cy="3416320"/>
          </a:xfrm>
          <a:prstGeom prst="rect">
            <a:avLst/>
          </a:prstGeom>
        </p:spPr>
        <p:txBody>
          <a:bodyPr wrap="square">
            <a:spAutoFit/>
          </a:bodyPr>
          <a:lstStyle/>
          <a:p>
            <a:pPr>
              <a:buFont typeface="Arial" panose="020B0604020202020204" pitchFamily="34" charset="0"/>
              <a:buChar char="•"/>
            </a:pPr>
            <a:r>
              <a:rPr lang="en-US" dirty="0">
                <a:latin typeface="Calibri" panose="020F0502020204030204" pitchFamily="34" charset="0"/>
              </a:rPr>
              <a:t>Aka Ritter disease </a:t>
            </a:r>
            <a:endParaRPr lang="en-US" dirty="0">
              <a:latin typeface="Arial" panose="020B0604020202020204" pitchFamily="34" charset="0"/>
            </a:endParaRPr>
          </a:p>
          <a:p>
            <a:pPr>
              <a:buFont typeface="Arial" panose="020B0604020202020204" pitchFamily="34" charset="0"/>
              <a:buChar char="•"/>
            </a:pPr>
            <a:r>
              <a:rPr lang="en-US" i="1" dirty="0">
                <a:latin typeface="Calibri" panose="020F0502020204030204" pitchFamily="34" charset="0"/>
              </a:rPr>
              <a:t>S. aureus </a:t>
            </a:r>
            <a:r>
              <a:rPr lang="en-US" dirty="0">
                <a:latin typeface="Calibri" panose="020F0502020204030204" pitchFamily="34" charset="0"/>
              </a:rPr>
              <a:t>creates a localized infection, then produces </a:t>
            </a:r>
            <a:endParaRPr lang="en-US" dirty="0">
              <a:latin typeface="Arial" panose="020B0604020202020204" pitchFamily="34" charset="0"/>
            </a:endParaRPr>
          </a:p>
          <a:p>
            <a:r>
              <a:rPr lang="en-US" dirty="0">
                <a:latin typeface="Calibri" panose="020F0502020204030204" pitchFamily="34" charset="0"/>
              </a:rPr>
              <a:t>         exfoliative toxins A and B which causes body-wide problems </a:t>
            </a:r>
            <a:endParaRPr lang="en-US" dirty="0"/>
          </a:p>
          <a:p>
            <a:r>
              <a:rPr lang="en-US" dirty="0">
                <a:latin typeface="Arial" panose="020B0604020202020204" pitchFamily="34" charset="0"/>
              </a:rPr>
              <a:t>• </a:t>
            </a:r>
            <a:r>
              <a:rPr lang="en-US" dirty="0">
                <a:latin typeface="Calibri" panose="020F0502020204030204" pitchFamily="34" charset="0"/>
              </a:rPr>
              <a:t>Usually starts with erythema around the mouth and then  </a:t>
            </a:r>
          </a:p>
          <a:p>
            <a:r>
              <a:rPr lang="en-US" dirty="0">
                <a:latin typeface="Calibri" panose="020F0502020204030204" pitchFamily="34" charset="0"/>
              </a:rPr>
              <a:t>          spreads </a:t>
            </a:r>
            <a:endParaRPr lang="en-US" dirty="0"/>
          </a:p>
          <a:p>
            <a:r>
              <a:rPr lang="en-US" dirty="0">
                <a:latin typeface="Arial" panose="020B0604020202020204" pitchFamily="34" charset="0"/>
              </a:rPr>
              <a:t>• </a:t>
            </a:r>
            <a:r>
              <a:rPr lang="en-US" dirty="0">
                <a:latin typeface="Calibri" panose="020F0502020204030204" pitchFamily="34" charset="0"/>
              </a:rPr>
              <a:t>Causes the middle layers of skin to breakdown and the outer </a:t>
            </a:r>
          </a:p>
          <a:p>
            <a:r>
              <a:rPr lang="en-US" dirty="0">
                <a:latin typeface="Calibri" panose="020F0502020204030204" pitchFamily="34" charset="0"/>
              </a:rPr>
              <a:t>           layer peels off leaving behind moist red patches </a:t>
            </a:r>
            <a:endParaRPr lang="en-US" dirty="0"/>
          </a:p>
          <a:p>
            <a:r>
              <a:rPr lang="en-US" dirty="0">
                <a:latin typeface="Arial" panose="020B0604020202020204" pitchFamily="34" charset="0"/>
              </a:rPr>
              <a:t>• </a:t>
            </a:r>
            <a:r>
              <a:rPr lang="en-US" dirty="0">
                <a:latin typeface="Calibri" panose="020F0502020204030204" pitchFamily="34" charset="0"/>
              </a:rPr>
              <a:t>Fluid filled blisters also form (bullae) – no organisms in it,     </a:t>
            </a:r>
          </a:p>
          <a:p>
            <a:r>
              <a:rPr lang="en-US" dirty="0">
                <a:latin typeface="Calibri" panose="020F0502020204030204" pitchFamily="34" charset="0"/>
              </a:rPr>
              <a:t>           remember, this is all from the toxin (not the bacteria) </a:t>
            </a:r>
            <a:endParaRPr lang="en-US" dirty="0"/>
          </a:p>
          <a:p>
            <a:pPr>
              <a:buFont typeface="Arial" panose="020B0604020202020204" pitchFamily="34" charset="0"/>
              <a:buChar char="•"/>
            </a:pPr>
            <a:r>
              <a:rPr lang="en-US" dirty="0">
                <a:latin typeface="Calibri" panose="020F0502020204030204" pitchFamily="34" charset="0"/>
              </a:rPr>
              <a:t>Most common in neonates / babies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Usually full recovery in 1-2 weeks, no scarring, low mortality</a:t>
            </a:r>
          </a:p>
          <a:p>
            <a:r>
              <a:rPr lang="en-US" dirty="0">
                <a:latin typeface="Calibri" panose="020F0502020204030204" pitchFamily="34" charset="0"/>
              </a:rPr>
              <a:t> </a:t>
            </a: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B0E40CC4-6CBA-0745-8166-E5F7BFBDF1A3}"/>
              </a:ext>
            </a:extLst>
          </p:cNvPr>
          <p:cNvSpPr/>
          <p:nvPr/>
        </p:nvSpPr>
        <p:spPr>
          <a:xfrm>
            <a:off x="375784" y="1495186"/>
            <a:ext cx="3089051" cy="461665"/>
          </a:xfrm>
          <a:prstGeom prst="rect">
            <a:avLst/>
          </a:prstGeom>
        </p:spPr>
        <p:txBody>
          <a:bodyPr wrap="none">
            <a:spAutoFit/>
          </a:bodyPr>
          <a:lstStyle/>
          <a:p>
            <a:r>
              <a:rPr lang="en-US" sz="2400" dirty="0">
                <a:solidFill>
                  <a:srgbClr val="BF0000"/>
                </a:solidFill>
                <a:latin typeface="CalibriLight"/>
              </a:rPr>
              <a:t>Scalded skin syndrome </a:t>
            </a:r>
            <a:endParaRPr lang="en-US" sz="2400" dirty="0"/>
          </a:p>
        </p:txBody>
      </p:sp>
      <p:pic>
        <p:nvPicPr>
          <p:cNvPr id="7" name="Picture 6">
            <a:extLst>
              <a:ext uri="{FF2B5EF4-FFF2-40B4-BE49-F238E27FC236}">
                <a16:creationId xmlns:a16="http://schemas.microsoft.com/office/drawing/2014/main" id="{60ADACBA-4EA0-F748-88A1-BE828AECB9D6}"/>
              </a:ext>
            </a:extLst>
          </p:cNvPr>
          <p:cNvPicPr>
            <a:picLocks noChangeAspect="1"/>
          </p:cNvPicPr>
          <p:nvPr/>
        </p:nvPicPr>
        <p:blipFill>
          <a:blip r:embed="rId2"/>
          <a:stretch>
            <a:fillRect/>
          </a:stretch>
        </p:blipFill>
        <p:spPr>
          <a:xfrm>
            <a:off x="6644779" y="1424277"/>
            <a:ext cx="5385058" cy="4218295"/>
          </a:xfrm>
          <a:prstGeom prst="rect">
            <a:avLst/>
          </a:prstGeom>
        </p:spPr>
      </p:pic>
      <p:sp>
        <p:nvSpPr>
          <p:cNvPr id="3" name="Rectangle 2">
            <a:extLst>
              <a:ext uri="{FF2B5EF4-FFF2-40B4-BE49-F238E27FC236}">
                <a16:creationId xmlns:a16="http://schemas.microsoft.com/office/drawing/2014/main" id="{E5838E3B-5D56-D843-A9B6-0474A49DCCBD}"/>
              </a:ext>
            </a:extLst>
          </p:cNvPr>
          <p:cNvSpPr/>
          <p:nvPr/>
        </p:nvSpPr>
        <p:spPr>
          <a:xfrm>
            <a:off x="375784" y="5455860"/>
            <a:ext cx="5740810" cy="923330"/>
          </a:xfrm>
          <a:prstGeom prst="rect">
            <a:avLst/>
          </a:prstGeom>
        </p:spPr>
        <p:txBody>
          <a:bodyPr wrap="square">
            <a:spAutoFit/>
          </a:bodyPr>
          <a:lstStyle/>
          <a:p>
            <a:pPr>
              <a:buFont typeface="Arial" panose="020B0604020202020204" pitchFamily="34" charset="0"/>
              <a:buChar char="•"/>
            </a:pPr>
            <a:r>
              <a:rPr lang="en-US" dirty="0">
                <a:latin typeface="Calibri" panose="020F0502020204030204" pitchFamily="34" charset="0"/>
              </a:rPr>
              <a:t>Bullous impetigo – localized version of the same thing (blisters in one area) But has Staph in it and can spread to other people.</a:t>
            </a:r>
            <a:endParaRPr lang="en-US" dirty="0">
              <a:latin typeface="Arial" panose="020B0604020202020204" pitchFamily="34" charset="0"/>
            </a:endParaRPr>
          </a:p>
        </p:txBody>
      </p:sp>
      <p:sp>
        <p:nvSpPr>
          <p:cNvPr id="8" name="Oval 7">
            <a:extLst>
              <a:ext uri="{FF2B5EF4-FFF2-40B4-BE49-F238E27FC236}">
                <a16:creationId xmlns:a16="http://schemas.microsoft.com/office/drawing/2014/main" id="{C25B220A-FE88-5B42-8479-1C9460CC69C3}"/>
              </a:ext>
            </a:extLst>
          </p:cNvPr>
          <p:cNvSpPr/>
          <p:nvPr/>
        </p:nvSpPr>
        <p:spPr>
          <a:xfrm>
            <a:off x="10169611" y="2749840"/>
            <a:ext cx="1860226" cy="32120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3" name="Rectangle 2">
            <a:extLst>
              <a:ext uri="{FF2B5EF4-FFF2-40B4-BE49-F238E27FC236}">
                <a16:creationId xmlns:a16="http://schemas.microsoft.com/office/drawing/2014/main" id="{E9E5CAB6-81AE-7247-9315-05086FC076BF}"/>
              </a:ext>
            </a:extLst>
          </p:cNvPr>
          <p:cNvSpPr/>
          <p:nvPr/>
        </p:nvSpPr>
        <p:spPr>
          <a:xfrm>
            <a:off x="375784" y="1397027"/>
            <a:ext cx="4102405" cy="461665"/>
          </a:xfrm>
          <a:prstGeom prst="rect">
            <a:avLst/>
          </a:prstGeom>
        </p:spPr>
        <p:txBody>
          <a:bodyPr wrap="none">
            <a:spAutoFit/>
          </a:bodyPr>
          <a:lstStyle/>
          <a:p>
            <a:r>
              <a:rPr lang="en-US" sz="2400" dirty="0" err="1">
                <a:solidFill>
                  <a:srgbClr val="BF0000"/>
                </a:solidFill>
                <a:latin typeface="CalibriLight,Italic"/>
              </a:rPr>
              <a:t>Staphalococcus</a:t>
            </a:r>
            <a:r>
              <a:rPr lang="en-US" sz="2400" dirty="0">
                <a:solidFill>
                  <a:srgbClr val="BF0000"/>
                </a:solidFill>
                <a:latin typeface="CalibriLight,Italic"/>
              </a:rPr>
              <a:t> </a:t>
            </a:r>
            <a:r>
              <a:rPr lang="en-US" sz="2400" dirty="0">
                <a:solidFill>
                  <a:srgbClr val="BF0000"/>
                </a:solidFill>
                <a:latin typeface="CalibriLight"/>
              </a:rPr>
              <a:t>food poisoning </a:t>
            </a:r>
            <a:endParaRPr lang="en-US" sz="2400" dirty="0"/>
          </a:p>
        </p:txBody>
      </p:sp>
      <p:sp>
        <p:nvSpPr>
          <p:cNvPr id="6" name="Rectangle 5">
            <a:extLst>
              <a:ext uri="{FF2B5EF4-FFF2-40B4-BE49-F238E27FC236}">
                <a16:creationId xmlns:a16="http://schemas.microsoft.com/office/drawing/2014/main" id="{DCD5993D-EE48-634D-ACDF-BCEF065D6588}"/>
              </a:ext>
            </a:extLst>
          </p:cNvPr>
          <p:cNvSpPr/>
          <p:nvPr/>
        </p:nvSpPr>
        <p:spPr>
          <a:xfrm>
            <a:off x="375784" y="2351035"/>
            <a:ext cx="6096000" cy="3139321"/>
          </a:xfrm>
          <a:prstGeom prst="rect">
            <a:avLst/>
          </a:prstGeom>
        </p:spPr>
        <p:txBody>
          <a:bodyPr>
            <a:spAutoFit/>
          </a:bodyPr>
          <a:lstStyle/>
          <a:p>
            <a:r>
              <a:rPr lang="en-US" dirty="0">
                <a:latin typeface="Arial" panose="020B0604020202020204" pitchFamily="34" charset="0"/>
              </a:rPr>
              <a:t>• </a:t>
            </a:r>
            <a:r>
              <a:rPr lang="en-US" dirty="0">
                <a:latin typeface="Calibri" panose="020F0502020204030204" pitchFamily="34" charset="0"/>
              </a:rPr>
              <a:t>Very common cause of food poisoning </a:t>
            </a:r>
            <a:endParaRPr lang="en-US" dirty="0">
              <a:latin typeface="Arial" panose="020B0604020202020204" pitchFamily="34" charset="0"/>
            </a:endParaRPr>
          </a:p>
          <a:p>
            <a:r>
              <a:rPr lang="en-US" dirty="0">
                <a:latin typeface="Arial" panose="020B0604020202020204" pitchFamily="34" charset="0"/>
              </a:rPr>
              <a:t>• </a:t>
            </a:r>
            <a:r>
              <a:rPr lang="en-US" dirty="0">
                <a:latin typeface="Calibri" panose="020F0502020204030204" pitchFamily="34" charset="0"/>
              </a:rPr>
              <a:t>It’s the exotoxin, not the bacteria, in the– takes 3-4</a:t>
            </a:r>
            <a:r>
              <a:rPr lang="en-US" sz="1400" dirty="0">
                <a:latin typeface="Calibri" panose="020F0502020204030204" pitchFamily="34" charset="0"/>
              </a:rPr>
              <a:t>hrs </a:t>
            </a:r>
            <a:r>
              <a:rPr lang="en-US" dirty="0">
                <a:latin typeface="Calibri" panose="020F0502020204030204" pitchFamily="34" charset="0"/>
              </a:rPr>
              <a:t>to feel it </a:t>
            </a:r>
            <a:endParaRPr lang="en-US" dirty="0"/>
          </a:p>
          <a:p>
            <a:r>
              <a:rPr lang="en-US" dirty="0">
                <a:latin typeface="Arial" panose="020B0604020202020204" pitchFamily="34" charset="0"/>
              </a:rPr>
              <a:t>• </a:t>
            </a:r>
            <a:r>
              <a:rPr lang="en-US" dirty="0">
                <a:latin typeface="Calibri" panose="020F0502020204030204" pitchFamily="34" charset="0"/>
              </a:rPr>
              <a:t>The food often gets contaminated by another human </a:t>
            </a:r>
          </a:p>
          <a:p>
            <a:r>
              <a:rPr lang="en-US" dirty="0">
                <a:latin typeface="Calibri" panose="020F0502020204030204" pitchFamily="34" charset="0"/>
              </a:rPr>
              <a:t>        (remember, we shed bacteria and don’t know it) </a:t>
            </a:r>
            <a:endParaRPr lang="en-US" dirty="0"/>
          </a:p>
          <a:p>
            <a:r>
              <a:rPr lang="en-US" dirty="0">
                <a:latin typeface="Arial" panose="020B0604020202020204" pitchFamily="34" charset="0"/>
              </a:rPr>
              <a:t>• </a:t>
            </a:r>
            <a:r>
              <a:rPr lang="en-US" dirty="0">
                <a:latin typeface="Calibri" panose="020F0502020204030204" pitchFamily="34" charset="0"/>
              </a:rPr>
              <a:t>Think meats, mayo, and dairy – the food has to sit out for a while at room temp (e.g. eating that potato salad while on a picnic) </a:t>
            </a:r>
            <a:endParaRPr lang="en-US" dirty="0"/>
          </a:p>
          <a:p>
            <a:r>
              <a:rPr lang="en-US" dirty="0">
                <a:latin typeface="Arial" panose="020B0604020202020204" pitchFamily="34" charset="0"/>
              </a:rPr>
              <a:t>• </a:t>
            </a:r>
            <a:r>
              <a:rPr lang="en-US" dirty="0">
                <a:latin typeface="Calibri" panose="020F0502020204030204" pitchFamily="34" charset="0"/>
              </a:rPr>
              <a:t>The toxin is head stable, so re-heating doesn’t work and the food tastes fine (you can’t taste the toxin) </a:t>
            </a:r>
            <a:endParaRPr lang="en-US" dirty="0"/>
          </a:p>
          <a:p>
            <a:r>
              <a:rPr lang="en-US" dirty="0">
                <a:latin typeface="Arial" panose="020B0604020202020204" pitchFamily="34" charset="0"/>
              </a:rPr>
              <a:t>• </a:t>
            </a:r>
            <a:r>
              <a:rPr lang="en-US" dirty="0">
                <a:latin typeface="Calibri" panose="020F0502020204030204" pitchFamily="34" charset="0"/>
              </a:rPr>
              <a:t>Diarrhea, abdominal pain, puking, but no fever – feel good the next day </a:t>
            </a:r>
            <a:endParaRPr lang="en-US" dirty="0"/>
          </a:p>
        </p:txBody>
      </p:sp>
      <p:pic>
        <p:nvPicPr>
          <p:cNvPr id="12" name="Picture 11">
            <a:extLst>
              <a:ext uri="{FF2B5EF4-FFF2-40B4-BE49-F238E27FC236}">
                <a16:creationId xmlns:a16="http://schemas.microsoft.com/office/drawing/2014/main" id="{3F7687D2-F20F-3B4B-AC5D-ACA561D68ADC}"/>
              </a:ext>
            </a:extLst>
          </p:cNvPr>
          <p:cNvPicPr>
            <a:picLocks noChangeAspect="1"/>
          </p:cNvPicPr>
          <p:nvPr/>
        </p:nvPicPr>
        <p:blipFill>
          <a:blip r:embed="rId2"/>
          <a:stretch>
            <a:fillRect/>
          </a:stretch>
        </p:blipFill>
        <p:spPr>
          <a:xfrm>
            <a:off x="8270103" y="1936750"/>
            <a:ext cx="2794000" cy="2984500"/>
          </a:xfrm>
          <a:prstGeom prst="rect">
            <a:avLst/>
          </a:prstGeom>
        </p:spPr>
      </p:pic>
    </p:spTree>
    <p:extLst>
      <p:ext uri="{BB962C8B-B14F-4D97-AF65-F5344CB8AC3E}">
        <p14:creationId xmlns:p14="http://schemas.microsoft.com/office/powerpoint/2010/main" val="15336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140BB7-A2BC-5741-9316-0652C57E37B4}"/>
              </a:ext>
            </a:extLst>
          </p:cNvPr>
          <p:cNvSpPr/>
          <p:nvPr/>
        </p:nvSpPr>
        <p:spPr>
          <a:xfrm>
            <a:off x="3321268" y="1466727"/>
            <a:ext cx="6096000" cy="3693319"/>
          </a:xfrm>
          <a:prstGeom prst="rect">
            <a:avLst/>
          </a:prstGeom>
        </p:spPr>
        <p:txBody>
          <a:bodyPr>
            <a:spAutoFit/>
          </a:bodyPr>
          <a:lstStyle/>
          <a:p>
            <a:pPr>
              <a:buFont typeface="Arial" panose="020B0604020202020204" pitchFamily="34" charset="0"/>
              <a:buChar char="•"/>
            </a:pPr>
            <a:r>
              <a:rPr lang="en-US" dirty="0">
                <a:latin typeface="Calibri" panose="020F0502020204030204" pitchFamily="34" charset="0"/>
              </a:rPr>
              <a:t>Pyogenic – production of pus/exudate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Pyrogenic – fever causing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Cytotoxin – something toxic to cells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Virulent – something causing severe disease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Pathogenic – disease causing (can be severe or mild)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Purulent - containing or discharging pus </a:t>
            </a:r>
            <a:endParaRPr lang="en-US" dirty="0">
              <a:latin typeface="Arial" panose="020B0604020202020204" pitchFamily="34" charset="0"/>
            </a:endParaRPr>
          </a:p>
          <a:p>
            <a:r>
              <a:rPr lang="en-US" dirty="0">
                <a:latin typeface="Arial" panose="020B0604020202020204" pitchFamily="34" charset="0"/>
              </a:rPr>
              <a:t>• </a:t>
            </a:r>
            <a:r>
              <a:rPr lang="en-US" dirty="0">
                <a:latin typeface="Calibri" panose="020F0502020204030204" pitchFamily="34" charset="0"/>
              </a:rPr>
              <a:t>Quorum sensing – communication mechanism in bacteria to sense and respond to colony density and changes by regulating certain genes (e.g. they need to behave differently if there are only a few vs. many – don’t waste energy on transcription/translation of useless proteins) </a:t>
            </a:r>
            <a:endParaRPr lang="en-US" dirty="0"/>
          </a:p>
          <a:p>
            <a:pPr>
              <a:buFont typeface="Arial" panose="020B0604020202020204" pitchFamily="34" charset="0"/>
              <a:buChar char="•"/>
            </a:pPr>
            <a:r>
              <a:rPr lang="en-US" dirty="0">
                <a:latin typeface="Calibri" panose="020F0502020204030204" pitchFamily="34" charset="0"/>
              </a:rPr>
              <a:t>Erythema / erythematous – redness of the skin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Desquamate / desquamation – peeling of the skin </a:t>
            </a:r>
            <a:endParaRPr lang="en-US" dirty="0">
              <a:latin typeface="Arial" panose="020B0604020202020204" pitchFamily="34" charset="0"/>
            </a:endParaRPr>
          </a:p>
        </p:txBody>
      </p:sp>
      <p:sp>
        <p:nvSpPr>
          <p:cNvPr id="3" name="Rectangle 2">
            <a:extLst>
              <a:ext uri="{FF2B5EF4-FFF2-40B4-BE49-F238E27FC236}">
                <a16:creationId xmlns:a16="http://schemas.microsoft.com/office/drawing/2014/main" id="{F0A370FA-1D41-2143-9C57-CB5778166FFB}"/>
              </a:ext>
            </a:extLst>
          </p:cNvPr>
          <p:cNvSpPr/>
          <p:nvPr/>
        </p:nvSpPr>
        <p:spPr>
          <a:xfrm>
            <a:off x="2420011" y="468244"/>
            <a:ext cx="2723374" cy="584775"/>
          </a:xfrm>
          <a:prstGeom prst="rect">
            <a:avLst/>
          </a:prstGeom>
        </p:spPr>
        <p:txBody>
          <a:bodyPr wrap="none">
            <a:spAutoFit/>
          </a:bodyPr>
          <a:lstStyle/>
          <a:p>
            <a:r>
              <a:rPr lang="en-US" sz="3200" dirty="0">
                <a:solidFill>
                  <a:srgbClr val="BF0000"/>
                </a:solidFill>
                <a:latin typeface="CalibriLight"/>
              </a:rPr>
              <a:t>Terms to know </a:t>
            </a:r>
            <a:endParaRPr lang="en-US" sz="3200" dirty="0"/>
          </a:p>
        </p:txBody>
      </p:sp>
    </p:spTree>
    <p:extLst>
      <p:ext uri="{BB962C8B-B14F-4D97-AF65-F5344CB8AC3E}">
        <p14:creationId xmlns:p14="http://schemas.microsoft.com/office/powerpoint/2010/main" val="75518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4" name="Rectangle 3">
            <a:extLst>
              <a:ext uri="{FF2B5EF4-FFF2-40B4-BE49-F238E27FC236}">
                <a16:creationId xmlns:a16="http://schemas.microsoft.com/office/drawing/2014/main" id="{14F26BC7-5C85-ED4A-B7C7-BB2456C622EE}"/>
              </a:ext>
            </a:extLst>
          </p:cNvPr>
          <p:cNvSpPr/>
          <p:nvPr/>
        </p:nvSpPr>
        <p:spPr>
          <a:xfrm>
            <a:off x="470188" y="1705917"/>
            <a:ext cx="3645037" cy="461665"/>
          </a:xfrm>
          <a:prstGeom prst="rect">
            <a:avLst/>
          </a:prstGeom>
        </p:spPr>
        <p:txBody>
          <a:bodyPr wrap="none">
            <a:spAutoFit/>
          </a:bodyPr>
          <a:lstStyle/>
          <a:p>
            <a:r>
              <a:rPr lang="en-US" sz="2400" dirty="0">
                <a:solidFill>
                  <a:srgbClr val="BF0000"/>
                </a:solidFill>
                <a:latin typeface="CalibriLight"/>
              </a:rPr>
              <a:t>Toxic shock syndrome (TSS) </a:t>
            </a:r>
            <a:endParaRPr lang="en-US" sz="2400" dirty="0"/>
          </a:p>
        </p:txBody>
      </p:sp>
      <p:sp>
        <p:nvSpPr>
          <p:cNvPr id="5" name="Rectangle 4">
            <a:extLst>
              <a:ext uri="{FF2B5EF4-FFF2-40B4-BE49-F238E27FC236}">
                <a16:creationId xmlns:a16="http://schemas.microsoft.com/office/drawing/2014/main" id="{DC4AF881-A141-3046-91BB-A58669CE6385}"/>
              </a:ext>
            </a:extLst>
          </p:cNvPr>
          <p:cNvSpPr/>
          <p:nvPr/>
        </p:nvSpPr>
        <p:spPr>
          <a:xfrm>
            <a:off x="470188" y="2296457"/>
            <a:ext cx="6096000" cy="3970318"/>
          </a:xfrm>
          <a:prstGeom prst="rect">
            <a:avLst/>
          </a:prstGeom>
        </p:spPr>
        <p:txBody>
          <a:bodyPr>
            <a:spAutoFit/>
          </a:bodyPr>
          <a:lstStyle/>
          <a:p>
            <a:r>
              <a:rPr lang="en-US" dirty="0">
                <a:latin typeface="Arial" panose="020B0604020202020204" pitchFamily="34" charset="0"/>
              </a:rPr>
              <a:t>• </a:t>
            </a:r>
            <a:r>
              <a:rPr lang="en-US" dirty="0">
                <a:latin typeface="Calibri" panose="020F0502020204030204" pitchFamily="34" charset="0"/>
              </a:rPr>
              <a:t>Commonly associated with women using “super-absorbent”   </a:t>
            </a:r>
          </a:p>
          <a:p>
            <a:r>
              <a:rPr lang="en-US" dirty="0">
                <a:latin typeface="Calibri" panose="020F0502020204030204" pitchFamily="34" charset="0"/>
              </a:rPr>
              <a:t>       tampons </a:t>
            </a:r>
            <a:endParaRPr lang="en-US" dirty="0"/>
          </a:p>
          <a:p>
            <a:r>
              <a:rPr lang="en-US" dirty="0">
                <a:latin typeface="Arial" panose="020B0604020202020204" pitchFamily="34" charset="0"/>
              </a:rPr>
              <a:t>• </a:t>
            </a:r>
            <a:r>
              <a:rPr lang="en-US" i="1" dirty="0">
                <a:latin typeface="Calibri,Italic"/>
              </a:rPr>
              <a:t>S. aureus </a:t>
            </a:r>
            <a:r>
              <a:rPr lang="en-US" dirty="0">
                <a:latin typeface="Calibri" panose="020F0502020204030204" pitchFamily="34" charset="0"/>
              </a:rPr>
              <a:t>rapidly grows within the tampon and release TSST-1 </a:t>
            </a:r>
          </a:p>
          <a:p>
            <a:r>
              <a:rPr lang="en-US" dirty="0">
                <a:latin typeface="Calibri" panose="020F0502020204030204" pitchFamily="34" charset="0"/>
              </a:rPr>
              <a:t>       when it is left in place for too long </a:t>
            </a:r>
            <a:endParaRPr lang="en-US" dirty="0"/>
          </a:p>
          <a:p>
            <a:r>
              <a:rPr lang="en-US" dirty="0">
                <a:latin typeface="Arial" panose="020B0604020202020204" pitchFamily="34" charset="0"/>
              </a:rPr>
              <a:t>• </a:t>
            </a:r>
            <a:r>
              <a:rPr lang="en-US" dirty="0">
                <a:latin typeface="Calibri" panose="020F0502020204030204" pitchFamily="34" charset="0"/>
              </a:rPr>
              <a:t>But can also occur within a lesion associated with sutures, </a:t>
            </a:r>
          </a:p>
          <a:p>
            <a:r>
              <a:rPr lang="en-US" dirty="0">
                <a:latin typeface="Calibri" panose="020F0502020204030204" pitchFamily="34" charset="0"/>
              </a:rPr>
              <a:t>        skin infections, vaginal lesions </a:t>
            </a:r>
            <a:endParaRPr lang="en-US" dirty="0"/>
          </a:p>
          <a:p>
            <a:r>
              <a:rPr lang="en-US" dirty="0">
                <a:latin typeface="Arial" panose="020B0604020202020204" pitchFamily="34" charset="0"/>
              </a:rPr>
              <a:t>• </a:t>
            </a:r>
            <a:r>
              <a:rPr lang="en-US" dirty="0">
                <a:latin typeface="Calibri" panose="020F0502020204030204" pitchFamily="34" charset="0"/>
              </a:rPr>
              <a:t>symptoms: fever, nausea, vomiting, diarrhea, then a few days later you see an erythematous rash and then the palms and soles of the feet desquamate (peel) and eventually shows signs of septic shock (low blood pressure, confusion, kidneys shut down, chills, breathing problems, etc.) </a:t>
            </a:r>
            <a:endParaRPr lang="en-US" dirty="0"/>
          </a:p>
          <a:p>
            <a:r>
              <a:rPr lang="en-US" dirty="0">
                <a:latin typeface="Arial" panose="020B0604020202020204" pitchFamily="34" charset="0"/>
              </a:rPr>
              <a:t>• </a:t>
            </a:r>
            <a:r>
              <a:rPr lang="en-US" dirty="0">
                <a:latin typeface="Calibri" panose="020F0502020204030204" pitchFamily="34" charset="0"/>
              </a:rPr>
              <a:t>purpura fulminans – a severe form of TSS, you see large purpuric (purple) lesions and the skin is basically dying, (This can also occurs in </a:t>
            </a:r>
            <a:r>
              <a:rPr lang="en-US" i="1" dirty="0">
                <a:latin typeface="Calibri,Italic"/>
              </a:rPr>
              <a:t>N. gonorrhea </a:t>
            </a:r>
            <a:r>
              <a:rPr lang="en-US" dirty="0">
                <a:latin typeface="Calibri" panose="020F0502020204030204" pitchFamily="34" charset="0"/>
              </a:rPr>
              <a:t>infections)</a:t>
            </a:r>
            <a:endParaRPr lang="en-US" dirty="0"/>
          </a:p>
        </p:txBody>
      </p:sp>
      <p:pic>
        <p:nvPicPr>
          <p:cNvPr id="8" name="Picture 7">
            <a:extLst>
              <a:ext uri="{FF2B5EF4-FFF2-40B4-BE49-F238E27FC236}">
                <a16:creationId xmlns:a16="http://schemas.microsoft.com/office/drawing/2014/main" id="{771DC575-4D1E-6948-BB63-0FD14B8D921E}"/>
              </a:ext>
            </a:extLst>
          </p:cNvPr>
          <p:cNvPicPr>
            <a:picLocks noChangeAspect="1"/>
          </p:cNvPicPr>
          <p:nvPr/>
        </p:nvPicPr>
        <p:blipFill>
          <a:blip r:embed="rId2"/>
          <a:stretch>
            <a:fillRect/>
          </a:stretch>
        </p:blipFill>
        <p:spPr>
          <a:xfrm>
            <a:off x="6477479" y="627958"/>
            <a:ext cx="2519376" cy="1717510"/>
          </a:xfrm>
          <a:prstGeom prst="rect">
            <a:avLst/>
          </a:prstGeom>
        </p:spPr>
      </p:pic>
      <p:pic>
        <p:nvPicPr>
          <p:cNvPr id="10" name="Picture 9">
            <a:extLst>
              <a:ext uri="{FF2B5EF4-FFF2-40B4-BE49-F238E27FC236}">
                <a16:creationId xmlns:a16="http://schemas.microsoft.com/office/drawing/2014/main" id="{4EFF2CB5-5CD0-2840-A9AE-B7FA13AC26FC}"/>
              </a:ext>
            </a:extLst>
          </p:cNvPr>
          <p:cNvPicPr>
            <a:picLocks noChangeAspect="1"/>
          </p:cNvPicPr>
          <p:nvPr/>
        </p:nvPicPr>
        <p:blipFill>
          <a:blip r:embed="rId3"/>
          <a:stretch>
            <a:fillRect/>
          </a:stretch>
        </p:blipFill>
        <p:spPr>
          <a:xfrm>
            <a:off x="9049344" y="365125"/>
            <a:ext cx="2781135" cy="3592854"/>
          </a:xfrm>
          <a:prstGeom prst="rect">
            <a:avLst/>
          </a:prstGeom>
        </p:spPr>
      </p:pic>
      <p:sp>
        <p:nvSpPr>
          <p:cNvPr id="11" name="Rectangle 10">
            <a:extLst>
              <a:ext uri="{FF2B5EF4-FFF2-40B4-BE49-F238E27FC236}">
                <a16:creationId xmlns:a16="http://schemas.microsoft.com/office/drawing/2014/main" id="{7906CC0C-C592-0E46-97EA-D3ECF00CEBEC}"/>
              </a:ext>
            </a:extLst>
          </p:cNvPr>
          <p:cNvSpPr/>
          <p:nvPr/>
        </p:nvSpPr>
        <p:spPr>
          <a:xfrm>
            <a:off x="8436637" y="2345468"/>
            <a:ext cx="560218" cy="369332"/>
          </a:xfrm>
          <a:prstGeom prst="rect">
            <a:avLst/>
          </a:prstGeom>
        </p:spPr>
        <p:txBody>
          <a:bodyPr wrap="none">
            <a:spAutoFit/>
          </a:bodyPr>
          <a:lstStyle/>
          <a:p>
            <a:r>
              <a:rPr lang="en-US" dirty="0">
                <a:latin typeface="Calibri" panose="020F0502020204030204" pitchFamily="34" charset="0"/>
              </a:rPr>
              <a:t>TSS </a:t>
            </a:r>
            <a:endParaRPr lang="en-US" dirty="0"/>
          </a:p>
        </p:txBody>
      </p:sp>
      <p:pic>
        <p:nvPicPr>
          <p:cNvPr id="16" name="Picture 15">
            <a:extLst>
              <a:ext uri="{FF2B5EF4-FFF2-40B4-BE49-F238E27FC236}">
                <a16:creationId xmlns:a16="http://schemas.microsoft.com/office/drawing/2014/main" id="{378F57FE-6AD9-9B45-BF71-1E4DBCB17DA7}"/>
              </a:ext>
            </a:extLst>
          </p:cNvPr>
          <p:cNvPicPr>
            <a:picLocks noChangeAspect="1"/>
          </p:cNvPicPr>
          <p:nvPr/>
        </p:nvPicPr>
        <p:blipFill>
          <a:blip r:embed="rId4"/>
          <a:stretch>
            <a:fillRect/>
          </a:stretch>
        </p:blipFill>
        <p:spPr>
          <a:xfrm>
            <a:off x="7361956" y="3957978"/>
            <a:ext cx="4644090" cy="2761351"/>
          </a:xfrm>
          <a:prstGeom prst="rect">
            <a:avLst/>
          </a:prstGeom>
        </p:spPr>
      </p:pic>
      <p:sp>
        <p:nvSpPr>
          <p:cNvPr id="17" name="Rectangle 16">
            <a:extLst>
              <a:ext uri="{FF2B5EF4-FFF2-40B4-BE49-F238E27FC236}">
                <a16:creationId xmlns:a16="http://schemas.microsoft.com/office/drawing/2014/main" id="{5F5159D7-536E-4547-97BC-D3A83A4D93AC}"/>
              </a:ext>
            </a:extLst>
          </p:cNvPr>
          <p:cNvSpPr/>
          <p:nvPr/>
        </p:nvSpPr>
        <p:spPr>
          <a:xfrm>
            <a:off x="7185880" y="3588648"/>
            <a:ext cx="1970476" cy="369332"/>
          </a:xfrm>
          <a:prstGeom prst="rect">
            <a:avLst/>
          </a:prstGeom>
        </p:spPr>
        <p:txBody>
          <a:bodyPr wrap="none">
            <a:spAutoFit/>
          </a:bodyPr>
          <a:lstStyle/>
          <a:p>
            <a:r>
              <a:rPr lang="en-US" dirty="0">
                <a:latin typeface="Calibri" panose="020F0502020204030204" pitchFamily="34" charset="0"/>
              </a:rPr>
              <a:t>purpura fulminans </a:t>
            </a:r>
            <a:endParaRPr lang="en-US" dirty="0"/>
          </a:p>
        </p:txBody>
      </p:sp>
    </p:spTree>
    <p:extLst>
      <p:ext uri="{BB962C8B-B14F-4D97-AF65-F5344CB8AC3E}">
        <p14:creationId xmlns:p14="http://schemas.microsoft.com/office/powerpoint/2010/main" val="423179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3" name="Rectangle 2">
            <a:extLst>
              <a:ext uri="{FF2B5EF4-FFF2-40B4-BE49-F238E27FC236}">
                <a16:creationId xmlns:a16="http://schemas.microsoft.com/office/drawing/2014/main" id="{8EE7ED16-FA60-D343-89E8-D8AAB991B153}"/>
              </a:ext>
            </a:extLst>
          </p:cNvPr>
          <p:cNvSpPr/>
          <p:nvPr/>
        </p:nvSpPr>
        <p:spPr>
          <a:xfrm>
            <a:off x="470188" y="1531907"/>
            <a:ext cx="2053896" cy="461665"/>
          </a:xfrm>
          <a:prstGeom prst="rect">
            <a:avLst/>
          </a:prstGeom>
        </p:spPr>
        <p:txBody>
          <a:bodyPr wrap="none">
            <a:spAutoFit/>
          </a:bodyPr>
          <a:lstStyle/>
          <a:p>
            <a:r>
              <a:rPr lang="en-US" sz="2400" dirty="0">
                <a:solidFill>
                  <a:srgbClr val="BF0000"/>
                </a:solidFill>
                <a:latin typeface="CalibriLight"/>
              </a:rPr>
              <a:t>Skin infections </a:t>
            </a:r>
            <a:endParaRPr lang="en-US" sz="2400" dirty="0"/>
          </a:p>
        </p:txBody>
      </p:sp>
      <p:sp>
        <p:nvSpPr>
          <p:cNvPr id="6" name="Rectangle 5">
            <a:extLst>
              <a:ext uri="{FF2B5EF4-FFF2-40B4-BE49-F238E27FC236}">
                <a16:creationId xmlns:a16="http://schemas.microsoft.com/office/drawing/2014/main" id="{F316EAAA-B78A-9242-9C0D-E80E61E775D4}"/>
              </a:ext>
            </a:extLst>
          </p:cNvPr>
          <p:cNvSpPr/>
          <p:nvPr/>
        </p:nvSpPr>
        <p:spPr>
          <a:xfrm>
            <a:off x="0" y="2102747"/>
            <a:ext cx="5795293" cy="3847207"/>
          </a:xfrm>
          <a:prstGeom prst="rect">
            <a:avLst/>
          </a:prstGeom>
        </p:spPr>
        <p:txBody>
          <a:bodyPr wrap="square">
            <a:spAutoFit/>
          </a:bodyPr>
          <a:lstStyle/>
          <a:p>
            <a:r>
              <a:rPr lang="en-US" sz="2000" dirty="0">
                <a:latin typeface="Arial" panose="020B0604020202020204" pitchFamily="34" charset="0"/>
              </a:rPr>
              <a:t>• </a:t>
            </a:r>
            <a:r>
              <a:rPr lang="en-US" sz="2000" dirty="0">
                <a:latin typeface="Calibri" panose="020F0502020204030204" pitchFamily="34" charset="0"/>
              </a:rPr>
              <a:t>The most common diseases caused by </a:t>
            </a:r>
            <a:r>
              <a:rPr lang="en-US" sz="2000" i="1" dirty="0">
                <a:latin typeface="Calibri,Italic"/>
              </a:rPr>
              <a:t>S. aureus </a:t>
            </a:r>
            <a:r>
              <a:rPr lang="en-US" sz="2000" dirty="0">
                <a:latin typeface="Calibri" panose="020F0502020204030204" pitchFamily="34" charset="0"/>
              </a:rPr>
              <a:t>are  </a:t>
            </a:r>
          </a:p>
          <a:p>
            <a:r>
              <a:rPr lang="en-US" sz="2000" dirty="0">
                <a:latin typeface="Calibri" panose="020F0502020204030204" pitchFamily="34" charset="0"/>
              </a:rPr>
              <a:t>       localized pyogenic cutaneous infections including  </a:t>
            </a:r>
          </a:p>
          <a:p>
            <a:r>
              <a:rPr lang="en-US" sz="2000" dirty="0">
                <a:latin typeface="Calibri" panose="020F0502020204030204" pitchFamily="34" charset="0"/>
              </a:rPr>
              <a:t>       impetigo, folliculitis, furuncles, and carbuncles </a:t>
            </a:r>
            <a:endParaRPr lang="en-US" dirty="0"/>
          </a:p>
          <a:p>
            <a:r>
              <a:rPr lang="en-US" sz="2000" dirty="0">
                <a:latin typeface="Arial" panose="020B0604020202020204" pitchFamily="34" charset="0"/>
              </a:rPr>
              <a:t>• </a:t>
            </a:r>
            <a:r>
              <a:rPr lang="en-US" sz="2000" dirty="0">
                <a:latin typeface="Calibri" panose="020F0502020204030204" pitchFamily="34" charset="0"/>
              </a:rPr>
              <a:t>Impetigo - superficial infection that mostly affects </a:t>
            </a:r>
          </a:p>
          <a:p>
            <a:r>
              <a:rPr lang="en-US" sz="2000" dirty="0">
                <a:latin typeface="Calibri" panose="020F0502020204030204" pitchFamily="34" charset="0"/>
              </a:rPr>
              <a:t>        young children, primarily on the face and limbs </a:t>
            </a:r>
            <a:endParaRPr lang="en-US" dirty="0"/>
          </a:p>
          <a:p>
            <a:r>
              <a:rPr lang="en-US" dirty="0">
                <a:latin typeface="Arial" panose="020B0604020202020204" pitchFamily="34" charset="0"/>
              </a:rPr>
              <a:t>           • </a:t>
            </a:r>
            <a:r>
              <a:rPr lang="en-US" dirty="0">
                <a:latin typeface="Calibri" panose="020F0502020204030204" pitchFamily="34" charset="0"/>
              </a:rPr>
              <a:t>Initially, a small macule (flattened red spot) is seen,  </a:t>
            </a:r>
          </a:p>
          <a:p>
            <a:r>
              <a:rPr lang="en-US" dirty="0">
                <a:latin typeface="Calibri" panose="020F0502020204030204" pitchFamily="34" charset="0"/>
              </a:rPr>
              <a:t>                   and then a pus-filled vesicle (pustule) on an </a:t>
            </a:r>
          </a:p>
          <a:p>
            <a:r>
              <a:rPr lang="en-US" dirty="0">
                <a:latin typeface="Calibri" panose="020F0502020204030204" pitchFamily="34" charset="0"/>
              </a:rPr>
              <a:t>                   erythematous base develops </a:t>
            </a:r>
            <a:endParaRPr lang="en-US" dirty="0"/>
          </a:p>
          <a:p>
            <a:r>
              <a:rPr lang="en-US" dirty="0">
                <a:latin typeface="Arial" panose="020B0604020202020204" pitchFamily="34" charset="0"/>
              </a:rPr>
              <a:t>           • </a:t>
            </a:r>
            <a:r>
              <a:rPr lang="en-US" dirty="0">
                <a:latin typeface="Calibri" panose="020F0502020204030204" pitchFamily="34" charset="0"/>
              </a:rPr>
              <a:t>Crusting occurs after the pustule ruptures </a:t>
            </a:r>
            <a:endParaRPr lang="en-US" dirty="0"/>
          </a:p>
          <a:p>
            <a:r>
              <a:rPr lang="en-US" dirty="0">
                <a:latin typeface="Arial" panose="020B0604020202020204" pitchFamily="34" charset="0"/>
              </a:rPr>
              <a:t>           • </a:t>
            </a:r>
            <a:r>
              <a:rPr lang="en-US" dirty="0">
                <a:latin typeface="Calibri" panose="020F0502020204030204" pitchFamily="34" charset="0"/>
              </a:rPr>
              <a:t>Multiple vesicles at different stages of  </a:t>
            </a:r>
          </a:p>
          <a:p>
            <a:r>
              <a:rPr lang="en-US" dirty="0">
                <a:latin typeface="Calibri" panose="020F0502020204030204" pitchFamily="34" charset="0"/>
              </a:rPr>
              <a:t>                   development are common because of the </a:t>
            </a:r>
          </a:p>
          <a:p>
            <a:r>
              <a:rPr lang="en-US" dirty="0">
                <a:latin typeface="Calibri" panose="020F0502020204030204" pitchFamily="34" charset="0"/>
              </a:rPr>
              <a:t>                   secondary spread of the infection to adjacent </a:t>
            </a:r>
          </a:p>
          <a:p>
            <a:r>
              <a:rPr lang="en-US" dirty="0">
                <a:latin typeface="Calibri" panose="020F0502020204030204" pitchFamily="34" charset="0"/>
              </a:rPr>
              <a:t>                   skin sites </a:t>
            </a:r>
            <a:endParaRPr lang="en-US" dirty="0"/>
          </a:p>
        </p:txBody>
      </p:sp>
      <p:grpSp>
        <p:nvGrpSpPr>
          <p:cNvPr id="15" name="Group 14">
            <a:extLst>
              <a:ext uri="{FF2B5EF4-FFF2-40B4-BE49-F238E27FC236}">
                <a16:creationId xmlns:a16="http://schemas.microsoft.com/office/drawing/2014/main" id="{05272057-51C2-D34F-B719-C080F9716FCE}"/>
              </a:ext>
            </a:extLst>
          </p:cNvPr>
          <p:cNvGrpSpPr/>
          <p:nvPr/>
        </p:nvGrpSpPr>
        <p:grpSpPr>
          <a:xfrm>
            <a:off x="7943336" y="890287"/>
            <a:ext cx="3410464" cy="4929464"/>
            <a:chOff x="7943336" y="890287"/>
            <a:chExt cx="3410464" cy="4929464"/>
          </a:xfrm>
        </p:grpSpPr>
        <p:pic>
          <p:nvPicPr>
            <p:cNvPr id="9" name="Picture 8">
              <a:extLst>
                <a:ext uri="{FF2B5EF4-FFF2-40B4-BE49-F238E27FC236}">
                  <a16:creationId xmlns:a16="http://schemas.microsoft.com/office/drawing/2014/main" id="{AD8CCC62-90C7-524F-960E-BDA1309EF9A0}"/>
                </a:ext>
              </a:extLst>
            </p:cNvPr>
            <p:cNvPicPr>
              <a:picLocks noChangeAspect="1"/>
            </p:cNvPicPr>
            <p:nvPr/>
          </p:nvPicPr>
          <p:blipFill>
            <a:blip r:embed="rId2"/>
            <a:stretch>
              <a:fillRect/>
            </a:stretch>
          </p:blipFill>
          <p:spPr>
            <a:xfrm>
              <a:off x="7943336" y="890287"/>
              <a:ext cx="3410464" cy="4560132"/>
            </a:xfrm>
            <a:prstGeom prst="rect">
              <a:avLst/>
            </a:prstGeom>
          </p:spPr>
        </p:pic>
        <p:sp>
          <p:nvSpPr>
            <p:cNvPr id="12" name="Rectangle 11">
              <a:extLst>
                <a:ext uri="{FF2B5EF4-FFF2-40B4-BE49-F238E27FC236}">
                  <a16:creationId xmlns:a16="http://schemas.microsoft.com/office/drawing/2014/main" id="{CEEDAC79-571B-FA4A-903E-50FC7E87450F}"/>
                </a:ext>
              </a:extLst>
            </p:cNvPr>
            <p:cNvSpPr/>
            <p:nvPr/>
          </p:nvSpPr>
          <p:spPr>
            <a:xfrm>
              <a:off x="8942356" y="5450419"/>
              <a:ext cx="1768818" cy="369332"/>
            </a:xfrm>
            <a:prstGeom prst="rect">
              <a:avLst/>
            </a:prstGeom>
          </p:spPr>
          <p:txBody>
            <a:bodyPr wrap="none">
              <a:spAutoFit/>
            </a:bodyPr>
            <a:lstStyle/>
            <a:p>
              <a:r>
                <a:rPr lang="en-US" dirty="0" err="1">
                  <a:latin typeface="Calibri" panose="020F0502020204030204" pitchFamily="34" charset="0"/>
                </a:rPr>
                <a:t>Pusular</a:t>
              </a:r>
              <a:r>
                <a:rPr lang="en-US" dirty="0">
                  <a:latin typeface="Calibri" panose="020F0502020204030204" pitchFamily="34" charset="0"/>
                </a:rPr>
                <a:t> impetigo</a:t>
              </a:r>
              <a:endParaRPr lang="en-US" dirty="0"/>
            </a:p>
          </p:txBody>
        </p:sp>
      </p:grpSp>
      <p:pic>
        <p:nvPicPr>
          <p:cNvPr id="14" name="Picture 13">
            <a:extLst>
              <a:ext uri="{FF2B5EF4-FFF2-40B4-BE49-F238E27FC236}">
                <a16:creationId xmlns:a16="http://schemas.microsoft.com/office/drawing/2014/main" id="{A7EAC04A-63D9-E542-A878-1E1DD6D80A92}"/>
              </a:ext>
            </a:extLst>
          </p:cNvPr>
          <p:cNvPicPr>
            <a:picLocks noChangeAspect="1"/>
          </p:cNvPicPr>
          <p:nvPr/>
        </p:nvPicPr>
        <p:blipFill>
          <a:blip r:embed="rId3"/>
          <a:stretch>
            <a:fillRect/>
          </a:stretch>
        </p:blipFill>
        <p:spPr>
          <a:xfrm>
            <a:off x="5795293" y="1850764"/>
            <a:ext cx="6294126" cy="3968987"/>
          </a:xfrm>
          <a:prstGeom prst="rect">
            <a:avLst/>
          </a:prstGeom>
        </p:spPr>
      </p:pic>
      <p:grpSp>
        <p:nvGrpSpPr>
          <p:cNvPr id="21" name="Group 20">
            <a:extLst>
              <a:ext uri="{FF2B5EF4-FFF2-40B4-BE49-F238E27FC236}">
                <a16:creationId xmlns:a16="http://schemas.microsoft.com/office/drawing/2014/main" id="{5A30D29E-07E6-F249-86C6-2F4FDF8230CA}"/>
              </a:ext>
            </a:extLst>
          </p:cNvPr>
          <p:cNvGrpSpPr/>
          <p:nvPr/>
        </p:nvGrpSpPr>
        <p:grpSpPr>
          <a:xfrm>
            <a:off x="6261074" y="1834239"/>
            <a:ext cx="5362564" cy="4129063"/>
            <a:chOff x="6261074" y="1834239"/>
            <a:chExt cx="5362564" cy="4129063"/>
          </a:xfrm>
        </p:grpSpPr>
        <p:pic>
          <p:nvPicPr>
            <p:cNvPr id="19" name="Picture 18">
              <a:extLst>
                <a:ext uri="{FF2B5EF4-FFF2-40B4-BE49-F238E27FC236}">
                  <a16:creationId xmlns:a16="http://schemas.microsoft.com/office/drawing/2014/main" id="{16F54FAE-915C-984D-8AED-FC3A88461939}"/>
                </a:ext>
              </a:extLst>
            </p:cNvPr>
            <p:cNvPicPr>
              <a:picLocks noChangeAspect="1"/>
            </p:cNvPicPr>
            <p:nvPr/>
          </p:nvPicPr>
          <p:blipFill>
            <a:blip r:embed="rId4"/>
            <a:stretch>
              <a:fillRect/>
            </a:stretch>
          </p:blipFill>
          <p:spPr>
            <a:xfrm>
              <a:off x="6261074" y="1834239"/>
              <a:ext cx="5362564" cy="3632705"/>
            </a:xfrm>
            <a:prstGeom prst="rect">
              <a:avLst/>
            </a:prstGeom>
          </p:spPr>
        </p:pic>
        <p:sp>
          <p:nvSpPr>
            <p:cNvPr id="20" name="Rectangle 19">
              <a:extLst>
                <a:ext uri="{FF2B5EF4-FFF2-40B4-BE49-F238E27FC236}">
                  <a16:creationId xmlns:a16="http://schemas.microsoft.com/office/drawing/2014/main" id="{C858F9FB-8B69-2A46-9075-9CF6602AA932}"/>
                </a:ext>
              </a:extLst>
            </p:cNvPr>
            <p:cNvSpPr/>
            <p:nvPr/>
          </p:nvSpPr>
          <p:spPr>
            <a:xfrm>
              <a:off x="8321264" y="5593970"/>
              <a:ext cx="2005357" cy="369332"/>
            </a:xfrm>
            <a:prstGeom prst="rect">
              <a:avLst/>
            </a:prstGeom>
          </p:spPr>
          <p:txBody>
            <a:bodyPr wrap="none">
              <a:spAutoFit/>
            </a:bodyPr>
            <a:lstStyle/>
            <a:p>
              <a:r>
                <a:rPr lang="en-US" i="1" dirty="0">
                  <a:latin typeface="Calibri,Italic"/>
                </a:rPr>
                <a:t>S. aureus </a:t>
              </a:r>
              <a:r>
                <a:rPr lang="en-US" dirty="0">
                  <a:latin typeface="Calibri" panose="020F0502020204030204" pitchFamily="34" charset="0"/>
                </a:rPr>
                <a:t>carbuncle</a:t>
              </a:r>
              <a:endParaRPr lang="en-US" dirty="0"/>
            </a:p>
          </p:txBody>
        </p:sp>
      </p:grpSp>
    </p:spTree>
    <p:extLst>
      <p:ext uri="{BB962C8B-B14F-4D97-AF65-F5344CB8AC3E}">
        <p14:creationId xmlns:p14="http://schemas.microsoft.com/office/powerpoint/2010/main" val="142287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3" name="Rectangle 2">
            <a:extLst>
              <a:ext uri="{FF2B5EF4-FFF2-40B4-BE49-F238E27FC236}">
                <a16:creationId xmlns:a16="http://schemas.microsoft.com/office/drawing/2014/main" id="{8EE7ED16-FA60-D343-89E8-D8AAB991B153}"/>
              </a:ext>
            </a:extLst>
          </p:cNvPr>
          <p:cNvSpPr/>
          <p:nvPr/>
        </p:nvSpPr>
        <p:spPr>
          <a:xfrm>
            <a:off x="470188" y="1531907"/>
            <a:ext cx="2865143" cy="461665"/>
          </a:xfrm>
          <a:prstGeom prst="rect">
            <a:avLst/>
          </a:prstGeom>
        </p:spPr>
        <p:txBody>
          <a:bodyPr wrap="none">
            <a:spAutoFit/>
          </a:bodyPr>
          <a:lstStyle/>
          <a:p>
            <a:r>
              <a:rPr lang="en-US" sz="2400" dirty="0">
                <a:solidFill>
                  <a:srgbClr val="BF0000"/>
                </a:solidFill>
                <a:latin typeface="CalibriLight"/>
              </a:rPr>
              <a:t>MRSA Skin infections </a:t>
            </a:r>
            <a:endParaRPr lang="en-US" sz="2400" dirty="0"/>
          </a:p>
        </p:txBody>
      </p:sp>
      <p:grpSp>
        <p:nvGrpSpPr>
          <p:cNvPr id="30" name="Group 29">
            <a:extLst>
              <a:ext uri="{FF2B5EF4-FFF2-40B4-BE49-F238E27FC236}">
                <a16:creationId xmlns:a16="http://schemas.microsoft.com/office/drawing/2014/main" id="{1E574054-22B1-1946-8D48-51590C7FC3ED}"/>
              </a:ext>
            </a:extLst>
          </p:cNvPr>
          <p:cNvGrpSpPr/>
          <p:nvPr/>
        </p:nvGrpSpPr>
        <p:grpSpPr>
          <a:xfrm>
            <a:off x="5900635" y="1391056"/>
            <a:ext cx="5761163" cy="3242036"/>
            <a:chOff x="5900635" y="1391056"/>
            <a:chExt cx="5761163" cy="3242036"/>
          </a:xfrm>
        </p:grpSpPr>
        <p:pic>
          <p:nvPicPr>
            <p:cNvPr id="23" name="Picture 22">
              <a:extLst>
                <a:ext uri="{FF2B5EF4-FFF2-40B4-BE49-F238E27FC236}">
                  <a16:creationId xmlns:a16="http://schemas.microsoft.com/office/drawing/2014/main" id="{5F49453B-9316-D348-B717-2FF4C206991A}"/>
                </a:ext>
              </a:extLst>
            </p:cNvPr>
            <p:cNvPicPr>
              <a:picLocks noChangeAspect="1"/>
            </p:cNvPicPr>
            <p:nvPr/>
          </p:nvPicPr>
          <p:blipFill>
            <a:blip r:embed="rId2"/>
            <a:stretch>
              <a:fillRect/>
            </a:stretch>
          </p:blipFill>
          <p:spPr>
            <a:xfrm>
              <a:off x="5900635" y="1407581"/>
              <a:ext cx="2906755" cy="1811317"/>
            </a:xfrm>
            <a:prstGeom prst="rect">
              <a:avLst/>
            </a:prstGeom>
          </p:spPr>
        </p:pic>
        <p:pic>
          <p:nvPicPr>
            <p:cNvPr id="27" name="Picture 26">
              <a:extLst>
                <a:ext uri="{FF2B5EF4-FFF2-40B4-BE49-F238E27FC236}">
                  <a16:creationId xmlns:a16="http://schemas.microsoft.com/office/drawing/2014/main" id="{9C70CEFF-7A2B-554A-9F44-3E1A36550938}"/>
                </a:ext>
              </a:extLst>
            </p:cNvPr>
            <p:cNvPicPr>
              <a:picLocks noChangeAspect="1"/>
            </p:cNvPicPr>
            <p:nvPr/>
          </p:nvPicPr>
          <p:blipFill>
            <a:blip r:embed="rId3"/>
            <a:stretch>
              <a:fillRect/>
            </a:stretch>
          </p:blipFill>
          <p:spPr>
            <a:xfrm>
              <a:off x="5902055" y="3170353"/>
              <a:ext cx="2741591" cy="1462739"/>
            </a:xfrm>
            <a:prstGeom prst="rect">
              <a:avLst/>
            </a:prstGeom>
          </p:spPr>
        </p:pic>
        <p:pic>
          <p:nvPicPr>
            <p:cNvPr id="29" name="Picture 28">
              <a:extLst>
                <a:ext uri="{FF2B5EF4-FFF2-40B4-BE49-F238E27FC236}">
                  <a16:creationId xmlns:a16="http://schemas.microsoft.com/office/drawing/2014/main" id="{B96E86FC-445F-C749-AB76-8E7CFA956076}"/>
                </a:ext>
              </a:extLst>
            </p:cNvPr>
            <p:cNvPicPr>
              <a:picLocks noChangeAspect="1"/>
            </p:cNvPicPr>
            <p:nvPr/>
          </p:nvPicPr>
          <p:blipFill>
            <a:blip r:embed="rId4"/>
            <a:stretch>
              <a:fillRect/>
            </a:stretch>
          </p:blipFill>
          <p:spPr>
            <a:xfrm>
              <a:off x="8636303" y="1391056"/>
              <a:ext cx="2987335" cy="1981549"/>
            </a:xfrm>
            <a:prstGeom prst="rect">
              <a:avLst/>
            </a:prstGeom>
          </p:spPr>
        </p:pic>
        <p:pic>
          <p:nvPicPr>
            <p:cNvPr id="25" name="Picture 24">
              <a:extLst>
                <a:ext uri="{FF2B5EF4-FFF2-40B4-BE49-F238E27FC236}">
                  <a16:creationId xmlns:a16="http://schemas.microsoft.com/office/drawing/2014/main" id="{0ACB751C-BDA4-7A42-93CD-52BDE016DF6E}"/>
                </a:ext>
              </a:extLst>
            </p:cNvPr>
            <p:cNvPicPr>
              <a:picLocks noChangeAspect="1"/>
            </p:cNvPicPr>
            <p:nvPr/>
          </p:nvPicPr>
          <p:blipFill>
            <a:blip r:embed="rId5"/>
            <a:stretch>
              <a:fillRect/>
            </a:stretch>
          </p:blipFill>
          <p:spPr>
            <a:xfrm>
              <a:off x="8636303" y="2821746"/>
              <a:ext cx="3025495" cy="1811316"/>
            </a:xfrm>
            <a:prstGeom prst="rect">
              <a:avLst/>
            </a:prstGeom>
          </p:spPr>
        </p:pic>
      </p:grpSp>
      <p:sp>
        <p:nvSpPr>
          <p:cNvPr id="4" name="Rectangle 3">
            <a:extLst>
              <a:ext uri="{FF2B5EF4-FFF2-40B4-BE49-F238E27FC236}">
                <a16:creationId xmlns:a16="http://schemas.microsoft.com/office/drawing/2014/main" id="{D3834642-6CE0-6A47-9852-475ACFA8AC8A}"/>
              </a:ext>
            </a:extLst>
          </p:cNvPr>
          <p:cNvSpPr/>
          <p:nvPr/>
        </p:nvSpPr>
        <p:spPr>
          <a:xfrm>
            <a:off x="151404" y="2204512"/>
            <a:ext cx="5467044" cy="2985433"/>
          </a:xfrm>
          <a:prstGeom prst="rect">
            <a:avLst/>
          </a:prstGeom>
        </p:spPr>
        <p:txBody>
          <a:bodyPr wrap="square">
            <a:spAutoFit/>
          </a:bodyPr>
          <a:lstStyle/>
          <a:p>
            <a:r>
              <a:rPr lang="en-US" dirty="0">
                <a:latin typeface="Arial" panose="020B0604020202020204" pitchFamily="34" charset="0"/>
              </a:rPr>
              <a:t>• </a:t>
            </a:r>
            <a:r>
              <a:rPr lang="en-US" dirty="0">
                <a:latin typeface="Calibri" panose="020F0502020204030204" pitchFamily="34" charset="0"/>
              </a:rPr>
              <a:t>Methicillin-resistant </a:t>
            </a:r>
            <a:r>
              <a:rPr lang="en-US" dirty="0">
                <a:latin typeface="Calibri,Italic"/>
              </a:rPr>
              <a:t>Staphylococcus aureus </a:t>
            </a:r>
          </a:p>
          <a:p>
            <a:r>
              <a:rPr lang="en-US" dirty="0">
                <a:latin typeface="Arial" panose="020B0604020202020204" pitchFamily="34" charset="0"/>
              </a:rPr>
              <a:t>• </a:t>
            </a:r>
            <a:r>
              <a:rPr lang="en-US" dirty="0">
                <a:latin typeface="Calibri" panose="020F0502020204030204" pitchFamily="34" charset="0"/>
              </a:rPr>
              <a:t>Bacteria acquires a </a:t>
            </a:r>
            <a:r>
              <a:rPr lang="en-US" dirty="0" err="1">
                <a:latin typeface="Calibri,Italic"/>
              </a:rPr>
              <a:t>mec</a:t>
            </a:r>
            <a:r>
              <a:rPr lang="en-US" dirty="0" err="1">
                <a:latin typeface="Calibri" panose="020F0502020204030204" pitchFamily="34" charset="0"/>
              </a:rPr>
              <a:t>A</a:t>
            </a:r>
            <a:r>
              <a:rPr lang="en-US" dirty="0">
                <a:latin typeface="Calibri" panose="020F0502020204030204" pitchFamily="34" charset="0"/>
              </a:rPr>
              <a:t> (PCB-2a) gene </a:t>
            </a:r>
            <a:r>
              <a:rPr lang="en-US" sz="3200" dirty="0">
                <a:solidFill>
                  <a:srgbClr val="BF0000"/>
                </a:solidFill>
                <a:latin typeface="CalibriLight"/>
              </a:rPr>
              <a:t> </a:t>
            </a:r>
            <a:endParaRPr lang="en-US" dirty="0"/>
          </a:p>
          <a:p>
            <a:r>
              <a:rPr lang="en-US" dirty="0">
                <a:latin typeface="Arial" panose="020B0604020202020204" pitchFamily="34" charset="0"/>
              </a:rPr>
              <a:t>• </a:t>
            </a:r>
            <a:r>
              <a:rPr lang="en-US" dirty="0">
                <a:latin typeface="Calibri" panose="020F0502020204030204" pitchFamily="34" charset="0"/>
              </a:rPr>
              <a:t>Hard to treat due to resistance to many antibiotics </a:t>
            </a:r>
            <a:endParaRPr lang="en-US" dirty="0"/>
          </a:p>
          <a:p>
            <a:r>
              <a:rPr lang="en-US" dirty="0">
                <a:latin typeface="Arial" panose="020B0604020202020204" pitchFamily="34" charset="0"/>
              </a:rPr>
              <a:t>• </a:t>
            </a:r>
            <a:r>
              <a:rPr lang="en-US" dirty="0">
                <a:latin typeface="Calibri" panose="020F0502020204030204" pitchFamily="34" charset="0"/>
              </a:rPr>
              <a:t>Often seen as severe skin infections, but can be in the </a:t>
            </a:r>
          </a:p>
          <a:p>
            <a:r>
              <a:rPr lang="en-US" dirty="0">
                <a:latin typeface="Calibri" panose="020F0502020204030204" pitchFamily="34" charset="0"/>
              </a:rPr>
              <a:t>        blood or lungs too </a:t>
            </a:r>
            <a:endParaRPr lang="en-US" dirty="0"/>
          </a:p>
          <a:p>
            <a:r>
              <a:rPr lang="en-US" dirty="0">
                <a:latin typeface="Arial" panose="020B0604020202020204" pitchFamily="34" charset="0"/>
              </a:rPr>
              <a:t>• </a:t>
            </a:r>
            <a:r>
              <a:rPr lang="en-US" dirty="0">
                <a:latin typeface="Calibri" panose="020F0502020204030204" pitchFamily="34" charset="0"/>
              </a:rPr>
              <a:t>Vancomycin is the antibiotic of choice, however now </a:t>
            </a:r>
          </a:p>
          <a:p>
            <a:r>
              <a:rPr lang="en-US" dirty="0">
                <a:latin typeface="Calibri" panose="020F0502020204030204" pitchFamily="34" charset="0"/>
              </a:rPr>
              <a:t>        we are seeing vancomycin resistant strains (VRSA) </a:t>
            </a:r>
            <a:endParaRPr lang="en-US" dirty="0"/>
          </a:p>
          <a:p>
            <a:r>
              <a:rPr lang="en-US" sz="1600" dirty="0">
                <a:latin typeface="Arial" panose="020B0604020202020204" pitchFamily="34" charset="0"/>
              </a:rPr>
              <a:t>            • </a:t>
            </a:r>
            <a:r>
              <a:rPr lang="en-US" sz="1600" dirty="0">
                <a:latin typeface="Calibri" panose="020F0502020204030204" pitchFamily="34" charset="0"/>
              </a:rPr>
              <a:t>They use an acquired gene called </a:t>
            </a:r>
            <a:r>
              <a:rPr lang="en-US" sz="1600" i="1" dirty="0" err="1">
                <a:latin typeface="Calibri" panose="020F0502020204030204" pitchFamily="34" charset="0"/>
              </a:rPr>
              <a:t>vanA</a:t>
            </a:r>
            <a:r>
              <a:rPr lang="en-US" sz="1600" dirty="0">
                <a:latin typeface="Calibri" panose="020F0502020204030204" pitchFamily="34" charset="0"/>
              </a:rPr>
              <a:t>, which </a:t>
            </a:r>
          </a:p>
          <a:p>
            <a:r>
              <a:rPr lang="en-US" sz="1600" dirty="0">
                <a:latin typeface="Calibri" panose="020F0502020204030204" pitchFamily="34" charset="0"/>
              </a:rPr>
              <a:t>                     changes the PG cell wall from D-ala-D-ala to D-ala-</a:t>
            </a:r>
          </a:p>
          <a:p>
            <a:r>
              <a:rPr lang="en-US" sz="1600" dirty="0">
                <a:latin typeface="Calibri" panose="020F0502020204030204" pitchFamily="34" charset="0"/>
              </a:rPr>
              <a:t>                     D-lactate and the Vancomycin can’t bind to it </a:t>
            </a:r>
            <a:endParaRPr lang="en-US" dirty="0"/>
          </a:p>
        </p:txBody>
      </p:sp>
    </p:spTree>
    <p:extLst>
      <p:ext uri="{BB962C8B-B14F-4D97-AF65-F5344CB8AC3E}">
        <p14:creationId xmlns:p14="http://schemas.microsoft.com/office/powerpoint/2010/main" val="42103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5" name="Rectangle 4">
            <a:extLst>
              <a:ext uri="{FF2B5EF4-FFF2-40B4-BE49-F238E27FC236}">
                <a16:creationId xmlns:a16="http://schemas.microsoft.com/office/drawing/2014/main" id="{7E616C7D-7C9D-6245-8B62-D618480DF227}"/>
              </a:ext>
            </a:extLst>
          </p:cNvPr>
          <p:cNvSpPr/>
          <p:nvPr/>
        </p:nvSpPr>
        <p:spPr>
          <a:xfrm>
            <a:off x="151404" y="1437222"/>
            <a:ext cx="3820533" cy="461665"/>
          </a:xfrm>
          <a:prstGeom prst="rect">
            <a:avLst/>
          </a:prstGeom>
        </p:spPr>
        <p:txBody>
          <a:bodyPr wrap="none">
            <a:spAutoFit/>
          </a:bodyPr>
          <a:lstStyle/>
          <a:p>
            <a:r>
              <a:rPr lang="en-US" sz="2400" dirty="0">
                <a:solidFill>
                  <a:srgbClr val="BF0000"/>
                </a:solidFill>
                <a:latin typeface="CalibriLight"/>
              </a:rPr>
              <a:t>Bacteremia and Endocarditis </a:t>
            </a:r>
            <a:endParaRPr lang="en-US" sz="2400" dirty="0"/>
          </a:p>
        </p:txBody>
      </p:sp>
      <p:sp>
        <p:nvSpPr>
          <p:cNvPr id="6" name="Rectangle 5">
            <a:extLst>
              <a:ext uri="{FF2B5EF4-FFF2-40B4-BE49-F238E27FC236}">
                <a16:creationId xmlns:a16="http://schemas.microsoft.com/office/drawing/2014/main" id="{35C9C0A7-B451-A140-B036-4635E2D9B5BA}"/>
              </a:ext>
            </a:extLst>
          </p:cNvPr>
          <p:cNvSpPr/>
          <p:nvPr/>
        </p:nvSpPr>
        <p:spPr>
          <a:xfrm>
            <a:off x="151404" y="2313239"/>
            <a:ext cx="6096000" cy="3816429"/>
          </a:xfrm>
          <a:prstGeom prst="rect">
            <a:avLst/>
          </a:prstGeom>
        </p:spPr>
        <p:txBody>
          <a:bodyPr>
            <a:spAutoFit/>
          </a:bodyPr>
          <a:lstStyle/>
          <a:p>
            <a:r>
              <a:rPr lang="en-US" sz="2000" dirty="0">
                <a:latin typeface="Arial" panose="020B0604020202020204" pitchFamily="34" charset="0"/>
              </a:rPr>
              <a:t>• </a:t>
            </a:r>
            <a:r>
              <a:rPr lang="en-US" sz="2000" i="1" dirty="0">
                <a:latin typeface="Calibri" panose="020F0502020204030204" pitchFamily="34" charset="0"/>
              </a:rPr>
              <a:t>S. aureus </a:t>
            </a:r>
            <a:r>
              <a:rPr lang="en-US" sz="2000" dirty="0">
                <a:latin typeface="Calibri" panose="020F0502020204030204" pitchFamily="34" charset="0"/>
              </a:rPr>
              <a:t>commonly causes bacteremia and in 1/3 of cases, you cannot identify a source (like a wound) </a:t>
            </a:r>
            <a:endParaRPr lang="en-US" dirty="0"/>
          </a:p>
          <a:p>
            <a:r>
              <a:rPr lang="en-US" dirty="0">
                <a:latin typeface="Arial" panose="020B0604020202020204" pitchFamily="34" charset="0"/>
              </a:rPr>
              <a:t>• </a:t>
            </a:r>
            <a:r>
              <a:rPr lang="en-US" dirty="0">
                <a:latin typeface="Calibri" panose="020F0502020204030204" pitchFamily="34" charset="0"/>
              </a:rPr>
              <a:t>&gt;50% are thought to be nosocomial </a:t>
            </a:r>
            <a:endParaRPr lang="en-US" dirty="0"/>
          </a:p>
          <a:p>
            <a:r>
              <a:rPr lang="en-US" sz="2000" dirty="0">
                <a:latin typeface="Arial" panose="020B0604020202020204" pitchFamily="34" charset="0"/>
              </a:rPr>
              <a:t>• </a:t>
            </a:r>
            <a:r>
              <a:rPr lang="en-US" sz="2000" dirty="0">
                <a:latin typeface="Calibri" panose="020F0502020204030204" pitchFamily="34" charset="0"/>
              </a:rPr>
              <a:t>When it spreads to the heart, you can end up with </a:t>
            </a:r>
          </a:p>
          <a:p>
            <a:r>
              <a:rPr lang="en-US" sz="2000" dirty="0">
                <a:latin typeface="Calibri" panose="020F0502020204030204" pitchFamily="34" charset="0"/>
              </a:rPr>
              <a:t>      endocarditis </a:t>
            </a:r>
            <a:endParaRPr lang="en-US" dirty="0"/>
          </a:p>
          <a:p>
            <a:r>
              <a:rPr lang="en-US" dirty="0">
                <a:latin typeface="Calibri" panose="020F0502020204030204" pitchFamily="34" charset="0"/>
              </a:rPr>
              <a:t>            -Usually, the left side of the heart </a:t>
            </a:r>
            <a:endParaRPr lang="en-US" dirty="0">
              <a:latin typeface="Arial" panose="020B0604020202020204" pitchFamily="34" charset="0"/>
            </a:endParaRPr>
          </a:p>
          <a:p>
            <a:r>
              <a:rPr lang="en-US" dirty="0">
                <a:latin typeface="Calibri" panose="020F0502020204030204" pitchFamily="34" charset="0"/>
              </a:rPr>
              <a:t>            -In intravenous drug abusers, it infects the R side </a:t>
            </a:r>
            <a:endParaRPr lang="en-US" dirty="0">
              <a:latin typeface="Arial" panose="020B0604020202020204" pitchFamily="34" charset="0"/>
            </a:endParaRPr>
          </a:p>
          <a:p>
            <a:r>
              <a:rPr lang="en-US" dirty="0">
                <a:latin typeface="Calibri" panose="020F0502020204030204" pitchFamily="34" charset="0"/>
              </a:rPr>
              <a:t>            -Infects the heart valves and destroys them </a:t>
            </a:r>
            <a:endParaRPr lang="en-US" dirty="0">
              <a:latin typeface="Arial" panose="020B0604020202020204" pitchFamily="34" charset="0"/>
            </a:endParaRPr>
          </a:p>
          <a:p>
            <a:r>
              <a:rPr lang="en-US" dirty="0">
                <a:latin typeface="Arial" panose="020B0604020202020204" pitchFamily="34" charset="0"/>
              </a:rPr>
              <a:t>          -</a:t>
            </a:r>
            <a:r>
              <a:rPr lang="en-US" dirty="0">
                <a:latin typeface="Calibri" panose="020F0502020204030204" pitchFamily="34" charset="0"/>
              </a:rPr>
              <a:t>They cause vegetations (growths) on the valves which  </a:t>
            </a:r>
          </a:p>
          <a:p>
            <a:r>
              <a:rPr lang="en-US" dirty="0">
                <a:latin typeface="Calibri" panose="020F0502020204030204" pitchFamily="34" charset="0"/>
              </a:rPr>
              <a:t>                 can break off and go to other parts of the body </a:t>
            </a:r>
          </a:p>
          <a:p>
            <a:endParaRPr lang="en-US" dirty="0">
              <a:latin typeface="Calibri" panose="020F0502020204030204" pitchFamily="34" charset="0"/>
            </a:endParaRPr>
          </a:p>
          <a:p>
            <a:r>
              <a:rPr lang="en-US" dirty="0">
                <a:latin typeface="Calibri" panose="020F0502020204030204" pitchFamily="34" charset="0"/>
              </a:rPr>
              <a:t>Might be mild at first, but can be lethal. Acute endocarditis mortality ~50%.</a:t>
            </a:r>
            <a:endParaRPr lang="en-US" dirty="0"/>
          </a:p>
        </p:txBody>
      </p:sp>
      <p:pic>
        <p:nvPicPr>
          <p:cNvPr id="8" name="Picture 7">
            <a:extLst>
              <a:ext uri="{FF2B5EF4-FFF2-40B4-BE49-F238E27FC236}">
                <a16:creationId xmlns:a16="http://schemas.microsoft.com/office/drawing/2014/main" id="{4211AA7B-1610-194F-9765-6D1AA1E2C6FF}"/>
              </a:ext>
            </a:extLst>
          </p:cNvPr>
          <p:cNvPicPr>
            <a:picLocks noChangeAspect="1"/>
          </p:cNvPicPr>
          <p:nvPr/>
        </p:nvPicPr>
        <p:blipFill>
          <a:blip r:embed="rId2"/>
          <a:stretch>
            <a:fillRect/>
          </a:stretch>
        </p:blipFill>
        <p:spPr>
          <a:xfrm>
            <a:off x="6247404" y="1690688"/>
            <a:ext cx="5563332" cy="3722645"/>
          </a:xfrm>
          <a:prstGeom prst="rect">
            <a:avLst/>
          </a:prstGeom>
        </p:spPr>
      </p:pic>
    </p:spTree>
    <p:extLst>
      <p:ext uri="{BB962C8B-B14F-4D97-AF65-F5344CB8AC3E}">
        <p14:creationId xmlns:p14="http://schemas.microsoft.com/office/powerpoint/2010/main" val="165126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3" name="Rectangle 2">
            <a:extLst>
              <a:ext uri="{FF2B5EF4-FFF2-40B4-BE49-F238E27FC236}">
                <a16:creationId xmlns:a16="http://schemas.microsoft.com/office/drawing/2014/main" id="{9EC00AFF-5FBB-694B-9FBA-DA38E91FD5C8}"/>
              </a:ext>
            </a:extLst>
          </p:cNvPr>
          <p:cNvSpPr/>
          <p:nvPr/>
        </p:nvSpPr>
        <p:spPr>
          <a:xfrm>
            <a:off x="151404" y="1672216"/>
            <a:ext cx="3528082" cy="461665"/>
          </a:xfrm>
          <a:prstGeom prst="rect">
            <a:avLst/>
          </a:prstGeom>
        </p:spPr>
        <p:txBody>
          <a:bodyPr wrap="none">
            <a:spAutoFit/>
          </a:bodyPr>
          <a:lstStyle/>
          <a:p>
            <a:r>
              <a:rPr lang="en-US" sz="2400" dirty="0">
                <a:solidFill>
                  <a:srgbClr val="BF0000"/>
                </a:solidFill>
                <a:latin typeface="CalibriLight"/>
              </a:rPr>
              <a:t>Pneumonia and empyema </a:t>
            </a:r>
            <a:endParaRPr lang="en-US" sz="2400" dirty="0"/>
          </a:p>
        </p:txBody>
      </p:sp>
      <p:sp>
        <p:nvSpPr>
          <p:cNvPr id="4" name="Rectangle 3">
            <a:extLst>
              <a:ext uri="{FF2B5EF4-FFF2-40B4-BE49-F238E27FC236}">
                <a16:creationId xmlns:a16="http://schemas.microsoft.com/office/drawing/2014/main" id="{27AF898B-D75E-254B-AEC6-A66A88F4DEE5}"/>
              </a:ext>
            </a:extLst>
          </p:cNvPr>
          <p:cNvSpPr/>
          <p:nvPr/>
        </p:nvSpPr>
        <p:spPr>
          <a:xfrm>
            <a:off x="381264" y="2536347"/>
            <a:ext cx="5216347" cy="3139321"/>
          </a:xfrm>
          <a:prstGeom prst="rect">
            <a:avLst/>
          </a:prstGeom>
        </p:spPr>
        <p:txBody>
          <a:bodyPr wrap="square">
            <a:spAutoFit/>
          </a:bodyPr>
          <a:lstStyle/>
          <a:p>
            <a:r>
              <a:rPr lang="en-US" dirty="0">
                <a:latin typeface="Arial" panose="020B0604020202020204" pitchFamily="34" charset="0"/>
              </a:rPr>
              <a:t>• </a:t>
            </a:r>
            <a:r>
              <a:rPr lang="en-US" dirty="0">
                <a:latin typeface="Calibri" panose="020F0502020204030204" pitchFamily="34" charset="0"/>
              </a:rPr>
              <a:t>Previous infections with </a:t>
            </a:r>
            <a:r>
              <a:rPr lang="en-US" i="1" dirty="0">
                <a:latin typeface="Calibri,Italic"/>
              </a:rPr>
              <a:t>S. aureus </a:t>
            </a:r>
            <a:r>
              <a:rPr lang="en-US" dirty="0">
                <a:latin typeface="Calibri" panose="020F0502020204030204" pitchFamily="34" charset="0"/>
              </a:rPr>
              <a:t>such as recurrent skin infections, nasal or skin colonization or underlying pulmonary disease are risk factors for pneumonia </a:t>
            </a:r>
          </a:p>
          <a:p>
            <a:endParaRPr lang="en-US" dirty="0"/>
          </a:p>
          <a:p>
            <a:r>
              <a:rPr lang="en-US" dirty="0">
                <a:latin typeface="Arial" panose="020B0604020202020204" pitchFamily="34" charset="0"/>
              </a:rPr>
              <a:t>• </a:t>
            </a:r>
            <a:r>
              <a:rPr lang="en-US" dirty="0">
                <a:latin typeface="Calibri" panose="020F0502020204030204" pitchFamily="34" charset="0"/>
              </a:rPr>
              <a:t>Aspiration pneumonia – seen when people drink too much, pass out, puke, and aspirate vomit into their lungs, but also in elderly and people with problems swallowing properly </a:t>
            </a:r>
          </a:p>
          <a:p>
            <a:endParaRPr lang="en-US" dirty="0"/>
          </a:p>
          <a:p>
            <a:r>
              <a:rPr lang="en-US" dirty="0">
                <a:latin typeface="Arial" panose="020B0604020202020204" pitchFamily="34" charset="0"/>
              </a:rPr>
              <a:t>• </a:t>
            </a:r>
            <a:r>
              <a:rPr lang="en-US" dirty="0">
                <a:latin typeface="Calibri" panose="020F0502020204030204" pitchFamily="34" charset="0"/>
              </a:rPr>
              <a:t>Can see lung abscesses - empyema </a:t>
            </a:r>
            <a:endParaRPr lang="en-US" dirty="0"/>
          </a:p>
        </p:txBody>
      </p:sp>
      <p:pic>
        <p:nvPicPr>
          <p:cNvPr id="9" name="Picture 8">
            <a:extLst>
              <a:ext uri="{FF2B5EF4-FFF2-40B4-BE49-F238E27FC236}">
                <a16:creationId xmlns:a16="http://schemas.microsoft.com/office/drawing/2014/main" id="{0C478D16-BA19-374C-8624-E539505EEAE1}"/>
              </a:ext>
            </a:extLst>
          </p:cNvPr>
          <p:cNvPicPr>
            <a:picLocks noChangeAspect="1"/>
          </p:cNvPicPr>
          <p:nvPr/>
        </p:nvPicPr>
        <p:blipFill>
          <a:blip r:embed="rId2"/>
          <a:stretch>
            <a:fillRect/>
          </a:stretch>
        </p:blipFill>
        <p:spPr>
          <a:xfrm>
            <a:off x="5507435" y="1690688"/>
            <a:ext cx="6684565" cy="4015946"/>
          </a:xfrm>
          <a:prstGeom prst="rect">
            <a:avLst/>
          </a:prstGeom>
        </p:spPr>
      </p:pic>
    </p:spTree>
    <p:extLst>
      <p:ext uri="{BB962C8B-B14F-4D97-AF65-F5344CB8AC3E}">
        <p14:creationId xmlns:p14="http://schemas.microsoft.com/office/powerpoint/2010/main" val="350763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5" name="Rectangle 4">
            <a:extLst>
              <a:ext uri="{FF2B5EF4-FFF2-40B4-BE49-F238E27FC236}">
                <a16:creationId xmlns:a16="http://schemas.microsoft.com/office/drawing/2014/main" id="{518FBD3D-2A4B-E444-97B9-062B94616ED6}"/>
              </a:ext>
            </a:extLst>
          </p:cNvPr>
          <p:cNvSpPr/>
          <p:nvPr/>
        </p:nvSpPr>
        <p:spPr>
          <a:xfrm>
            <a:off x="381264" y="1744185"/>
            <a:ext cx="4410182" cy="461665"/>
          </a:xfrm>
          <a:prstGeom prst="rect">
            <a:avLst/>
          </a:prstGeom>
        </p:spPr>
        <p:txBody>
          <a:bodyPr wrap="none">
            <a:spAutoFit/>
          </a:bodyPr>
          <a:lstStyle/>
          <a:p>
            <a:r>
              <a:rPr lang="en-US" sz="2400" dirty="0">
                <a:solidFill>
                  <a:srgbClr val="BF0000"/>
                </a:solidFill>
                <a:latin typeface="CalibriLight"/>
              </a:rPr>
              <a:t>Osteomyelitis and Septic Arthritis </a:t>
            </a:r>
            <a:endParaRPr lang="en-US" sz="2400" dirty="0"/>
          </a:p>
        </p:txBody>
      </p:sp>
      <p:sp>
        <p:nvSpPr>
          <p:cNvPr id="6" name="Rectangle 5">
            <a:extLst>
              <a:ext uri="{FF2B5EF4-FFF2-40B4-BE49-F238E27FC236}">
                <a16:creationId xmlns:a16="http://schemas.microsoft.com/office/drawing/2014/main" id="{D697413C-8DC9-0049-991A-D676C6FC3ED0}"/>
              </a:ext>
            </a:extLst>
          </p:cNvPr>
          <p:cNvSpPr/>
          <p:nvPr/>
        </p:nvSpPr>
        <p:spPr>
          <a:xfrm>
            <a:off x="381264" y="2259347"/>
            <a:ext cx="6096000" cy="3693319"/>
          </a:xfrm>
          <a:prstGeom prst="rect">
            <a:avLst/>
          </a:prstGeom>
        </p:spPr>
        <p:txBody>
          <a:bodyPr>
            <a:spAutoFit/>
          </a:bodyPr>
          <a:lstStyle/>
          <a:p>
            <a:r>
              <a:rPr lang="en-US" dirty="0">
                <a:latin typeface="Arial" panose="020B0604020202020204" pitchFamily="34" charset="0"/>
              </a:rPr>
              <a:t>• </a:t>
            </a:r>
            <a:r>
              <a:rPr lang="en-US" dirty="0">
                <a:latin typeface="Calibri" panose="020F0502020204030204" pitchFamily="34" charset="0"/>
              </a:rPr>
              <a:t>osteomyelitis results from hematogenous dissemination to </a:t>
            </a:r>
          </a:p>
          <a:p>
            <a:r>
              <a:rPr lang="en-US" dirty="0">
                <a:latin typeface="Calibri" panose="020F0502020204030204" pitchFamily="34" charset="0"/>
              </a:rPr>
              <a:t>        bone or it can be a secondary infection resulting from </a:t>
            </a:r>
          </a:p>
          <a:p>
            <a:r>
              <a:rPr lang="en-US" dirty="0">
                <a:latin typeface="Calibri" panose="020F0502020204030204" pitchFamily="34" charset="0"/>
              </a:rPr>
              <a:t>        trauma or the extension of disease from an adjacent area </a:t>
            </a:r>
          </a:p>
          <a:p>
            <a:endParaRPr lang="en-US" dirty="0"/>
          </a:p>
          <a:p>
            <a:r>
              <a:rPr lang="en-US" dirty="0">
                <a:latin typeface="Arial" panose="020B0604020202020204" pitchFamily="34" charset="0"/>
              </a:rPr>
              <a:t>• </a:t>
            </a:r>
            <a:r>
              <a:rPr lang="en-US" dirty="0">
                <a:latin typeface="Calibri" panose="020F0502020204030204" pitchFamily="34" charset="0"/>
              </a:rPr>
              <a:t>Most commonly in vertebrae (hematogenous spread) </a:t>
            </a:r>
          </a:p>
          <a:p>
            <a:r>
              <a:rPr lang="en-US" dirty="0">
                <a:latin typeface="Calibri" panose="020F0502020204030204" pitchFamily="34" charset="0"/>
              </a:rPr>
              <a:t>      – symptoms: back pain and fever</a:t>
            </a:r>
          </a:p>
          <a:p>
            <a:r>
              <a:rPr lang="en-US" dirty="0">
                <a:latin typeface="Calibri" panose="020F0502020204030204" pitchFamily="34" charset="0"/>
              </a:rPr>
              <a:t> </a:t>
            </a:r>
            <a:endParaRPr lang="en-US" dirty="0"/>
          </a:p>
          <a:p>
            <a:r>
              <a:rPr lang="en-US" dirty="0">
                <a:latin typeface="Arial" panose="020B0604020202020204" pitchFamily="34" charset="0"/>
              </a:rPr>
              <a:t>• </a:t>
            </a:r>
            <a:r>
              <a:rPr lang="en-US" dirty="0">
                <a:latin typeface="Calibri" panose="020F0502020204030204" pitchFamily="34" charset="0"/>
              </a:rPr>
              <a:t>Trauma causes osteomyelitis of other bones, like leg/arm and </a:t>
            </a:r>
          </a:p>
          <a:p>
            <a:r>
              <a:rPr lang="en-US" dirty="0">
                <a:latin typeface="Calibri" panose="020F0502020204030204" pitchFamily="34" charset="0"/>
              </a:rPr>
              <a:t>         you can see purulent drainage </a:t>
            </a:r>
          </a:p>
          <a:p>
            <a:endParaRPr lang="en-US" dirty="0"/>
          </a:p>
          <a:p>
            <a:r>
              <a:rPr lang="en-US" dirty="0">
                <a:latin typeface="Arial" panose="020B0604020202020204" pitchFamily="34" charset="0"/>
              </a:rPr>
              <a:t>• </a:t>
            </a:r>
            <a:r>
              <a:rPr lang="en-US" dirty="0">
                <a:latin typeface="Calibri" panose="020F0502020204030204" pitchFamily="34" charset="0"/>
              </a:rPr>
              <a:t>Septic arthritis – when the bacteria colonizes a joint, </a:t>
            </a:r>
          </a:p>
          <a:p>
            <a:r>
              <a:rPr lang="en-US" dirty="0">
                <a:latin typeface="Calibri" panose="020F0502020204030204" pitchFamily="34" charset="0"/>
              </a:rPr>
              <a:t>        commonly seen if getting injections into joints or if joints </a:t>
            </a:r>
          </a:p>
          <a:p>
            <a:r>
              <a:rPr lang="en-US" dirty="0">
                <a:latin typeface="Calibri" panose="020F0502020204030204" pitchFamily="34" charset="0"/>
              </a:rPr>
              <a:t>        are damaged, etc. </a:t>
            </a:r>
            <a:endParaRPr lang="en-US" dirty="0"/>
          </a:p>
        </p:txBody>
      </p:sp>
      <p:grpSp>
        <p:nvGrpSpPr>
          <p:cNvPr id="12" name="Group 11">
            <a:extLst>
              <a:ext uri="{FF2B5EF4-FFF2-40B4-BE49-F238E27FC236}">
                <a16:creationId xmlns:a16="http://schemas.microsoft.com/office/drawing/2014/main" id="{D844A753-383D-3D43-8620-74EA285B0174}"/>
              </a:ext>
            </a:extLst>
          </p:cNvPr>
          <p:cNvGrpSpPr/>
          <p:nvPr/>
        </p:nvGrpSpPr>
        <p:grpSpPr>
          <a:xfrm>
            <a:off x="8242422" y="218174"/>
            <a:ext cx="3689744" cy="6274700"/>
            <a:chOff x="8242422" y="218174"/>
            <a:chExt cx="3689744" cy="6274700"/>
          </a:xfrm>
        </p:grpSpPr>
        <p:pic>
          <p:nvPicPr>
            <p:cNvPr id="8" name="Picture 7">
              <a:extLst>
                <a:ext uri="{FF2B5EF4-FFF2-40B4-BE49-F238E27FC236}">
                  <a16:creationId xmlns:a16="http://schemas.microsoft.com/office/drawing/2014/main" id="{FB93E020-38F0-3A4E-980C-9C4BB045A3E8}"/>
                </a:ext>
              </a:extLst>
            </p:cNvPr>
            <p:cNvPicPr>
              <a:picLocks noChangeAspect="1"/>
            </p:cNvPicPr>
            <p:nvPr/>
          </p:nvPicPr>
          <p:blipFill>
            <a:blip r:embed="rId2"/>
            <a:stretch>
              <a:fillRect/>
            </a:stretch>
          </p:blipFill>
          <p:spPr>
            <a:xfrm>
              <a:off x="8243869" y="218174"/>
              <a:ext cx="3688296" cy="2945027"/>
            </a:xfrm>
            <a:prstGeom prst="rect">
              <a:avLst/>
            </a:prstGeom>
          </p:spPr>
        </p:pic>
        <p:pic>
          <p:nvPicPr>
            <p:cNvPr id="11" name="Picture 10">
              <a:extLst>
                <a:ext uri="{FF2B5EF4-FFF2-40B4-BE49-F238E27FC236}">
                  <a16:creationId xmlns:a16="http://schemas.microsoft.com/office/drawing/2014/main" id="{83072DEC-5E86-D141-BD87-EA274475C273}"/>
                </a:ext>
              </a:extLst>
            </p:cNvPr>
            <p:cNvPicPr>
              <a:picLocks noChangeAspect="1"/>
            </p:cNvPicPr>
            <p:nvPr/>
          </p:nvPicPr>
          <p:blipFill>
            <a:blip r:embed="rId3"/>
            <a:stretch>
              <a:fillRect/>
            </a:stretch>
          </p:blipFill>
          <p:spPr>
            <a:xfrm>
              <a:off x="8242422" y="3163319"/>
              <a:ext cx="3689744" cy="3329555"/>
            </a:xfrm>
            <a:prstGeom prst="rect">
              <a:avLst/>
            </a:prstGeom>
          </p:spPr>
        </p:pic>
      </p:grpSp>
    </p:spTree>
    <p:extLst>
      <p:ext uri="{BB962C8B-B14F-4D97-AF65-F5344CB8AC3E}">
        <p14:creationId xmlns:p14="http://schemas.microsoft.com/office/powerpoint/2010/main" val="213720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3" name="Rectangle 2">
            <a:extLst>
              <a:ext uri="{FF2B5EF4-FFF2-40B4-BE49-F238E27FC236}">
                <a16:creationId xmlns:a16="http://schemas.microsoft.com/office/drawing/2014/main" id="{7D6C7CA3-8C3C-3349-ADC6-C8624C60C005}"/>
              </a:ext>
            </a:extLst>
          </p:cNvPr>
          <p:cNvSpPr/>
          <p:nvPr/>
        </p:nvSpPr>
        <p:spPr>
          <a:xfrm>
            <a:off x="381264" y="1606806"/>
            <a:ext cx="2928302" cy="461665"/>
          </a:xfrm>
          <a:prstGeom prst="rect">
            <a:avLst/>
          </a:prstGeom>
        </p:spPr>
        <p:txBody>
          <a:bodyPr wrap="none">
            <a:spAutoFit/>
          </a:bodyPr>
          <a:lstStyle/>
          <a:p>
            <a:r>
              <a:rPr lang="en-US" sz="2400" dirty="0">
                <a:solidFill>
                  <a:srgbClr val="BF0000"/>
                </a:solidFill>
                <a:latin typeface="CalibriLight"/>
              </a:rPr>
              <a:t>From the other </a:t>
            </a:r>
            <a:r>
              <a:rPr lang="en-US" sz="2400" dirty="0">
                <a:solidFill>
                  <a:srgbClr val="BF0000"/>
                </a:solidFill>
                <a:latin typeface="CalibriLight,Italic"/>
              </a:rPr>
              <a:t>Staph </a:t>
            </a:r>
            <a:endParaRPr lang="en-US" sz="2400" dirty="0"/>
          </a:p>
        </p:txBody>
      </p:sp>
      <p:sp>
        <p:nvSpPr>
          <p:cNvPr id="4" name="Rectangle 3">
            <a:extLst>
              <a:ext uri="{FF2B5EF4-FFF2-40B4-BE49-F238E27FC236}">
                <a16:creationId xmlns:a16="http://schemas.microsoft.com/office/drawing/2014/main" id="{E0B5EFF4-744D-E946-91D4-F506D8D6F84C}"/>
              </a:ext>
            </a:extLst>
          </p:cNvPr>
          <p:cNvSpPr/>
          <p:nvPr/>
        </p:nvSpPr>
        <p:spPr>
          <a:xfrm>
            <a:off x="381264" y="2175466"/>
            <a:ext cx="9936628" cy="3139321"/>
          </a:xfrm>
          <a:prstGeom prst="rect">
            <a:avLst/>
          </a:prstGeom>
        </p:spPr>
        <p:txBody>
          <a:bodyPr wrap="square">
            <a:spAutoFit/>
          </a:bodyPr>
          <a:lstStyle/>
          <a:p>
            <a:r>
              <a:rPr lang="en-US" dirty="0">
                <a:latin typeface="Arial" panose="020B0604020202020204" pitchFamily="34" charset="0"/>
              </a:rPr>
              <a:t>• </a:t>
            </a:r>
            <a:r>
              <a:rPr lang="en-US" i="1" dirty="0">
                <a:latin typeface="Calibri,Italic"/>
              </a:rPr>
              <a:t>S. epidermidis</a:t>
            </a:r>
            <a:r>
              <a:rPr lang="en-US" dirty="0">
                <a:latin typeface="Calibri,Italic"/>
              </a:rPr>
              <a:t>, </a:t>
            </a:r>
            <a:r>
              <a:rPr lang="en-US" i="1" dirty="0">
                <a:latin typeface="Calibri,Italic"/>
              </a:rPr>
              <a:t>S. </a:t>
            </a:r>
            <a:r>
              <a:rPr lang="en-US" i="1" dirty="0" err="1">
                <a:latin typeface="Calibri,Italic"/>
              </a:rPr>
              <a:t>lugdunensis</a:t>
            </a:r>
            <a:r>
              <a:rPr lang="en-US" dirty="0">
                <a:latin typeface="Calibri" panose="020F0502020204030204" pitchFamily="34" charset="0"/>
              </a:rPr>
              <a:t>, and related coagulase- negative staphylococci can infect prosthetics and natural (native) heart valves.</a:t>
            </a:r>
          </a:p>
          <a:p>
            <a:endParaRPr lang="en-US" dirty="0"/>
          </a:p>
          <a:p>
            <a:r>
              <a:rPr lang="en-US" dirty="0">
                <a:latin typeface="Arial" panose="020B0604020202020204" pitchFamily="34" charset="0"/>
              </a:rPr>
              <a:t>• </a:t>
            </a:r>
            <a:r>
              <a:rPr lang="en-US" i="1" dirty="0">
                <a:latin typeface="Calibri,Italic"/>
              </a:rPr>
              <a:t>S. </a:t>
            </a:r>
            <a:r>
              <a:rPr lang="en-US" i="1" dirty="0" err="1">
                <a:latin typeface="Calibri,Italic"/>
              </a:rPr>
              <a:t>lugdunensis</a:t>
            </a:r>
            <a:r>
              <a:rPr lang="en-US" i="1" dirty="0">
                <a:latin typeface="Calibri,Italic"/>
              </a:rPr>
              <a:t> </a:t>
            </a:r>
            <a:r>
              <a:rPr lang="en-US" dirty="0">
                <a:latin typeface="Calibri" panose="020F0502020204030204" pitchFamily="34" charset="0"/>
              </a:rPr>
              <a:t>– staph species most commonly associated with native valve endocarditis, although this disease is more commonly caused by streptococci and, less commonly, native heart valves </a:t>
            </a:r>
          </a:p>
          <a:p>
            <a:endParaRPr lang="en-US" dirty="0"/>
          </a:p>
          <a:p>
            <a:r>
              <a:rPr lang="en-US" dirty="0">
                <a:latin typeface="Arial" panose="020B0604020202020204" pitchFamily="34" charset="0"/>
              </a:rPr>
              <a:t>• </a:t>
            </a:r>
            <a:r>
              <a:rPr lang="en-US" i="1" dirty="0">
                <a:latin typeface="Calibri,Italic"/>
              </a:rPr>
              <a:t>S. epidermidis </a:t>
            </a:r>
            <a:r>
              <a:rPr lang="en-US" dirty="0">
                <a:latin typeface="Calibri" panose="020F0502020204030204" pitchFamily="34" charset="0"/>
              </a:rPr>
              <a:t>– on your skin right now and can become a problem if sick in the hospital with urine catheter or IV (moves along the tubing) (nosocomial) and forms biofilms for protection </a:t>
            </a:r>
          </a:p>
          <a:p>
            <a:endParaRPr lang="en-US" dirty="0"/>
          </a:p>
          <a:p>
            <a:r>
              <a:rPr lang="en-US" dirty="0">
                <a:latin typeface="Arial" panose="020B0604020202020204" pitchFamily="34" charset="0"/>
              </a:rPr>
              <a:t>• </a:t>
            </a:r>
            <a:r>
              <a:rPr lang="en-US" i="1" dirty="0">
                <a:latin typeface="Calibri,Italic"/>
              </a:rPr>
              <a:t>S. saprophyticus </a:t>
            </a:r>
            <a:r>
              <a:rPr lang="en-US" dirty="0">
                <a:latin typeface="Calibri" panose="020F0502020204030204" pitchFamily="34" charset="0"/>
              </a:rPr>
              <a:t>– 2</a:t>
            </a:r>
            <a:r>
              <a:rPr lang="en-US" sz="1400" dirty="0">
                <a:latin typeface="Calibri" panose="020F0502020204030204" pitchFamily="34" charset="0"/>
              </a:rPr>
              <a:t>nd </a:t>
            </a:r>
            <a:r>
              <a:rPr lang="en-US" dirty="0">
                <a:latin typeface="Calibri" panose="020F0502020204030204" pitchFamily="34" charset="0"/>
              </a:rPr>
              <a:t>most common cause of urinary tract infections UTIs in young women (</a:t>
            </a:r>
            <a:r>
              <a:rPr lang="en-US" i="1" dirty="0">
                <a:latin typeface="Calibri,Italic"/>
              </a:rPr>
              <a:t>E. coli </a:t>
            </a:r>
            <a:r>
              <a:rPr lang="en-US" dirty="0">
                <a:latin typeface="Calibri" panose="020F0502020204030204" pitchFamily="34" charset="0"/>
              </a:rPr>
              <a:t>is 1</a:t>
            </a:r>
            <a:r>
              <a:rPr lang="en-US" sz="1400" dirty="0">
                <a:latin typeface="Calibri" panose="020F0502020204030204" pitchFamily="34" charset="0"/>
              </a:rPr>
              <a:t>st</a:t>
            </a:r>
            <a:r>
              <a:rPr lang="en-US" dirty="0">
                <a:latin typeface="Calibri" panose="020F0502020204030204" pitchFamily="34" charset="0"/>
              </a:rPr>
              <a:t>) </a:t>
            </a:r>
            <a:endParaRPr lang="en-US" dirty="0"/>
          </a:p>
        </p:txBody>
      </p:sp>
    </p:spTree>
    <p:extLst>
      <p:ext uri="{BB962C8B-B14F-4D97-AF65-F5344CB8AC3E}">
        <p14:creationId xmlns:p14="http://schemas.microsoft.com/office/powerpoint/2010/main" val="943775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Laboratory Diagnosis</a:t>
            </a:r>
          </a:p>
        </p:txBody>
      </p:sp>
      <p:sp>
        <p:nvSpPr>
          <p:cNvPr id="3" name="Content Placeholder 2"/>
          <p:cNvSpPr>
            <a:spLocks noGrp="1"/>
          </p:cNvSpPr>
          <p:nvPr>
            <p:ph idx="1"/>
          </p:nvPr>
        </p:nvSpPr>
        <p:spPr>
          <a:xfrm>
            <a:off x="282146" y="1590847"/>
            <a:ext cx="7514968" cy="4351338"/>
          </a:xfrm>
        </p:spPr>
        <p:txBody>
          <a:bodyPr>
            <a:normAutofit/>
          </a:bodyPr>
          <a:lstStyle/>
          <a:p>
            <a:r>
              <a:rPr dirty="0"/>
              <a:t>Gram stain shows Gram-positive cocci in clusters</a:t>
            </a:r>
          </a:p>
          <a:p>
            <a:r>
              <a:rPr dirty="0"/>
              <a:t>Catalase-positive distinguishes from </a:t>
            </a:r>
            <a:r>
              <a:rPr lang="en-US" dirty="0"/>
              <a:t>S</a:t>
            </a:r>
            <a:r>
              <a:rPr i="1" dirty="0"/>
              <a:t>treptococci</a:t>
            </a:r>
          </a:p>
          <a:p>
            <a:r>
              <a:rPr dirty="0"/>
              <a:t>Coagulase test identifies </a:t>
            </a:r>
            <a:r>
              <a:rPr i="1" dirty="0"/>
              <a:t>Staphylococcus aureus</a:t>
            </a:r>
            <a:endParaRPr lang="en-US" i="1" dirty="0"/>
          </a:p>
          <a:p>
            <a:r>
              <a:rPr lang="en-US" dirty="0"/>
              <a:t>Culture on blood agar for characteristic colonies</a:t>
            </a:r>
            <a:endParaRPr i="1" dirty="0"/>
          </a:p>
          <a:p>
            <a:r>
              <a:rPr dirty="0"/>
              <a:t>Molecular tests used for rapid identification and resistance detection</a:t>
            </a:r>
          </a:p>
        </p:txBody>
      </p:sp>
      <p:pic>
        <p:nvPicPr>
          <p:cNvPr id="4" name="Picture 3">
            <a:extLst>
              <a:ext uri="{FF2B5EF4-FFF2-40B4-BE49-F238E27FC236}">
                <a16:creationId xmlns:a16="http://schemas.microsoft.com/office/drawing/2014/main" id="{50353D54-394F-5A4C-8A9C-4ED0BBDF5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550" y="0"/>
            <a:ext cx="2415746" cy="2137719"/>
          </a:xfrm>
          <a:prstGeom prst="rect">
            <a:avLst/>
          </a:prstGeom>
        </p:spPr>
      </p:pic>
      <p:pic>
        <p:nvPicPr>
          <p:cNvPr id="5" name="Picture 4">
            <a:extLst>
              <a:ext uri="{FF2B5EF4-FFF2-40B4-BE49-F238E27FC236}">
                <a16:creationId xmlns:a16="http://schemas.microsoft.com/office/drawing/2014/main" id="{3F9C516A-2F93-B843-9726-1F01B6612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550" y="1950972"/>
            <a:ext cx="2346420" cy="2270951"/>
          </a:xfrm>
          <a:prstGeom prst="rect">
            <a:avLst/>
          </a:prstGeom>
        </p:spPr>
      </p:pic>
      <p:pic>
        <p:nvPicPr>
          <p:cNvPr id="7" name="Picture 6">
            <a:extLst>
              <a:ext uri="{FF2B5EF4-FFF2-40B4-BE49-F238E27FC236}">
                <a16:creationId xmlns:a16="http://schemas.microsoft.com/office/drawing/2014/main" id="{310408DD-0A13-A040-896B-37B0C5680F9B}"/>
              </a:ext>
            </a:extLst>
          </p:cNvPr>
          <p:cNvPicPr>
            <a:picLocks noChangeAspect="1"/>
          </p:cNvPicPr>
          <p:nvPr/>
        </p:nvPicPr>
        <p:blipFill>
          <a:blip r:embed="rId4"/>
          <a:stretch>
            <a:fillRect/>
          </a:stretch>
        </p:blipFill>
        <p:spPr>
          <a:xfrm>
            <a:off x="8521550" y="4221923"/>
            <a:ext cx="2346420" cy="1873233"/>
          </a:xfrm>
          <a:prstGeom prst="rect">
            <a:avLst/>
          </a:prstGeom>
        </p:spPr>
      </p:pic>
      <p:pic>
        <p:nvPicPr>
          <p:cNvPr id="8" name="Picture 7">
            <a:extLst>
              <a:ext uri="{FF2B5EF4-FFF2-40B4-BE49-F238E27FC236}">
                <a16:creationId xmlns:a16="http://schemas.microsoft.com/office/drawing/2014/main" id="{BE16A7A0-F8C3-E547-883C-2FF9F07BC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5599" y="4481712"/>
            <a:ext cx="2503539" cy="2011163"/>
          </a:xfrm>
          <a:prstGeom prst="rect">
            <a:avLst/>
          </a:prstGeom>
        </p:spPr>
      </p:pic>
      <p:sp>
        <p:nvSpPr>
          <p:cNvPr id="9" name="Rectangle 8">
            <a:extLst>
              <a:ext uri="{FF2B5EF4-FFF2-40B4-BE49-F238E27FC236}">
                <a16:creationId xmlns:a16="http://schemas.microsoft.com/office/drawing/2014/main" id="{8AB89E75-366A-8A43-B59D-CBCACFA5B01D}"/>
              </a:ext>
            </a:extLst>
          </p:cNvPr>
          <p:cNvSpPr/>
          <p:nvPr/>
        </p:nvSpPr>
        <p:spPr>
          <a:xfrm>
            <a:off x="2662528" y="5295854"/>
            <a:ext cx="2363071" cy="646331"/>
          </a:xfrm>
          <a:prstGeom prst="rect">
            <a:avLst/>
          </a:prstGeom>
        </p:spPr>
        <p:txBody>
          <a:bodyPr wrap="square">
            <a:spAutoFit/>
          </a:bodyPr>
          <a:lstStyle/>
          <a:p>
            <a:r>
              <a:rPr lang="en-US" i="1" dirty="0"/>
              <a:t>Staphylococcus aureus </a:t>
            </a:r>
            <a:r>
              <a:rPr lang="en-US" dirty="0"/>
              <a:t>is hemolytic</a:t>
            </a:r>
          </a:p>
        </p:txBody>
      </p:sp>
    </p:spTree>
    <p:extLst>
      <p:ext uri="{BB962C8B-B14F-4D97-AF65-F5344CB8AC3E}">
        <p14:creationId xmlns:p14="http://schemas.microsoft.com/office/powerpoint/2010/main" val="987762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612" y="2617475"/>
            <a:ext cx="2027204" cy="1628510"/>
          </a:xfrm>
          <a:prstGeom prst="rect">
            <a:avLst/>
          </a:prstGeom>
        </p:spPr>
      </p:pic>
      <p:sp>
        <p:nvSpPr>
          <p:cNvPr id="3" name="Rectangle 2"/>
          <p:cNvSpPr/>
          <p:nvPr/>
        </p:nvSpPr>
        <p:spPr>
          <a:xfrm>
            <a:off x="3804654" y="2983631"/>
            <a:ext cx="2163221" cy="738664"/>
          </a:xfrm>
          <a:prstGeom prst="rect">
            <a:avLst/>
          </a:prstGeom>
        </p:spPr>
        <p:txBody>
          <a:bodyPr wrap="none">
            <a:spAutoFit/>
          </a:bodyPr>
          <a:lstStyle/>
          <a:p>
            <a:r>
              <a:rPr lang="en-US" dirty="0"/>
              <a:t>Plated on Blood agar.</a:t>
            </a:r>
          </a:p>
          <a:p>
            <a:r>
              <a:rPr lang="en-US" dirty="0"/>
              <a:t>*</a:t>
            </a:r>
            <a:r>
              <a:rPr lang="en-US" sz="2400" b="1" dirty="0"/>
              <a:t>Hemolytic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494" y="495908"/>
            <a:ext cx="2090322" cy="1712355"/>
          </a:xfrm>
          <a:prstGeom prst="rect">
            <a:avLst/>
          </a:prstGeom>
        </p:spPr>
      </p:pic>
      <p:sp>
        <p:nvSpPr>
          <p:cNvPr id="5" name="Rectangle 4"/>
          <p:cNvSpPr/>
          <p:nvPr/>
        </p:nvSpPr>
        <p:spPr>
          <a:xfrm>
            <a:off x="3862248" y="638603"/>
            <a:ext cx="2700700" cy="1569660"/>
          </a:xfrm>
          <a:prstGeom prst="rect">
            <a:avLst/>
          </a:prstGeom>
        </p:spPr>
        <p:txBody>
          <a:bodyPr wrap="square">
            <a:spAutoFit/>
          </a:bodyPr>
          <a:lstStyle/>
          <a:p>
            <a:r>
              <a:rPr lang="en-US" dirty="0"/>
              <a:t>Plated on </a:t>
            </a:r>
            <a:r>
              <a:rPr lang="en-US" dirty="0" err="1"/>
              <a:t>Trrypic</a:t>
            </a:r>
            <a:r>
              <a:rPr lang="en-US" dirty="0"/>
              <a:t> soy agar.</a:t>
            </a:r>
          </a:p>
          <a:p>
            <a:r>
              <a:rPr lang="en-US" dirty="0"/>
              <a:t>*showing ‘</a:t>
            </a:r>
            <a:r>
              <a:rPr lang="en-US" sz="2400" b="1" dirty="0"/>
              <a:t>Golden</a:t>
            </a:r>
            <a:r>
              <a:rPr lang="en-US" dirty="0"/>
              <a:t>’ </a:t>
            </a:r>
            <a:r>
              <a:rPr lang="en-US" b="0" i="0" dirty="0">
                <a:solidFill>
                  <a:srgbClr val="000000"/>
                </a:solidFill>
                <a:effectLst/>
              </a:rPr>
              <a:t>2–3 mm in diameter, with a smooth, shiny surface , </a:t>
            </a:r>
            <a:r>
              <a:rPr lang="en-US" dirty="0"/>
              <a:t>big fat colonies</a:t>
            </a:r>
          </a:p>
        </p:txBody>
      </p:sp>
      <p:sp>
        <p:nvSpPr>
          <p:cNvPr id="6" name="Rectangle 5"/>
          <p:cNvSpPr/>
          <p:nvPr/>
        </p:nvSpPr>
        <p:spPr>
          <a:xfrm>
            <a:off x="998775" y="638603"/>
            <a:ext cx="2227858" cy="1200329"/>
          </a:xfrm>
          <a:prstGeom prst="rect">
            <a:avLst/>
          </a:prstGeom>
        </p:spPr>
        <p:txBody>
          <a:bodyPr wrap="square">
            <a:spAutoFit/>
          </a:bodyPr>
          <a:lstStyle/>
          <a:p>
            <a:r>
              <a:rPr lang="en-US" sz="2400" b="1" i="1" dirty="0"/>
              <a:t>How to ID </a:t>
            </a:r>
            <a:r>
              <a:rPr lang="en-US" sz="2400" b="1" i="1" dirty="0" err="1"/>
              <a:t>Staphalococcus</a:t>
            </a:r>
            <a:r>
              <a:rPr lang="en-US" sz="2400" b="1" i="1" dirty="0"/>
              <a:t> </a:t>
            </a:r>
            <a:r>
              <a:rPr lang="en-US" sz="2400" b="1" i="1" dirty="0" err="1"/>
              <a:t>aurius</a:t>
            </a:r>
            <a:r>
              <a:rPr lang="en-US" sz="2400" b="1" i="1" dirty="0"/>
              <a:t> on plates</a:t>
            </a:r>
          </a:p>
        </p:txBody>
      </p:sp>
      <p:sp>
        <p:nvSpPr>
          <p:cNvPr id="7" name="Rectangle 6"/>
          <p:cNvSpPr/>
          <p:nvPr/>
        </p:nvSpPr>
        <p:spPr>
          <a:xfrm>
            <a:off x="3836738" y="4772348"/>
            <a:ext cx="3077406" cy="1015663"/>
          </a:xfrm>
          <a:prstGeom prst="rect">
            <a:avLst/>
          </a:prstGeom>
        </p:spPr>
        <p:txBody>
          <a:bodyPr wrap="square">
            <a:spAutoFit/>
          </a:bodyPr>
          <a:lstStyle/>
          <a:p>
            <a:pPr lvl="0"/>
            <a:r>
              <a:rPr lang="en-US" b="0" i="0" dirty="0">
                <a:solidFill>
                  <a:srgbClr val="000000"/>
                </a:solidFill>
                <a:effectLst/>
              </a:rPr>
              <a:t>Plate on Mannitol Salt Agar. </a:t>
            </a:r>
            <a:endParaRPr lang="en-US" dirty="0">
              <a:solidFill>
                <a:srgbClr val="000000"/>
              </a:solidFill>
            </a:endParaRPr>
          </a:p>
          <a:p>
            <a:pPr lvl="0"/>
            <a:r>
              <a:rPr lang="en-US" b="1" i="0" dirty="0">
                <a:solidFill>
                  <a:srgbClr val="000000"/>
                </a:solidFill>
                <a:effectLst/>
              </a:rPr>
              <a:t>*</a:t>
            </a:r>
            <a:r>
              <a:rPr lang="en-US" sz="2400" b="1" i="0" dirty="0">
                <a:solidFill>
                  <a:srgbClr val="000000"/>
                </a:solidFill>
                <a:effectLst/>
              </a:rPr>
              <a:t>Test: </a:t>
            </a:r>
            <a:r>
              <a:rPr lang="en-US" i="0" dirty="0">
                <a:solidFill>
                  <a:srgbClr val="000000"/>
                </a:solidFill>
                <a:effectLst/>
              </a:rPr>
              <a:t>a lot of other bacteria cant grow on high salt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612" y="4692558"/>
            <a:ext cx="2037926" cy="1669433"/>
          </a:xfrm>
          <a:prstGeom prst="rect">
            <a:avLst/>
          </a:prstGeom>
        </p:spPr>
      </p:pic>
      <p:sp>
        <p:nvSpPr>
          <p:cNvPr id="10" name="Rectangle 9">
            <a:extLst>
              <a:ext uri="{FF2B5EF4-FFF2-40B4-BE49-F238E27FC236}">
                <a16:creationId xmlns:a16="http://schemas.microsoft.com/office/drawing/2014/main" id="{529D7084-0E74-A842-AC08-68AE8C518FDB}"/>
              </a:ext>
            </a:extLst>
          </p:cNvPr>
          <p:cNvSpPr/>
          <p:nvPr/>
        </p:nvSpPr>
        <p:spPr>
          <a:xfrm>
            <a:off x="863562" y="5019069"/>
            <a:ext cx="2363071" cy="923330"/>
          </a:xfrm>
          <a:prstGeom prst="rect">
            <a:avLst/>
          </a:prstGeom>
        </p:spPr>
        <p:txBody>
          <a:bodyPr wrap="square">
            <a:spAutoFit/>
          </a:bodyPr>
          <a:lstStyle/>
          <a:p>
            <a:r>
              <a:rPr lang="en-US" i="1" dirty="0"/>
              <a:t>Staphylococcus aureus </a:t>
            </a:r>
            <a:r>
              <a:rPr lang="en-US" dirty="0"/>
              <a:t>can grow in 10% salt!</a:t>
            </a:r>
          </a:p>
          <a:p>
            <a:r>
              <a:rPr lang="en-US" dirty="0"/>
              <a:t>Deli meat!</a:t>
            </a:r>
          </a:p>
        </p:txBody>
      </p:sp>
    </p:spTree>
    <p:extLst>
      <p:ext uri="{BB962C8B-B14F-4D97-AF65-F5344CB8AC3E}">
        <p14:creationId xmlns:p14="http://schemas.microsoft.com/office/powerpoint/2010/main" val="22450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Treatment, Prevention, and Control</a:t>
            </a:r>
          </a:p>
        </p:txBody>
      </p:sp>
      <p:sp>
        <p:nvSpPr>
          <p:cNvPr id="3" name="Content Placeholder 2"/>
          <p:cNvSpPr>
            <a:spLocks noGrp="1"/>
          </p:cNvSpPr>
          <p:nvPr>
            <p:ph idx="1"/>
          </p:nvPr>
        </p:nvSpPr>
        <p:spPr>
          <a:xfrm>
            <a:off x="324364" y="5095680"/>
            <a:ext cx="10515600" cy="1218623"/>
          </a:xfrm>
        </p:spPr>
        <p:txBody>
          <a:bodyPr>
            <a:normAutofit/>
          </a:bodyPr>
          <a:lstStyle/>
          <a:p>
            <a:r>
              <a:rPr sz="1800" dirty="0"/>
              <a:t>Proper wound care and hygiene reduce infection risk</a:t>
            </a:r>
          </a:p>
          <a:p>
            <a:r>
              <a:rPr sz="1800" dirty="0"/>
              <a:t>Hand hygiene and infection control in healthcare settings</a:t>
            </a:r>
          </a:p>
          <a:p>
            <a:r>
              <a:rPr sz="1800" dirty="0"/>
              <a:t>Screening and decolonization in high-risk </a:t>
            </a:r>
            <a:r>
              <a:rPr lang="en-US" sz="1800" dirty="0"/>
              <a:t>areas/</a:t>
            </a:r>
            <a:r>
              <a:rPr sz="1800" dirty="0"/>
              <a:t>populations</a:t>
            </a:r>
          </a:p>
        </p:txBody>
      </p:sp>
      <p:sp>
        <p:nvSpPr>
          <p:cNvPr id="4" name="Rectangle 3">
            <a:extLst>
              <a:ext uri="{FF2B5EF4-FFF2-40B4-BE49-F238E27FC236}">
                <a16:creationId xmlns:a16="http://schemas.microsoft.com/office/drawing/2014/main" id="{1989177C-3F87-CA47-A1BD-7751BD7CC231}"/>
              </a:ext>
            </a:extLst>
          </p:cNvPr>
          <p:cNvSpPr/>
          <p:nvPr/>
        </p:nvSpPr>
        <p:spPr>
          <a:xfrm>
            <a:off x="324364" y="1591834"/>
            <a:ext cx="11543272" cy="3139321"/>
          </a:xfrm>
          <a:prstGeom prst="rect">
            <a:avLst/>
          </a:prstGeom>
        </p:spPr>
        <p:txBody>
          <a:bodyPr wrap="square">
            <a:spAutoFit/>
          </a:bodyPr>
          <a:lstStyle/>
          <a:p>
            <a:r>
              <a:rPr lang="en-US" dirty="0">
                <a:latin typeface="Arial" panose="020B0604020202020204" pitchFamily="34" charset="0"/>
              </a:rPr>
              <a:t>• </a:t>
            </a:r>
            <a:r>
              <a:rPr lang="en-US" dirty="0">
                <a:latin typeface="Calibri" panose="020F0502020204030204" pitchFamily="34" charset="0"/>
              </a:rPr>
              <a:t>Most are Penicillin resistant these days, but other beta-lactams still work as well as some cephalosporins</a:t>
            </a:r>
          </a:p>
          <a:p>
            <a:r>
              <a:rPr lang="en-US" dirty="0">
                <a:latin typeface="Calibri" panose="020F0502020204030204" pitchFamily="34" charset="0"/>
              </a:rPr>
              <a:t> </a:t>
            </a:r>
            <a:endParaRPr lang="en-US" dirty="0">
              <a:latin typeface="Arial" panose="020B0604020202020204" pitchFamily="34" charset="0"/>
            </a:endParaRPr>
          </a:p>
          <a:p>
            <a:r>
              <a:rPr lang="en-US" dirty="0">
                <a:latin typeface="Arial" panose="020B0604020202020204" pitchFamily="34" charset="0"/>
              </a:rPr>
              <a:t>• </a:t>
            </a:r>
            <a:r>
              <a:rPr lang="en-US" dirty="0">
                <a:latin typeface="Calibri" panose="020F0502020204030204" pitchFamily="34" charset="0"/>
              </a:rPr>
              <a:t>Antibiotics commonly prescribed to treat </a:t>
            </a:r>
            <a:r>
              <a:rPr lang="en-US" dirty="0">
                <a:latin typeface="Calibri,Italic"/>
              </a:rPr>
              <a:t>staph </a:t>
            </a:r>
            <a:r>
              <a:rPr lang="en-US" dirty="0">
                <a:latin typeface="Calibri" panose="020F0502020204030204" pitchFamily="34" charset="0"/>
              </a:rPr>
              <a:t>infections include </a:t>
            </a:r>
            <a:r>
              <a:rPr lang="en-US" dirty="0">
                <a:latin typeface="Calibri,Bold"/>
              </a:rPr>
              <a:t>cefazolin, nafcillin, oxacillin, daptomycin and linezolid</a:t>
            </a:r>
          </a:p>
          <a:p>
            <a:endParaRPr lang="en-US" dirty="0">
              <a:latin typeface="Calibri,Bold"/>
            </a:endParaRPr>
          </a:p>
          <a:p>
            <a:r>
              <a:rPr lang="en-US" dirty="0">
                <a:latin typeface="Arial" panose="020B0604020202020204" pitchFamily="34" charset="0"/>
              </a:rPr>
              <a:t>• </a:t>
            </a:r>
            <a:r>
              <a:rPr lang="en-US" dirty="0">
                <a:latin typeface="Calibri" panose="020F0502020204030204" pitchFamily="34" charset="0"/>
              </a:rPr>
              <a:t>Serious infections are treated with vancomycin </a:t>
            </a:r>
            <a:endParaRPr lang="en-US" dirty="0"/>
          </a:p>
          <a:p>
            <a:r>
              <a:rPr lang="en-US" dirty="0">
                <a:latin typeface="Calibri,Bold"/>
              </a:rPr>
              <a:t> </a:t>
            </a:r>
            <a:endParaRPr lang="en-US" dirty="0"/>
          </a:p>
          <a:p>
            <a:r>
              <a:rPr lang="en-US" dirty="0">
                <a:latin typeface="Arial" panose="020B0604020202020204" pitchFamily="34" charset="0"/>
              </a:rPr>
              <a:t>• </a:t>
            </a:r>
            <a:r>
              <a:rPr lang="en-US" dirty="0">
                <a:latin typeface="Calibri" panose="020F0502020204030204" pitchFamily="34" charset="0"/>
              </a:rPr>
              <a:t>MRSA (nosocomial) – vancomycin </a:t>
            </a:r>
            <a:endParaRPr lang="en-US" dirty="0"/>
          </a:p>
          <a:p>
            <a:endParaRPr lang="en-US" dirty="0"/>
          </a:p>
          <a:p>
            <a:r>
              <a:rPr lang="en-US" dirty="0">
                <a:latin typeface="Arial" panose="020B0604020202020204" pitchFamily="34" charset="0"/>
              </a:rPr>
              <a:t>• </a:t>
            </a:r>
            <a:r>
              <a:rPr lang="en-US" dirty="0">
                <a:latin typeface="Calibri" panose="020F0502020204030204" pitchFamily="34" charset="0"/>
              </a:rPr>
              <a:t>MRSA acquired outside of a health care facility - usually susceptible to other antibiotics, such as trimethoprim/ sulfamethoxazole (Bactrim), clindamycin, minocycline, or doxycycline </a:t>
            </a:r>
          </a:p>
          <a:p>
            <a:endParaRPr lang="en-US" dirty="0"/>
          </a:p>
        </p:txBody>
      </p:sp>
    </p:spTree>
    <p:extLst>
      <p:ext uri="{BB962C8B-B14F-4D97-AF65-F5344CB8AC3E}">
        <p14:creationId xmlns:p14="http://schemas.microsoft.com/office/powerpoint/2010/main" val="128262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546406-F73E-B94F-AB79-5B98BF9EC831}"/>
              </a:ext>
            </a:extLst>
          </p:cNvPr>
          <p:cNvPicPr>
            <a:picLocks noChangeAspect="1"/>
          </p:cNvPicPr>
          <p:nvPr/>
        </p:nvPicPr>
        <p:blipFill>
          <a:blip r:embed="rId2"/>
          <a:stretch>
            <a:fillRect/>
          </a:stretch>
        </p:blipFill>
        <p:spPr>
          <a:xfrm>
            <a:off x="5288399" y="624960"/>
            <a:ext cx="6372893" cy="6106073"/>
          </a:xfrm>
          <a:prstGeom prst="rect">
            <a:avLst/>
          </a:prstGeom>
        </p:spPr>
      </p:pic>
      <p:sp>
        <p:nvSpPr>
          <p:cNvPr id="3" name="Content Placeholder 2"/>
          <p:cNvSpPr>
            <a:spLocks noGrp="1"/>
          </p:cNvSpPr>
          <p:nvPr>
            <p:ph idx="1"/>
          </p:nvPr>
        </p:nvSpPr>
        <p:spPr>
          <a:xfrm>
            <a:off x="638503" y="1690688"/>
            <a:ext cx="4061317" cy="4351338"/>
          </a:xfrm>
        </p:spPr>
        <p:txBody>
          <a:bodyPr>
            <a:normAutofit fontScale="92500" lnSpcReduction="20000"/>
          </a:bodyPr>
          <a:lstStyle/>
          <a:p>
            <a:r>
              <a:rPr dirty="0"/>
              <a:t>Genus of Gram-positive cocci bacteria</a:t>
            </a:r>
          </a:p>
          <a:p>
            <a:r>
              <a:rPr dirty="0"/>
              <a:t>Arranged in grape-like clusters</a:t>
            </a:r>
          </a:p>
          <a:p>
            <a:r>
              <a:rPr lang="en-US" dirty="0"/>
              <a:t>Facultative anaerobes</a:t>
            </a:r>
          </a:p>
          <a:p>
            <a:r>
              <a:rPr dirty="0"/>
              <a:t>Commonly found on skin and mucous membranes</a:t>
            </a:r>
          </a:p>
          <a:p>
            <a:r>
              <a:rPr dirty="0"/>
              <a:t>Includes both harmless commensals and pathogenic species</a:t>
            </a:r>
          </a:p>
          <a:p>
            <a:r>
              <a:rPr dirty="0"/>
              <a:t>Most important species: </a:t>
            </a:r>
            <a:r>
              <a:rPr i="1" dirty="0"/>
              <a:t>Staphylococcus aureus</a:t>
            </a:r>
          </a:p>
        </p:txBody>
      </p:sp>
      <p:sp>
        <p:nvSpPr>
          <p:cNvPr id="4" name="Rectangle 3">
            <a:extLst>
              <a:ext uri="{FF2B5EF4-FFF2-40B4-BE49-F238E27FC236}">
                <a16:creationId xmlns:a16="http://schemas.microsoft.com/office/drawing/2014/main" id="{CFEB24B6-2E92-4844-BD9C-5D8DCDA0A23F}"/>
              </a:ext>
            </a:extLst>
          </p:cNvPr>
          <p:cNvSpPr/>
          <p:nvPr/>
        </p:nvSpPr>
        <p:spPr>
          <a:xfrm>
            <a:off x="101977" y="101740"/>
            <a:ext cx="1611018" cy="523220"/>
          </a:xfrm>
          <a:prstGeom prst="rect">
            <a:avLst/>
          </a:prstGeom>
        </p:spPr>
        <p:txBody>
          <a:bodyPr wrap="none">
            <a:spAutoFit/>
          </a:bodyPr>
          <a:lstStyle/>
          <a:p>
            <a:r>
              <a:rPr lang="en-US" sz="2800" b="1" dirty="0"/>
              <a:t>Overview</a:t>
            </a:r>
          </a:p>
        </p:txBody>
      </p:sp>
      <p:sp>
        <p:nvSpPr>
          <p:cNvPr id="8" name="Rectangle 7">
            <a:extLst>
              <a:ext uri="{FF2B5EF4-FFF2-40B4-BE49-F238E27FC236}">
                <a16:creationId xmlns:a16="http://schemas.microsoft.com/office/drawing/2014/main" id="{57520BE6-7352-A145-ADBB-9A5C44B4F4B2}"/>
              </a:ext>
            </a:extLst>
          </p:cNvPr>
          <p:cNvSpPr/>
          <p:nvPr/>
        </p:nvSpPr>
        <p:spPr>
          <a:xfrm>
            <a:off x="101977" y="525734"/>
            <a:ext cx="7227684" cy="800219"/>
          </a:xfrm>
          <a:prstGeom prst="rect">
            <a:avLst/>
          </a:prstGeom>
        </p:spPr>
        <p:txBody>
          <a:bodyPr wrap="none">
            <a:spAutoFit/>
          </a:bodyPr>
          <a:lstStyle/>
          <a:p>
            <a:r>
              <a:rPr lang="en-US" sz="2800" i="1" dirty="0"/>
              <a:t>Staphylococcus</a:t>
            </a:r>
            <a:r>
              <a:rPr lang="en-US" i="1" dirty="0"/>
              <a:t> </a:t>
            </a:r>
          </a:p>
          <a:p>
            <a:r>
              <a:rPr lang="en-US" dirty="0"/>
              <a:t>Greek </a:t>
            </a:r>
            <a:r>
              <a:rPr lang="en-US" i="1" dirty="0" err="1"/>
              <a:t>staphyle</a:t>
            </a:r>
            <a:r>
              <a:rPr lang="en-US" dirty="0"/>
              <a:t> ("bunch of grapes") and </a:t>
            </a:r>
            <a:r>
              <a:rPr lang="en-US" i="1" dirty="0" err="1"/>
              <a:t>kokkos</a:t>
            </a:r>
            <a:r>
              <a:rPr lang="en-US" dirty="0"/>
              <a:t> ("berry," "grain," or "seed").</a:t>
            </a:r>
          </a:p>
        </p:txBody>
      </p:sp>
    </p:spTree>
    <p:extLst>
      <p:ext uri="{BB962C8B-B14F-4D97-AF65-F5344CB8AC3E}">
        <p14:creationId xmlns:p14="http://schemas.microsoft.com/office/powerpoint/2010/main" val="1097578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418B88-1B93-C749-8521-4C0243A5F9E3}"/>
              </a:ext>
            </a:extLst>
          </p:cNvPr>
          <p:cNvSpPr txBox="1"/>
          <p:nvPr/>
        </p:nvSpPr>
        <p:spPr>
          <a:xfrm>
            <a:off x="0" y="224502"/>
            <a:ext cx="12191999" cy="1200329"/>
          </a:xfrm>
          <a:prstGeom prst="rect">
            <a:avLst/>
          </a:prstGeom>
          <a:noFill/>
        </p:spPr>
        <p:txBody>
          <a:bodyPr wrap="square" rtlCol="0">
            <a:spAutoFit/>
          </a:bodyPr>
          <a:lstStyle/>
          <a:p>
            <a:pPr algn="ctr"/>
            <a:r>
              <a:rPr lang="en-US" sz="2400" dirty="0"/>
              <a:t>But there are a lot of gram positive cocci, </a:t>
            </a:r>
          </a:p>
          <a:p>
            <a:pPr algn="ctr"/>
            <a:r>
              <a:rPr lang="en-US" sz="2400" dirty="0"/>
              <a:t>so one easy way to differentiate </a:t>
            </a:r>
          </a:p>
          <a:p>
            <a:pPr algn="ctr"/>
            <a:r>
              <a:rPr lang="en-US" sz="2400" i="1" dirty="0"/>
              <a:t>Staphylococcus</a:t>
            </a:r>
            <a:r>
              <a:rPr lang="en-US" sz="2400" dirty="0"/>
              <a:t> from some common others (</a:t>
            </a:r>
            <a:r>
              <a:rPr lang="en-US" sz="2400" i="1" dirty="0"/>
              <a:t>Streptococcus</a:t>
            </a:r>
            <a:r>
              <a:rPr lang="en-US" sz="2400" dirty="0"/>
              <a:t> and </a:t>
            </a:r>
            <a:r>
              <a:rPr lang="en-US" sz="2400" i="1" dirty="0"/>
              <a:t>Enterococcus</a:t>
            </a:r>
            <a:r>
              <a:rPr lang="en-US" sz="2400" dirty="0"/>
              <a:t>) is by a catalase test</a:t>
            </a:r>
          </a:p>
        </p:txBody>
      </p:sp>
      <p:pic>
        <p:nvPicPr>
          <p:cNvPr id="7" name="Picture 6">
            <a:extLst>
              <a:ext uri="{FF2B5EF4-FFF2-40B4-BE49-F238E27FC236}">
                <a16:creationId xmlns:a16="http://schemas.microsoft.com/office/drawing/2014/main" id="{F68CA47C-90AB-6A4D-AE3C-63B457B0626A}"/>
              </a:ext>
            </a:extLst>
          </p:cNvPr>
          <p:cNvPicPr>
            <a:picLocks noChangeAspect="1"/>
          </p:cNvPicPr>
          <p:nvPr/>
        </p:nvPicPr>
        <p:blipFill>
          <a:blip r:embed="rId2"/>
          <a:stretch>
            <a:fillRect/>
          </a:stretch>
        </p:blipFill>
        <p:spPr>
          <a:xfrm>
            <a:off x="441391" y="2116894"/>
            <a:ext cx="4678471" cy="4094720"/>
          </a:xfrm>
          <a:prstGeom prst="rect">
            <a:avLst/>
          </a:prstGeom>
        </p:spPr>
      </p:pic>
      <p:pic>
        <p:nvPicPr>
          <p:cNvPr id="11" name="Picture 10">
            <a:extLst>
              <a:ext uri="{FF2B5EF4-FFF2-40B4-BE49-F238E27FC236}">
                <a16:creationId xmlns:a16="http://schemas.microsoft.com/office/drawing/2014/main" id="{40D6340A-E330-BD4A-9FB5-012538D42BBD}"/>
              </a:ext>
            </a:extLst>
          </p:cNvPr>
          <p:cNvPicPr>
            <a:picLocks noChangeAspect="1"/>
          </p:cNvPicPr>
          <p:nvPr/>
        </p:nvPicPr>
        <p:blipFill>
          <a:blip r:embed="rId3"/>
          <a:stretch>
            <a:fillRect/>
          </a:stretch>
        </p:blipFill>
        <p:spPr>
          <a:xfrm>
            <a:off x="5770178" y="3050974"/>
            <a:ext cx="5810469" cy="3160640"/>
          </a:xfrm>
          <a:prstGeom prst="rect">
            <a:avLst/>
          </a:prstGeom>
        </p:spPr>
      </p:pic>
      <p:sp>
        <p:nvSpPr>
          <p:cNvPr id="12" name="Rectangle 11">
            <a:extLst>
              <a:ext uri="{FF2B5EF4-FFF2-40B4-BE49-F238E27FC236}">
                <a16:creationId xmlns:a16="http://schemas.microsoft.com/office/drawing/2014/main" id="{BDDEEA0F-D24F-C14B-B8B7-CC69404FDF94}"/>
              </a:ext>
            </a:extLst>
          </p:cNvPr>
          <p:cNvSpPr/>
          <p:nvPr/>
        </p:nvSpPr>
        <p:spPr>
          <a:xfrm>
            <a:off x="5770178" y="2235162"/>
            <a:ext cx="6096000" cy="646331"/>
          </a:xfrm>
          <a:prstGeom prst="rect">
            <a:avLst/>
          </a:prstGeom>
        </p:spPr>
        <p:txBody>
          <a:bodyPr>
            <a:spAutoFit/>
          </a:bodyPr>
          <a:lstStyle/>
          <a:p>
            <a:r>
              <a:rPr lang="en-US" i="1" dirty="0" err="1"/>
              <a:t>Staphalococcus</a:t>
            </a:r>
            <a:r>
              <a:rPr lang="en-US" dirty="0"/>
              <a:t> is </a:t>
            </a:r>
            <a:r>
              <a:rPr lang="en-US" dirty="0" err="1"/>
              <a:t>catylase</a:t>
            </a:r>
            <a:r>
              <a:rPr lang="en-US" dirty="0"/>
              <a:t> positive</a:t>
            </a:r>
          </a:p>
          <a:p>
            <a:r>
              <a:rPr lang="en-US" i="1" dirty="0"/>
              <a:t>Streptococcus</a:t>
            </a:r>
            <a:r>
              <a:rPr lang="en-US" dirty="0"/>
              <a:t> and </a:t>
            </a:r>
            <a:r>
              <a:rPr lang="en-US" i="1" dirty="0"/>
              <a:t>Enterococcus</a:t>
            </a:r>
            <a:r>
              <a:rPr lang="en-US" dirty="0"/>
              <a:t> is catalase negative</a:t>
            </a:r>
          </a:p>
        </p:txBody>
      </p:sp>
      <p:sp>
        <p:nvSpPr>
          <p:cNvPr id="6" name="Rectangle 5">
            <a:extLst>
              <a:ext uri="{FF2B5EF4-FFF2-40B4-BE49-F238E27FC236}">
                <a16:creationId xmlns:a16="http://schemas.microsoft.com/office/drawing/2014/main" id="{330F333B-9410-0A42-B861-ACB290E919FF}"/>
              </a:ext>
            </a:extLst>
          </p:cNvPr>
          <p:cNvSpPr/>
          <p:nvPr/>
        </p:nvSpPr>
        <p:spPr>
          <a:xfrm>
            <a:off x="101977" y="101740"/>
            <a:ext cx="1611018" cy="523220"/>
          </a:xfrm>
          <a:prstGeom prst="rect">
            <a:avLst/>
          </a:prstGeom>
        </p:spPr>
        <p:txBody>
          <a:bodyPr wrap="none">
            <a:spAutoFit/>
          </a:bodyPr>
          <a:lstStyle/>
          <a:p>
            <a:r>
              <a:rPr lang="en-US" sz="2800" b="1" dirty="0"/>
              <a:t>Overview</a:t>
            </a:r>
          </a:p>
        </p:txBody>
      </p:sp>
    </p:spTree>
    <p:extLst>
      <p:ext uri="{BB962C8B-B14F-4D97-AF65-F5344CB8AC3E}">
        <p14:creationId xmlns:p14="http://schemas.microsoft.com/office/powerpoint/2010/main" val="1946943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8D87FF-06D4-F04B-BF71-D1CF675BCB0A}"/>
              </a:ext>
            </a:extLst>
          </p:cNvPr>
          <p:cNvPicPr>
            <a:picLocks noChangeAspect="1"/>
          </p:cNvPicPr>
          <p:nvPr/>
        </p:nvPicPr>
        <p:blipFill>
          <a:blip r:embed="rId2"/>
          <a:stretch>
            <a:fillRect/>
          </a:stretch>
        </p:blipFill>
        <p:spPr>
          <a:xfrm>
            <a:off x="95448" y="2096652"/>
            <a:ext cx="6000552" cy="3903062"/>
          </a:xfrm>
          <a:prstGeom prst="rect">
            <a:avLst/>
          </a:prstGeom>
        </p:spPr>
      </p:pic>
      <p:sp>
        <p:nvSpPr>
          <p:cNvPr id="6" name="TextBox 5">
            <a:extLst>
              <a:ext uri="{FF2B5EF4-FFF2-40B4-BE49-F238E27FC236}">
                <a16:creationId xmlns:a16="http://schemas.microsoft.com/office/drawing/2014/main" id="{ECE3A0C3-E5B5-6740-9B74-3B78366992BA}"/>
              </a:ext>
            </a:extLst>
          </p:cNvPr>
          <p:cNvSpPr txBox="1"/>
          <p:nvPr/>
        </p:nvSpPr>
        <p:spPr>
          <a:xfrm>
            <a:off x="0" y="519628"/>
            <a:ext cx="12191999" cy="830997"/>
          </a:xfrm>
          <a:prstGeom prst="rect">
            <a:avLst/>
          </a:prstGeom>
          <a:noFill/>
        </p:spPr>
        <p:txBody>
          <a:bodyPr wrap="square" rtlCol="0">
            <a:spAutoFit/>
          </a:bodyPr>
          <a:lstStyle/>
          <a:p>
            <a:pPr algn="ctr"/>
            <a:r>
              <a:rPr lang="en-US" sz="2400" dirty="0"/>
              <a:t>So… if you have a gram positive, catalase positive, cocci, its probably </a:t>
            </a:r>
            <a:r>
              <a:rPr lang="en-US" sz="2400" i="1" dirty="0"/>
              <a:t>Staphylococcus</a:t>
            </a:r>
            <a:endParaRPr lang="en-US" sz="2400" dirty="0"/>
          </a:p>
          <a:p>
            <a:pPr algn="ctr"/>
            <a:r>
              <a:rPr lang="en-US" sz="2400" i="1" dirty="0"/>
              <a:t>But of over 80 species of Staphylococcus, several can cause disease.</a:t>
            </a:r>
            <a:endParaRPr lang="en-US" sz="2400" dirty="0"/>
          </a:p>
        </p:txBody>
      </p:sp>
      <p:pic>
        <p:nvPicPr>
          <p:cNvPr id="14" name="Picture 13">
            <a:extLst>
              <a:ext uri="{FF2B5EF4-FFF2-40B4-BE49-F238E27FC236}">
                <a16:creationId xmlns:a16="http://schemas.microsoft.com/office/drawing/2014/main" id="{933B6B94-F1CB-E24B-8FC0-0313FFA228C5}"/>
              </a:ext>
            </a:extLst>
          </p:cNvPr>
          <p:cNvPicPr>
            <a:picLocks noChangeAspect="1"/>
          </p:cNvPicPr>
          <p:nvPr/>
        </p:nvPicPr>
        <p:blipFill>
          <a:blip r:embed="rId3"/>
          <a:stretch>
            <a:fillRect/>
          </a:stretch>
        </p:blipFill>
        <p:spPr>
          <a:xfrm>
            <a:off x="6095999" y="1235998"/>
            <a:ext cx="5854700" cy="5397500"/>
          </a:xfrm>
          <a:prstGeom prst="rect">
            <a:avLst/>
          </a:prstGeom>
        </p:spPr>
      </p:pic>
      <p:sp>
        <p:nvSpPr>
          <p:cNvPr id="5" name="Rectangle 4">
            <a:extLst>
              <a:ext uri="{FF2B5EF4-FFF2-40B4-BE49-F238E27FC236}">
                <a16:creationId xmlns:a16="http://schemas.microsoft.com/office/drawing/2014/main" id="{109201DD-A254-7248-97F9-1B182D0E62C3}"/>
              </a:ext>
            </a:extLst>
          </p:cNvPr>
          <p:cNvSpPr/>
          <p:nvPr/>
        </p:nvSpPr>
        <p:spPr>
          <a:xfrm>
            <a:off x="6405902" y="2745590"/>
            <a:ext cx="1363497" cy="923330"/>
          </a:xfrm>
          <a:prstGeom prst="rect">
            <a:avLst/>
          </a:prstGeom>
        </p:spPr>
        <p:txBody>
          <a:bodyPr wrap="square">
            <a:spAutoFit/>
          </a:bodyPr>
          <a:lstStyle/>
          <a:p>
            <a:r>
              <a:rPr lang="en-US" dirty="0">
                <a:latin typeface="Calibri" panose="020F0502020204030204" pitchFamily="34" charset="0"/>
              </a:rPr>
              <a:t>(Includes the nasty MRSA) </a:t>
            </a:r>
            <a:endParaRPr lang="en-US" dirty="0"/>
          </a:p>
        </p:txBody>
      </p:sp>
      <p:sp>
        <p:nvSpPr>
          <p:cNvPr id="7" name="Rectangle 6">
            <a:extLst>
              <a:ext uri="{FF2B5EF4-FFF2-40B4-BE49-F238E27FC236}">
                <a16:creationId xmlns:a16="http://schemas.microsoft.com/office/drawing/2014/main" id="{CA9F991D-A979-CF4E-93FB-EA6C870E7568}"/>
              </a:ext>
            </a:extLst>
          </p:cNvPr>
          <p:cNvSpPr/>
          <p:nvPr/>
        </p:nvSpPr>
        <p:spPr>
          <a:xfrm>
            <a:off x="101977" y="101740"/>
            <a:ext cx="1611018" cy="523220"/>
          </a:xfrm>
          <a:prstGeom prst="rect">
            <a:avLst/>
          </a:prstGeom>
        </p:spPr>
        <p:txBody>
          <a:bodyPr wrap="none">
            <a:spAutoFit/>
          </a:bodyPr>
          <a:lstStyle/>
          <a:p>
            <a:r>
              <a:rPr lang="en-US" sz="2800" b="1" dirty="0"/>
              <a:t>Overview</a:t>
            </a:r>
          </a:p>
        </p:txBody>
      </p:sp>
      <p:sp>
        <p:nvSpPr>
          <p:cNvPr id="8" name="Oval 7">
            <a:extLst>
              <a:ext uri="{FF2B5EF4-FFF2-40B4-BE49-F238E27FC236}">
                <a16:creationId xmlns:a16="http://schemas.microsoft.com/office/drawing/2014/main" id="{75BC4DCA-AD8F-7441-8638-C536A6AA1866}"/>
              </a:ext>
            </a:extLst>
          </p:cNvPr>
          <p:cNvSpPr/>
          <p:nvPr/>
        </p:nvSpPr>
        <p:spPr>
          <a:xfrm>
            <a:off x="6164602" y="2295963"/>
            <a:ext cx="1155898" cy="5418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C0DC6B-7C54-4C4F-8373-2DC873AF8986}"/>
              </a:ext>
            </a:extLst>
          </p:cNvPr>
          <p:cNvSpPr/>
          <p:nvPr/>
        </p:nvSpPr>
        <p:spPr>
          <a:xfrm>
            <a:off x="95448" y="3506352"/>
            <a:ext cx="1155898" cy="5418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33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F66437-4E9C-9940-849B-A1CFB8AA9382}"/>
              </a:ext>
            </a:extLst>
          </p:cNvPr>
          <p:cNvSpPr/>
          <p:nvPr/>
        </p:nvSpPr>
        <p:spPr>
          <a:xfrm>
            <a:off x="161594" y="746327"/>
            <a:ext cx="12030406" cy="461665"/>
          </a:xfrm>
          <a:prstGeom prst="rect">
            <a:avLst/>
          </a:prstGeom>
        </p:spPr>
        <p:txBody>
          <a:bodyPr wrap="square">
            <a:spAutoFit/>
          </a:bodyPr>
          <a:lstStyle/>
          <a:p>
            <a:pPr algn="ctr"/>
            <a:r>
              <a:rPr lang="en-US" sz="2400" dirty="0"/>
              <a:t>one way to tell if you have </a:t>
            </a:r>
            <a:r>
              <a:rPr lang="en-US" sz="2400" i="1" dirty="0"/>
              <a:t>Staphylococcus</a:t>
            </a:r>
            <a:r>
              <a:rPr lang="en-US" sz="2400" dirty="0"/>
              <a:t> </a:t>
            </a:r>
            <a:r>
              <a:rPr lang="en-US" sz="2400" i="1" dirty="0"/>
              <a:t>aureus</a:t>
            </a:r>
            <a:r>
              <a:rPr lang="en-US" sz="2400" dirty="0"/>
              <a:t> or one of the others is by a coagulase test</a:t>
            </a:r>
          </a:p>
        </p:txBody>
      </p:sp>
      <p:sp>
        <p:nvSpPr>
          <p:cNvPr id="11" name="TextBox 10">
            <a:extLst>
              <a:ext uri="{FF2B5EF4-FFF2-40B4-BE49-F238E27FC236}">
                <a16:creationId xmlns:a16="http://schemas.microsoft.com/office/drawing/2014/main" id="{E2199CFD-76F3-6940-97CE-A885D30EFB0C}"/>
              </a:ext>
            </a:extLst>
          </p:cNvPr>
          <p:cNvSpPr txBox="1"/>
          <p:nvPr/>
        </p:nvSpPr>
        <p:spPr>
          <a:xfrm>
            <a:off x="6984225" y="1715213"/>
            <a:ext cx="4328364" cy="923330"/>
          </a:xfrm>
          <a:prstGeom prst="rect">
            <a:avLst/>
          </a:prstGeom>
          <a:noFill/>
        </p:spPr>
        <p:txBody>
          <a:bodyPr wrap="none" rtlCol="0">
            <a:spAutoFit/>
          </a:bodyPr>
          <a:lstStyle/>
          <a:p>
            <a:r>
              <a:rPr lang="en-US" i="1" dirty="0" err="1"/>
              <a:t>Staphalococcus</a:t>
            </a:r>
            <a:r>
              <a:rPr lang="en-US" i="1" dirty="0"/>
              <a:t> aureus</a:t>
            </a:r>
            <a:r>
              <a:rPr lang="en-US" dirty="0"/>
              <a:t> is coagulase positive.</a:t>
            </a:r>
          </a:p>
          <a:p>
            <a:r>
              <a:rPr lang="en-US" dirty="0"/>
              <a:t>All the others are coagulase negative</a:t>
            </a:r>
          </a:p>
          <a:p>
            <a:endParaRPr lang="en-US" dirty="0"/>
          </a:p>
        </p:txBody>
      </p:sp>
      <p:sp>
        <p:nvSpPr>
          <p:cNvPr id="12" name="Rectangle 11">
            <a:extLst>
              <a:ext uri="{FF2B5EF4-FFF2-40B4-BE49-F238E27FC236}">
                <a16:creationId xmlns:a16="http://schemas.microsoft.com/office/drawing/2014/main" id="{2937E393-CF16-AA4C-90F2-CAB706A5539C}"/>
              </a:ext>
            </a:extLst>
          </p:cNvPr>
          <p:cNvSpPr/>
          <p:nvPr/>
        </p:nvSpPr>
        <p:spPr>
          <a:xfrm>
            <a:off x="275898" y="1438214"/>
            <a:ext cx="5105399" cy="1200329"/>
          </a:xfrm>
          <a:prstGeom prst="rect">
            <a:avLst/>
          </a:prstGeom>
        </p:spPr>
        <p:txBody>
          <a:bodyPr wrap="square">
            <a:spAutoFit/>
          </a:bodyPr>
          <a:lstStyle/>
          <a:p>
            <a:r>
              <a:rPr lang="en-US" i="1" dirty="0">
                <a:latin typeface="MinionPro"/>
              </a:rPr>
              <a:t>S. aureus </a:t>
            </a:r>
            <a:r>
              <a:rPr lang="en-US" dirty="0">
                <a:latin typeface="MinionPro"/>
              </a:rPr>
              <a:t>produces two types of the enzyme </a:t>
            </a:r>
            <a:r>
              <a:rPr lang="en-US" b="1" dirty="0">
                <a:latin typeface="MinionPro"/>
              </a:rPr>
              <a:t>coagulase, </a:t>
            </a:r>
            <a:r>
              <a:rPr lang="en-US" dirty="0">
                <a:latin typeface="MinionPro"/>
              </a:rPr>
              <a:t>an enzyme that binds to a serum factor and this complex converts fibrinogen to fibrin, resulting in formation of a clot. </a:t>
            </a:r>
            <a:endParaRPr lang="en-US" dirty="0"/>
          </a:p>
        </p:txBody>
      </p:sp>
      <p:pic>
        <p:nvPicPr>
          <p:cNvPr id="16" name="Picture 15">
            <a:extLst>
              <a:ext uri="{FF2B5EF4-FFF2-40B4-BE49-F238E27FC236}">
                <a16:creationId xmlns:a16="http://schemas.microsoft.com/office/drawing/2014/main" id="{45583D02-8564-FC4D-8D9C-A307CD787889}"/>
              </a:ext>
            </a:extLst>
          </p:cNvPr>
          <p:cNvPicPr>
            <a:picLocks noChangeAspect="1"/>
          </p:cNvPicPr>
          <p:nvPr/>
        </p:nvPicPr>
        <p:blipFill>
          <a:blip r:embed="rId2"/>
          <a:stretch>
            <a:fillRect/>
          </a:stretch>
        </p:blipFill>
        <p:spPr>
          <a:xfrm>
            <a:off x="5948000" y="2743989"/>
            <a:ext cx="5968102" cy="3291499"/>
          </a:xfrm>
          <a:prstGeom prst="rect">
            <a:avLst/>
          </a:prstGeom>
        </p:spPr>
      </p:pic>
      <p:pic>
        <p:nvPicPr>
          <p:cNvPr id="20" name="Picture 19">
            <a:extLst>
              <a:ext uri="{FF2B5EF4-FFF2-40B4-BE49-F238E27FC236}">
                <a16:creationId xmlns:a16="http://schemas.microsoft.com/office/drawing/2014/main" id="{D1F269F2-200A-4C48-B977-CA0C45D74774}"/>
              </a:ext>
            </a:extLst>
          </p:cNvPr>
          <p:cNvPicPr>
            <a:picLocks noChangeAspect="1"/>
          </p:cNvPicPr>
          <p:nvPr/>
        </p:nvPicPr>
        <p:blipFill>
          <a:blip r:embed="rId3"/>
          <a:stretch>
            <a:fillRect/>
          </a:stretch>
        </p:blipFill>
        <p:spPr>
          <a:xfrm>
            <a:off x="275898" y="2823819"/>
            <a:ext cx="5576169" cy="3384112"/>
          </a:xfrm>
          <a:prstGeom prst="rect">
            <a:avLst/>
          </a:prstGeom>
        </p:spPr>
      </p:pic>
      <p:pic>
        <p:nvPicPr>
          <p:cNvPr id="22" name="Picture 21">
            <a:extLst>
              <a:ext uri="{FF2B5EF4-FFF2-40B4-BE49-F238E27FC236}">
                <a16:creationId xmlns:a16="http://schemas.microsoft.com/office/drawing/2014/main" id="{4BD337ED-6620-9642-91CE-AD9106E09EF4}"/>
              </a:ext>
            </a:extLst>
          </p:cNvPr>
          <p:cNvPicPr>
            <a:picLocks noChangeAspect="1"/>
          </p:cNvPicPr>
          <p:nvPr/>
        </p:nvPicPr>
        <p:blipFill>
          <a:blip r:embed="rId4"/>
          <a:stretch>
            <a:fillRect/>
          </a:stretch>
        </p:blipFill>
        <p:spPr>
          <a:xfrm>
            <a:off x="3975822" y="4525716"/>
            <a:ext cx="1876245" cy="1551848"/>
          </a:xfrm>
          <a:prstGeom prst="rect">
            <a:avLst/>
          </a:prstGeom>
        </p:spPr>
      </p:pic>
      <p:sp>
        <p:nvSpPr>
          <p:cNvPr id="8" name="Rectangle 7">
            <a:extLst>
              <a:ext uri="{FF2B5EF4-FFF2-40B4-BE49-F238E27FC236}">
                <a16:creationId xmlns:a16="http://schemas.microsoft.com/office/drawing/2014/main" id="{D64CCFFD-73C9-1D4F-A3B5-9852B0607814}"/>
              </a:ext>
            </a:extLst>
          </p:cNvPr>
          <p:cNvSpPr/>
          <p:nvPr/>
        </p:nvSpPr>
        <p:spPr>
          <a:xfrm>
            <a:off x="101977" y="101740"/>
            <a:ext cx="1611018" cy="523220"/>
          </a:xfrm>
          <a:prstGeom prst="rect">
            <a:avLst/>
          </a:prstGeom>
        </p:spPr>
        <p:txBody>
          <a:bodyPr wrap="none">
            <a:spAutoFit/>
          </a:bodyPr>
          <a:lstStyle/>
          <a:p>
            <a:r>
              <a:rPr lang="en-US" sz="2800" b="1" dirty="0"/>
              <a:t>Overview</a:t>
            </a:r>
          </a:p>
        </p:txBody>
      </p:sp>
    </p:spTree>
    <p:extLst>
      <p:ext uri="{BB962C8B-B14F-4D97-AF65-F5344CB8AC3E}">
        <p14:creationId xmlns:p14="http://schemas.microsoft.com/office/powerpoint/2010/main" val="99655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2720702"/>
            <a:ext cx="4679616" cy="2502940"/>
          </a:xfrm>
        </p:spPr>
        <p:txBody>
          <a:bodyPr>
            <a:normAutofit/>
          </a:bodyPr>
          <a:lstStyle/>
          <a:p>
            <a:r>
              <a:rPr sz="2400" dirty="0"/>
              <a:t>Gram-positive cocci, ~0.5–1.5 µm in diameter</a:t>
            </a:r>
          </a:p>
          <a:p>
            <a:r>
              <a:rPr sz="2400" dirty="0"/>
              <a:t>Non-motile, non-spore-forming</a:t>
            </a:r>
          </a:p>
          <a:p>
            <a:r>
              <a:rPr sz="2400" dirty="0"/>
              <a:t>Facultative anaerobes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78" y="527049"/>
            <a:ext cx="6337300" cy="6159500"/>
          </a:xfrm>
          <a:prstGeom prst="rect">
            <a:avLst/>
          </a:prstGeom>
        </p:spPr>
      </p:pic>
      <p:sp>
        <p:nvSpPr>
          <p:cNvPr id="2" name="Title 1"/>
          <p:cNvSpPr>
            <a:spLocks noGrp="1"/>
          </p:cNvSpPr>
          <p:nvPr>
            <p:ph type="title"/>
          </p:nvPr>
        </p:nvSpPr>
        <p:spPr>
          <a:xfrm>
            <a:off x="666750" y="92867"/>
            <a:ext cx="5899484" cy="1325563"/>
          </a:xfrm>
        </p:spPr>
        <p:txBody>
          <a:bodyPr>
            <a:normAutofit/>
          </a:bodyPr>
          <a:lstStyle/>
          <a:p>
            <a:r>
              <a:rPr sz="3600" dirty="0"/>
              <a:t>Physiology and Structure</a:t>
            </a:r>
          </a:p>
        </p:txBody>
      </p:sp>
    </p:spTree>
    <p:extLst>
      <p:ext uri="{BB962C8B-B14F-4D97-AF65-F5344CB8AC3E}">
        <p14:creationId xmlns:p14="http://schemas.microsoft.com/office/powerpoint/2010/main" val="111237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78" y="527049"/>
            <a:ext cx="6337300" cy="6159500"/>
          </a:xfrm>
          <a:prstGeom prst="rect">
            <a:avLst/>
          </a:prstGeom>
        </p:spPr>
      </p:pic>
      <p:sp>
        <p:nvSpPr>
          <p:cNvPr id="3" name="Rectangle 2">
            <a:extLst>
              <a:ext uri="{FF2B5EF4-FFF2-40B4-BE49-F238E27FC236}">
                <a16:creationId xmlns:a16="http://schemas.microsoft.com/office/drawing/2014/main" id="{50598E58-DE7D-864D-A5A8-956D083D2DD5}"/>
              </a:ext>
            </a:extLst>
          </p:cNvPr>
          <p:cNvSpPr/>
          <p:nvPr/>
        </p:nvSpPr>
        <p:spPr>
          <a:xfrm>
            <a:off x="414286" y="1591425"/>
            <a:ext cx="5171089" cy="3693319"/>
          </a:xfrm>
          <a:prstGeom prst="rect">
            <a:avLst/>
          </a:prstGeom>
        </p:spPr>
        <p:txBody>
          <a:bodyPr wrap="square">
            <a:spAutoFit/>
          </a:bodyPr>
          <a:lstStyle/>
          <a:p>
            <a:r>
              <a:rPr lang="en-US" dirty="0">
                <a:latin typeface="Arial" panose="020B0604020202020204" pitchFamily="34" charset="0"/>
              </a:rPr>
              <a:t>• </a:t>
            </a:r>
            <a:r>
              <a:rPr lang="en-US" dirty="0">
                <a:latin typeface="Calibri" panose="020F0502020204030204" pitchFamily="34" charset="0"/>
              </a:rPr>
              <a:t>Remember, Gram positive bacteria have a lot of peptidoglycan (alternating subunits of N- acetylmuramic acid and N-acetylglucosamine) </a:t>
            </a:r>
          </a:p>
          <a:p>
            <a:endParaRPr lang="en-US" dirty="0"/>
          </a:p>
          <a:p>
            <a:r>
              <a:rPr lang="en-US" dirty="0">
                <a:latin typeface="Arial" panose="020B0604020202020204" pitchFamily="34" charset="0"/>
              </a:rPr>
              <a:t>• </a:t>
            </a:r>
            <a:r>
              <a:rPr lang="en-US" dirty="0">
                <a:latin typeface="Calibri" panose="020F0502020204030204" pitchFamily="34" charset="0"/>
              </a:rPr>
              <a:t>The cross linking is done by a group of enzymes called PBPs (penicillin binding proteins) </a:t>
            </a:r>
          </a:p>
          <a:p>
            <a:endParaRPr lang="en-US" dirty="0"/>
          </a:p>
          <a:p>
            <a:r>
              <a:rPr lang="en-US" dirty="0">
                <a:latin typeface="Arial" panose="020B0604020202020204" pitchFamily="34" charset="0"/>
              </a:rPr>
              <a:t>• </a:t>
            </a:r>
            <a:r>
              <a:rPr lang="en-US" dirty="0">
                <a:latin typeface="Calibri" panose="020F0502020204030204" pitchFamily="34" charset="0"/>
              </a:rPr>
              <a:t>In bacteria resistant to </a:t>
            </a:r>
            <a:r>
              <a:rPr lang="en-US" dirty="0" err="1">
                <a:latin typeface="Calibri" panose="020F0502020204030204" pitchFamily="34" charset="0"/>
              </a:rPr>
              <a:t>Penicilllins</a:t>
            </a:r>
            <a:r>
              <a:rPr lang="en-US" dirty="0">
                <a:latin typeface="Calibri" panose="020F0502020204030204" pitchFamily="34" charset="0"/>
              </a:rPr>
              <a:t>, they have a mutated PBP that still functions, but does not bind penicillin (or other </a:t>
            </a:r>
            <a:r>
              <a:rPr lang="el-GR" dirty="0">
                <a:latin typeface="Calibri" panose="020F0502020204030204" pitchFamily="34" charset="0"/>
              </a:rPr>
              <a:t>β-</a:t>
            </a:r>
            <a:r>
              <a:rPr lang="en-US" dirty="0">
                <a:latin typeface="Calibri" panose="020F0502020204030204" pitchFamily="34" charset="0"/>
              </a:rPr>
              <a:t>lactams) </a:t>
            </a:r>
          </a:p>
          <a:p>
            <a:endParaRPr lang="en-US" dirty="0"/>
          </a:p>
          <a:p>
            <a:r>
              <a:rPr lang="en-US" dirty="0">
                <a:latin typeface="Arial" panose="020B0604020202020204" pitchFamily="34" charset="0"/>
              </a:rPr>
              <a:t>• In </a:t>
            </a:r>
            <a:r>
              <a:rPr lang="en-US" i="1" dirty="0">
                <a:latin typeface="Arial" panose="020B0604020202020204" pitchFamily="34" charset="0"/>
              </a:rPr>
              <a:t>S. aureus</a:t>
            </a:r>
            <a:r>
              <a:rPr lang="en-US" dirty="0">
                <a:latin typeface="Arial" panose="020B0604020202020204" pitchFamily="34" charset="0"/>
              </a:rPr>
              <a:t>, </a:t>
            </a:r>
            <a:r>
              <a:rPr lang="en-US" dirty="0">
                <a:latin typeface="Calibri" panose="020F0502020204030204" pitchFamily="34" charset="0"/>
              </a:rPr>
              <a:t>this mutated PBP is encoded by either the </a:t>
            </a:r>
            <a:r>
              <a:rPr lang="en-US" i="1" dirty="0" err="1">
                <a:latin typeface="Calibri,Italic"/>
              </a:rPr>
              <a:t>mec</a:t>
            </a:r>
            <a:r>
              <a:rPr lang="en-US" i="1" dirty="0" err="1">
                <a:latin typeface="Calibri" panose="020F0502020204030204" pitchFamily="34" charset="0"/>
              </a:rPr>
              <a:t>A</a:t>
            </a:r>
            <a:r>
              <a:rPr lang="en-US" dirty="0">
                <a:latin typeface="Calibri" panose="020F0502020204030204" pitchFamily="34" charset="0"/>
              </a:rPr>
              <a:t> or </a:t>
            </a:r>
            <a:r>
              <a:rPr lang="en-US" i="1" dirty="0" err="1">
                <a:latin typeface="Calibri,Italic"/>
              </a:rPr>
              <a:t>mec</a:t>
            </a:r>
            <a:r>
              <a:rPr lang="en-US" i="1" dirty="0" err="1">
                <a:latin typeface="Calibri" panose="020F0502020204030204" pitchFamily="34" charset="0"/>
              </a:rPr>
              <a:t>C</a:t>
            </a:r>
            <a:r>
              <a:rPr lang="en-US" dirty="0">
                <a:latin typeface="Calibri" panose="020F0502020204030204" pitchFamily="34" charset="0"/>
              </a:rPr>
              <a:t> gene</a:t>
            </a:r>
            <a:endParaRPr lang="en-US" dirty="0"/>
          </a:p>
        </p:txBody>
      </p:sp>
      <p:pic>
        <p:nvPicPr>
          <p:cNvPr id="8" name="Picture 7">
            <a:extLst>
              <a:ext uri="{FF2B5EF4-FFF2-40B4-BE49-F238E27FC236}">
                <a16:creationId xmlns:a16="http://schemas.microsoft.com/office/drawing/2014/main" id="{1BA23746-BA41-1E46-BE10-0B70EA68FF28}"/>
              </a:ext>
            </a:extLst>
          </p:cNvPr>
          <p:cNvPicPr>
            <a:picLocks noChangeAspect="1"/>
          </p:cNvPicPr>
          <p:nvPr/>
        </p:nvPicPr>
        <p:blipFill>
          <a:blip r:embed="rId4"/>
          <a:stretch>
            <a:fillRect/>
          </a:stretch>
        </p:blipFill>
        <p:spPr>
          <a:xfrm>
            <a:off x="6413882" y="955828"/>
            <a:ext cx="5160580" cy="5621861"/>
          </a:xfrm>
          <a:prstGeom prst="rect">
            <a:avLst/>
          </a:prstGeom>
        </p:spPr>
      </p:pic>
      <p:sp>
        <p:nvSpPr>
          <p:cNvPr id="9" name="Rectangle 8">
            <a:extLst>
              <a:ext uri="{FF2B5EF4-FFF2-40B4-BE49-F238E27FC236}">
                <a16:creationId xmlns:a16="http://schemas.microsoft.com/office/drawing/2014/main" id="{8A6EC97F-6FA3-514C-9372-579A55FED209}"/>
              </a:ext>
            </a:extLst>
          </p:cNvPr>
          <p:cNvSpPr/>
          <p:nvPr/>
        </p:nvSpPr>
        <p:spPr>
          <a:xfrm>
            <a:off x="179722" y="157717"/>
            <a:ext cx="4788362" cy="646331"/>
          </a:xfrm>
          <a:prstGeom prst="rect">
            <a:avLst/>
          </a:prstGeom>
        </p:spPr>
        <p:txBody>
          <a:bodyPr wrap="none">
            <a:spAutoFit/>
          </a:bodyPr>
          <a:lstStyle/>
          <a:p>
            <a:r>
              <a:rPr lang="en-US" sz="3600" dirty="0"/>
              <a:t>Physiology and structure</a:t>
            </a:r>
          </a:p>
        </p:txBody>
      </p:sp>
    </p:spTree>
    <p:extLst>
      <p:ext uri="{BB962C8B-B14F-4D97-AF65-F5344CB8AC3E}">
        <p14:creationId xmlns:p14="http://schemas.microsoft.com/office/powerpoint/2010/main" val="347723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158" y="1325563"/>
            <a:ext cx="5121108" cy="4351338"/>
          </a:xfrm>
        </p:spPr>
        <p:txBody>
          <a:bodyPr>
            <a:normAutofit fontScale="85000" lnSpcReduction="10000"/>
          </a:bodyPr>
          <a:lstStyle/>
          <a:p>
            <a:pPr marL="0" indent="0">
              <a:buNone/>
            </a:pPr>
            <a:r>
              <a:rPr lang="en-US" dirty="0"/>
              <a:t> Pathogenicity occurs in a progression: </a:t>
            </a:r>
          </a:p>
          <a:p>
            <a:r>
              <a:rPr lang="en-US" dirty="0"/>
              <a:t>1. adhere to host and avoid immune system</a:t>
            </a:r>
          </a:p>
          <a:p>
            <a:r>
              <a:rPr lang="en-US" dirty="0"/>
              <a:t>2  sense environment- the </a:t>
            </a:r>
            <a:r>
              <a:rPr lang="en-US" i="1" dirty="0" err="1"/>
              <a:t>agr</a:t>
            </a:r>
            <a:r>
              <a:rPr lang="en-US" dirty="0"/>
              <a:t> operon.</a:t>
            </a:r>
          </a:p>
          <a:p>
            <a:pPr marL="0" indent="0">
              <a:buNone/>
            </a:pPr>
            <a:r>
              <a:rPr lang="en-US" dirty="0"/>
              <a:t>	at low density = </a:t>
            </a:r>
            <a:r>
              <a:rPr lang="en-US" i="1" dirty="0" err="1"/>
              <a:t>agr</a:t>
            </a:r>
            <a:r>
              <a:rPr lang="en-US" i="1" dirty="0"/>
              <a:t> </a:t>
            </a:r>
            <a:r>
              <a:rPr lang="en-US" dirty="0"/>
              <a:t>repressed. Bacteria hold on to host, persist. </a:t>
            </a:r>
          </a:p>
          <a:p>
            <a:pPr marL="0" indent="0">
              <a:buNone/>
            </a:pPr>
            <a:r>
              <a:rPr lang="en-US" dirty="0"/>
              <a:t>	if it grows/ to  higher density = </a:t>
            </a:r>
            <a:r>
              <a:rPr lang="en-US" i="1" dirty="0" err="1"/>
              <a:t>agr</a:t>
            </a:r>
            <a:r>
              <a:rPr lang="en-US" dirty="0"/>
              <a:t> upregulated, transcription factor that regulates virulence genes.</a:t>
            </a:r>
          </a:p>
          <a:p>
            <a:r>
              <a:rPr lang="en-US" dirty="0"/>
              <a:t>3. destroy tissue and produce toxins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266" y="212724"/>
            <a:ext cx="6337300" cy="6159500"/>
          </a:xfrm>
          <a:prstGeom prst="rect">
            <a:avLst/>
          </a:prstGeom>
        </p:spPr>
      </p:pic>
      <p:sp>
        <p:nvSpPr>
          <p:cNvPr id="7" name="Rectangle 6">
            <a:extLst>
              <a:ext uri="{FF2B5EF4-FFF2-40B4-BE49-F238E27FC236}">
                <a16:creationId xmlns:a16="http://schemas.microsoft.com/office/drawing/2014/main" id="{89A9F5AB-0D9C-6547-BD0C-65C3DC3825E9}"/>
              </a:ext>
            </a:extLst>
          </p:cNvPr>
          <p:cNvSpPr/>
          <p:nvPr/>
        </p:nvSpPr>
        <p:spPr>
          <a:xfrm>
            <a:off x="179722" y="157717"/>
            <a:ext cx="2045945" cy="646331"/>
          </a:xfrm>
          <a:prstGeom prst="rect">
            <a:avLst/>
          </a:prstGeom>
        </p:spPr>
        <p:txBody>
          <a:bodyPr wrap="none">
            <a:spAutoFit/>
          </a:bodyPr>
          <a:lstStyle/>
          <a:p>
            <a:r>
              <a:rPr lang="en-US" sz="3600" dirty="0"/>
              <a:t>Pathology</a:t>
            </a:r>
          </a:p>
        </p:txBody>
      </p:sp>
    </p:spTree>
    <p:extLst>
      <p:ext uri="{BB962C8B-B14F-4D97-AF65-F5344CB8AC3E}">
        <p14:creationId xmlns:p14="http://schemas.microsoft.com/office/powerpoint/2010/main" val="1890421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2482</Words>
  <Application>Microsoft Macintosh PowerPoint</Application>
  <PresentationFormat>Widescreen</PresentationFormat>
  <Paragraphs>279</Paragraphs>
  <Slides>29</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Avenir</vt:lpstr>
      <vt:lpstr>Calibri</vt:lpstr>
      <vt:lpstr>Calibri Light</vt:lpstr>
      <vt:lpstr>Calibri,Bold</vt:lpstr>
      <vt:lpstr>Calibri,Italic</vt:lpstr>
      <vt:lpstr>CalibriLight</vt:lpstr>
      <vt:lpstr>CalibriLight,Italic</vt:lpstr>
      <vt:lpstr>MinionPro</vt:lpstr>
      <vt:lpstr>Office Theme</vt:lpstr>
      <vt:lpstr>Staphylococcus</vt:lpstr>
      <vt:lpstr>PowerPoint Presentation</vt:lpstr>
      <vt:lpstr>PowerPoint Presentation</vt:lpstr>
      <vt:lpstr>PowerPoint Presentation</vt:lpstr>
      <vt:lpstr>PowerPoint Presentation</vt:lpstr>
      <vt:lpstr>PowerPoint Presentation</vt:lpstr>
      <vt:lpstr>Physiology and Structure</vt:lpstr>
      <vt:lpstr>PowerPoint Presentation</vt:lpstr>
      <vt:lpstr>PowerPoint Presentation</vt:lpstr>
      <vt:lpstr>PowerPoint Presentation</vt:lpstr>
      <vt:lpstr>PowerPoint Presentation</vt:lpstr>
      <vt:lpstr>PowerPoint Presentation</vt:lpstr>
      <vt:lpstr>PowerPoint Presentation</vt:lpstr>
      <vt:lpstr>Pathology</vt:lpstr>
      <vt:lpstr>Epidemiology</vt:lpstr>
      <vt:lpstr>Clinical diseases</vt:lpstr>
      <vt:lpstr>Clinical Diseases</vt:lpstr>
      <vt:lpstr>Clinical Diseases</vt:lpstr>
      <vt:lpstr>Clinical Diseases</vt:lpstr>
      <vt:lpstr>Clinical Diseases</vt:lpstr>
      <vt:lpstr>Clinical Diseases</vt:lpstr>
      <vt:lpstr>Clinical Diseases</vt:lpstr>
      <vt:lpstr>Clinical Diseases</vt:lpstr>
      <vt:lpstr>Clinical Diseases</vt:lpstr>
      <vt:lpstr>Clinical Diseases</vt:lpstr>
      <vt:lpstr>Clinical Diseases</vt:lpstr>
      <vt:lpstr>Laboratory Diagnosis</vt:lpstr>
      <vt:lpstr>PowerPoint Presentation</vt:lpstr>
      <vt:lpstr>Treatment, Prevention, and Control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Staphalococcus</dc:title>
  <dc:creator>justin courcelle</dc:creator>
  <cp:lastModifiedBy>Microsoft Office User</cp:lastModifiedBy>
  <cp:revision>98</cp:revision>
  <cp:lastPrinted>2026-01-27T23:11:21Z</cp:lastPrinted>
  <dcterms:created xsi:type="dcterms:W3CDTF">2025-12-25T21:09:45Z</dcterms:created>
  <dcterms:modified xsi:type="dcterms:W3CDTF">2026-01-28T23:21:28Z</dcterms:modified>
</cp:coreProperties>
</file>