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7" r:id="rId2"/>
    <p:sldId id="309" r:id="rId3"/>
    <p:sldId id="308" r:id="rId4"/>
    <p:sldId id="259" r:id="rId5"/>
    <p:sldId id="260" r:id="rId6"/>
    <p:sldId id="311" r:id="rId7"/>
    <p:sldId id="310" r:id="rId8"/>
    <p:sldId id="302" r:id="rId9"/>
    <p:sldId id="312" r:id="rId10"/>
    <p:sldId id="300" r:id="rId11"/>
    <p:sldId id="314" r:id="rId12"/>
    <p:sldId id="261" r:id="rId13"/>
    <p:sldId id="320" r:id="rId14"/>
    <p:sldId id="263" r:id="rId15"/>
    <p:sldId id="316" r:id="rId16"/>
    <p:sldId id="265" r:id="rId17"/>
    <p:sldId id="313" r:id="rId18"/>
    <p:sldId id="315" r:id="rId19"/>
    <p:sldId id="317" r:id="rId20"/>
    <p:sldId id="318" r:id="rId21"/>
    <p:sldId id="319" r:id="rId22"/>
    <p:sldId id="269" r:id="rId23"/>
    <p:sldId id="290" r:id="rId24"/>
    <p:sldId id="293"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80"/>
    <p:restoredTop sz="93548"/>
  </p:normalViewPr>
  <p:slideViewPr>
    <p:cSldViewPr snapToGrid="0" snapToObjects="1">
      <p:cViewPr varScale="1">
        <p:scale>
          <a:sx n="117" d="100"/>
          <a:sy n="117" d="100"/>
        </p:scale>
        <p:origin x="17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F48BE-725E-6C4F-8874-7A52BD14588C}" type="datetimeFigureOut">
              <a:rPr lang="en-US" smtClean="0"/>
              <a:t>1/22/26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C28931-DA70-144B-8043-96E877CFEAA8}" type="slidenum">
              <a:rPr lang="en-US" smtClean="0"/>
              <a:t>‹#›</a:t>
            </a:fld>
            <a:endParaRPr lang="en-US"/>
          </a:p>
        </p:txBody>
      </p:sp>
    </p:spTree>
    <p:extLst>
      <p:ext uri="{BB962C8B-B14F-4D97-AF65-F5344CB8AC3E}">
        <p14:creationId xmlns:p14="http://schemas.microsoft.com/office/powerpoint/2010/main" val="2111007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1ED61D-9EBC-3649-84F3-3428CD3646B2}" type="datetimeFigureOut">
              <a:rPr lang="en-US" smtClean="0"/>
              <a:t>1/22/26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EBB90-9FEF-1944-A3BD-786AF456B467}" type="slidenum">
              <a:rPr lang="en-US" smtClean="0"/>
              <a:t>‹#›</a:t>
            </a:fld>
            <a:endParaRPr lang="en-US"/>
          </a:p>
        </p:txBody>
      </p:sp>
    </p:spTree>
    <p:extLst>
      <p:ext uri="{BB962C8B-B14F-4D97-AF65-F5344CB8AC3E}">
        <p14:creationId xmlns:p14="http://schemas.microsoft.com/office/powerpoint/2010/main" val="1197747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1ED61D-9EBC-3649-84F3-3428CD3646B2}" type="datetimeFigureOut">
              <a:rPr lang="en-US" smtClean="0"/>
              <a:t>1/22/26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EBB90-9FEF-1944-A3BD-786AF456B467}" type="slidenum">
              <a:rPr lang="en-US" smtClean="0"/>
              <a:t>‹#›</a:t>
            </a:fld>
            <a:endParaRPr lang="en-US"/>
          </a:p>
        </p:txBody>
      </p:sp>
    </p:spTree>
    <p:extLst>
      <p:ext uri="{BB962C8B-B14F-4D97-AF65-F5344CB8AC3E}">
        <p14:creationId xmlns:p14="http://schemas.microsoft.com/office/powerpoint/2010/main" val="143552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1ED61D-9EBC-3649-84F3-3428CD3646B2}" type="datetimeFigureOut">
              <a:rPr lang="en-US" smtClean="0"/>
              <a:t>1/22/26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EBB90-9FEF-1944-A3BD-786AF456B467}" type="slidenum">
              <a:rPr lang="en-US" smtClean="0"/>
              <a:t>‹#›</a:t>
            </a:fld>
            <a:endParaRPr lang="en-US"/>
          </a:p>
        </p:txBody>
      </p:sp>
    </p:spTree>
    <p:extLst>
      <p:ext uri="{BB962C8B-B14F-4D97-AF65-F5344CB8AC3E}">
        <p14:creationId xmlns:p14="http://schemas.microsoft.com/office/powerpoint/2010/main" val="2097368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1ED61D-9EBC-3649-84F3-3428CD3646B2}" type="datetimeFigureOut">
              <a:rPr lang="en-US" smtClean="0"/>
              <a:t>1/22/26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EBB90-9FEF-1944-A3BD-786AF456B467}" type="slidenum">
              <a:rPr lang="en-US" smtClean="0"/>
              <a:t>‹#›</a:t>
            </a:fld>
            <a:endParaRPr lang="en-US"/>
          </a:p>
        </p:txBody>
      </p:sp>
    </p:spTree>
    <p:extLst>
      <p:ext uri="{BB962C8B-B14F-4D97-AF65-F5344CB8AC3E}">
        <p14:creationId xmlns:p14="http://schemas.microsoft.com/office/powerpoint/2010/main" val="32945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ED61D-9EBC-3649-84F3-3428CD3646B2}" type="datetimeFigureOut">
              <a:rPr lang="en-US" smtClean="0"/>
              <a:t>1/22/26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EBB90-9FEF-1944-A3BD-786AF456B467}" type="slidenum">
              <a:rPr lang="en-US" smtClean="0"/>
              <a:t>‹#›</a:t>
            </a:fld>
            <a:endParaRPr lang="en-US"/>
          </a:p>
        </p:txBody>
      </p:sp>
    </p:spTree>
    <p:extLst>
      <p:ext uri="{BB962C8B-B14F-4D97-AF65-F5344CB8AC3E}">
        <p14:creationId xmlns:p14="http://schemas.microsoft.com/office/powerpoint/2010/main" val="181558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1ED61D-9EBC-3649-84F3-3428CD3646B2}" type="datetimeFigureOut">
              <a:rPr lang="en-US" smtClean="0"/>
              <a:t>1/22/26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EBB90-9FEF-1944-A3BD-786AF456B467}" type="slidenum">
              <a:rPr lang="en-US" smtClean="0"/>
              <a:t>‹#›</a:t>
            </a:fld>
            <a:endParaRPr lang="en-US"/>
          </a:p>
        </p:txBody>
      </p:sp>
    </p:spTree>
    <p:extLst>
      <p:ext uri="{BB962C8B-B14F-4D97-AF65-F5344CB8AC3E}">
        <p14:creationId xmlns:p14="http://schemas.microsoft.com/office/powerpoint/2010/main" val="97272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1ED61D-9EBC-3649-84F3-3428CD3646B2}" type="datetimeFigureOut">
              <a:rPr lang="en-US" smtClean="0"/>
              <a:t>1/22/26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EBB90-9FEF-1944-A3BD-786AF456B467}" type="slidenum">
              <a:rPr lang="en-US" smtClean="0"/>
              <a:t>‹#›</a:t>
            </a:fld>
            <a:endParaRPr lang="en-US"/>
          </a:p>
        </p:txBody>
      </p:sp>
    </p:spTree>
    <p:extLst>
      <p:ext uri="{BB962C8B-B14F-4D97-AF65-F5344CB8AC3E}">
        <p14:creationId xmlns:p14="http://schemas.microsoft.com/office/powerpoint/2010/main" val="2000596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1ED61D-9EBC-3649-84F3-3428CD3646B2}" type="datetimeFigureOut">
              <a:rPr lang="en-US" smtClean="0"/>
              <a:t>1/22/26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EBB90-9FEF-1944-A3BD-786AF456B467}" type="slidenum">
              <a:rPr lang="en-US" smtClean="0"/>
              <a:t>‹#›</a:t>
            </a:fld>
            <a:endParaRPr lang="en-US"/>
          </a:p>
        </p:txBody>
      </p:sp>
    </p:spTree>
    <p:extLst>
      <p:ext uri="{BB962C8B-B14F-4D97-AF65-F5344CB8AC3E}">
        <p14:creationId xmlns:p14="http://schemas.microsoft.com/office/powerpoint/2010/main" val="88221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ED61D-9EBC-3649-84F3-3428CD3646B2}" type="datetimeFigureOut">
              <a:rPr lang="en-US" smtClean="0"/>
              <a:t>1/22/26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EBB90-9FEF-1944-A3BD-786AF456B467}" type="slidenum">
              <a:rPr lang="en-US" smtClean="0"/>
              <a:t>‹#›</a:t>
            </a:fld>
            <a:endParaRPr lang="en-US"/>
          </a:p>
        </p:txBody>
      </p:sp>
    </p:spTree>
    <p:extLst>
      <p:ext uri="{BB962C8B-B14F-4D97-AF65-F5344CB8AC3E}">
        <p14:creationId xmlns:p14="http://schemas.microsoft.com/office/powerpoint/2010/main" val="1195347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1ED61D-9EBC-3649-84F3-3428CD3646B2}" type="datetimeFigureOut">
              <a:rPr lang="en-US" smtClean="0"/>
              <a:t>1/22/26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EBB90-9FEF-1944-A3BD-786AF456B467}" type="slidenum">
              <a:rPr lang="en-US" smtClean="0"/>
              <a:t>‹#›</a:t>
            </a:fld>
            <a:endParaRPr lang="en-US"/>
          </a:p>
        </p:txBody>
      </p:sp>
    </p:spTree>
    <p:extLst>
      <p:ext uri="{BB962C8B-B14F-4D97-AF65-F5344CB8AC3E}">
        <p14:creationId xmlns:p14="http://schemas.microsoft.com/office/powerpoint/2010/main" val="50204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1ED61D-9EBC-3649-84F3-3428CD3646B2}" type="datetimeFigureOut">
              <a:rPr lang="en-US" smtClean="0"/>
              <a:t>1/22/26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EBB90-9FEF-1944-A3BD-786AF456B467}" type="slidenum">
              <a:rPr lang="en-US" smtClean="0"/>
              <a:t>‹#›</a:t>
            </a:fld>
            <a:endParaRPr lang="en-US"/>
          </a:p>
        </p:txBody>
      </p:sp>
    </p:spTree>
    <p:extLst>
      <p:ext uri="{BB962C8B-B14F-4D97-AF65-F5344CB8AC3E}">
        <p14:creationId xmlns:p14="http://schemas.microsoft.com/office/powerpoint/2010/main" val="48051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ED61D-9EBC-3649-84F3-3428CD3646B2}" type="datetimeFigureOut">
              <a:rPr lang="en-US" smtClean="0"/>
              <a:t>1/22/26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EBB90-9FEF-1944-A3BD-786AF456B467}" type="slidenum">
              <a:rPr lang="en-US" smtClean="0"/>
              <a:t>‹#›</a:t>
            </a:fld>
            <a:endParaRPr lang="en-US"/>
          </a:p>
        </p:txBody>
      </p:sp>
    </p:spTree>
    <p:extLst>
      <p:ext uri="{BB962C8B-B14F-4D97-AF65-F5344CB8AC3E}">
        <p14:creationId xmlns:p14="http://schemas.microsoft.com/office/powerpoint/2010/main" val="402301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tiff"/><Relationship Id="rId1" Type="http://schemas.openxmlformats.org/officeDocument/2006/relationships/slideLayout" Target="../slideLayouts/slideLayout7.xml"/><Relationship Id="rId6" Type="http://schemas.openxmlformats.org/officeDocument/2006/relationships/image" Target="../media/image31.tiff"/><Relationship Id="rId5" Type="http://schemas.openxmlformats.org/officeDocument/2006/relationships/image" Target="../media/image30.tiff"/><Relationship Id="rId4" Type="http://schemas.openxmlformats.org/officeDocument/2006/relationships/image" Target="../media/image29.tiff"/></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4061" y="881847"/>
            <a:ext cx="6096000" cy="984885"/>
          </a:xfrm>
          <a:prstGeom prst="rect">
            <a:avLst/>
          </a:prstGeom>
        </p:spPr>
        <p:txBody>
          <a:bodyPr>
            <a:spAutoFit/>
          </a:bodyPr>
          <a:lstStyle/>
          <a:p>
            <a:r>
              <a:rPr lang="en-US" sz="4000" dirty="0">
                <a:effectLst/>
                <a:latin typeface="Avenir" charset="0"/>
              </a:rPr>
              <a:t>14 </a:t>
            </a:r>
            <a:endParaRPr lang="en-US" dirty="0"/>
          </a:p>
          <a:p>
            <a:r>
              <a:rPr lang="en-US" b="1" dirty="0">
                <a:effectLst/>
                <a:latin typeface="Avenir" charset="0"/>
              </a:rPr>
              <a:t>MECHANISMS OF BACTERIAL PATHOGENESIS </a:t>
            </a:r>
            <a:endParaRPr lang="en-US" dirty="0"/>
          </a:p>
        </p:txBody>
      </p:sp>
      <p:sp>
        <p:nvSpPr>
          <p:cNvPr id="3" name="TextBox 2">
            <a:extLst>
              <a:ext uri="{FF2B5EF4-FFF2-40B4-BE49-F238E27FC236}">
                <a16:creationId xmlns:a16="http://schemas.microsoft.com/office/drawing/2014/main" id="{CF188081-EA1C-D941-8B35-D364FE094F94}"/>
              </a:ext>
            </a:extLst>
          </p:cNvPr>
          <p:cNvSpPr txBox="1"/>
          <p:nvPr/>
        </p:nvSpPr>
        <p:spPr>
          <a:xfrm>
            <a:off x="3743661" y="2538805"/>
            <a:ext cx="5148654" cy="2862322"/>
          </a:xfrm>
          <a:prstGeom prst="rect">
            <a:avLst/>
          </a:prstGeom>
          <a:noFill/>
        </p:spPr>
        <p:txBody>
          <a:bodyPr wrap="none" rtlCol="0">
            <a:spAutoFit/>
          </a:bodyPr>
          <a:lstStyle/>
          <a:p>
            <a:r>
              <a:rPr lang="en-US" dirty="0"/>
              <a:t>Assessing the Degree of Disease</a:t>
            </a:r>
          </a:p>
          <a:p>
            <a:r>
              <a:rPr lang="en-US" dirty="0"/>
              <a:t>Entry</a:t>
            </a:r>
          </a:p>
          <a:p>
            <a:r>
              <a:rPr lang="en-US" dirty="0"/>
              <a:t>Colonization, Adhesion, Invasion </a:t>
            </a:r>
          </a:p>
          <a:p>
            <a:r>
              <a:rPr lang="en-US" dirty="0"/>
              <a:t>Pathogenic Actions</a:t>
            </a:r>
          </a:p>
          <a:p>
            <a:r>
              <a:rPr lang="en-US" dirty="0"/>
              <a:t>	Tissue destruction</a:t>
            </a:r>
          </a:p>
          <a:p>
            <a:r>
              <a:rPr lang="en-US" dirty="0"/>
              <a:t>	Toxins</a:t>
            </a:r>
          </a:p>
          <a:p>
            <a:r>
              <a:rPr lang="en-US" dirty="0"/>
              <a:t>		Exotoxins</a:t>
            </a:r>
          </a:p>
          <a:p>
            <a:r>
              <a:rPr lang="en-US" dirty="0"/>
              <a:t>		Endotoxins, cell wall components</a:t>
            </a:r>
          </a:p>
          <a:p>
            <a:r>
              <a:rPr lang="en-US" dirty="0"/>
              <a:t>Immunopathogenesis</a:t>
            </a:r>
          </a:p>
          <a:p>
            <a:r>
              <a:rPr lang="en-US" dirty="0"/>
              <a:t>Escaping the host</a:t>
            </a:r>
          </a:p>
        </p:txBody>
      </p:sp>
    </p:spTree>
    <p:extLst>
      <p:ext uri="{BB962C8B-B14F-4D97-AF65-F5344CB8AC3E}">
        <p14:creationId xmlns:p14="http://schemas.microsoft.com/office/powerpoint/2010/main" val="1931489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96C5EA8-3B06-6443-BF97-6A8F3199EE55}"/>
              </a:ext>
            </a:extLst>
          </p:cNvPr>
          <p:cNvSpPr/>
          <p:nvPr/>
        </p:nvSpPr>
        <p:spPr>
          <a:xfrm>
            <a:off x="101600" y="251936"/>
            <a:ext cx="6096000" cy="1477328"/>
          </a:xfrm>
          <a:prstGeom prst="rect">
            <a:avLst/>
          </a:prstGeom>
        </p:spPr>
        <p:txBody>
          <a:bodyPr>
            <a:spAutoFit/>
          </a:bodyPr>
          <a:lstStyle/>
          <a:p>
            <a:r>
              <a:rPr lang="en-US" dirty="0"/>
              <a:t>Pathogenic Actions</a:t>
            </a:r>
          </a:p>
          <a:p>
            <a:r>
              <a:rPr lang="en-US" dirty="0"/>
              <a:t>	Tissue destruction</a:t>
            </a:r>
          </a:p>
          <a:p>
            <a:r>
              <a:rPr lang="en-US" dirty="0"/>
              <a:t>	</a:t>
            </a:r>
            <a:r>
              <a:rPr lang="en-US" b="1" dirty="0"/>
              <a:t>Toxins</a:t>
            </a:r>
          </a:p>
          <a:p>
            <a:r>
              <a:rPr lang="en-US" dirty="0"/>
              <a:t>		Exotoxins</a:t>
            </a:r>
          </a:p>
          <a:p>
            <a:r>
              <a:rPr lang="en-US" dirty="0"/>
              <a:t>		Endotoxins, cell wall components</a:t>
            </a:r>
          </a:p>
        </p:txBody>
      </p:sp>
      <p:sp>
        <p:nvSpPr>
          <p:cNvPr id="4" name="Rectangle 3">
            <a:extLst>
              <a:ext uri="{FF2B5EF4-FFF2-40B4-BE49-F238E27FC236}">
                <a16:creationId xmlns:a16="http://schemas.microsoft.com/office/drawing/2014/main" id="{922AD53D-9921-0D4A-AAEB-8D6F473A0FFF}"/>
              </a:ext>
            </a:extLst>
          </p:cNvPr>
          <p:cNvSpPr/>
          <p:nvPr/>
        </p:nvSpPr>
        <p:spPr>
          <a:xfrm>
            <a:off x="5994400" y="806438"/>
            <a:ext cx="6096000" cy="1754326"/>
          </a:xfrm>
          <a:prstGeom prst="rect">
            <a:avLst/>
          </a:prstGeom>
        </p:spPr>
        <p:txBody>
          <a:bodyPr>
            <a:spAutoFit/>
          </a:bodyPr>
          <a:lstStyle/>
          <a:p>
            <a:r>
              <a:rPr lang="en-US" b="1" dirty="0"/>
              <a:t>Toxins</a:t>
            </a:r>
            <a:r>
              <a:rPr lang="en-US" dirty="0"/>
              <a:t> can be </a:t>
            </a:r>
          </a:p>
          <a:p>
            <a:endParaRPr lang="en-US" dirty="0"/>
          </a:p>
          <a:p>
            <a:r>
              <a:rPr lang="en-US" dirty="0"/>
              <a:t>degradative enzymes that cause cell lysis either directly </a:t>
            </a:r>
          </a:p>
          <a:p>
            <a:r>
              <a:rPr lang="en-US" dirty="0"/>
              <a:t>or </a:t>
            </a:r>
          </a:p>
          <a:p>
            <a:r>
              <a:rPr lang="en-US" dirty="0"/>
              <a:t>specific receptor-binding proteins that initiate toxic reactions indirectly in a specific target tissue</a:t>
            </a:r>
          </a:p>
        </p:txBody>
      </p:sp>
      <p:pic>
        <p:nvPicPr>
          <p:cNvPr id="15" name="Picture 14">
            <a:extLst>
              <a:ext uri="{FF2B5EF4-FFF2-40B4-BE49-F238E27FC236}">
                <a16:creationId xmlns:a16="http://schemas.microsoft.com/office/drawing/2014/main" id="{0EDC7138-4D72-FA40-BA44-5BF6C500EFD5}"/>
              </a:ext>
            </a:extLst>
          </p:cNvPr>
          <p:cNvPicPr>
            <a:picLocks noChangeAspect="1"/>
          </p:cNvPicPr>
          <p:nvPr/>
        </p:nvPicPr>
        <p:blipFill>
          <a:blip r:embed="rId2"/>
          <a:stretch>
            <a:fillRect/>
          </a:stretch>
        </p:blipFill>
        <p:spPr>
          <a:xfrm>
            <a:off x="237042" y="2640118"/>
            <a:ext cx="5251506" cy="3018657"/>
          </a:xfrm>
          <a:prstGeom prst="rect">
            <a:avLst/>
          </a:prstGeom>
        </p:spPr>
      </p:pic>
      <p:sp>
        <p:nvSpPr>
          <p:cNvPr id="5" name="Rectangle 4">
            <a:extLst>
              <a:ext uri="{FF2B5EF4-FFF2-40B4-BE49-F238E27FC236}">
                <a16:creationId xmlns:a16="http://schemas.microsoft.com/office/drawing/2014/main" id="{92B9E7C7-DC57-D345-808D-A164F9235C7F}"/>
              </a:ext>
            </a:extLst>
          </p:cNvPr>
          <p:cNvSpPr/>
          <p:nvPr/>
        </p:nvSpPr>
        <p:spPr>
          <a:xfrm>
            <a:off x="5994400" y="2912241"/>
            <a:ext cx="6096000" cy="2862322"/>
          </a:xfrm>
          <a:prstGeom prst="rect">
            <a:avLst/>
          </a:prstGeom>
        </p:spPr>
        <p:txBody>
          <a:bodyPr>
            <a:spAutoFit/>
          </a:bodyPr>
          <a:lstStyle/>
          <a:p>
            <a:r>
              <a:rPr lang="en-US" b="1" dirty="0">
                <a:latin typeface="MinionPro"/>
              </a:rPr>
              <a:t>Toxin </a:t>
            </a:r>
            <a:r>
              <a:rPr lang="en-US" dirty="0">
                <a:latin typeface="MinionPro"/>
              </a:rPr>
              <a:t>can </a:t>
            </a:r>
            <a:r>
              <a:rPr lang="en-US" i="1" dirty="0">
                <a:latin typeface="MinionPro"/>
              </a:rPr>
              <a:t>be</a:t>
            </a:r>
            <a:r>
              <a:rPr lang="en-US" dirty="0">
                <a:latin typeface="MinionPro"/>
              </a:rPr>
              <a:t> the disease.</a:t>
            </a:r>
            <a:r>
              <a:rPr lang="en-US" b="1" dirty="0">
                <a:latin typeface="MinionPro"/>
              </a:rPr>
              <a:t> </a:t>
            </a:r>
          </a:p>
          <a:p>
            <a:endParaRPr lang="en-US" b="1" dirty="0">
              <a:latin typeface="MinionPro"/>
            </a:endParaRPr>
          </a:p>
          <a:p>
            <a:r>
              <a:rPr lang="en-US" dirty="0">
                <a:latin typeface="MinionPro"/>
              </a:rPr>
              <a:t>Toxins produced by the bacteria while growing on food </a:t>
            </a:r>
          </a:p>
          <a:p>
            <a:endParaRPr lang="en-US" dirty="0">
              <a:latin typeface="MinionPro"/>
            </a:endParaRPr>
          </a:p>
          <a:p>
            <a:r>
              <a:rPr lang="en-US" i="1" dirty="0">
                <a:latin typeface="MinionPro"/>
              </a:rPr>
              <a:t>S. aureus</a:t>
            </a:r>
            <a:r>
              <a:rPr lang="en-US" dirty="0">
                <a:latin typeface="MinionPro"/>
              </a:rPr>
              <a:t> food poisoning </a:t>
            </a:r>
          </a:p>
          <a:p>
            <a:r>
              <a:rPr lang="en-US" i="1" dirty="0">
                <a:latin typeface="MinionPro"/>
              </a:rPr>
              <a:t>Bacillus cereus </a:t>
            </a:r>
            <a:r>
              <a:rPr lang="en-US" dirty="0">
                <a:latin typeface="MinionPro"/>
              </a:rPr>
              <a:t>food poisoning </a:t>
            </a:r>
          </a:p>
          <a:p>
            <a:r>
              <a:rPr lang="en-US" i="1" dirty="0">
                <a:latin typeface="MinionPro"/>
              </a:rPr>
              <a:t>Clostridium botulinum </a:t>
            </a:r>
            <a:r>
              <a:rPr lang="en-US" dirty="0">
                <a:latin typeface="MinionPro"/>
              </a:rPr>
              <a:t>botulism </a:t>
            </a:r>
          </a:p>
          <a:p>
            <a:endParaRPr lang="en-US" dirty="0">
              <a:latin typeface="MinionPro"/>
            </a:endParaRPr>
          </a:p>
          <a:p>
            <a:r>
              <a:rPr lang="en-US" dirty="0">
                <a:latin typeface="MinionPro"/>
              </a:rPr>
              <a:t>Typically symptom onset in these cases is faster because bacteria do not need to grow, you’re just ingesting toxin. </a:t>
            </a:r>
            <a:endParaRPr lang="en-US" dirty="0"/>
          </a:p>
        </p:txBody>
      </p:sp>
      <p:sp>
        <p:nvSpPr>
          <p:cNvPr id="16" name="Rectangle 15">
            <a:extLst>
              <a:ext uri="{FF2B5EF4-FFF2-40B4-BE49-F238E27FC236}">
                <a16:creationId xmlns:a16="http://schemas.microsoft.com/office/drawing/2014/main" id="{68007B6F-560D-BA40-8FEE-152090DF7A21}"/>
              </a:ext>
            </a:extLst>
          </p:cNvPr>
          <p:cNvSpPr/>
          <p:nvPr/>
        </p:nvSpPr>
        <p:spPr>
          <a:xfrm>
            <a:off x="1249887" y="5920189"/>
            <a:ext cx="2930226" cy="369332"/>
          </a:xfrm>
          <a:prstGeom prst="rect">
            <a:avLst/>
          </a:prstGeom>
        </p:spPr>
        <p:txBody>
          <a:bodyPr wrap="none">
            <a:spAutoFit/>
          </a:bodyPr>
          <a:lstStyle/>
          <a:p>
            <a:r>
              <a:rPr lang="en-US" dirty="0">
                <a:latin typeface="MinionPro"/>
              </a:rPr>
              <a:t>The toxin’s affect can be local</a:t>
            </a:r>
            <a:endParaRPr lang="en-US" dirty="0"/>
          </a:p>
        </p:txBody>
      </p:sp>
      <p:sp>
        <p:nvSpPr>
          <p:cNvPr id="17" name="Oval 16">
            <a:extLst>
              <a:ext uri="{FF2B5EF4-FFF2-40B4-BE49-F238E27FC236}">
                <a16:creationId xmlns:a16="http://schemas.microsoft.com/office/drawing/2014/main" id="{94CFD444-B442-6C43-9E65-1E1BBE8D934C}"/>
              </a:ext>
            </a:extLst>
          </p:cNvPr>
          <p:cNvSpPr/>
          <p:nvPr/>
        </p:nvSpPr>
        <p:spPr>
          <a:xfrm>
            <a:off x="5859248" y="3964608"/>
            <a:ext cx="3048000" cy="7575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0824BA24-775E-184B-B84A-53C060F703A4}"/>
              </a:ext>
            </a:extLst>
          </p:cNvPr>
          <p:cNvCxnSpPr>
            <a:cxnSpLocks/>
            <a:endCxn id="16" idx="3"/>
          </p:cNvCxnSpPr>
          <p:nvPr/>
        </p:nvCxnSpPr>
        <p:spPr>
          <a:xfrm flipH="1">
            <a:off x="4180113" y="4343401"/>
            <a:ext cx="1679136" cy="17614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09D1608-8B71-224A-94FF-ECABEC5B55A2}"/>
              </a:ext>
            </a:extLst>
          </p:cNvPr>
          <p:cNvSpPr/>
          <p:nvPr/>
        </p:nvSpPr>
        <p:spPr>
          <a:xfrm>
            <a:off x="4512748" y="6010252"/>
            <a:ext cx="2777826" cy="646331"/>
          </a:xfrm>
          <a:prstGeom prst="rect">
            <a:avLst/>
          </a:prstGeom>
        </p:spPr>
        <p:txBody>
          <a:bodyPr wrap="square">
            <a:spAutoFit/>
          </a:bodyPr>
          <a:lstStyle/>
          <a:p>
            <a:r>
              <a:rPr lang="en-US" dirty="0">
                <a:latin typeface="MinionPro"/>
              </a:rPr>
              <a:t>Or distant if it travels through the bloodstream</a:t>
            </a:r>
            <a:endParaRPr lang="en-US" dirty="0"/>
          </a:p>
        </p:txBody>
      </p:sp>
      <p:sp>
        <p:nvSpPr>
          <p:cNvPr id="21" name="Oval 20">
            <a:extLst>
              <a:ext uri="{FF2B5EF4-FFF2-40B4-BE49-F238E27FC236}">
                <a16:creationId xmlns:a16="http://schemas.microsoft.com/office/drawing/2014/main" id="{91250A2B-53A6-124C-B287-2F2638B6923B}"/>
              </a:ext>
            </a:extLst>
          </p:cNvPr>
          <p:cNvSpPr/>
          <p:nvPr/>
        </p:nvSpPr>
        <p:spPr>
          <a:xfrm>
            <a:off x="5944072" y="4534698"/>
            <a:ext cx="3048000" cy="4703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3FD9B642-CD78-2445-9C52-7F7CE4034FC4}"/>
              </a:ext>
            </a:extLst>
          </p:cNvPr>
          <p:cNvCxnSpPr>
            <a:cxnSpLocks/>
            <a:stCxn id="21" idx="2"/>
          </p:cNvCxnSpPr>
          <p:nvPr/>
        </p:nvCxnSpPr>
        <p:spPr>
          <a:xfrm flipH="1">
            <a:off x="5303198" y="4769885"/>
            <a:ext cx="640874" cy="11449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25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par>
                                <p:cTn id="13" presetID="9"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par>
                                <p:cTn id="24" presetID="9"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dissolve">
                                      <p:cBhvr>
                                        <p:cTn id="26" dur="500"/>
                                        <p:tgtEl>
                                          <p:spTgt spid="22"/>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ssolv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animBg="1"/>
      <p:bldP spid="20"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211376-915A-FF48-976B-7620F898727F}"/>
              </a:ext>
            </a:extLst>
          </p:cNvPr>
          <p:cNvSpPr/>
          <p:nvPr/>
        </p:nvSpPr>
        <p:spPr>
          <a:xfrm>
            <a:off x="101600" y="251936"/>
            <a:ext cx="6096000" cy="1477328"/>
          </a:xfrm>
          <a:prstGeom prst="rect">
            <a:avLst/>
          </a:prstGeom>
        </p:spPr>
        <p:txBody>
          <a:bodyPr>
            <a:spAutoFit/>
          </a:bodyPr>
          <a:lstStyle/>
          <a:p>
            <a:r>
              <a:rPr lang="en-US" dirty="0"/>
              <a:t>Pathogenic Actions</a:t>
            </a:r>
          </a:p>
          <a:p>
            <a:r>
              <a:rPr lang="en-US" dirty="0"/>
              <a:t>	Tissue destruction</a:t>
            </a:r>
          </a:p>
          <a:p>
            <a:r>
              <a:rPr lang="en-US" dirty="0"/>
              <a:t>	Toxins</a:t>
            </a:r>
          </a:p>
          <a:p>
            <a:r>
              <a:rPr lang="en-US" dirty="0"/>
              <a:t>		</a:t>
            </a:r>
            <a:r>
              <a:rPr lang="en-US" b="1" dirty="0"/>
              <a:t>Exotoxins</a:t>
            </a:r>
          </a:p>
          <a:p>
            <a:r>
              <a:rPr lang="en-US" dirty="0"/>
              <a:t>		Endotoxins, cell wall components</a:t>
            </a:r>
          </a:p>
        </p:txBody>
      </p:sp>
      <p:sp>
        <p:nvSpPr>
          <p:cNvPr id="2" name="Rectangle 1">
            <a:extLst>
              <a:ext uri="{FF2B5EF4-FFF2-40B4-BE49-F238E27FC236}">
                <a16:creationId xmlns:a16="http://schemas.microsoft.com/office/drawing/2014/main" id="{9E34A71E-5039-624F-AE22-945929324E8C}"/>
              </a:ext>
            </a:extLst>
          </p:cNvPr>
          <p:cNvSpPr/>
          <p:nvPr/>
        </p:nvSpPr>
        <p:spPr>
          <a:xfrm>
            <a:off x="4898571" y="1859339"/>
            <a:ext cx="6096000" cy="4247317"/>
          </a:xfrm>
          <a:prstGeom prst="rect">
            <a:avLst/>
          </a:prstGeom>
        </p:spPr>
        <p:txBody>
          <a:bodyPr>
            <a:spAutoFit/>
          </a:bodyPr>
          <a:lstStyle/>
          <a:p>
            <a:r>
              <a:rPr lang="en-US" dirty="0">
                <a:latin typeface="Arial" panose="020B0604020202020204" pitchFamily="34" charset="0"/>
              </a:rPr>
              <a:t>• </a:t>
            </a:r>
            <a:r>
              <a:rPr lang="en-US" dirty="0">
                <a:latin typeface="Calibri" panose="020F0502020204030204" pitchFamily="34" charset="0"/>
              </a:rPr>
              <a:t>Found in both Gram + and Gram - bacteria </a:t>
            </a:r>
            <a:endParaRPr lang="en-US" dirty="0"/>
          </a:p>
          <a:p>
            <a:r>
              <a:rPr lang="en-US" dirty="0">
                <a:latin typeface="Arial" panose="020B0604020202020204" pitchFamily="34" charset="0"/>
              </a:rPr>
              <a:t>• </a:t>
            </a:r>
            <a:r>
              <a:rPr lang="en-US" dirty="0">
                <a:latin typeface="Calibri" panose="020F0502020204030204" pitchFamily="34" charset="0"/>
              </a:rPr>
              <a:t>Most of the major Gram + organisms release exotoxins </a:t>
            </a:r>
            <a:endParaRPr lang="en-US" dirty="0"/>
          </a:p>
          <a:p>
            <a:r>
              <a:rPr lang="en-US" dirty="0">
                <a:latin typeface="Arial" panose="020B0604020202020204" pitchFamily="34" charset="0"/>
              </a:rPr>
              <a:t>• </a:t>
            </a:r>
            <a:r>
              <a:rPr lang="en-US" dirty="0">
                <a:latin typeface="Calibri" panose="020F0502020204030204" pitchFamily="34" charset="0"/>
              </a:rPr>
              <a:t>These cause things like anthrax, botulism, tetanus, cholera. </a:t>
            </a:r>
            <a:endParaRPr lang="en-US" dirty="0"/>
          </a:p>
          <a:p>
            <a:pPr>
              <a:buFont typeface="Arial" panose="020B0604020202020204" pitchFamily="34" charset="0"/>
              <a:buChar char="•"/>
            </a:pPr>
            <a:r>
              <a:rPr lang="en-US" dirty="0">
                <a:latin typeface="Calibri" panose="020F0502020204030204" pitchFamily="34" charset="0"/>
              </a:rPr>
              <a:t> They can be neurotoxins – causes paralysis </a:t>
            </a:r>
            <a:endParaRPr lang="en-US" dirty="0">
              <a:latin typeface="Arial" panose="020B0604020202020204" pitchFamily="34" charset="0"/>
            </a:endParaRPr>
          </a:p>
          <a:p>
            <a:pPr>
              <a:buFont typeface="Arial" panose="020B0604020202020204" pitchFamily="34" charset="0"/>
              <a:buChar char="•"/>
            </a:pPr>
            <a:r>
              <a:rPr lang="en-US" dirty="0">
                <a:latin typeface="Calibri" panose="020F0502020204030204" pitchFamily="34" charset="0"/>
              </a:rPr>
              <a:t> They can be enterotoxins – causes diarrhea </a:t>
            </a:r>
            <a:endParaRPr lang="en-US" dirty="0">
              <a:latin typeface="Arial" panose="020B0604020202020204" pitchFamily="34" charset="0"/>
            </a:endParaRPr>
          </a:p>
          <a:p>
            <a:r>
              <a:rPr lang="en-US" dirty="0">
                <a:latin typeface="Arial" panose="020B0604020202020204" pitchFamily="34" charset="0"/>
              </a:rPr>
              <a:t>• </a:t>
            </a:r>
            <a:r>
              <a:rPr lang="en-US" dirty="0">
                <a:latin typeface="Calibri" panose="020F0502020204030204" pitchFamily="34" charset="0"/>
              </a:rPr>
              <a:t>Infectious diarrhea – bacteria bind and continuously release their enterotoxin </a:t>
            </a:r>
            <a:endParaRPr lang="en-US" dirty="0"/>
          </a:p>
          <a:p>
            <a:r>
              <a:rPr lang="en-US" dirty="0">
                <a:latin typeface="Arial" panose="020B0604020202020204" pitchFamily="34" charset="0"/>
              </a:rPr>
              <a:t>• </a:t>
            </a:r>
            <a:r>
              <a:rPr lang="en-US" dirty="0">
                <a:latin typeface="Calibri" panose="020F0502020204030204" pitchFamily="34" charset="0"/>
              </a:rPr>
              <a:t>Food poisoning – bacteria grow in the food and release the enterotoxin in the food, then you eat the toxin </a:t>
            </a:r>
          </a:p>
          <a:p>
            <a:r>
              <a:rPr lang="en-US" dirty="0"/>
              <a:t>• Pyrogenic exotoxins – causes the release of cytokines and can cause rash, fever, and toxic shock syndrome (TSS) </a:t>
            </a:r>
          </a:p>
          <a:p>
            <a:r>
              <a:rPr lang="en-US" dirty="0"/>
              <a:t>• Tissue invasive exotoxins – destroys skin / tissues </a:t>
            </a:r>
          </a:p>
          <a:p>
            <a:r>
              <a:rPr lang="en-US" dirty="0"/>
              <a:t>• Other less common miscellaneous exotoxins can do various things and are organism specific </a:t>
            </a:r>
          </a:p>
          <a:p>
            <a:endParaRPr lang="en-US" dirty="0"/>
          </a:p>
        </p:txBody>
      </p:sp>
      <p:sp>
        <p:nvSpPr>
          <p:cNvPr id="3" name="Rectangle 2">
            <a:extLst>
              <a:ext uri="{FF2B5EF4-FFF2-40B4-BE49-F238E27FC236}">
                <a16:creationId xmlns:a16="http://schemas.microsoft.com/office/drawing/2014/main" id="{3172F6A9-F6EF-BC45-92D1-3BFE08C93079}"/>
              </a:ext>
            </a:extLst>
          </p:cNvPr>
          <p:cNvSpPr/>
          <p:nvPr/>
        </p:nvSpPr>
        <p:spPr>
          <a:xfrm>
            <a:off x="7399466" y="621268"/>
            <a:ext cx="1094210" cy="369332"/>
          </a:xfrm>
          <a:prstGeom prst="rect">
            <a:avLst/>
          </a:prstGeom>
        </p:spPr>
        <p:txBody>
          <a:bodyPr wrap="none">
            <a:spAutoFit/>
          </a:bodyPr>
          <a:lstStyle/>
          <a:p>
            <a:r>
              <a:rPr lang="en-US" b="1" dirty="0"/>
              <a:t>Exotoxins</a:t>
            </a:r>
            <a:endParaRPr lang="en-US" dirty="0"/>
          </a:p>
        </p:txBody>
      </p:sp>
    </p:spTree>
    <p:extLst>
      <p:ext uri="{BB962C8B-B14F-4D97-AF65-F5344CB8AC3E}">
        <p14:creationId xmlns:p14="http://schemas.microsoft.com/office/powerpoint/2010/main" val="4081249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6472" y="0"/>
            <a:ext cx="8752974" cy="6858000"/>
          </a:xfrm>
          <a:prstGeom prst="rect">
            <a:avLst/>
          </a:prstGeom>
        </p:spPr>
      </p:pic>
      <p:sp>
        <p:nvSpPr>
          <p:cNvPr id="3" name="Rectangle 2">
            <a:extLst>
              <a:ext uri="{FF2B5EF4-FFF2-40B4-BE49-F238E27FC236}">
                <a16:creationId xmlns:a16="http://schemas.microsoft.com/office/drawing/2014/main" id="{FA348FFD-1FEC-B04C-9752-BB52F39D07A9}"/>
              </a:ext>
            </a:extLst>
          </p:cNvPr>
          <p:cNvSpPr/>
          <p:nvPr/>
        </p:nvSpPr>
        <p:spPr>
          <a:xfrm>
            <a:off x="288472" y="2260938"/>
            <a:ext cx="2835728" cy="4247317"/>
          </a:xfrm>
          <a:prstGeom prst="rect">
            <a:avLst/>
          </a:prstGeom>
        </p:spPr>
        <p:txBody>
          <a:bodyPr wrap="square">
            <a:spAutoFit/>
          </a:bodyPr>
          <a:lstStyle/>
          <a:p>
            <a:r>
              <a:rPr lang="en-US" dirty="0">
                <a:latin typeface="Arial" panose="020B0604020202020204" pitchFamily="34" charset="0"/>
              </a:rPr>
              <a:t>• </a:t>
            </a:r>
            <a:r>
              <a:rPr lang="en-US" dirty="0">
                <a:latin typeface="Calibri" panose="020F0502020204030204" pitchFamily="34" charset="0"/>
              </a:rPr>
              <a:t>Many exotoxins are dimeric with A and B subunits. </a:t>
            </a:r>
            <a:endParaRPr lang="en-US" dirty="0"/>
          </a:p>
          <a:p>
            <a:r>
              <a:rPr lang="en-US" dirty="0">
                <a:latin typeface="Arial" panose="020B0604020202020204" pitchFamily="34" charset="0"/>
              </a:rPr>
              <a:t>• </a:t>
            </a:r>
            <a:r>
              <a:rPr lang="en-US" dirty="0">
                <a:latin typeface="Calibri" panose="020F0502020204030204" pitchFamily="34" charset="0"/>
              </a:rPr>
              <a:t>B = binds, then A enters the cell and causes injury </a:t>
            </a:r>
            <a:endParaRPr lang="en-US" dirty="0"/>
          </a:p>
          <a:p>
            <a:r>
              <a:rPr lang="en-US" dirty="0">
                <a:latin typeface="Arial" panose="020B0604020202020204" pitchFamily="34" charset="0"/>
              </a:rPr>
              <a:t>• </a:t>
            </a:r>
            <a:r>
              <a:rPr lang="en-US" dirty="0">
                <a:latin typeface="Calibri" panose="020F0502020204030204" pitchFamily="34" charset="0"/>
              </a:rPr>
              <a:t>targets of A-B toxins include ribosomes, transport mechanisms, and intracellular signaling (cyclic adenosine monophosphate [cAMP] production, G-protein function), with effects ranging from diarrhea to loss of neuronal function to death </a:t>
            </a:r>
            <a:endParaRPr lang="en-US" dirty="0"/>
          </a:p>
        </p:txBody>
      </p:sp>
      <p:sp>
        <p:nvSpPr>
          <p:cNvPr id="4" name="Rectangle 3">
            <a:extLst>
              <a:ext uri="{FF2B5EF4-FFF2-40B4-BE49-F238E27FC236}">
                <a16:creationId xmlns:a16="http://schemas.microsoft.com/office/drawing/2014/main" id="{5BFB8391-67A8-3E46-BA3A-05594BB5BB1B}"/>
              </a:ext>
            </a:extLst>
          </p:cNvPr>
          <p:cNvSpPr/>
          <p:nvPr/>
        </p:nvSpPr>
        <p:spPr>
          <a:xfrm>
            <a:off x="101600" y="251936"/>
            <a:ext cx="6096000" cy="1754326"/>
          </a:xfrm>
          <a:prstGeom prst="rect">
            <a:avLst/>
          </a:prstGeom>
        </p:spPr>
        <p:txBody>
          <a:bodyPr>
            <a:spAutoFit/>
          </a:bodyPr>
          <a:lstStyle/>
          <a:p>
            <a:r>
              <a:rPr lang="en-US" dirty="0"/>
              <a:t>Pathogenic Actions</a:t>
            </a:r>
          </a:p>
          <a:p>
            <a:r>
              <a:rPr lang="en-US" dirty="0"/>
              <a:t>   Tissue destruction</a:t>
            </a:r>
          </a:p>
          <a:p>
            <a:r>
              <a:rPr lang="en-US" dirty="0"/>
              <a:t>   Toxins</a:t>
            </a:r>
          </a:p>
          <a:p>
            <a:r>
              <a:rPr lang="en-US" dirty="0"/>
              <a:t>	</a:t>
            </a:r>
            <a:r>
              <a:rPr lang="en-US" b="1" dirty="0"/>
              <a:t>Exotoxins</a:t>
            </a:r>
          </a:p>
          <a:p>
            <a:r>
              <a:rPr lang="en-US" dirty="0"/>
              <a:t>	Endotoxins, </a:t>
            </a:r>
          </a:p>
          <a:p>
            <a:r>
              <a:rPr lang="en-US" dirty="0"/>
              <a:t>	cell wall components</a:t>
            </a:r>
          </a:p>
        </p:txBody>
      </p:sp>
    </p:spTree>
    <p:extLst>
      <p:ext uri="{BB962C8B-B14F-4D97-AF65-F5344CB8AC3E}">
        <p14:creationId xmlns:p14="http://schemas.microsoft.com/office/powerpoint/2010/main" val="853571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FC7FA8-7C9C-114E-B79A-D828A852F594}"/>
              </a:ext>
            </a:extLst>
          </p:cNvPr>
          <p:cNvSpPr/>
          <p:nvPr/>
        </p:nvSpPr>
        <p:spPr>
          <a:xfrm>
            <a:off x="522515" y="2750127"/>
            <a:ext cx="6096000" cy="3139321"/>
          </a:xfrm>
          <a:prstGeom prst="rect">
            <a:avLst/>
          </a:prstGeom>
        </p:spPr>
        <p:txBody>
          <a:bodyPr>
            <a:spAutoFit/>
          </a:bodyPr>
          <a:lstStyle/>
          <a:p>
            <a:endParaRPr lang="en-US" dirty="0">
              <a:latin typeface="MinionPro"/>
            </a:endParaRPr>
          </a:p>
          <a:p>
            <a:r>
              <a:rPr lang="en-US" dirty="0">
                <a:latin typeface="MinionPro"/>
              </a:rPr>
              <a:t>Activate T cells by binding simultaneously to a T-cell receptor and a major histocompatibility complex class II (MHC II) on an antigen-presenting cell </a:t>
            </a:r>
            <a:r>
              <a:rPr lang="en-US" b="1" dirty="0">
                <a:latin typeface="MinionPro"/>
              </a:rPr>
              <a:t>without requiring antigen</a:t>
            </a:r>
            <a:r>
              <a:rPr lang="en-US" dirty="0">
                <a:latin typeface="MinionPro"/>
              </a:rPr>
              <a:t>. </a:t>
            </a:r>
          </a:p>
          <a:p>
            <a:r>
              <a:rPr lang="en-US" i="1" dirty="0">
                <a:latin typeface="MinionPro"/>
              </a:rPr>
              <a:t>Thus, superantigens activate large numbers of T cells to release large amounts of interleukins (including IL-1, IL-2, IL-6), </a:t>
            </a:r>
            <a:r>
              <a:rPr lang="en-US" dirty="0">
                <a:latin typeface="MinionPro"/>
              </a:rPr>
              <a:t>TNF-</a:t>
            </a:r>
            <a:r>
              <a:rPr lang="el-GR" dirty="0">
                <a:latin typeface="SymbolNew"/>
              </a:rPr>
              <a:t>α</a:t>
            </a:r>
            <a:r>
              <a:rPr lang="el-GR" dirty="0">
                <a:latin typeface="MinionPro"/>
              </a:rPr>
              <a:t>, </a:t>
            </a:r>
            <a:r>
              <a:rPr lang="en-US" dirty="0">
                <a:latin typeface="MinionPro"/>
              </a:rPr>
              <a:t>IFN-</a:t>
            </a:r>
            <a:r>
              <a:rPr lang="el-GR" dirty="0">
                <a:latin typeface="SymbolNew"/>
              </a:rPr>
              <a:t>γ</a:t>
            </a:r>
            <a:r>
              <a:rPr lang="el-GR" dirty="0">
                <a:latin typeface="MinionPro"/>
              </a:rPr>
              <a:t>, </a:t>
            </a:r>
            <a:r>
              <a:rPr lang="en-US" dirty="0">
                <a:latin typeface="MinionPro"/>
              </a:rPr>
              <a:t>and various chemokines. </a:t>
            </a:r>
            <a:r>
              <a:rPr lang="en-US" i="1" dirty="0">
                <a:latin typeface="MinionPro"/>
              </a:rPr>
              <a:t>(</a:t>
            </a:r>
            <a:r>
              <a:rPr lang="en-US" b="1" i="1" dirty="0">
                <a:latin typeface="MinionPro"/>
              </a:rPr>
              <a:t>A cytokine storm</a:t>
            </a:r>
            <a:r>
              <a:rPr lang="en-US" i="1" dirty="0">
                <a:latin typeface="MinionPro"/>
              </a:rPr>
              <a:t>) </a:t>
            </a:r>
            <a:endParaRPr lang="en-US" dirty="0">
              <a:latin typeface="MinionPro"/>
            </a:endParaRPr>
          </a:p>
          <a:p>
            <a:r>
              <a:rPr lang="en-US" dirty="0">
                <a:latin typeface="MinionPro"/>
              </a:rPr>
              <a:t> </a:t>
            </a:r>
          </a:p>
          <a:p>
            <a:r>
              <a:rPr lang="en-US" dirty="0">
                <a:latin typeface="MinionPro"/>
              </a:rPr>
              <a:t>Can results in </a:t>
            </a:r>
            <a:r>
              <a:rPr lang="en-US" i="1" dirty="0">
                <a:latin typeface="MinionPro"/>
              </a:rPr>
              <a:t>life-threatening fever, shock, rash, and autoimmune-like responses</a:t>
            </a:r>
            <a:r>
              <a:rPr lang="en-US" dirty="0">
                <a:latin typeface="MinionPro"/>
              </a:rPr>
              <a:t>. </a:t>
            </a:r>
          </a:p>
          <a:p>
            <a:r>
              <a:rPr lang="en-US" i="1" dirty="0">
                <a:latin typeface="MinionPro"/>
              </a:rPr>
              <a:t>. </a:t>
            </a:r>
            <a:endParaRPr lang="en-US" dirty="0"/>
          </a:p>
        </p:txBody>
      </p:sp>
      <p:sp>
        <p:nvSpPr>
          <p:cNvPr id="3" name="Rectangle 2">
            <a:extLst>
              <a:ext uri="{FF2B5EF4-FFF2-40B4-BE49-F238E27FC236}">
                <a16:creationId xmlns:a16="http://schemas.microsoft.com/office/drawing/2014/main" id="{AB9E218F-0E7C-0B42-A21C-4C82E04AD8FB}"/>
              </a:ext>
            </a:extLst>
          </p:cNvPr>
          <p:cNvSpPr/>
          <p:nvPr/>
        </p:nvSpPr>
        <p:spPr>
          <a:xfrm>
            <a:off x="101600" y="251936"/>
            <a:ext cx="6096000" cy="1754326"/>
          </a:xfrm>
          <a:prstGeom prst="rect">
            <a:avLst/>
          </a:prstGeom>
        </p:spPr>
        <p:txBody>
          <a:bodyPr>
            <a:spAutoFit/>
          </a:bodyPr>
          <a:lstStyle/>
          <a:p>
            <a:r>
              <a:rPr lang="en-US" dirty="0"/>
              <a:t>Pathogenic Actions</a:t>
            </a:r>
          </a:p>
          <a:p>
            <a:r>
              <a:rPr lang="en-US" dirty="0"/>
              <a:t>   Tissue destruction</a:t>
            </a:r>
          </a:p>
          <a:p>
            <a:r>
              <a:rPr lang="en-US" dirty="0"/>
              <a:t>   Toxins</a:t>
            </a:r>
          </a:p>
          <a:p>
            <a:r>
              <a:rPr lang="en-US" dirty="0"/>
              <a:t>	</a:t>
            </a:r>
            <a:r>
              <a:rPr lang="en-US" b="1" dirty="0"/>
              <a:t>Exotoxins</a:t>
            </a:r>
          </a:p>
          <a:p>
            <a:r>
              <a:rPr lang="en-US" dirty="0"/>
              <a:t>	Endotoxins, </a:t>
            </a:r>
          </a:p>
          <a:p>
            <a:r>
              <a:rPr lang="en-US" dirty="0"/>
              <a:t>	cell wall components</a:t>
            </a:r>
          </a:p>
        </p:txBody>
      </p:sp>
      <p:pic>
        <p:nvPicPr>
          <p:cNvPr id="4" name="Picture 3">
            <a:extLst>
              <a:ext uri="{FF2B5EF4-FFF2-40B4-BE49-F238E27FC236}">
                <a16:creationId xmlns:a16="http://schemas.microsoft.com/office/drawing/2014/main" id="{71E36DF8-AF03-CB47-960D-3CBFA9DA7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8426" y="1814507"/>
            <a:ext cx="4191662" cy="4463143"/>
          </a:xfrm>
          <a:prstGeom prst="rect">
            <a:avLst/>
          </a:prstGeom>
        </p:spPr>
      </p:pic>
      <p:sp>
        <p:nvSpPr>
          <p:cNvPr id="5" name="Rectangle 4">
            <a:extLst>
              <a:ext uri="{FF2B5EF4-FFF2-40B4-BE49-F238E27FC236}">
                <a16:creationId xmlns:a16="http://schemas.microsoft.com/office/drawing/2014/main" id="{21845CE0-B2B0-014E-92C3-D5B080B38219}"/>
              </a:ext>
            </a:extLst>
          </p:cNvPr>
          <p:cNvSpPr/>
          <p:nvPr/>
        </p:nvSpPr>
        <p:spPr>
          <a:xfrm>
            <a:off x="4625231" y="706942"/>
            <a:ext cx="2303195" cy="523220"/>
          </a:xfrm>
          <a:prstGeom prst="rect">
            <a:avLst/>
          </a:prstGeom>
        </p:spPr>
        <p:txBody>
          <a:bodyPr wrap="none">
            <a:spAutoFit/>
          </a:bodyPr>
          <a:lstStyle/>
          <a:p>
            <a:r>
              <a:rPr lang="en-US" sz="2800" b="1" dirty="0">
                <a:latin typeface="MinionPro"/>
              </a:rPr>
              <a:t>Superantigens</a:t>
            </a:r>
            <a:endParaRPr lang="en-US" sz="2800" dirty="0">
              <a:latin typeface="MinionPro"/>
            </a:endParaRPr>
          </a:p>
        </p:txBody>
      </p:sp>
    </p:spTree>
    <p:extLst>
      <p:ext uri="{BB962C8B-B14F-4D97-AF65-F5344CB8AC3E}">
        <p14:creationId xmlns:p14="http://schemas.microsoft.com/office/powerpoint/2010/main" val="742425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600" y="0"/>
            <a:ext cx="8156308" cy="6858000"/>
          </a:xfrm>
          <a:prstGeom prst="rect">
            <a:avLst/>
          </a:prstGeom>
        </p:spPr>
      </p:pic>
    </p:spTree>
    <p:extLst>
      <p:ext uri="{BB962C8B-B14F-4D97-AF65-F5344CB8AC3E}">
        <p14:creationId xmlns:p14="http://schemas.microsoft.com/office/powerpoint/2010/main" val="1089944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0616EA-D15E-D94E-89DC-E3D72B2CC26A}"/>
              </a:ext>
            </a:extLst>
          </p:cNvPr>
          <p:cNvSpPr/>
          <p:nvPr/>
        </p:nvSpPr>
        <p:spPr>
          <a:xfrm>
            <a:off x="1014187" y="2683621"/>
            <a:ext cx="6096000" cy="2800767"/>
          </a:xfrm>
          <a:prstGeom prst="rect">
            <a:avLst/>
          </a:prstGeom>
        </p:spPr>
        <p:txBody>
          <a:bodyPr>
            <a:spAutoFit/>
          </a:bodyPr>
          <a:lstStyle/>
          <a:p>
            <a:r>
              <a:rPr lang="en-US" dirty="0">
                <a:latin typeface="Arial" panose="020B0604020202020204" pitchFamily="34" charset="0"/>
              </a:rPr>
              <a:t>• </a:t>
            </a:r>
            <a:r>
              <a:rPr lang="en-US" dirty="0">
                <a:latin typeface="Calibri" panose="020F0502020204030204" pitchFamily="34" charset="0"/>
              </a:rPr>
              <a:t>This is the lipid A portion of LPS (lipopolysaccharide) - we talked about it previously when we discussed the Gram neg outer membrane </a:t>
            </a:r>
          </a:p>
          <a:p>
            <a:r>
              <a:rPr lang="en-US" dirty="0">
                <a:latin typeface="Arial" panose="020B0604020202020204" pitchFamily="34" charset="0"/>
              </a:rPr>
              <a:t>• </a:t>
            </a:r>
            <a:r>
              <a:rPr lang="en-US" dirty="0">
                <a:latin typeface="Calibri" panose="020F0502020204030204" pitchFamily="34" charset="0"/>
              </a:rPr>
              <a:t>So, it’s only found in Gram negative bacteria </a:t>
            </a:r>
            <a:r>
              <a:rPr lang="en-US" sz="3200" dirty="0">
                <a:solidFill>
                  <a:srgbClr val="BF0000"/>
                </a:solidFill>
                <a:latin typeface="CalibriLight"/>
              </a:rPr>
              <a:t> </a:t>
            </a:r>
            <a:endParaRPr lang="en-US" dirty="0"/>
          </a:p>
          <a:p>
            <a:endParaRPr lang="en-US" dirty="0"/>
          </a:p>
          <a:p>
            <a:r>
              <a:rPr lang="en-US" dirty="0">
                <a:latin typeface="Arial" panose="020B0604020202020204" pitchFamily="34" charset="0"/>
              </a:rPr>
              <a:t>• </a:t>
            </a:r>
            <a:r>
              <a:rPr lang="en-US" dirty="0">
                <a:latin typeface="Calibri" panose="020F0502020204030204" pitchFamily="34" charset="0"/>
              </a:rPr>
              <a:t>Released during infection when inside the body </a:t>
            </a:r>
            <a:endParaRPr lang="en-US" dirty="0"/>
          </a:p>
          <a:p>
            <a:endParaRPr lang="en-US" dirty="0">
              <a:latin typeface="Arial" panose="020B0604020202020204" pitchFamily="34" charset="0"/>
            </a:endParaRPr>
          </a:p>
          <a:p>
            <a:r>
              <a:rPr lang="en-US" dirty="0">
                <a:latin typeface="Arial" panose="020B0604020202020204" pitchFamily="34" charset="0"/>
              </a:rPr>
              <a:t>• </a:t>
            </a:r>
            <a:r>
              <a:rPr lang="en-US" dirty="0">
                <a:latin typeface="Calibri" panose="020F0502020204030204" pitchFamily="34" charset="0"/>
              </a:rPr>
              <a:t>One of the reasons why some infections (like meningitis from </a:t>
            </a:r>
            <a:r>
              <a:rPr lang="en-US" dirty="0">
                <a:latin typeface="Calibri,Italic"/>
              </a:rPr>
              <a:t>N. meningitidis</a:t>
            </a:r>
            <a:r>
              <a:rPr lang="en-US" dirty="0">
                <a:latin typeface="Calibri" panose="020F0502020204030204" pitchFamily="34" charset="0"/>
              </a:rPr>
              <a:t>) is so deadly </a:t>
            </a:r>
            <a:endParaRPr lang="en-US" dirty="0"/>
          </a:p>
        </p:txBody>
      </p:sp>
      <p:sp>
        <p:nvSpPr>
          <p:cNvPr id="3" name="Rectangle 2">
            <a:extLst>
              <a:ext uri="{FF2B5EF4-FFF2-40B4-BE49-F238E27FC236}">
                <a16:creationId xmlns:a16="http://schemas.microsoft.com/office/drawing/2014/main" id="{32CAE84C-5125-1741-B13A-6114A252481F}"/>
              </a:ext>
            </a:extLst>
          </p:cNvPr>
          <p:cNvSpPr/>
          <p:nvPr/>
        </p:nvSpPr>
        <p:spPr>
          <a:xfrm>
            <a:off x="4398287" y="577334"/>
            <a:ext cx="1831463" cy="523220"/>
          </a:xfrm>
          <a:prstGeom prst="rect">
            <a:avLst/>
          </a:prstGeom>
        </p:spPr>
        <p:txBody>
          <a:bodyPr wrap="none">
            <a:spAutoFit/>
          </a:bodyPr>
          <a:lstStyle/>
          <a:p>
            <a:r>
              <a:rPr lang="en-US" sz="2800" b="1" dirty="0">
                <a:solidFill>
                  <a:srgbClr val="BF0000"/>
                </a:solidFill>
                <a:latin typeface="CalibriLight"/>
              </a:rPr>
              <a:t>Endotoxins</a:t>
            </a:r>
            <a:endParaRPr lang="en-US" sz="2800" b="1" dirty="0"/>
          </a:p>
        </p:txBody>
      </p:sp>
      <p:pic>
        <p:nvPicPr>
          <p:cNvPr id="5" name="Picture 4">
            <a:extLst>
              <a:ext uri="{FF2B5EF4-FFF2-40B4-BE49-F238E27FC236}">
                <a16:creationId xmlns:a16="http://schemas.microsoft.com/office/drawing/2014/main" id="{80066075-CCCA-FC48-9D4C-27FDD62BBBAE}"/>
              </a:ext>
            </a:extLst>
          </p:cNvPr>
          <p:cNvPicPr>
            <a:picLocks noChangeAspect="1"/>
          </p:cNvPicPr>
          <p:nvPr/>
        </p:nvPicPr>
        <p:blipFill>
          <a:blip r:embed="rId2"/>
          <a:stretch>
            <a:fillRect/>
          </a:stretch>
        </p:blipFill>
        <p:spPr>
          <a:xfrm>
            <a:off x="8129814" y="2568756"/>
            <a:ext cx="3835400" cy="2476500"/>
          </a:xfrm>
          <a:prstGeom prst="rect">
            <a:avLst/>
          </a:prstGeom>
        </p:spPr>
      </p:pic>
      <p:sp>
        <p:nvSpPr>
          <p:cNvPr id="6" name="TextBox 5">
            <a:extLst>
              <a:ext uri="{FF2B5EF4-FFF2-40B4-BE49-F238E27FC236}">
                <a16:creationId xmlns:a16="http://schemas.microsoft.com/office/drawing/2014/main" id="{857F8778-01CD-694A-8566-5F8F2243304F}"/>
              </a:ext>
            </a:extLst>
          </p:cNvPr>
          <p:cNvSpPr txBox="1"/>
          <p:nvPr/>
        </p:nvSpPr>
        <p:spPr>
          <a:xfrm rot="16200000">
            <a:off x="6956993" y="3622339"/>
            <a:ext cx="1976310" cy="369332"/>
          </a:xfrm>
          <a:prstGeom prst="rect">
            <a:avLst/>
          </a:prstGeom>
          <a:noFill/>
        </p:spPr>
        <p:txBody>
          <a:bodyPr wrap="none" rtlCol="0">
            <a:spAutoFit/>
          </a:bodyPr>
          <a:lstStyle/>
          <a:p>
            <a:r>
              <a:rPr lang="en-US" dirty="0"/>
              <a:t>Lipopolysaccharide</a:t>
            </a:r>
          </a:p>
        </p:txBody>
      </p:sp>
    </p:spTree>
    <p:extLst>
      <p:ext uri="{BB962C8B-B14F-4D97-AF65-F5344CB8AC3E}">
        <p14:creationId xmlns:p14="http://schemas.microsoft.com/office/powerpoint/2010/main" val="726833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5A9B83-0CDA-BE4A-A21C-9ABA542A44EA}"/>
              </a:ext>
            </a:extLst>
          </p:cNvPr>
          <p:cNvPicPr>
            <a:picLocks noChangeAspect="1"/>
          </p:cNvPicPr>
          <p:nvPr/>
        </p:nvPicPr>
        <p:blipFill>
          <a:blip r:embed="rId2"/>
          <a:stretch>
            <a:fillRect/>
          </a:stretch>
        </p:blipFill>
        <p:spPr>
          <a:xfrm>
            <a:off x="1545771" y="0"/>
            <a:ext cx="9334244" cy="6858000"/>
          </a:xfrm>
          <a:prstGeom prst="rect">
            <a:avLst/>
          </a:prstGeom>
        </p:spPr>
      </p:pic>
    </p:spTree>
    <p:extLst>
      <p:ext uri="{BB962C8B-B14F-4D97-AF65-F5344CB8AC3E}">
        <p14:creationId xmlns:p14="http://schemas.microsoft.com/office/powerpoint/2010/main" val="415052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6C643C-06FB-F047-83A9-E93F3815302B}"/>
              </a:ext>
            </a:extLst>
          </p:cNvPr>
          <p:cNvSpPr/>
          <p:nvPr/>
        </p:nvSpPr>
        <p:spPr>
          <a:xfrm>
            <a:off x="2569028" y="1716375"/>
            <a:ext cx="6096000" cy="3477875"/>
          </a:xfrm>
          <a:prstGeom prst="rect">
            <a:avLst/>
          </a:prstGeom>
        </p:spPr>
        <p:txBody>
          <a:bodyPr>
            <a:spAutoFit/>
          </a:bodyPr>
          <a:lstStyle/>
          <a:p>
            <a:r>
              <a:rPr lang="en-US" sz="2000" dirty="0">
                <a:latin typeface="Arial" panose="020B0604020202020204" pitchFamily="34" charset="0"/>
              </a:rPr>
              <a:t>• </a:t>
            </a:r>
            <a:r>
              <a:rPr lang="en-US" sz="2000" dirty="0">
                <a:latin typeface="Calibri" panose="020F0502020204030204" pitchFamily="34" charset="0"/>
              </a:rPr>
              <a:t>Septic shock – can be due to G + or G – bacteria </a:t>
            </a:r>
            <a:r>
              <a:rPr lang="en-US" sz="2000" dirty="0">
                <a:latin typeface="Arial" panose="020B0604020202020204" pitchFamily="34" charset="0"/>
              </a:rPr>
              <a:t>• </a:t>
            </a:r>
            <a:r>
              <a:rPr lang="en-US" sz="2000" dirty="0">
                <a:latin typeface="Calibri" panose="020F0502020204030204" pitchFamily="34" charset="0"/>
              </a:rPr>
              <a:t>No. 1 cause of death in the ICU </a:t>
            </a:r>
            <a:endParaRPr lang="en-US" sz="2000" dirty="0"/>
          </a:p>
          <a:p>
            <a:r>
              <a:rPr lang="en-US" sz="2000" dirty="0">
                <a:latin typeface="Arial" panose="020B0604020202020204" pitchFamily="34" charset="0"/>
              </a:rPr>
              <a:t>• </a:t>
            </a:r>
            <a:r>
              <a:rPr lang="en-US" sz="2000" dirty="0">
                <a:latin typeface="Calibri" panose="020F0502020204030204" pitchFamily="34" charset="0"/>
              </a:rPr>
              <a:t>Bacteremia – bacteria in the blood (has spread from its localized infection site) </a:t>
            </a:r>
            <a:endParaRPr lang="en-US" sz="2000" dirty="0"/>
          </a:p>
          <a:p>
            <a:r>
              <a:rPr lang="en-US" sz="2000" dirty="0">
                <a:latin typeface="Arial" panose="020B0604020202020204" pitchFamily="34" charset="0"/>
              </a:rPr>
              <a:t>• </a:t>
            </a:r>
            <a:r>
              <a:rPr lang="en-US" sz="2000" dirty="0">
                <a:latin typeface="Calibri" panose="020F0502020204030204" pitchFamily="34" charset="0"/>
              </a:rPr>
              <a:t>Sepsis – when bacteremia is causing your immune response to react (you feel very sick) </a:t>
            </a:r>
            <a:endParaRPr lang="en-US" sz="2000" dirty="0"/>
          </a:p>
          <a:p>
            <a:r>
              <a:rPr lang="en-US" sz="2000" dirty="0">
                <a:latin typeface="Arial" panose="020B0604020202020204" pitchFamily="34" charset="0"/>
              </a:rPr>
              <a:t>• </a:t>
            </a:r>
            <a:r>
              <a:rPr lang="en-US" sz="2000" dirty="0">
                <a:latin typeface="Calibri" panose="020F0502020204030204" pitchFamily="34" charset="0"/>
              </a:rPr>
              <a:t>Septic shock – severe sepsis, causes low blood pressure and organ failure</a:t>
            </a:r>
            <a:endParaRPr lang="en-US" sz="2000" dirty="0"/>
          </a:p>
          <a:p>
            <a:r>
              <a:rPr lang="en-US" sz="2000" dirty="0">
                <a:latin typeface="Arial" panose="020B0604020202020204" pitchFamily="34" charset="0"/>
              </a:rPr>
              <a:t>• </a:t>
            </a:r>
            <a:r>
              <a:rPr lang="en-US" sz="2000" dirty="0">
                <a:latin typeface="Calibri" panose="020F0502020204030204" pitchFamily="34" charset="0"/>
              </a:rPr>
              <a:t>Your body responds by releasing endogenous mediators of sepsis (like tumor necrosis factor, TNF, and others). </a:t>
            </a:r>
            <a:endParaRPr lang="en-US" sz="2000" dirty="0"/>
          </a:p>
        </p:txBody>
      </p:sp>
      <p:sp>
        <p:nvSpPr>
          <p:cNvPr id="5" name="TextBox 4">
            <a:extLst>
              <a:ext uri="{FF2B5EF4-FFF2-40B4-BE49-F238E27FC236}">
                <a16:creationId xmlns:a16="http://schemas.microsoft.com/office/drawing/2014/main" id="{57236A23-42C8-D74B-9160-FF788E7C837B}"/>
              </a:ext>
            </a:extLst>
          </p:cNvPr>
          <p:cNvSpPr txBox="1"/>
          <p:nvPr/>
        </p:nvSpPr>
        <p:spPr>
          <a:xfrm>
            <a:off x="4591651" y="674914"/>
            <a:ext cx="2050754" cy="523220"/>
          </a:xfrm>
          <a:prstGeom prst="rect">
            <a:avLst/>
          </a:prstGeom>
          <a:noFill/>
        </p:spPr>
        <p:txBody>
          <a:bodyPr wrap="none" rtlCol="0">
            <a:spAutoFit/>
          </a:bodyPr>
          <a:lstStyle/>
          <a:p>
            <a:r>
              <a:rPr lang="en-US" sz="2800" b="1" dirty="0"/>
              <a:t>Septic Shock</a:t>
            </a:r>
          </a:p>
        </p:txBody>
      </p:sp>
      <p:sp>
        <p:nvSpPr>
          <p:cNvPr id="6" name="TextBox 5">
            <a:extLst>
              <a:ext uri="{FF2B5EF4-FFF2-40B4-BE49-F238E27FC236}">
                <a16:creationId xmlns:a16="http://schemas.microsoft.com/office/drawing/2014/main" id="{658F4B52-9810-1147-8675-A5750CDD284D}"/>
              </a:ext>
            </a:extLst>
          </p:cNvPr>
          <p:cNvSpPr txBox="1"/>
          <p:nvPr/>
        </p:nvSpPr>
        <p:spPr>
          <a:xfrm>
            <a:off x="206829" y="268421"/>
            <a:ext cx="2219647" cy="646331"/>
          </a:xfrm>
          <a:prstGeom prst="rect">
            <a:avLst/>
          </a:prstGeom>
          <a:noFill/>
        </p:spPr>
        <p:txBody>
          <a:bodyPr wrap="none" rtlCol="0">
            <a:spAutoFit/>
          </a:bodyPr>
          <a:lstStyle/>
          <a:p>
            <a:r>
              <a:rPr lang="en-US" dirty="0"/>
              <a:t>Immunopathogenesis</a:t>
            </a:r>
          </a:p>
          <a:p>
            <a:endParaRPr lang="en-US" dirty="0"/>
          </a:p>
        </p:txBody>
      </p:sp>
    </p:spTree>
    <p:extLst>
      <p:ext uri="{BB962C8B-B14F-4D97-AF65-F5344CB8AC3E}">
        <p14:creationId xmlns:p14="http://schemas.microsoft.com/office/powerpoint/2010/main" val="2693118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BF9549-6FCB-3544-8A6F-183A3396C80B}"/>
              </a:ext>
            </a:extLst>
          </p:cNvPr>
          <p:cNvSpPr/>
          <p:nvPr/>
        </p:nvSpPr>
        <p:spPr>
          <a:xfrm>
            <a:off x="99140" y="109249"/>
            <a:ext cx="1826462" cy="369332"/>
          </a:xfrm>
          <a:prstGeom prst="rect">
            <a:avLst/>
          </a:prstGeom>
        </p:spPr>
        <p:txBody>
          <a:bodyPr wrap="none">
            <a:spAutoFit/>
          </a:bodyPr>
          <a:lstStyle/>
          <a:p>
            <a:r>
              <a:rPr lang="en-US" dirty="0"/>
              <a:t>Escaping the host</a:t>
            </a:r>
          </a:p>
        </p:txBody>
      </p:sp>
      <p:sp>
        <p:nvSpPr>
          <p:cNvPr id="6" name="Rectangle 5">
            <a:extLst>
              <a:ext uri="{FF2B5EF4-FFF2-40B4-BE49-F238E27FC236}">
                <a16:creationId xmlns:a16="http://schemas.microsoft.com/office/drawing/2014/main" id="{56C6A3E9-987D-3542-869F-42B4FACD50C6}"/>
              </a:ext>
            </a:extLst>
          </p:cNvPr>
          <p:cNvSpPr/>
          <p:nvPr/>
        </p:nvSpPr>
        <p:spPr>
          <a:xfrm>
            <a:off x="3048000" y="1782396"/>
            <a:ext cx="6868886" cy="3170099"/>
          </a:xfrm>
          <a:prstGeom prst="rect">
            <a:avLst/>
          </a:prstGeom>
        </p:spPr>
        <p:txBody>
          <a:bodyPr wrap="square">
            <a:spAutoFit/>
          </a:bodyPr>
          <a:lstStyle/>
          <a:p>
            <a:r>
              <a:rPr lang="en-US" sz="2000" dirty="0">
                <a:latin typeface="Arial" panose="020B0604020202020204" pitchFamily="34" charset="0"/>
              </a:rPr>
              <a:t>• </a:t>
            </a:r>
            <a:r>
              <a:rPr lang="en-US" sz="2000" dirty="0">
                <a:latin typeface="Calibri" panose="020F0502020204030204" pitchFamily="34" charset="0"/>
              </a:rPr>
              <a:t>Capsule – on some Gram+ and Gram– organisms</a:t>
            </a:r>
            <a:br>
              <a:rPr lang="en-US" sz="2000" dirty="0">
                <a:latin typeface="Calibri" panose="020F0502020204030204" pitchFamily="34" charset="0"/>
              </a:rPr>
            </a:br>
            <a:r>
              <a:rPr lang="en-US" sz="2000" dirty="0">
                <a:latin typeface="Calibri" panose="020F0502020204030204" pitchFamily="34" charset="0"/>
              </a:rPr>
              <a:t>	</a:t>
            </a:r>
            <a:r>
              <a:rPr lang="en-US" sz="2000" dirty="0">
                <a:latin typeface="Arial" panose="020B0604020202020204" pitchFamily="34" charset="0"/>
              </a:rPr>
              <a:t>• </a:t>
            </a:r>
            <a:r>
              <a:rPr lang="en-US" sz="2000" dirty="0">
                <a:latin typeface="Calibri" panose="020F0502020204030204" pitchFamily="34" charset="0"/>
              </a:rPr>
              <a:t>Carbohydrate rich layer that’s gelatinous (slime) </a:t>
            </a:r>
            <a:endParaRPr lang="en-US" sz="2000" dirty="0"/>
          </a:p>
          <a:p>
            <a:r>
              <a:rPr lang="en-US" sz="2000" dirty="0">
                <a:latin typeface="Arial" panose="020B0604020202020204" pitchFamily="34" charset="0"/>
              </a:rPr>
              <a:t>	• </a:t>
            </a:r>
            <a:r>
              <a:rPr lang="en-US" sz="2000" dirty="0">
                <a:latin typeface="Calibri" panose="020F0502020204030204" pitchFamily="34" charset="0"/>
              </a:rPr>
              <a:t>Coats the outer membrane and protects the bacteria </a:t>
            </a:r>
          </a:p>
          <a:p>
            <a:r>
              <a:rPr lang="en-US" sz="2000" dirty="0">
                <a:latin typeface="Calibri" panose="020F0502020204030204" pitchFamily="34" charset="0"/>
              </a:rPr>
              <a:t>	</a:t>
            </a:r>
            <a:r>
              <a:rPr lang="en-US" sz="2000" dirty="0">
                <a:latin typeface="Arial" panose="020B0604020202020204" pitchFamily="34" charset="0"/>
              </a:rPr>
              <a:t>• </a:t>
            </a:r>
            <a:r>
              <a:rPr lang="en-US" sz="2000" dirty="0">
                <a:latin typeface="Calibri" panose="020F0502020204030204" pitchFamily="34" charset="0"/>
              </a:rPr>
              <a:t>Macrophages cannot engulf them </a:t>
            </a:r>
            <a:endParaRPr lang="en-US" sz="2000" dirty="0"/>
          </a:p>
          <a:p>
            <a:r>
              <a:rPr lang="en-US" sz="2000" dirty="0">
                <a:latin typeface="Arial" panose="020B0604020202020204" pitchFamily="34" charset="0"/>
              </a:rPr>
              <a:t>• </a:t>
            </a:r>
            <a:r>
              <a:rPr lang="en-US" sz="2000" dirty="0">
                <a:latin typeface="Calibri" panose="020F0502020204030204" pitchFamily="34" charset="0"/>
              </a:rPr>
              <a:t>Biofilms – similar to a capsule, a slimy protective barrier </a:t>
            </a:r>
            <a:endParaRPr lang="en-US" sz="2000" dirty="0"/>
          </a:p>
          <a:p>
            <a:r>
              <a:rPr lang="en-US" sz="2000" dirty="0">
                <a:latin typeface="Arial" panose="020B0604020202020204" pitchFamily="34" charset="0"/>
              </a:rPr>
              <a:t>	• </a:t>
            </a:r>
            <a:r>
              <a:rPr lang="en-US" sz="2000" dirty="0">
                <a:latin typeface="Calibri" panose="020F0502020204030204" pitchFamily="34" charset="0"/>
              </a:rPr>
              <a:t>Often found when bacteria infect devices in the body 		(heart valves, catheters, etc.) </a:t>
            </a:r>
            <a:endParaRPr lang="en-US" sz="2000" dirty="0"/>
          </a:p>
          <a:p>
            <a:r>
              <a:rPr lang="en-US" sz="2000" dirty="0">
                <a:latin typeface="Arial" panose="020B0604020202020204" pitchFamily="34" charset="0"/>
              </a:rPr>
              <a:t>	• </a:t>
            </a:r>
            <a:r>
              <a:rPr lang="en-US" sz="2000" dirty="0">
                <a:latin typeface="Calibri" panose="020F0502020204030204" pitchFamily="34" charset="0"/>
              </a:rPr>
              <a:t>Protection from antibiotics </a:t>
            </a:r>
            <a:endParaRPr lang="en-US" sz="2000" dirty="0"/>
          </a:p>
          <a:p>
            <a:r>
              <a:rPr lang="en-US" sz="2000" dirty="0">
                <a:latin typeface="Arial" panose="020B0604020202020204" pitchFamily="34" charset="0"/>
              </a:rPr>
              <a:t>• </a:t>
            </a:r>
            <a:r>
              <a:rPr lang="en-US" sz="2000" dirty="0">
                <a:latin typeface="Calibri" panose="020F0502020204030204" pitchFamily="34" charset="0"/>
              </a:rPr>
              <a:t>Facultative intracellular organisms – </a:t>
            </a:r>
          </a:p>
          <a:p>
            <a:r>
              <a:rPr lang="en-US" sz="2000" dirty="0">
                <a:latin typeface="Calibri" panose="020F0502020204030204" pitchFamily="34" charset="0"/>
              </a:rPr>
              <a:t>	</a:t>
            </a:r>
            <a:r>
              <a:rPr lang="en-US" sz="2000" dirty="0">
                <a:latin typeface="Arial" panose="020B0604020202020204" pitchFamily="34" charset="0"/>
              </a:rPr>
              <a:t> • </a:t>
            </a:r>
            <a:r>
              <a:rPr lang="en-US" sz="2000" dirty="0">
                <a:latin typeface="Calibri" panose="020F0502020204030204" pitchFamily="34" charset="0"/>
              </a:rPr>
              <a:t>macrophage engulfs them but they remain alive </a:t>
            </a:r>
            <a:endParaRPr lang="en-US" sz="2000" dirty="0"/>
          </a:p>
        </p:txBody>
      </p:sp>
      <p:sp>
        <p:nvSpPr>
          <p:cNvPr id="8" name="TextBox 7">
            <a:extLst>
              <a:ext uri="{FF2B5EF4-FFF2-40B4-BE49-F238E27FC236}">
                <a16:creationId xmlns:a16="http://schemas.microsoft.com/office/drawing/2014/main" id="{52EF16CB-B0ED-B049-8527-37F7863CE768}"/>
              </a:ext>
            </a:extLst>
          </p:cNvPr>
          <p:cNvSpPr txBox="1"/>
          <p:nvPr/>
        </p:nvSpPr>
        <p:spPr>
          <a:xfrm>
            <a:off x="3548743" y="629588"/>
            <a:ext cx="3850285" cy="523220"/>
          </a:xfrm>
          <a:prstGeom prst="rect">
            <a:avLst/>
          </a:prstGeom>
          <a:noFill/>
        </p:spPr>
        <p:txBody>
          <a:bodyPr wrap="none" rtlCol="0">
            <a:spAutoFit/>
          </a:bodyPr>
          <a:lstStyle/>
          <a:p>
            <a:r>
              <a:rPr lang="en-US" sz="2800" b="1" dirty="0"/>
              <a:t>Some Bacterial Defenses</a:t>
            </a:r>
          </a:p>
        </p:txBody>
      </p:sp>
    </p:spTree>
    <p:extLst>
      <p:ext uri="{BB962C8B-B14F-4D97-AF65-F5344CB8AC3E}">
        <p14:creationId xmlns:p14="http://schemas.microsoft.com/office/powerpoint/2010/main" val="3948561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C08AFD-DCF5-2E49-8E31-7B205C398407}"/>
              </a:ext>
            </a:extLst>
          </p:cNvPr>
          <p:cNvPicPr>
            <a:picLocks noChangeAspect="1"/>
          </p:cNvPicPr>
          <p:nvPr/>
        </p:nvPicPr>
        <p:blipFill>
          <a:blip r:embed="rId2"/>
          <a:stretch>
            <a:fillRect/>
          </a:stretch>
        </p:blipFill>
        <p:spPr>
          <a:xfrm>
            <a:off x="330278" y="1779815"/>
            <a:ext cx="5359400" cy="3581400"/>
          </a:xfrm>
          <a:prstGeom prst="rect">
            <a:avLst/>
          </a:prstGeom>
        </p:spPr>
      </p:pic>
      <p:sp>
        <p:nvSpPr>
          <p:cNvPr id="5" name="TextBox 4">
            <a:extLst>
              <a:ext uri="{FF2B5EF4-FFF2-40B4-BE49-F238E27FC236}">
                <a16:creationId xmlns:a16="http://schemas.microsoft.com/office/drawing/2014/main" id="{6F63F0DB-A9D0-9E49-81C8-9E85712A1725}"/>
              </a:ext>
            </a:extLst>
          </p:cNvPr>
          <p:cNvSpPr txBox="1"/>
          <p:nvPr/>
        </p:nvSpPr>
        <p:spPr>
          <a:xfrm>
            <a:off x="1469571" y="751114"/>
            <a:ext cx="1490986" cy="523220"/>
          </a:xfrm>
          <a:prstGeom prst="rect">
            <a:avLst/>
          </a:prstGeom>
          <a:noFill/>
        </p:spPr>
        <p:txBody>
          <a:bodyPr wrap="none" rtlCol="0">
            <a:spAutoFit/>
          </a:bodyPr>
          <a:lstStyle/>
          <a:p>
            <a:r>
              <a:rPr lang="en-US" sz="2800" b="1" dirty="0"/>
              <a:t>Capsules</a:t>
            </a:r>
          </a:p>
        </p:txBody>
      </p:sp>
      <p:pic>
        <p:nvPicPr>
          <p:cNvPr id="6" name="Picture 5">
            <a:extLst>
              <a:ext uri="{FF2B5EF4-FFF2-40B4-BE49-F238E27FC236}">
                <a16:creationId xmlns:a16="http://schemas.microsoft.com/office/drawing/2014/main" id="{30C06D9F-3D51-5D46-8082-537C1583E409}"/>
              </a:ext>
            </a:extLst>
          </p:cNvPr>
          <p:cNvPicPr>
            <a:picLocks noChangeAspect="1"/>
          </p:cNvPicPr>
          <p:nvPr/>
        </p:nvPicPr>
        <p:blipFill>
          <a:blip r:embed="rId3"/>
          <a:stretch>
            <a:fillRect/>
          </a:stretch>
        </p:blipFill>
        <p:spPr>
          <a:xfrm>
            <a:off x="6573380" y="891268"/>
            <a:ext cx="5288342" cy="5075464"/>
          </a:xfrm>
          <a:prstGeom prst="rect">
            <a:avLst/>
          </a:prstGeom>
        </p:spPr>
      </p:pic>
    </p:spTree>
    <p:extLst>
      <p:ext uri="{BB962C8B-B14F-4D97-AF65-F5344CB8AC3E}">
        <p14:creationId xmlns:p14="http://schemas.microsoft.com/office/powerpoint/2010/main" val="1548380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E259FAF-BD1D-3846-9352-CF97B9265641}"/>
              </a:ext>
            </a:extLst>
          </p:cNvPr>
          <p:cNvPicPr>
            <a:picLocks noChangeAspect="1"/>
          </p:cNvPicPr>
          <p:nvPr/>
        </p:nvPicPr>
        <p:blipFill>
          <a:blip r:embed="rId2"/>
          <a:stretch>
            <a:fillRect/>
          </a:stretch>
        </p:blipFill>
        <p:spPr>
          <a:xfrm>
            <a:off x="5126902" y="2446339"/>
            <a:ext cx="6488172" cy="2857885"/>
          </a:xfrm>
          <a:prstGeom prst="rect">
            <a:avLst/>
          </a:prstGeom>
        </p:spPr>
      </p:pic>
      <p:sp>
        <p:nvSpPr>
          <p:cNvPr id="3" name="Rectangle 2">
            <a:extLst>
              <a:ext uri="{FF2B5EF4-FFF2-40B4-BE49-F238E27FC236}">
                <a16:creationId xmlns:a16="http://schemas.microsoft.com/office/drawing/2014/main" id="{7556FC41-6D82-234D-A9C8-AD3B702D2EDA}"/>
              </a:ext>
            </a:extLst>
          </p:cNvPr>
          <p:cNvSpPr/>
          <p:nvPr/>
        </p:nvSpPr>
        <p:spPr>
          <a:xfrm>
            <a:off x="68349" y="344660"/>
            <a:ext cx="5245347" cy="461665"/>
          </a:xfrm>
          <a:prstGeom prst="rect">
            <a:avLst/>
          </a:prstGeom>
        </p:spPr>
        <p:txBody>
          <a:bodyPr wrap="none">
            <a:spAutoFit/>
          </a:bodyPr>
          <a:lstStyle/>
          <a:p>
            <a:r>
              <a:rPr lang="en-US" sz="2400" b="1" dirty="0"/>
              <a:t>Factors Affecting the Degree of Disease</a:t>
            </a:r>
          </a:p>
        </p:txBody>
      </p:sp>
      <p:sp>
        <p:nvSpPr>
          <p:cNvPr id="2" name="TextBox 1">
            <a:extLst>
              <a:ext uri="{FF2B5EF4-FFF2-40B4-BE49-F238E27FC236}">
                <a16:creationId xmlns:a16="http://schemas.microsoft.com/office/drawing/2014/main" id="{B9C1D4FD-B410-5B40-A5A0-1016DA1C876E}"/>
              </a:ext>
            </a:extLst>
          </p:cNvPr>
          <p:cNvSpPr txBox="1"/>
          <p:nvPr/>
        </p:nvSpPr>
        <p:spPr>
          <a:xfrm>
            <a:off x="86799" y="1175657"/>
            <a:ext cx="3395801" cy="369332"/>
          </a:xfrm>
          <a:prstGeom prst="rect">
            <a:avLst/>
          </a:prstGeom>
          <a:noFill/>
        </p:spPr>
        <p:txBody>
          <a:bodyPr wrap="none" rtlCol="0">
            <a:spAutoFit/>
          </a:bodyPr>
          <a:lstStyle/>
          <a:p>
            <a:r>
              <a:rPr lang="en-US" dirty="0"/>
              <a:t>1) Importance of organ(s) affected</a:t>
            </a:r>
          </a:p>
        </p:txBody>
      </p:sp>
      <p:sp>
        <p:nvSpPr>
          <p:cNvPr id="4" name="TextBox 3">
            <a:extLst>
              <a:ext uri="{FF2B5EF4-FFF2-40B4-BE49-F238E27FC236}">
                <a16:creationId xmlns:a16="http://schemas.microsoft.com/office/drawing/2014/main" id="{BAF2589A-F5EC-E147-B87D-937F87A0FA6A}"/>
              </a:ext>
            </a:extLst>
          </p:cNvPr>
          <p:cNvSpPr txBox="1"/>
          <p:nvPr/>
        </p:nvSpPr>
        <p:spPr>
          <a:xfrm>
            <a:off x="1462753" y="1642213"/>
            <a:ext cx="3259610" cy="369332"/>
          </a:xfrm>
          <a:prstGeom prst="rect">
            <a:avLst/>
          </a:prstGeom>
          <a:noFill/>
        </p:spPr>
        <p:txBody>
          <a:bodyPr wrap="none" rtlCol="0">
            <a:spAutoFit/>
          </a:bodyPr>
          <a:lstStyle/>
          <a:p>
            <a:r>
              <a:rPr lang="en-US" dirty="0"/>
              <a:t>Heart worms vs intestinal worms</a:t>
            </a:r>
          </a:p>
        </p:txBody>
      </p:sp>
      <p:sp>
        <p:nvSpPr>
          <p:cNvPr id="5" name="TextBox 4">
            <a:extLst>
              <a:ext uri="{FF2B5EF4-FFF2-40B4-BE49-F238E27FC236}">
                <a16:creationId xmlns:a16="http://schemas.microsoft.com/office/drawing/2014/main" id="{73AF4E93-020E-8A44-9B98-DE3F6B62979D}"/>
              </a:ext>
            </a:extLst>
          </p:cNvPr>
          <p:cNvSpPr txBox="1"/>
          <p:nvPr/>
        </p:nvSpPr>
        <p:spPr>
          <a:xfrm>
            <a:off x="86799" y="2227943"/>
            <a:ext cx="2753959" cy="369332"/>
          </a:xfrm>
          <a:prstGeom prst="rect">
            <a:avLst/>
          </a:prstGeom>
          <a:noFill/>
        </p:spPr>
        <p:txBody>
          <a:bodyPr wrap="none" rtlCol="0">
            <a:spAutoFit/>
          </a:bodyPr>
          <a:lstStyle/>
          <a:p>
            <a:r>
              <a:rPr lang="en-US" dirty="0"/>
              <a:t>2) Strain and inoculum size </a:t>
            </a:r>
          </a:p>
        </p:txBody>
      </p:sp>
      <p:sp>
        <p:nvSpPr>
          <p:cNvPr id="6" name="TextBox 5">
            <a:extLst>
              <a:ext uri="{FF2B5EF4-FFF2-40B4-BE49-F238E27FC236}">
                <a16:creationId xmlns:a16="http://schemas.microsoft.com/office/drawing/2014/main" id="{B44A5138-11BA-2146-9595-570C34664863}"/>
              </a:ext>
            </a:extLst>
          </p:cNvPr>
          <p:cNvSpPr txBox="1"/>
          <p:nvPr/>
        </p:nvSpPr>
        <p:spPr>
          <a:xfrm>
            <a:off x="1015257" y="2813673"/>
            <a:ext cx="2816477" cy="369332"/>
          </a:xfrm>
          <a:prstGeom prst="rect">
            <a:avLst/>
          </a:prstGeom>
          <a:noFill/>
        </p:spPr>
        <p:txBody>
          <a:bodyPr wrap="none" rtlCol="0">
            <a:spAutoFit/>
          </a:bodyPr>
          <a:lstStyle/>
          <a:p>
            <a:r>
              <a:rPr lang="en-US" dirty="0"/>
              <a:t>Shigella (ID</a:t>
            </a:r>
            <a:r>
              <a:rPr lang="en-US" baseline="-25000" dirty="0"/>
              <a:t>50</a:t>
            </a:r>
            <a:r>
              <a:rPr lang="en-US" dirty="0"/>
              <a:t> is in the 100s)</a:t>
            </a:r>
          </a:p>
        </p:txBody>
      </p:sp>
      <p:sp>
        <p:nvSpPr>
          <p:cNvPr id="7" name="TextBox 6">
            <a:extLst>
              <a:ext uri="{FF2B5EF4-FFF2-40B4-BE49-F238E27FC236}">
                <a16:creationId xmlns:a16="http://schemas.microsoft.com/office/drawing/2014/main" id="{A581D0F4-AFEC-3044-B41E-7D504E592729}"/>
              </a:ext>
            </a:extLst>
          </p:cNvPr>
          <p:cNvSpPr txBox="1"/>
          <p:nvPr/>
        </p:nvSpPr>
        <p:spPr>
          <a:xfrm>
            <a:off x="1015257" y="3183005"/>
            <a:ext cx="3632726" cy="369332"/>
          </a:xfrm>
          <a:prstGeom prst="rect">
            <a:avLst/>
          </a:prstGeom>
          <a:noFill/>
        </p:spPr>
        <p:txBody>
          <a:bodyPr wrap="none" rtlCol="0">
            <a:spAutoFit/>
          </a:bodyPr>
          <a:lstStyle/>
          <a:p>
            <a:r>
              <a:rPr lang="en-US" dirty="0"/>
              <a:t>Salmonella (ID</a:t>
            </a:r>
            <a:r>
              <a:rPr lang="en-US" baseline="-25000" dirty="0"/>
              <a:t>50</a:t>
            </a:r>
            <a:r>
              <a:rPr lang="en-US" dirty="0"/>
              <a:t> is in the 1,000,000s)</a:t>
            </a:r>
          </a:p>
        </p:txBody>
      </p:sp>
      <p:sp>
        <p:nvSpPr>
          <p:cNvPr id="9" name="TextBox 8">
            <a:extLst>
              <a:ext uri="{FF2B5EF4-FFF2-40B4-BE49-F238E27FC236}">
                <a16:creationId xmlns:a16="http://schemas.microsoft.com/office/drawing/2014/main" id="{87BAB7D6-A6C9-FC4E-B484-92B7A7856C65}"/>
              </a:ext>
            </a:extLst>
          </p:cNvPr>
          <p:cNvSpPr txBox="1"/>
          <p:nvPr/>
        </p:nvSpPr>
        <p:spPr>
          <a:xfrm>
            <a:off x="7365758" y="5464164"/>
            <a:ext cx="2261132" cy="369332"/>
          </a:xfrm>
          <a:prstGeom prst="rect">
            <a:avLst/>
          </a:prstGeom>
          <a:noFill/>
        </p:spPr>
        <p:txBody>
          <a:bodyPr wrap="none" rtlCol="0">
            <a:spAutoFit/>
          </a:bodyPr>
          <a:lstStyle/>
          <a:p>
            <a:r>
              <a:rPr lang="en-US" dirty="0"/>
              <a:t>Number of organisms </a:t>
            </a:r>
          </a:p>
        </p:txBody>
      </p:sp>
      <p:sp>
        <p:nvSpPr>
          <p:cNvPr id="10" name="TextBox 9">
            <a:extLst>
              <a:ext uri="{FF2B5EF4-FFF2-40B4-BE49-F238E27FC236}">
                <a16:creationId xmlns:a16="http://schemas.microsoft.com/office/drawing/2014/main" id="{45F790DB-AAAE-F540-8142-7A515A7BCA39}"/>
              </a:ext>
            </a:extLst>
          </p:cNvPr>
          <p:cNvSpPr txBox="1"/>
          <p:nvPr/>
        </p:nvSpPr>
        <p:spPr>
          <a:xfrm>
            <a:off x="5496143" y="5094832"/>
            <a:ext cx="6000361" cy="369332"/>
          </a:xfrm>
          <a:prstGeom prst="rect">
            <a:avLst/>
          </a:prstGeom>
          <a:solidFill>
            <a:schemeClr val="bg1"/>
          </a:solidFill>
        </p:spPr>
        <p:txBody>
          <a:bodyPr wrap="none" rtlCol="0">
            <a:spAutoFit/>
          </a:bodyPr>
          <a:lstStyle/>
          <a:p>
            <a:r>
              <a:rPr lang="en-US" dirty="0"/>
              <a:t>          10</a:t>
            </a:r>
            <a:r>
              <a:rPr lang="en-US" baseline="30000" dirty="0"/>
              <a:t>0</a:t>
            </a:r>
            <a:r>
              <a:rPr lang="en-US" dirty="0"/>
              <a:t>       10</a:t>
            </a:r>
            <a:r>
              <a:rPr lang="en-US" baseline="30000" dirty="0"/>
              <a:t>1</a:t>
            </a:r>
            <a:r>
              <a:rPr lang="en-US" dirty="0"/>
              <a:t>      10</a:t>
            </a:r>
            <a:r>
              <a:rPr lang="en-US" baseline="30000" dirty="0"/>
              <a:t>2</a:t>
            </a:r>
            <a:r>
              <a:rPr lang="en-US" dirty="0"/>
              <a:t>         10</a:t>
            </a:r>
            <a:r>
              <a:rPr lang="en-US" baseline="30000" dirty="0"/>
              <a:t>3     </a:t>
            </a:r>
            <a:r>
              <a:rPr lang="en-US" dirty="0"/>
              <a:t>   10</a:t>
            </a:r>
            <a:r>
              <a:rPr lang="en-US" baseline="30000" dirty="0"/>
              <a:t>4</a:t>
            </a:r>
            <a:r>
              <a:rPr lang="en-US" dirty="0"/>
              <a:t>        10</a:t>
            </a:r>
            <a:r>
              <a:rPr lang="en-US" baseline="30000" dirty="0"/>
              <a:t>5</a:t>
            </a:r>
            <a:r>
              <a:rPr lang="en-US" dirty="0"/>
              <a:t>       10</a:t>
            </a:r>
            <a:r>
              <a:rPr lang="en-US" baseline="30000" dirty="0"/>
              <a:t>6        </a:t>
            </a:r>
            <a:r>
              <a:rPr lang="en-US" dirty="0"/>
              <a:t>  10</a:t>
            </a:r>
            <a:r>
              <a:rPr lang="en-US" baseline="30000" dirty="0"/>
              <a:t>7</a:t>
            </a:r>
            <a:r>
              <a:rPr lang="en-US" dirty="0"/>
              <a:t>  </a:t>
            </a:r>
          </a:p>
        </p:txBody>
      </p:sp>
      <p:sp>
        <p:nvSpPr>
          <p:cNvPr id="14" name="TextBox 13">
            <a:extLst>
              <a:ext uri="{FF2B5EF4-FFF2-40B4-BE49-F238E27FC236}">
                <a16:creationId xmlns:a16="http://schemas.microsoft.com/office/drawing/2014/main" id="{C01248F1-95EE-8246-BF27-8B6746DB89E2}"/>
              </a:ext>
            </a:extLst>
          </p:cNvPr>
          <p:cNvSpPr txBox="1"/>
          <p:nvPr/>
        </p:nvSpPr>
        <p:spPr>
          <a:xfrm>
            <a:off x="5070034" y="2245059"/>
            <a:ext cx="535788" cy="3139321"/>
          </a:xfrm>
          <a:prstGeom prst="rect">
            <a:avLst/>
          </a:prstGeom>
          <a:solidFill>
            <a:schemeClr val="bg1"/>
          </a:solidFill>
        </p:spPr>
        <p:txBody>
          <a:bodyPr wrap="none" rtlCol="0">
            <a:spAutoFit/>
          </a:bodyPr>
          <a:lstStyle/>
          <a:p>
            <a:pPr algn="r"/>
            <a:endParaRPr lang="en-US" dirty="0"/>
          </a:p>
          <a:p>
            <a:pPr algn="r"/>
            <a:r>
              <a:rPr lang="en-US" dirty="0"/>
              <a:t>100</a:t>
            </a:r>
          </a:p>
          <a:p>
            <a:pPr algn="r"/>
            <a:endParaRPr lang="en-US" dirty="0"/>
          </a:p>
          <a:p>
            <a:pPr algn="r"/>
            <a:endParaRPr lang="en-US" dirty="0"/>
          </a:p>
          <a:p>
            <a:pPr algn="r"/>
            <a:endParaRPr lang="en-US" dirty="0"/>
          </a:p>
          <a:p>
            <a:pPr algn="r"/>
            <a:r>
              <a:rPr lang="en-US" dirty="0"/>
              <a:t>50</a:t>
            </a:r>
          </a:p>
          <a:p>
            <a:pPr algn="r"/>
            <a:endParaRPr lang="en-US" dirty="0"/>
          </a:p>
          <a:p>
            <a:pPr algn="r"/>
            <a:endParaRPr lang="en-US" dirty="0"/>
          </a:p>
          <a:p>
            <a:pPr algn="r"/>
            <a:endParaRPr lang="en-US" dirty="0"/>
          </a:p>
          <a:p>
            <a:pPr algn="r"/>
            <a:r>
              <a:rPr lang="en-US" dirty="0"/>
              <a:t>0</a:t>
            </a:r>
          </a:p>
          <a:p>
            <a:pPr algn="r"/>
            <a:endParaRPr lang="en-US" dirty="0"/>
          </a:p>
        </p:txBody>
      </p:sp>
      <p:sp>
        <p:nvSpPr>
          <p:cNvPr id="13" name="TextBox 12">
            <a:extLst>
              <a:ext uri="{FF2B5EF4-FFF2-40B4-BE49-F238E27FC236}">
                <a16:creationId xmlns:a16="http://schemas.microsoft.com/office/drawing/2014/main" id="{A09F7141-F57E-5F4C-82D0-0E5A56F44CCD}"/>
              </a:ext>
            </a:extLst>
          </p:cNvPr>
          <p:cNvSpPr txBox="1"/>
          <p:nvPr/>
        </p:nvSpPr>
        <p:spPr>
          <a:xfrm rot="16200000">
            <a:off x="3971692" y="3657851"/>
            <a:ext cx="2139817" cy="369332"/>
          </a:xfrm>
          <a:prstGeom prst="rect">
            <a:avLst/>
          </a:prstGeom>
          <a:solidFill>
            <a:schemeClr val="bg1"/>
          </a:solidFill>
        </p:spPr>
        <p:txBody>
          <a:bodyPr wrap="none" rtlCol="0">
            <a:spAutoFit/>
          </a:bodyPr>
          <a:lstStyle/>
          <a:p>
            <a:r>
              <a:rPr lang="en-US" dirty="0"/>
              <a:t>Percent with Disease</a:t>
            </a:r>
          </a:p>
        </p:txBody>
      </p:sp>
      <p:cxnSp>
        <p:nvCxnSpPr>
          <p:cNvPr id="16" name="Straight Connector 15">
            <a:extLst>
              <a:ext uri="{FF2B5EF4-FFF2-40B4-BE49-F238E27FC236}">
                <a16:creationId xmlns:a16="http://schemas.microsoft.com/office/drawing/2014/main" id="{0772DD52-1B02-824B-A2C9-BE693248DF61}"/>
              </a:ext>
            </a:extLst>
          </p:cNvPr>
          <p:cNvCxnSpPr>
            <a:cxnSpLocks/>
          </p:cNvCxnSpPr>
          <p:nvPr/>
        </p:nvCxnSpPr>
        <p:spPr>
          <a:xfrm>
            <a:off x="5683230" y="3754203"/>
            <a:ext cx="5931844" cy="77537"/>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511FA80-226B-9344-ADBC-0B6888B5AE0C}"/>
              </a:ext>
            </a:extLst>
          </p:cNvPr>
          <p:cNvSpPr txBox="1"/>
          <p:nvPr/>
        </p:nvSpPr>
        <p:spPr>
          <a:xfrm>
            <a:off x="188399" y="3936150"/>
            <a:ext cx="1823576" cy="369332"/>
          </a:xfrm>
          <a:prstGeom prst="rect">
            <a:avLst/>
          </a:prstGeom>
          <a:noFill/>
        </p:spPr>
        <p:txBody>
          <a:bodyPr wrap="none" rtlCol="0">
            <a:spAutoFit/>
          </a:bodyPr>
          <a:lstStyle/>
          <a:p>
            <a:r>
              <a:rPr lang="en-US" dirty="0"/>
              <a:t>3) Host Condition</a:t>
            </a:r>
          </a:p>
        </p:txBody>
      </p:sp>
      <p:sp>
        <p:nvSpPr>
          <p:cNvPr id="19" name="TextBox 18">
            <a:extLst>
              <a:ext uri="{FF2B5EF4-FFF2-40B4-BE49-F238E27FC236}">
                <a16:creationId xmlns:a16="http://schemas.microsoft.com/office/drawing/2014/main" id="{83E39C17-DEE2-594C-B890-4DCF362B4E75}"/>
              </a:ext>
            </a:extLst>
          </p:cNvPr>
          <p:cNvSpPr txBox="1"/>
          <p:nvPr/>
        </p:nvSpPr>
        <p:spPr>
          <a:xfrm>
            <a:off x="1015256" y="4354465"/>
            <a:ext cx="3632726" cy="646331"/>
          </a:xfrm>
          <a:prstGeom prst="rect">
            <a:avLst/>
          </a:prstGeom>
          <a:noFill/>
        </p:spPr>
        <p:txBody>
          <a:bodyPr wrap="none" rtlCol="0">
            <a:spAutoFit/>
          </a:bodyPr>
          <a:lstStyle/>
          <a:p>
            <a:r>
              <a:rPr lang="en-US" dirty="0"/>
              <a:t>Normal Host</a:t>
            </a:r>
          </a:p>
          <a:p>
            <a:r>
              <a:rPr lang="en-US" dirty="0"/>
              <a:t>Salmonella (ID</a:t>
            </a:r>
            <a:r>
              <a:rPr lang="en-US" baseline="-25000" dirty="0"/>
              <a:t>50</a:t>
            </a:r>
            <a:r>
              <a:rPr lang="en-US" dirty="0"/>
              <a:t> is in the 1,000,000s)</a:t>
            </a:r>
          </a:p>
        </p:txBody>
      </p:sp>
      <p:sp>
        <p:nvSpPr>
          <p:cNvPr id="20" name="TextBox 19">
            <a:extLst>
              <a:ext uri="{FF2B5EF4-FFF2-40B4-BE49-F238E27FC236}">
                <a16:creationId xmlns:a16="http://schemas.microsoft.com/office/drawing/2014/main" id="{67348744-F42A-FA47-8D91-3C019AF19282}"/>
              </a:ext>
            </a:extLst>
          </p:cNvPr>
          <p:cNvSpPr txBox="1"/>
          <p:nvPr/>
        </p:nvSpPr>
        <p:spPr>
          <a:xfrm>
            <a:off x="1009911" y="4956332"/>
            <a:ext cx="3102131" cy="646331"/>
          </a:xfrm>
          <a:prstGeom prst="rect">
            <a:avLst/>
          </a:prstGeom>
          <a:noFill/>
        </p:spPr>
        <p:txBody>
          <a:bodyPr wrap="none" rtlCol="0">
            <a:spAutoFit/>
          </a:bodyPr>
          <a:lstStyle/>
          <a:p>
            <a:r>
              <a:rPr lang="en-US" dirty="0"/>
              <a:t>Host eating antacids</a:t>
            </a:r>
          </a:p>
          <a:p>
            <a:r>
              <a:rPr lang="en-US" dirty="0"/>
              <a:t>Salmonella (ID</a:t>
            </a:r>
            <a:r>
              <a:rPr lang="en-US" baseline="-25000" dirty="0"/>
              <a:t>50</a:t>
            </a:r>
            <a:r>
              <a:rPr lang="en-US" dirty="0"/>
              <a:t> is in the 100s)</a:t>
            </a:r>
          </a:p>
        </p:txBody>
      </p:sp>
    </p:spTree>
    <p:extLst>
      <p:ext uri="{BB962C8B-B14F-4D97-AF65-F5344CB8AC3E}">
        <p14:creationId xmlns:p14="http://schemas.microsoft.com/office/powerpoint/2010/main" val="1824350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AEA44D-CFA1-E346-A765-8C4E7C7B743C}"/>
              </a:ext>
            </a:extLst>
          </p:cNvPr>
          <p:cNvPicPr>
            <a:picLocks noChangeAspect="1"/>
          </p:cNvPicPr>
          <p:nvPr/>
        </p:nvPicPr>
        <p:blipFill>
          <a:blip r:embed="rId2"/>
          <a:stretch>
            <a:fillRect/>
          </a:stretch>
        </p:blipFill>
        <p:spPr>
          <a:xfrm>
            <a:off x="2307771" y="1721955"/>
            <a:ext cx="6993664" cy="3936604"/>
          </a:xfrm>
          <a:prstGeom prst="rect">
            <a:avLst/>
          </a:prstGeom>
        </p:spPr>
      </p:pic>
      <p:sp>
        <p:nvSpPr>
          <p:cNvPr id="5" name="TextBox 4">
            <a:extLst>
              <a:ext uri="{FF2B5EF4-FFF2-40B4-BE49-F238E27FC236}">
                <a16:creationId xmlns:a16="http://schemas.microsoft.com/office/drawing/2014/main" id="{AED51E80-4765-454E-A97A-10134A344E4B}"/>
              </a:ext>
            </a:extLst>
          </p:cNvPr>
          <p:cNvSpPr txBox="1"/>
          <p:nvPr/>
        </p:nvSpPr>
        <p:spPr>
          <a:xfrm>
            <a:off x="903514" y="707571"/>
            <a:ext cx="1391728" cy="523220"/>
          </a:xfrm>
          <a:prstGeom prst="rect">
            <a:avLst/>
          </a:prstGeom>
          <a:noFill/>
        </p:spPr>
        <p:txBody>
          <a:bodyPr wrap="none" rtlCol="0">
            <a:spAutoFit/>
          </a:bodyPr>
          <a:lstStyle/>
          <a:p>
            <a:r>
              <a:rPr lang="en-US" sz="2800" b="1" dirty="0">
                <a:latin typeface="Calibri" panose="020F0502020204030204" pitchFamily="34" charset="0"/>
              </a:rPr>
              <a:t>Biofilms</a:t>
            </a:r>
            <a:endParaRPr lang="en-US" sz="2800" b="1" dirty="0"/>
          </a:p>
        </p:txBody>
      </p:sp>
    </p:spTree>
    <p:extLst>
      <p:ext uri="{BB962C8B-B14F-4D97-AF65-F5344CB8AC3E}">
        <p14:creationId xmlns:p14="http://schemas.microsoft.com/office/powerpoint/2010/main" val="183587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384D40-3BD2-0040-B0B1-EB2F8071CD83}"/>
              </a:ext>
            </a:extLst>
          </p:cNvPr>
          <p:cNvPicPr>
            <a:picLocks noChangeAspect="1"/>
          </p:cNvPicPr>
          <p:nvPr/>
        </p:nvPicPr>
        <p:blipFill>
          <a:blip r:embed="rId2"/>
          <a:stretch>
            <a:fillRect/>
          </a:stretch>
        </p:blipFill>
        <p:spPr>
          <a:xfrm>
            <a:off x="178557" y="1665513"/>
            <a:ext cx="6709877" cy="4386943"/>
          </a:xfrm>
          <a:prstGeom prst="rect">
            <a:avLst/>
          </a:prstGeom>
        </p:spPr>
      </p:pic>
      <p:pic>
        <p:nvPicPr>
          <p:cNvPr id="5" name="Picture 4">
            <a:extLst>
              <a:ext uri="{FF2B5EF4-FFF2-40B4-BE49-F238E27FC236}">
                <a16:creationId xmlns:a16="http://schemas.microsoft.com/office/drawing/2014/main" id="{092DC1C7-C1A3-8A47-9938-3B9E9ACF1E54}"/>
              </a:ext>
            </a:extLst>
          </p:cNvPr>
          <p:cNvPicPr>
            <a:picLocks noChangeAspect="1"/>
          </p:cNvPicPr>
          <p:nvPr/>
        </p:nvPicPr>
        <p:blipFill>
          <a:blip r:embed="rId3"/>
          <a:stretch>
            <a:fillRect/>
          </a:stretch>
        </p:blipFill>
        <p:spPr>
          <a:xfrm>
            <a:off x="6742066" y="1240970"/>
            <a:ext cx="5148762" cy="5236029"/>
          </a:xfrm>
          <a:prstGeom prst="rect">
            <a:avLst/>
          </a:prstGeom>
        </p:spPr>
      </p:pic>
      <p:sp>
        <p:nvSpPr>
          <p:cNvPr id="6" name="TextBox 5">
            <a:extLst>
              <a:ext uri="{FF2B5EF4-FFF2-40B4-BE49-F238E27FC236}">
                <a16:creationId xmlns:a16="http://schemas.microsoft.com/office/drawing/2014/main" id="{7592BDC2-7753-CC4A-8915-7893BBD458A7}"/>
              </a:ext>
            </a:extLst>
          </p:cNvPr>
          <p:cNvSpPr txBox="1"/>
          <p:nvPr/>
        </p:nvSpPr>
        <p:spPr>
          <a:xfrm>
            <a:off x="457200" y="336754"/>
            <a:ext cx="5280676" cy="523220"/>
          </a:xfrm>
          <a:prstGeom prst="rect">
            <a:avLst/>
          </a:prstGeom>
          <a:noFill/>
        </p:spPr>
        <p:txBody>
          <a:bodyPr wrap="none" rtlCol="0">
            <a:spAutoFit/>
          </a:bodyPr>
          <a:lstStyle/>
          <a:p>
            <a:r>
              <a:rPr lang="en-US" sz="2800" b="1" dirty="0">
                <a:latin typeface="Calibri" panose="020F0502020204030204" pitchFamily="34" charset="0"/>
              </a:rPr>
              <a:t>Facultative intracellular organisms</a:t>
            </a:r>
            <a:endParaRPr lang="en-US" sz="2800" b="1" dirty="0"/>
          </a:p>
        </p:txBody>
      </p:sp>
    </p:spTree>
    <p:extLst>
      <p:ext uri="{BB962C8B-B14F-4D97-AF65-F5344CB8AC3E}">
        <p14:creationId xmlns:p14="http://schemas.microsoft.com/office/powerpoint/2010/main" val="3734505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34" y="0"/>
            <a:ext cx="3440824"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300" y="5300436"/>
            <a:ext cx="4991100" cy="1155700"/>
          </a:xfrm>
          <a:prstGeom prst="rect">
            <a:avLst/>
          </a:prstGeom>
        </p:spPr>
      </p:pic>
    </p:spTree>
    <p:extLst>
      <p:ext uri="{BB962C8B-B14F-4D97-AF65-F5344CB8AC3E}">
        <p14:creationId xmlns:p14="http://schemas.microsoft.com/office/powerpoint/2010/main" val="988654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4914" y="530815"/>
            <a:ext cx="6096000" cy="984885"/>
          </a:xfrm>
          <a:prstGeom prst="rect">
            <a:avLst/>
          </a:prstGeom>
        </p:spPr>
        <p:txBody>
          <a:bodyPr>
            <a:spAutoFit/>
          </a:bodyPr>
          <a:lstStyle/>
          <a:p>
            <a:r>
              <a:rPr lang="en-US" sz="4000" dirty="0">
                <a:effectLst/>
                <a:latin typeface="Avenir" charset="0"/>
              </a:rPr>
              <a:t>17 </a:t>
            </a:r>
            <a:endParaRPr lang="en-US" dirty="0"/>
          </a:p>
          <a:p>
            <a:r>
              <a:rPr lang="en-US" b="1" dirty="0">
                <a:effectLst/>
                <a:latin typeface="Avenir" charset="0"/>
              </a:rPr>
              <a:t>ANTIBACTERIAL AGENTS </a:t>
            </a:r>
            <a:endParaRPr lang="en-US" dirty="0"/>
          </a:p>
        </p:txBody>
      </p:sp>
      <p:pic>
        <p:nvPicPr>
          <p:cNvPr id="4" name="Picture 3">
            <a:extLst>
              <a:ext uri="{FF2B5EF4-FFF2-40B4-BE49-F238E27FC236}">
                <a16:creationId xmlns:a16="http://schemas.microsoft.com/office/drawing/2014/main" id="{97124D6B-A8DD-3C4E-8585-C2F6A8438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6155" y="0"/>
            <a:ext cx="4440931" cy="6858000"/>
          </a:xfrm>
          <a:prstGeom prst="rect">
            <a:avLst/>
          </a:prstGeom>
        </p:spPr>
      </p:pic>
      <p:sp>
        <p:nvSpPr>
          <p:cNvPr id="2" name="TextBox 1">
            <a:extLst>
              <a:ext uri="{FF2B5EF4-FFF2-40B4-BE49-F238E27FC236}">
                <a16:creationId xmlns:a16="http://schemas.microsoft.com/office/drawing/2014/main" id="{44A8E6AE-F562-1740-8066-A89E5C6288F2}"/>
              </a:ext>
            </a:extLst>
          </p:cNvPr>
          <p:cNvSpPr txBox="1"/>
          <p:nvPr/>
        </p:nvSpPr>
        <p:spPr>
          <a:xfrm>
            <a:off x="1715634" y="2394857"/>
            <a:ext cx="4380366" cy="3139321"/>
          </a:xfrm>
          <a:prstGeom prst="rect">
            <a:avLst/>
          </a:prstGeom>
          <a:noFill/>
        </p:spPr>
        <p:txBody>
          <a:bodyPr wrap="none" rtlCol="0">
            <a:spAutoFit/>
          </a:bodyPr>
          <a:lstStyle/>
          <a:p>
            <a:r>
              <a:rPr lang="en-US" dirty="0"/>
              <a:t>Inhibition of cell wall synthesis</a:t>
            </a:r>
          </a:p>
          <a:p>
            <a:r>
              <a:rPr lang="en-US" dirty="0"/>
              <a:t>   beta-lactams</a:t>
            </a:r>
          </a:p>
          <a:p>
            <a:r>
              <a:rPr lang="en-US" dirty="0"/>
              <a:t>      </a:t>
            </a:r>
            <a:r>
              <a:rPr lang="en-US" dirty="0" err="1"/>
              <a:t>penicillins</a:t>
            </a:r>
            <a:endParaRPr lang="en-US" dirty="0"/>
          </a:p>
          <a:p>
            <a:r>
              <a:rPr lang="en-US" dirty="0"/>
              <a:t>      cephalosporins, </a:t>
            </a:r>
            <a:r>
              <a:rPr lang="en-US" dirty="0" err="1"/>
              <a:t>cephamycins</a:t>
            </a:r>
            <a:endParaRPr lang="en-US" dirty="0"/>
          </a:p>
          <a:p>
            <a:r>
              <a:rPr lang="en-US" dirty="0"/>
              <a:t>      </a:t>
            </a:r>
            <a:r>
              <a:rPr lang="en-US" dirty="0" err="1"/>
              <a:t>carbapenams</a:t>
            </a:r>
            <a:r>
              <a:rPr lang="en-US" dirty="0"/>
              <a:t>, monobactams</a:t>
            </a:r>
          </a:p>
          <a:p>
            <a:r>
              <a:rPr lang="en-US" dirty="0"/>
              <a:t>   </a:t>
            </a:r>
            <a:r>
              <a:rPr lang="en-US" dirty="0" err="1"/>
              <a:t>glycopeptides</a:t>
            </a:r>
            <a:endParaRPr lang="en-US" dirty="0"/>
          </a:p>
          <a:p>
            <a:r>
              <a:rPr lang="en-US" dirty="0"/>
              <a:t>   lipopeptides</a:t>
            </a:r>
          </a:p>
          <a:p>
            <a:r>
              <a:rPr lang="en-US" dirty="0"/>
              <a:t>   polypeptides</a:t>
            </a:r>
          </a:p>
          <a:p>
            <a:r>
              <a:rPr lang="en-US" dirty="0"/>
              <a:t>Inhibition of protein synthesis</a:t>
            </a:r>
          </a:p>
          <a:p>
            <a:r>
              <a:rPr lang="en-US" dirty="0"/>
              <a:t>Inhibition of DNA synthesis</a:t>
            </a:r>
          </a:p>
          <a:p>
            <a:r>
              <a:rPr lang="en-US" dirty="0"/>
              <a:t>Inhibition of RNA synthesis and other targets</a:t>
            </a:r>
          </a:p>
        </p:txBody>
      </p:sp>
    </p:spTree>
    <p:extLst>
      <p:ext uri="{BB962C8B-B14F-4D97-AF65-F5344CB8AC3E}">
        <p14:creationId xmlns:p14="http://schemas.microsoft.com/office/powerpoint/2010/main" val="137481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928" y="101473"/>
            <a:ext cx="6353332" cy="6518783"/>
          </a:xfrm>
          <a:prstGeom prst="rect">
            <a:avLst/>
          </a:prstGeom>
        </p:spPr>
      </p:pic>
    </p:spTree>
    <p:extLst>
      <p:ext uri="{BB962C8B-B14F-4D97-AF65-F5344CB8AC3E}">
        <p14:creationId xmlns:p14="http://schemas.microsoft.com/office/powerpoint/2010/main" val="1407190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70BF55-FA1B-6844-8831-BBDC14865316}"/>
              </a:ext>
            </a:extLst>
          </p:cNvPr>
          <p:cNvSpPr/>
          <p:nvPr/>
        </p:nvSpPr>
        <p:spPr>
          <a:xfrm>
            <a:off x="123155" y="1930291"/>
            <a:ext cx="10610159" cy="4247317"/>
          </a:xfrm>
          <a:prstGeom prst="rect">
            <a:avLst/>
          </a:prstGeom>
        </p:spPr>
        <p:txBody>
          <a:bodyPr wrap="square">
            <a:spAutoFit/>
          </a:bodyPr>
          <a:lstStyle/>
          <a:p>
            <a:r>
              <a:rPr lang="en-US" dirty="0"/>
              <a:t>• Most common MOA (mechanism of action) for antibiotics and the most prescribed </a:t>
            </a:r>
          </a:p>
          <a:p>
            <a:endParaRPr lang="en-US" dirty="0"/>
          </a:p>
          <a:p>
            <a:r>
              <a:rPr lang="en-US" dirty="0"/>
              <a:t>• </a:t>
            </a:r>
            <a:r>
              <a:rPr lang="el-GR" dirty="0"/>
              <a:t>β-</a:t>
            </a:r>
            <a:r>
              <a:rPr lang="en-US" dirty="0"/>
              <a:t>lactams – have a common 3-carbon and 1-nitrogen ring (beta lactam ring) that is highly reactive </a:t>
            </a:r>
          </a:p>
          <a:p>
            <a:endParaRPr lang="en-US" dirty="0"/>
          </a:p>
          <a:p>
            <a:r>
              <a:rPr lang="en-US" dirty="0"/>
              <a:t>• PCN (</a:t>
            </a:r>
            <a:r>
              <a:rPr lang="en-US" dirty="0" err="1"/>
              <a:t>penicillins</a:t>
            </a:r>
            <a:r>
              <a:rPr lang="en-US" dirty="0"/>
              <a:t>) – (most end with –</a:t>
            </a:r>
            <a:r>
              <a:rPr lang="en-US" dirty="0" err="1"/>
              <a:t>cillin</a:t>
            </a:r>
            <a:r>
              <a:rPr lang="en-US" dirty="0"/>
              <a:t>), has the lactam ring plus a thiazolidine ring </a:t>
            </a:r>
          </a:p>
          <a:p>
            <a:endParaRPr lang="en-US" dirty="0"/>
          </a:p>
          <a:p>
            <a:endParaRPr lang="en-US" dirty="0"/>
          </a:p>
          <a:p>
            <a:r>
              <a:rPr lang="en-US" dirty="0"/>
              <a:t>• Cephalosporins – lactam ring plus </a:t>
            </a:r>
            <a:r>
              <a:rPr lang="en-US" dirty="0" err="1"/>
              <a:t>aminocephalosporanic</a:t>
            </a:r>
            <a:r>
              <a:rPr lang="en-US" dirty="0"/>
              <a:t> acid ring; this group is divided into 5 generations </a:t>
            </a:r>
          </a:p>
          <a:p>
            <a:endParaRPr lang="en-US" dirty="0"/>
          </a:p>
          <a:p>
            <a:r>
              <a:rPr lang="en-US" dirty="0"/>
              <a:t>• Carbapenems – similar to PCN but the S is replaced with a C </a:t>
            </a:r>
          </a:p>
          <a:p>
            <a:endParaRPr lang="en-US" dirty="0"/>
          </a:p>
          <a:p>
            <a:r>
              <a:rPr lang="en-US" dirty="0"/>
              <a:t>• Monobactams – just the lactam ring </a:t>
            </a:r>
          </a:p>
          <a:p>
            <a:endParaRPr lang="en-US" dirty="0"/>
          </a:p>
          <a:p>
            <a:r>
              <a:rPr lang="en-US" dirty="0"/>
              <a:t>• Beta-lactamase inhibitors – they inhibit beta-lactamases (which bacteria can produce to break down the lactam ring) </a:t>
            </a:r>
          </a:p>
        </p:txBody>
      </p:sp>
      <p:pic>
        <p:nvPicPr>
          <p:cNvPr id="7" name="Picture 6">
            <a:extLst>
              <a:ext uri="{FF2B5EF4-FFF2-40B4-BE49-F238E27FC236}">
                <a16:creationId xmlns:a16="http://schemas.microsoft.com/office/drawing/2014/main" id="{A7A92F9B-D96F-A64E-8E8C-88D1A577BB87}"/>
              </a:ext>
            </a:extLst>
          </p:cNvPr>
          <p:cNvPicPr>
            <a:picLocks noChangeAspect="1"/>
          </p:cNvPicPr>
          <p:nvPr/>
        </p:nvPicPr>
        <p:blipFill>
          <a:blip r:embed="rId2"/>
          <a:stretch>
            <a:fillRect/>
          </a:stretch>
        </p:blipFill>
        <p:spPr>
          <a:xfrm>
            <a:off x="10503917" y="358547"/>
            <a:ext cx="660054" cy="759062"/>
          </a:xfrm>
          <a:prstGeom prst="rect">
            <a:avLst/>
          </a:prstGeom>
        </p:spPr>
      </p:pic>
      <p:sp>
        <p:nvSpPr>
          <p:cNvPr id="8" name="Rectangle 7">
            <a:extLst>
              <a:ext uri="{FF2B5EF4-FFF2-40B4-BE49-F238E27FC236}">
                <a16:creationId xmlns:a16="http://schemas.microsoft.com/office/drawing/2014/main" id="{78F8A319-ED1E-5E47-BF0C-D8ACB53B6DE1}"/>
              </a:ext>
            </a:extLst>
          </p:cNvPr>
          <p:cNvSpPr/>
          <p:nvPr/>
        </p:nvSpPr>
        <p:spPr>
          <a:xfrm>
            <a:off x="123155" y="96937"/>
            <a:ext cx="4692823" cy="523220"/>
          </a:xfrm>
          <a:prstGeom prst="rect">
            <a:avLst/>
          </a:prstGeom>
        </p:spPr>
        <p:txBody>
          <a:bodyPr wrap="none">
            <a:spAutoFit/>
          </a:bodyPr>
          <a:lstStyle/>
          <a:p>
            <a:r>
              <a:rPr lang="en-US" sz="2800" dirty="0">
                <a:solidFill>
                  <a:srgbClr val="BF0000"/>
                </a:solidFill>
                <a:latin typeface="CalibriLight"/>
              </a:rPr>
              <a:t>Inhibitors of cell wall synthesis </a:t>
            </a:r>
            <a:endParaRPr lang="en-US" sz="2800" dirty="0"/>
          </a:p>
        </p:txBody>
      </p:sp>
      <p:pic>
        <p:nvPicPr>
          <p:cNvPr id="10" name="Picture 9">
            <a:extLst>
              <a:ext uri="{FF2B5EF4-FFF2-40B4-BE49-F238E27FC236}">
                <a16:creationId xmlns:a16="http://schemas.microsoft.com/office/drawing/2014/main" id="{348B4500-B128-DF45-8035-3DC721EDB87D}"/>
              </a:ext>
            </a:extLst>
          </p:cNvPr>
          <p:cNvPicPr>
            <a:picLocks noChangeAspect="1"/>
          </p:cNvPicPr>
          <p:nvPr/>
        </p:nvPicPr>
        <p:blipFill>
          <a:blip r:embed="rId3"/>
          <a:stretch>
            <a:fillRect/>
          </a:stretch>
        </p:blipFill>
        <p:spPr>
          <a:xfrm>
            <a:off x="9910085" y="1129133"/>
            <a:ext cx="1874251" cy="1252000"/>
          </a:xfrm>
          <a:prstGeom prst="rect">
            <a:avLst/>
          </a:prstGeom>
        </p:spPr>
      </p:pic>
      <p:pic>
        <p:nvPicPr>
          <p:cNvPr id="11" name="Picture 10">
            <a:extLst>
              <a:ext uri="{FF2B5EF4-FFF2-40B4-BE49-F238E27FC236}">
                <a16:creationId xmlns:a16="http://schemas.microsoft.com/office/drawing/2014/main" id="{18B121FD-B41B-3A48-84F6-5ED1E687130F}"/>
              </a:ext>
            </a:extLst>
          </p:cNvPr>
          <p:cNvPicPr>
            <a:picLocks noChangeAspect="1"/>
          </p:cNvPicPr>
          <p:nvPr/>
        </p:nvPicPr>
        <p:blipFill>
          <a:blip r:embed="rId4"/>
          <a:stretch>
            <a:fillRect/>
          </a:stretch>
        </p:blipFill>
        <p:spPr>
          <a:xfrm>
            <a:off x="9920173" y="2556291"/>
            <a:ext cx="1796348" cy="1252000"/>
          </a:xfrm>
          <a:prstGeom prst="rect">
            <a:avLst/>
          </a:prstGeom>
        </p:spPr>
      </p:pic>
      <p:pic>
        <p:nvPicPr>
          <p:cNvPr id="12" name="Picture 11">
            <a:extLst>
              <a:ext uri="{FF2B5EF4-FFF2-40B4-BE49-F238E27FC236}">
                <a16:creationId xmlns:a16="http://schemas.microsoft.com/office/drawing/2014/main" id="{FADE82B6-8EAC-9F41-A6F7-D381DF87E622}"/>
              </a:ext>
            </a:extLst>
          </p:cNvPr>
          <p:cNvPicPr>
            <a:picLocks noChangeAspect="1"/>
          </p:cNvPicPr>
          <p:nvPr/>
        </p:nvPicPr>
        <p:blipFill>
          <a:blip r:embed="rId5"/>
          <a:stretch>
            <a:fillRect/>
          </a:stretch>
        </p:blipFill>
        <p:spPr>
          <a:xfrm>
            <a:off x="10503917" y="3915450"/>
            <a:ext cx="1299539" cy="1102009"/>
          </a:xfrm>
          <a:prstGeom prst="rect">
            <a:avLst/>
          </a:prstGeom>
        </p:spPr>
      </p:pic>
      <p:pic>
        <p:nvPicPr>
          <p:cNvPr id="13" name="Picture 12">
            <a:extLst>
              <a:ext uri="{FF2B5EF4-FFF2-40B4-BE49-F238E27FC236}">
                <a16:creationId xmlns:a16="http://schemas.microsoft.com/office/drawing/2014/main" id="{57878F76-0152-5640-B412-206BBF6CA42E}"/>
              </a:ext>
            </a:extLst>
          </p:cNvPr>
          <p:cNvPicPr>
            <a:picLocks noChangeAspect="1"/>
          </p:cNvPicPr>
          <p:nvPr/>
        </p:nvPicPr>
        <p:blipFill>
          <a:blip r:embed="rId6"/>
          <a:stretch>
            <a:fillRect/>
          </a:stretch>
        </p:blipFill>
        <p:spPr>
          <a:xfrm>
            <a:off x="9262383" y="4938898"/>
            <a:ext cx="2454138" cy="1777391"/>
          </a:xfrm>
          <a:prstGeom prst="rect">
            <a:avLst/>
          </a:prstGeom>
        </p:spPr>
      </p:pic>
      <p:sp>
        <p:nvSpPr>
          <p:cNvPr id="14" name="Rectangle 13">
            <a:extLst>
              <a:ext uri="{FF2B5EF4-FFF2-40B4-BE49-F238E27FC236}">
                <a16:creationId xmlns:a16="http://schemas.microsoft.com/office/drawing/2014/main" id="{D174ACB6-3FA5-714C-9046-A966BC3EC7F2}"/>
              </a:ext>
            </a:extLst>
          </p:cNvPr>
          <p:cNvSpPr>
            <a:spLocks noChangeArrowheads="1"/>
          </p:cNvSpPr>
          <p:nvPr/>
        </p:nvSpPr>
        <p:spPr bwMode="auto">
          <a:xfrm>
            <a:off x="123155" y="698715"/>
            <a:ext cx="55313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BF0000"/>
                </a:solidFill>
                <a:effectLst/>
                <a:latin typeface="CalibriLight"/>
              </a:rPr>
              <a:t>β-lactams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175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CDE3D0-7F11-A740-AF58-F9EEF76EED87}"/>
              </a:ext>
            </a:extLst>
          </p:cNvPr>
          <p:cNvSpPr>
            <a:spLocks noChangeArrowheads="1"/>
          </p:cNvSpPr>
          <p:nvPr/>
        </p:nvSpPr>
        <p:spPr bwMode="auto">
          <a:xfrm>
            <a:off x="212360" y="659225"/>
            <a:ext cx="55313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BF0000"/>
                </a:solidFill>
                <a:effectLst/>
                <a:latin typeface="CalibriLight"/>
              </a:rPr>
              <a:t>β-lactams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CC771175-5B8B-4A41-912B-12DE67B2AEF0}"/>
              </a:ext>
            </a:extLst>
          </p:cNvPr>
          <p:cNvPicPr>
            <a:picLocks noChangeAspect="1"/>
          </p:cNvPicPr>
          <p:nvPr/>
        </p:nvPicPr>
        <p:blipFill>
          <a:blip r:embed="rId2"/>
          <a:stretch>
            <a:fillRect/>
          </a:stretch>
        </p:blipFill>
        <p:spPr>
          <a:xfrm>
            <a:off x="6096000" y="1409795"/>
            <a:ext cx="5986553" cy="4533676"/>
          </a:xfrm>
          <a:prstGeom prst="rect">
            <a:avLst/>
          </a:prstGeom>
        </p:spPr>
      </p:pic>
      <p:sp>
        <p:nvSpPr>
          <p:cNvPr id="2" name="Rectangle 1">
            <a:extLst>
              <a:ext uri="{FF2B5EF4-FFF2-40B4-BE49-F238E27FC236}">
                <a16:creationId xmlns:a16="http://schemas.microsoft.com/office/drawing/2014/main" id="{5A3CE15D-FA5E-FD41-BFF6-EC1A65DBAF6A}"/>
              </a:ext>
            </a:extLst>
          </p:cNvPr>
          <p:cNvSpPr/>
          <p:nvPr/>
        </p:nvSpPr>
        <p:spPr>
          <a:xfrm>
            <a:off x="409730" y="1864362"/>
            <a:ext cx="6096000" cy="4462760"/>
          </a:xfrm>
          <a:prstGeom prst="rect">
            <a:avLst/>
          </a:prstGeom>
        </p:spPr>
        <p:txBody>
          <a:bodyPr>
            <a:spAutoFit/>
          </a:bodyPr>
          <a:lstStyle/>
          <a:p>
            <a:r>
              <a:rPr lang="en-US" dirty="0">
                <a:latin typeface="Arial" panose="020B0604020202020204" pitchFamily="34" charset="0"/>
              </a:rPr>
              <a:t>• </a:t>
            </a:r>
            <a:r>
              <a:rPr lang="en-US" dirty="0">
                <a:latin typeface="Calibri" panose="020F0502020204030204" pitchFamily="34" charset="0"/>
              </a:rPr>
              <a:t>The peptidoglycan (PG) component of the cell wall is important! </a:t>
            </a:r>
            <a:endParaRPr lang="en-US" dirty="0"/>
          </a:p>
          <a:p>
            <a:r>
              <a:rPr lang="en-US" dirty="0">
                <a:latin typeface="Arial" panose="020B0604020202020204" pitchFamily="34" charset="0"/>
              </a:rPr>
              <a:t>• </a:t>
            </a:r>
            <a:r>
              <a:rPr lang="en-US" dirty="0">
                <a:latin typeface="Calibri" panose="020F0502020204030204" pitchFamily="34" charset="0"/>
              </a:rPr>
              <a:t>It consists of alternating N-acetylglucosamine and N- acetylmuramic acid (these are monosaccharides) </a:t>
            </a:r>
            <a:endParaRPr lang="en-US" dirty="0"/>
          </a:p>
          <a:p>
            <a:pPr>
              <a:buFont typeface="Arial" panose="020B0604020202020204" pitchFamily="34" charset="0"/>
              <a:buChar char="•"/>
            </a:pPr>
            <a:r>
              <a:rPr lang="en-US" dirty="0">
                <a:latin typeface="Calibri" panose="020F0502020204030204" pitchFamily="34" charset="0"/>
              </a:rPr>
              <a:t>Multiple enzymes build the peptidoglycan layer, including </a:t>
            </a:r>
            <a:r>
              <a:rPr lang="en-US" dirty="0"/>
              <a:t>transpeptidases, </a:t>
            </a:r>
            <a:r>
              <a:rPr lang="en-US" dirty="0" err="1"/>
              <a:t>transglycosylases</a:t>
            </a:r>
            <a:r>
              <a:rPr lang="en-US" dirty="0"/>
              <a:t>, carboxypeptidases that belong to a large family of </a:t>
            </a:r>
            <a:r>
              <a:rPr lang="en-US" b="1" dirty="0"/>
              <a:t>serine proteases </a:t>
            </a:r>
            <a:r>
              <a:rPr lang="en-US" dirty="0"/>
              <a:t>and</a:t>
            </a:r>
            <a:r>
              <a:rPr lang="en-US" b="1" dirty="0"/>
              <a:t> </a:t>
            </a:r>
            <a:r>
              <a:rPr lang="en-US" dirty="0">
                <a:latin typeface="Calibri" panose="020F0502020204030204" pitchFamily="34" charset="0"/>
              </a:rPr>
              <a:t>classified as PBPs (penicillin binding proteins).</a:t>
            </a:r>
            <a:endParaRPr lang="en-US" dirty="0"/>
          </a:p>
          <a:p>
            <a:r>
              <a:rPr lang="en-US" dirty="0">
                <a:latin typeface="Arial" panose="020B0604020202020204" pitchFamily="34" charset="0"/>
              </a:rPr>
              <a:t>• </a:t>
            </a:r>
            <a:r>
              <a:rPr lang="en-US" dirty="0">
                <a:latin typeface="Calibri" panose="020F0502020204030204" pitchFamily="34" charset="0"/>
              </a:rPr>
              <a:t>The various </a:t>
            </a:r>
            <a:r>
              <a:rPr lang="el-GR" dirty="0">
                <a:latin typeface="Calibri" panose="020F0502020204030204" pitchFamily="34" charset="0"/>
              </a:rPr>
              <a:t>β-</a:t>
            </a:r>
            <a:r>
              <a:rPr lang="en-US" dirty="0">
                <a:latin typeface="Calibri" panose="020F0502020204030204" pitchFamily="34" charset="0"/>
              </a:rPr>
              <a:t>lactams can bind to specific penicillin binding proteins and inhibit peptidoglycan synthesis </a:t>
            </a:r>
            <a:endParaRPr lang="en-US" dirty="0"/>
          </a:p>
          <a:p>
            <a:r>
              <a:rPr lang="en-US" dirty="0">
                <a:latin typeface="Arial" panose="020B0604020202020204" pitchFamily="34" charset="0"/>
              </a:rPr>
              <a:t>• </a:t>
            </a:r>
            <a:r>
              <a:rPr lang="en-US" dirty="0">
                <a:latin typeface="Calibri" panose="020F0502020204030204" pitchFamily="34" charset="0"/>
              </a:rPr>
              <a:t>So, these are bactericidal (they kill) as opposed to bacteriostatic (suppress growth) </a:t>
            </a:r>
          </a:p>
          <a:p>
            <a:r>
              <a:rPr lang="en-US" dirty="0">
                <a:latin typeface="Arial" panose="020B0604020202020204" pitchFamily="34" charset="0"/>
              </a:rPr>
              <a:t>• </a:t>
            </a:r>
            <a:r>
              <a:rPr lang="en-US" dirty="0">
                <a:latin typeface="Calibri" panose="020F0502020204030204" pitchFamily="34" charset="0"/>
              </a:rPr>
              <a:t>Best against Gram + (like </a:t>
            </a:r>
            <a:r>
              <a:rPr lang="en-US" dirty="0">
                <a:latin typeface="Calibri,Italic"/>
              </a:rPr>
              <a:t>Staph </a:t>
            </a:r>
            <a:r>
              <a:rPr lang="en-US" dirty="0">
                <a:latin typeface="Calibri" panose="020F0502020204030204" pitchFamily="34" charset="0"/>
              </a:rPr>
              <a:t>and </a:t>
            </a:r>
            <a:r>
              <a:rPr lang="en-US" dirty="0">
                <a:latin typeface="Calibri,Italic"/>
              </a:rPr>
              <a:t>Strep</a:t>
            </a:r>
            <a:r>
              <a:rPr lang="en-US" dirty="0">
                <a:latin typeface="Calibri" panose="020F0502020204030204" pitchFamily="34" charset="0"/>
              </a:rPr>
              <a:t>) but still works on some Gram- </a:t>
            </a:r>
            <a:endParaRPr lang="en-US" dirty="0"/>
          </a:p>
          <a:p>
            <a:r>
              <a:rPr lang="en-US" sz="1600" dirty="0">
                <a:latin typeface="Arial" panose="020B0604020202020204" pitchFamily="34" charset="0"/>
              </a:rPr>
              <a:t>• </a:t>
            </a:r>
            <a:r>
              <a:rPr lang="en-US" sz="1600" dirty="0">
                <a:latin typeface="Calibri" panose="020F0502020204030204" pitchFamily="34" charset="0"/>
              </a:rPr>
              <a:t>The Gram – bacteria have outer cell membrane which helps prevent the penicillin from reaching the </a:t>
            </a:r>
            <a:r>
              <a:rPr lang="en-US" dirty="0">
                <a:latin typeface="Calibri" panose="020F0502020204030204" pitchFamily="34" charset="0"/>
              </a:rPr>
              <a:t>peptidoglycan layer.</a:t>
            </a:r>
            <a:endParaRPr lang="en-US" dirty="0"/>
          </a:p>
        </p:txBody>
      </p:sp>
      <p:sp>
        <p:nvSpPr>
          <p:cNvPr id="7" name="Rectangle 6">
            <a:extLst>
              <a:ext uri="{FF2B5EF4-FFF2-40B4-BE49-F238E27FC236}">
                <a16:creationId xmlns:a16="http://schemas.microsoft.com/office/drawing/2014/main" id="{DAA1AA9E-0E4C-B441-AB34-B145CA3BDC99}"/>
              </a:ext>
            </a:extLst>
          </p:cNvPr>
          <p:cNvSpPr/>
          <p:nvPr/>
        </p:nvSpPr>
        <p:spPr>
          <a:xfrm>
            <a:off x="123155" y="96937"/>
            <a:ext cx="4692823" cy="523220"/>
          </a:xfrm>
          <a:prstGeom prst="rect">
            <a:avLst/>
          </a:prstGeom>
        </p:spPr>
        <p:txBody>
          <a:bodyPr wrap="none">
            <a:spAutoFit/>
          </a:bodyPr>
          <a:lstStyle/>
          <a:p>
            <a:r>
              <a:rPr lang="en-US" sz="2800" dirty="0">
                <a:solidFill>
                  <a:srgbClr val="BF0000"/>
                </a:solidFill>
                <a:latin typeface="CalibriLight"/>
              </a:rPr>
              <a:t>Inhibitors of cell wall synthesis </a:t>
            </a:r>
            <a:endParaRPr lang="en-US" sz="2800" dirty="0"/>
          </a:p>
        </p:txBody>
      </p:sp>
    </p:spTree>
    <p:extLst>
      <p:ext uri="{BB962C8B-B14F-4D97-AF65-F5344CB8AC3E}">
        <p14:creationId xmlns:p14="http://schemas.microsoft.com/office/powerpoint/2010/main" val="518699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3FCD46-C548-184E-99C2-AC9E4C018A5B}"/>
              </a:ext>
            </a:extLst>
          </p:cNvPr>
          <p:cNvSpPr/>
          <p:nvPr/>
        </p:nvSpPr>
        <p:spPr>
          <a:xfrm>
            <a:off x="3048000" y="2690336"/>
            <a:ext cx="6096000" cy="2031325"/>
          </a:xfrm>
          <a:prstGeom prst="rect">
            <a:avLst/>
          </a:prstGeom>
        </p:spPr>
        <p:txBody>
          <a:bodyPr>
            <a:spAutoFit/>
          </a:bodyPr>
          <a:lstStyle/>
          <a:p>
            <a:pPr>
              <a:buFont typeface="Arial" panose="020B0604020202020204" pitchFamily="34" charset="0"/>
              <a:buChar char="•"/>
            </a:pPr>
            <a:r>
              <a:rPr lang="en-US" dirty="0">
                <a:latin typeface="Calibri" panose="020F0502020204030204" pitchFamily="34" charset="0"/>
              </a:rPr>
              <a:t>Obtained from the mold </a:t>
            </a:r>
            <a:r>
              <a:rPr lang="en-US" i="1" dirty="0">
                <a:latin typeface="Calibri,Italic"/>
              </a:rPr>
              <a:t>Penicillium </a:t>
            </a:r>
            <a:r>
              <a:rPr lang="en-US" i="1" dirty="0" err="1">
                <a:latin typeface="Calibri,Italic"/>
              </a:rPr>
              <a:t>chrysogenum</a:t>
            </a:r>
            <a:r>
              <a:rPr lang="en-US" i="1" dirty="0">
                <a:latin typeface="Calibri,Italic"/>
              </a:rPr>
              <a:t> </a:t>
            </a:r>
          </a:p>
          <a:p>
            <a:pPr>
              <a:buFont typeface="Arial" panose="020B0604020202020204" pitchFamily="34" charset="0"/>
              <a:buChar char="•"/>
            </a:pPr>
            <a:endParaRPr lang="en-US" i="1" dirty="0">
              <a:latin typeface="Arial" panose="020B0604020202020204" pitchFamily="34" charset="0"/>
            </a:endParaRPr>
          </a:p>
          <a:p>
            <a:pPr>
              <a:buFont typeface="Arial" panose="020B0604020202020204" pitchFamily="34" charset="0"/>
              <a:buChar char="•"/>
            </a:pPr>
            <a:r>
              <a:rPr lang="en-US" dirty="0">
                <a:latin typeface="Calibri" panose="020F0502020204030204" pitchFamily="34" charset="0"/>
              </a:rPr>
              <a:t>Different types, like PCN G (IV or IM in the butt) </a:t>
            </a:r>
          </a:p>
          <a:p>
            <a:pPr>
              <a:buFont typeface="Arial" panose="020B0604020202020204" pitchFamily="34" charset="0"/>
              <a:buChar char="•"/>
            </a:pPr>
            <a:endParaRPr lang="en-US" dirty="0">
              <a:latin typeface="Arial" panose="020B0604020202020204" pitchFamily="34" charset="0"/>
            </a:endParaRPr>
          </a:p>
          <a:p>
            <a:r>
              <a:rPr lang="en-US" dirty="0">
                <a:latin typeface="Arial" panose="020B0604020202020204" pitchFamily="34" charset="0"/>
              </a:rPr>
              <a:t>• </a:t>
            </a:r>
            <a:r>
              <a:rPr lang="en-US" dirty="0">
                <a:latin typeface="Calibri" panose="020F0502020204030204" pitchFamily="34" charset="0"/>
              </a:rPr>
              <a:t>A common combo antibiotic is Augmentin, which combines a </a:t>
            </a:r>
            <a:r>
              <a:rPr lang="el-GR" dirty="0">
                <a:latin typeface="Calibri" panose="020F0502020204030204" pitchFamily="34" charset="0"/>
              </a:rPr>
              <a:t>β-</a:t>
            </a:r>
            <a:r>
              <a:rPr lang="en-US" dirty="0">
                <a:latin typeface="Calibri" panose="020F0502020204030204" pitchFamily="34" charset="0"/>
              </a:rPr>
              <a:t>lactam with a </a:t>
            </a:r>
            <a:r>
              <a:rPr lang="el-GR" dirty="0">
                <a:latin typeface="Calibri" panose="020F0502020204030204" pitchFamily="34" charset="0"/>
              </a:rPr>
              <a:t>β-</a:t>
            </a:r>
            <a:r>
              <a:rPr lang="en-US" dirty="0">
                <a:latin typeface="Calibri" panose="020F0502020204030204" pitchFamily="34" charset="0"/>
              </a:rPr>
              <a:t>lactamase inhibitor (amoxicillin and clavulanate) – more powerful and overcomes some resistance </a:t>
            </a:r>
            <a:endParaRPr lang="en-US" dirty="0"/>
          </a:p>
        </p:txBody>
      </p:sp>
      <p:sp>
        <p:nvSpPr>
          <p:cNvPr id="3" name="Rectangle 2">
            <a:extLst>
              <a:ext uri="{FF2B5EF4-FFF2-40B4-BE49-F238E27FC236}">
                <a16:creationId xmlns:a16="http://schemas.microsoft.com/office/drawing/2014/main" id="{B471DC59-58A7-B34C-9426-CD86A95C92C1}"/>
              </a:ext>
            </a:extLst>
          </p:cNvPr>
          <p:cNvSpPr/>
          <p:nvPr/>
        </p:nvSpPr>
        <p:spPr>
          <a:xfrm>
            <a:off x="4724395" y="2068676"/>
            <a:ext cx="1703543" cy="523220"/>
          </a:xfrm>
          <a:prstGeom prst="rect">
            <a:avLst/>
          </a:prstGeom>
        </p:spPr>
        <p:txBody>
          <a:bodyPr wrap="none">
            <a:spAutoFit/>
          </a:bodyPr>
          <a:lstStyle/>
          <a:p>
            <a:r>
              <a:rPr lang="en-US" sz="2800" dirty="0" err="1">
                <a:solidFill>
                  <a:srgbClr val="BF0000"/>
                </a:solidFill>
                <a:latin typeface="CalibriLight"/>
              </a:rPr>
              <a:t>Penicillins</a:t>
            </a:r>
            <a:r>
              <a:rPr lang="en-US" sz="2800" dirty="0">
                <a:solidFill>
                  <a:srgbClr val="BF0000"/>
                </a:solidFill>
                <a:latin typeface="CalibriLight"/>
              </a:rPr>
              <a:t> </a:t>
            </a:r>
            <a:endParaRPr lang="en-US" sz="2800" dirty="0"/>
          </a:p>
        </p:txBody>
      </p:sp>
      <p:sp>
        <p:nvSpPr>
          <p:cNvPr id="4" name="Rectangle 3">
            <a:extLst>
              <a:ext uri="{FF2B5EF4-FFF2-40B4-BE49-F238E27FC236}">
                <a16:creationId xmlns:a16="http://schemas.microsoft.com/office/drawing/2014/main" id="{40701EC5-39F1-934A-8421-2952ACA21473}"/>
              </a:ext>
            </a:extLst>
          </p:cNvPr>
          <p:cNvSpPr>
            <a:spLocks noChangeArrowheads="1"/>
          </p:cNvSpPr>
          <p:nvPr/>
        </p:nvSpPr>
        <p:spPr bwMode="auto">
          <a:xfrm>
            <a:off x="212360" y="659225"/>
            <a:ext cx="55313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BF0000"/>
                </a:solidFill>
                <a:effectLst/>
                <a:latin typeface="CalibriLight"/>
              </a:rPr>
              <a:t>β-lactams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AC305DA1-F62B-0F4D-ABA5-9E4584121965}"/>
              </a:ext>
            </a:extLst>
          </p:cNvPr>
          <p:cNvSpPr/>
          <p:nvPr/>
        </p:nvSpPr>
        <p:spPr>
          <a:xfrm>
            <a:off x="123155" y="96937"/>
            <a:ext cx="4692823" cy="523220"/>
          </a:xfrm>
          <a:prstGeom prst="rect">
            <a:avLst/>
          </a:prstGeom>
        </p:spPr>
        <p:txBody>
          <a:bodyPr wrap="none">
            <a:spAutoFit/>
          </a:bodyPr>
          <a:lstStyle/>
          <a:p>
            <a:r>
              <a:rPr lang="en-US" sz="2800" dirty="0">
                <a:solidFill>
                  <a:srgbClr val="BF0000"/>
                </a:solidFill>
                <a:latin typeface="CalibriLight"/>
              </a:rPr>
              <a:t>Inhibitors of cell wall synthesis </a:t>
            </a:r>
            <a:endParaRPr lang="en-US" sz="2800" dirty="0"/>
          </a:p>
        </p:txBody>
      </p:sp>
    </p:spTree>
    <p:extLst>
      <p:ext uri="{BB962C8B-B14F-4D97-AF65-F5344CB8AC3E}">
        <p14:creationId xmlns:p14="http://schemas.microsoft.com/office/powerpoint/2010/main" val="5844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F8012C-D3A9-3242-AC2A-E1DC54B9436E}"/>
              </a:ext>
            </a:extLst>
          </p:cNvPr>
          <p:cNvSpPr>
            <a:spLocks noChangeArrowheads="1"/>
          </p:cNvSpPr>
          <p:nvPr/>
        </p:nvSpPr>
        <p:spPr bwMode="auto">
          <a:xfrm>
            <a:off x="212360" y="659225"/>
            <a:ext cx="55313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BF0000"/>
                </a:solidFill>
                <a:effectLst/>
                <a:latin typeface="CalibriLight"/>
              </a:rPr>
              <a:t>β-lactams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40E5A2A0-F860-1742-BE3C-C15CFA8AD6CA}"/>
              </a:ext>
            </a:extLst>
          </p:cNvPr>
          <p:cNvSpPr/>
          <p:nvPr/>
        </p:nvSpPr>
        <p:spPr>
          <a:xfrm>
            <a:off x="123155" y="96937"/>
            <a:ext cx="4692823" cy="523220"/>
          </a:xfrm>
          <a:prstGeom prst="rect">
            <a:avLst/>
          </a:prstGeom>
        </p:spPr>
        <p:txBody>
          <a:bodyPr wrap="none">
            <a:spAutoFit/>
          </a:bodyPr>
          <a:lstStyle/>
          <a:p>
            <a:r>
              <a:rPr lang="en-US" sz="2800" dirty="0">
                <a:solidFill>
                  <a:srgbClr val="BF0000"/>
                </a:solidFill>
                <a:latin typeface="CalibriLight"/>
              </a:rPr>
              <a:t>Inhibitors of cell wall synthesis </a:t>
            </a:r>
            <a:endParaRPr lang="en-US" sz="2800" dirty="0"/>
          </a:p>
        </p:txBody>
      </p:sp>
      <p:sp>
        <p:nvSpPr>
          <p:cNvPr id="5" name="Rectangle 4">
            <a:extLst>
              <a:ext uri="{FF2B5EF4-FFF2-40B4-BE49-F238E27FC236}">
                <a16:creationId xmlns:a16="http://schemas.microsoft.com/office/drawing/2014/main" id="{298090D6-88F4-A74F-B1AF-0152ACDB2AD3}"/>
              </a:ext>
            </a:extLst>
          </p:cNvPr>
          <p:cNvSpPr/>
          <p:nvPr/>
        </p:nvSpPr>
        <p:spPr>
          <a:xfrm>
            <a:off x="5214257" y="109159"/>
            <a:ext cx="6854587" cy="1200329"/>
          </a:xfrm>
          <a:prstGeom prst="rect">
            <a:avLst/>
          </a:prstGeom>
        </p:spPr>
        <p:txBody>
          <a:bodyPr wrap="square">
            <a:spAutoFit/>
          </a:bodyPr>
          <a:lstStyle/>
          <a:p>
            <a:r>
              <a:rPr lang="en-US" dirty="0">
                <a:latin typeface="Calibri" panose="020F0502020204030204" pitchFamily="34" charset="0"/>
              </a:rPr>
              <a:t>1) </a:t>
            </a:r>
            <a:r>
              <a:rPr lang="en-US" dirty="0"/>
              <a:t>decreased concentration of the antibiotic at the cell wall target site. </a:t>
            </a:r>
          </a:p>
          <a:p>
            <a:r>
              <a:rPr lang="en-US" dirty="0">
                <a:latin typeface="Calibri" panose="020F0502020204030204" pitchFamily="34" charset="0"/>
              </a:rPr>
              <a:t>	*this happens only in gram negative bacteria. Mutations in the porins exclude the antibiotic. Or active efflux or pumping out of the antibiotic.</a:t>
            </a:r>
            <a:endParaRPr lang="en-US" dirty="0"/>
          </a:p>
        </p:txBody>
      </p:sp>
      <p:sp>
        <p:nvSpPr>
          <p:cNvPr id="6" name="Rectangle 5">
            <a:extLst>
              <a:ext uri="{FF2B5EF4-FFF2-40B4-BE49-F238E27FC236}">
                <a16:creationId xmlns:a16="http://schemas.microsoft.com/office/drawing/2014/main" id="{053BC312-B57F-C144-B9EC-BD59D8607A47}"/>
              </a:ext>
            </a:extLst>
          </p:cNvPr>
          <p:cNvSpPr/>
          <p:nvPr/>
        </p:nvSpPr>
        <p:spPr>
          <a:xfrm>
            <a:off x="5214257" y="1859554"/>
            <a:ext cx="7245393" cy="923330"/>
          </a:xfrm>
          <a:prstGeom prst="rect">
            <a:avLst/>
          </a:prstGeom>
        </p:spPr>
        <p:txBody>
          <a:bodyPr wrap="square">
            <a:spAutoFit/>
          </a:bodyPr>
          <a:lstStyle/>
          <a:p>
            <a:r>
              <a:rPr lang="en-US" dirty="0"/>
              <a:t>2)  decreased binding of the antibiotic to the Penicillin Binding Protein.</a:t>
            </a:r>
          </a:p>
          <a:p>
            <a:pPr lvl="1"/>
            <a:r>
              <a:rPr lang="en-US" dirty="0"/>
              <a:t>Mutation in Penicillin Binding Protein or altered regulation of it. Or horizontal </a:t>
            </a:r>
            <a:r>
              <a:rPr lang="en-US" dirty="0" err="1"/>
              <a:t>tranfer</a:t>
            </a:r>
            <a:r>
              <a:rPr lang="en-US" dirty="0"/>
              <a:t> of a different Penicillin Binding Protein</a:t>
            </a:r>
            <a:endParaRPr lang="en-US" sz="2800" dirty="0"/>
          </a:p>
        </p:txBody>
      </p:sp>
      <p:sp>
        <p:nvSpPr>
          <p:cNvPr id="7" name="Rectangle 6">
            <a:extLst>
              <a:ext uri="{FF2B5EF4-FFF2-40B4-BE49-F238E27FC236}">
                <a16:creationId xmlns:a16="http://schemas.microsoft.com/office/drawing/2014/main" id="{842A68F0-E15C-AA48-9C34-678CDCC857E7}"/>
              </a:ext>
            </a:extLst>
          </p:cNvPr>
          <p:cNvSpPr/>
          <p:nvPr/>
        </p:nvSpPr>
        <p:spPr>
          <a:xfrm>
            <a:off x="5214257" y="3152216"/>
            <a:ext cx="6596743" cy="2308324"/>
          </a:xfrm>
          <a:prstGeom prst="rect">
            <a:avLst/>
          </a:prstGeom>
        </p:spPr>
        <p:txBody>
          <a:bodyPr wrap="square">
            <a:spAutoFit/>
          </a:bodyPr>
          <a:lstStyle/>
          <a:p>
            <a:r>
              <a:rPr lang="en-US" dirty="0">
                <a:latin typeface="Calibri" panose="020F0502020204030204" pitchFamily="34" charset="0"/>
              </a:rPr>
              <a:t>3) hydrolysis of the antibiotic by bacterial enzymes - </a:t>
            </a:r>
            <a:r>
              <a:rPr lang="el-GR" dirty="0">
                <a:latin typeface="Calibri" panose="020F0502020204030204" pitchFamily="34" charset="0"/>
              </a:rPr>
              <a:t>β- </a:t>
            </a:r>
            <a:r>
              <a:rPr lang="en-US" dirty="0">
                <a:latin typeface="Calibri" panose="020F0502020204030204" pitchFamily="34" charset="0"/>
              </a:rPr>
              <a:t>lactamases. </a:t>
            </a:r>
          </a:p>
          <a:p>
            <a:r>
              <a:rPr lang="en-US" dirty="0">
                <a:latin typeface="Calibri" panose="020F0502020204030204" pitchFamily="34" charset="0"/>
              </a:rPr>
              <a:t>	Bacteria can produce </a:t>
            </a:r>
            <a:r>
              <a:rPr lang="el-GR" dirty="0">
                <a:latin typeface="Calibri" panose="020F0502020204030204" pitchFamily="34" charset="0"/>
              </a:rPr>
              <a:t>β-</a:t>
            </a:r>
            <a:r>
              <a:rPr lang="en-US" dirty="0">
                <a:latin typeface="Calibri" panose="020F0502020204030204" pitchFamily="34" charset="0"/>
              </a:rPr>
              <a:t>lactamases that inactivate the </a:t>
            </a:r>
            <a:r>
              <a:rPr lang="el-GR" dirty="0">
                <a:latin typeface="Calibri" panose="020F0502020204030204" pitchFamily="34" charset="0"/>
              </a:rPr>
              <a:t>β- </a:t>
            </a:r>
            <a:r>
              <a:rPr lang="en-US" dirty="0">
                <a:latin typeface="Calibri" panose="020F0502020204030204" pitchFamily="34" charset="0"/>
              </a:rPr>
              <a:t>lactam antibiotics. More than 200 different </a:t>
            </a:r>
            <a:r>
              <a:rPr lang="el-GR" dirty="0">
                <a:latin typeface="Calibri" panose="020F0502020204030204" pitchFamily="34" charset="0"/>
              </a:rPr>
              <a:t>β-</a:t>
            </a:r>
            <a:r>
              <a:rPr lang="en-US" dirty="0">
                <a:latin typeface="Calibri" panose="020F0502020204030204" pitchFamily="34" charset="0"/>
              </a:rPr>
              <a:t>lactamases have been described. Some are specific for </a:t>
            </a:r>
            <a:r>
              <a:rPr lang="en-US" dirty="0" err="1">
                <a:latin typeface="Calibri" panose="020F0502020204030204" pitchFamily="34" charset="0"/>
              </a:rPr>
              <a:t>penicillins</a:t>
            </a:r>
            <a:r>
              <a:rPr lang="en-US" dirty="0">
                <a:latin typeface="Calibri" panose="020F0502020204030204" pitchFamily="34" charset="0"/>
              </a:rPr>
              <a:t> (i.e., penicillinases), cephalosporins (i.e., cephalosporinases), or carbapenems (i.e., </a:t>
            </a:r>
            <a:r>
              <a:rPr lang="en-US" dirty="0" err="1">
                <a:latin typeface="Calibri" panose="020F0502020204030204" pitchFamily="34" charset="0"/>
              </a:rPr>
              <a:t>carbapenemases</a:t>
            </a:r>
            <a:r>
              <a:rPr lang="en-US" dirty="0">
                <a:latin typeface="Calibri" panose="020F0502020204030204" pitchFamily="34" charset="0"/>
              </a:rPr>
              <a:t>), whereas others have a broad range of activity, including some that are capable of inactivating most </a:t>
            </a:r>
            <a:r>
              <a:rPr lang="el-GR" dirty="0">
                <a:latin typeface="Calibri" panose="020F0502020204030204" pitchFamily="34" charset="0"/>
              </a:rPr>
              <a:t>β-</a:t>
            </a:r>
            <a:r>
              <a:rPr lang="en-US" dirty="0">
                <a:latin typeface="Calibri" panose="020F0502020204030204" pitchFamily="34" charset="0"/>
              </a:rPr>
              <a:t>lactam antibiotics.</a:t>
            </a:r>
            <a:endParaRPr lang="en-US" dirty="0"/>
          </a:p>
        </p:txBody>
      </p:sp>
      <p:sp>
        <p:nvSpPr>
          <p:cNvPr id="8" name="Rectangle 7">
            <a:extLst>
              <a:ext uri="{FF2B5EF4-FFF2-40B4-BE49-F238E27FC236}">
                <a16:creationId xmlns:a16="http://schemas.microsoft.com/office/drawing/2014/main" id="{853541BD-3DDE-414F-9132-3F0AFC726DAA}"/>
              </a:ext>
            </a:extLst>
          </p:cNvPr>
          <p:cNvSpPr/>
          <p:nvPr/>
        </p:nvSpPr>
        <p:spPr>
          <a:xfrm>
            <a:off x="1494756" y="2521274"/>
            <a:ext cx="1917256" cy="523220"/>
          </a:xfrm>
          <a:prstGeom prst="rect">
            <a:avLst/>
          </a:prstGeom>
        </p:spPr>
        <p:txBody>
          <a:bodyPr wrap="none">
            <a:spAutoFit/>
          </a:bodyPr>
          <a:lstStyle/>
          <a:p>
            <a:r>
              <a:rPr lang="en-US" sz="2800" dirty="0">
                <a:solidFill>
                  <a:srgbClr val="BF0000"/>
                </a:solidFill>
                <a:latin typeface="CalibriLight"/>
              </a:rPr>
              <a:t>Resistance !</a:t>
            </a:r>
            <a:endParaRPr lang="en-US" sz="2800" dirty="0"/>
          </a:p>
        </p:txBody>
      </p:sp>
      <p:pic>
        <p:nvPicPr>
          <p:cNvPr id="10" name="Picture 9">
            <a:extLst>
              <a:ext uri="{FF2B5EF4-FFF2-40B4-BE49-F238E27FC236}">
                <a16:creationId xmlns:a16="http://schemas.microsoft.com/office/drawing/2014/main" id="{D4640F70-2EF7-CE4E-8BE8-91F93D4A1E4B}"/>
              </a:ext>
            </a:extLst>
          </p:cNvPr>
          <p:cNvPicPr>
            <a:picLocks noChangeAspect="1"/>
          </p:cNvPicPr>
          <p:nvPr/>
        </p:nvPicPr>
        <p:blipFill>
          <a:blip r:embed="rId2"/>
          <a:stretch>
            <a:fillRect/>
          </a:stretch>
        </p:blipFill>
        <p:spPr>
          <a:xfrm>
            <a:off x="936172" y="3047293"/>
            <a:ext cx="3101428" cy="3190549"/>
          </a:xfrm>
          <a:prstGeom prst="rect">
            <a:avLst/>
          </a:prstGeom>
        </p:spPr>
      </p:pic>
    </p:spTree>
    <p:extLst>
      <p:ext uri="{BB962C8B-B14F-4D97-AF65-F5344CB8AC3E}">
        <p14:creationId xmlns:p14="http://schemas.microsoft.com/office/powerpoint/2010/main" val="2500138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1C5B83-7F85-CE42-967C-A9FE6D686029}"/>
              </a:ext>
            </a:extLst>
          </p:cNvPr>
          <p:cNvSpPr>
            <a:spLocks noChangeArrowheads="1"/>
          </p:cNvSpPr>
          <p:nvPr/>
        </p:nvSpPr>
        <p:spPr bwMode="auto">
          <a:xfrm>
            <a:off x="170627" y="1316471"/>
            <a:ext cx="868126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4800" dirty="0">
                <a:solidFill>
                  <a:srgbClr val="BF0000"/>
                </a:solidFill>
                <a:latin typeface="CalibriLight"/>
              </a:rPr>
              <a:t>Cephalosporins and </a:t>
            </a:r>
            <a:r>
              <a:rPr lang="en-US" altLang="en-US" sz="4800" dirty="0" err="1">
                <a:solidFill>
                  <a:srgbClr val="BF0000"/>
                </a:solidFill>
                <a:latin typeface="CalibriLight"/>
              </a:rPr>
              <a:t>Cephamycins</a:t>
            </a:r>
            <a:r>
              <a:rPr lang="en-US" altLang="en-US" sz="4800" dirty="0">
                <a:solidFill>
                  <a:srgbClr val="BF0000"/>
                </a:solidFill>
                <a:latin typeface="CalibriLigh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A94BA9A0-B37C-364C-AA3A-A17A1F8ECCF9}"/>
              </a:ext>
            </a:extLst>
          </p:cNvPr>
          <p:cNvSpPr/>
          <p:nvPr/>
        </p:nvSpPr>
        <p:spPr>
          <a:xfrm>
            <a:off x="123155" y="96937"/>
            <a:ext cx="4692823" cy="523220"/>
          </a:xfrm>
          <a:prstGeom prst="rect">
            <a:avLst/>
          </a:prstGeom>
        </p:spPr>
        <p:txBody>
          <a:bodyPr wrap="none">
            <a:spAutoFit/>
          </a:bodyPr>
          <a:lstStyle/>
          <a:p>
            <a:r>
              <a:rPr lang="en-US" sz="2800" dirty="0">
                <a:solidFill>
                  <a:srgbClr val="BF0000"/>
                </a:solidFill>
                <a:latin typeface="CalibriLight"/>
              </a:rPr>
              <a:t>Inhibitors of cell wall synthesis </a:t>
            </a:r>
            <a:endParaRPr lang="en-US" sz="2800" dirty="0"/>
          </a:p>
        </p:txBody>
      </p:sp>
      <p:sp>
        <p:nvSpPr>
          <p:cNvPr id="5" name="Rectangle 4">
            <a:extLst>
              <a:ext uri="{FF2B5EF4-FFF2-40B4-BE49-F238E27FC236}">
                <a16:creationId xmlns:a16="http://schemas.microsoft.com/office/drawing/2014/main" id="{68C24123-223C-284D-ACB9-5D2291C13C35}"/>
              </a:ext>
            </a:extLst>
          </p:cNvPr>
          <p:cNvSpPr/>
          <p:nvPr/>
        </p:nvSpPr>
        <p:spPr>
          <a:xfrm>
            <a:off x="1240971" y="2083231"/>
            <a:ext cx="8681269" cy="4216539"/>
          </a:xfrm>
          <a:prstGeom prst="rect">
            <a:avLst/>
          </a:prstGeom>
        </p:spPr>
        <p:txBody>
          <a:bodyPr wrap="square">
            <a:spAutoFit/>
          </a:bodyPr>
          <a:lstStyle/>
          <a:p>
            <a:r>
              <a:rPr lang="en-US" dirty="0">
                <a:latin typeface="Arial" panose="020B0604020202020204" pitchFamily="34" charset="0"/>
              </a:rPr>
              <a:t>• </a:t>
            </a:r>
            <a:r>
              <a:rPr lang="en-US" dirty="0">
                <a:latin typeface="Calibri" panose="020F0502020204030204" pitchFamily="34" charset="0"/>
              </a:rPr>
              <a:t>The cephalosporins are </a:t>
            </a:r>
            <a:r>
              <a:rPr lang="el-GR" dirty="0">
                <a:latin typeface="Calibri" panose="020F0502020204030204" pitchFamily="34" charset="0"/>
              </a:rPr>
              <a:t>β-</a:t>
            </a:r>
            <a:r>
              <a:rPr lang="en-US" dirty="0">
                <a:latin typeface="Calibri" panose="020F0502020204030204" pitchFamily="34" charset="0"/>
              </a:rPr>
              <a:t>lactam antibiotics derived from the mold </a:t>
            </a:r>
            <a:r>
              <a:rPr lang="en-US" i="1" dirty="0" err="1">
                <a:latin typeface="Calibri,Italic"/>
              </a:rPr>
              <a:t>Cephalosporium</a:t>
            </a:r>
            <a:r>
              <a:rPr lang="en-US" i="1" dirty="0">
                <a:latin typeface="Calibri,Italic"/>
              </a:rPr>
              <a:t>.</a:t>
            </a:r>
            <a:endParaRPr lang="en-US" dirty="0"/>
          </a:p>
          <a:p>
            <a:r>
              <a:rPr lang="en-US" dirty="0">
                <a:latin typeface="Arial" panose="020B0604020202020204" pitchFamily="34" charset="0"/>
              </a:rPr>
              <a:t>• </a:t>
            </a:r>
            <a:r>
              <a:rPr lang="en-US" dirty="0">
                <a:latin typeface="Calibri" panose="020F0502020204030204" pitchFamily="34" charset="0"/>
              </a:rPr>
              <a:t>Same mechanism of action as </a:t>
            </a:r>
            <a:r>
              <a:rPr lang="en-US" dirty="0" err="1">
                <a:latin typeface="Calibri" panose="020F0502020204030204" pitchFamily="34" charset="0"/>
              </a:rPr>
              <a:t>penicillins</a:t>
            </a:r>
            <a:r>
              <a:rPr lang="en-US" dirty="0">
                <a:latin typeface="Calibri" panose="020F0502020204030204" pitchFamily="34" charset="0"/>
              </a:rPr>
              <a:t> but are effective against (more Gram - bacteria) and are more resistant to </a:t>
            </a:r>
            <a:r>
              <a:rPr lang="el-GR" dirty="0">
                <a:latin typeface="Calibri" panose="020F0502020204030204" pitchFamily="34" charset="0"/>
              </a:rPr>
              <a:t>β-</a:t>
            </a:r>
            <a:r>
              <a:rPr lang="en-US" dirty="0">
                <a:latin typeface="Calibri" panose="020F0502020204030204" pitchFamily="34" charset="0"/>
              </a:rPr>
              <a:t>lactamases.</a:t>
            </a:r>
            <a:endParaRPr lang="en-US" dirty="0"/>
          </a:p>
          <a:p>
            <a:r>
              <a:rPr lang="en-US" dirty="0">
                <a:latin typeface="Arial" panose="020B0604020202020204" pitchFamily="34" charset="0"/>
              </a:rPr>
              <a:t>• </a:t>
            </a:r>
            <a:r>
              <a:rPr lang="en-US" dirty="0">
                <a:latin typeface="Calibri" panose="020F0502020204030204" pitchFamily="34" charset="0"/>
              </a:rPr>
              <a:t>General rule, the higher the generation, the more it shifts towards Gram- coverage and less of the Gram+ coverage (1-5 generations), some examples of names: </a:t>
            </a:r>
            <a:endParaRPr lang="en-US" dirty="0"/>
          </a:p>
          <a:p>
            <a:r>
              <a:rPr lang="en-US" sz="1400" dirty="0">
                <a:latin typeface="Arial" panose="020B0604020202020204" pitchFamily="34" charset="0"/>
              </a:rPr>
              <a:t>	• </a:t>
            </a:r>
            <a:r>
              <a:rPr lang="en-US" sz="1400" dirty="0">
                <a:latin typeface="Calibri" panose="020F0502020204030204" pitchFamily="34" charset="0"/>
              </a:rPr>
              <a:t>1- cefazolin, cephalexin – skin infections, ear infections, etc. </a:t>
            </a:r>
          </a:p>
          <a:p>
            <a:r>
              <a:rPr lang="en-US" sz="1400" dirty="0">
                <a:latin typeface="Arial" panose="020B0604020202020204" pitchFamily="34" charset="0"/>
              </a:rPr>
              <a:t>	• </a:t>
            </a:r>
            <a:r>
              <a:rPr lang="en-US" sz="1400" dirty="0">
                <a:latin typeface="Calibri" panose="020F0502020204030204" pitchFamily="34" charset="0"/>
              </a:rPr>
              <a:t>2 - cefuroxime – similar to 1</a:t>
            </a:r>
            <a:r>
              <a:rPr lang="en-US" sz="1050" dirty="0">
                <a:latin typeface="Calibri" panose="020F0502020204030204" pitchFamily="34" charset="0"/>
              </a:rPr>
              <a:t>st</a:t>
            </a:r>
            <a:r>
              <a:rPr lang="en-US" sz="1400" dirty="0">
                <a:latin typeface="Calibri" panose="020F0502020204030204" pitchFamily="34" charset="0"/>
              </a:rPr>
              <a:t>, plus some respiratory stuff</a:t>
            </a:r>
            <a:br>
              <a:rPr lang="en-US" sz="1400" dirty="0">
                <a:latin typeface="Calibri" panose="020F0502020204030204" pitchFamily="34" charset="0"/>
              </a:rPr>
            </a:br>
            <a:r>
              <a:rPr lang="en-US" sz="1400" dirty="0">
                <a:latin typeface="Calibri" panose="020F0502020204030204" pitchFamily="34" charset="0"/>
              </a:rPr>
              <a:t>	</a:t>
            </a:r>
            <a:r>
              <a:rPr lang="en-US" sz="1400" dirty="0">
                <a:latin typeface="Arial" panose="020B0604020202020204" pitchFamily="34" charset="0"/>
              </a:rPr>
              <a:t>• </a:t>
            </a:r>
            <a:r>
              <a:rPr lang="en-US" sz="1400" dirty="0">
                <a:latin typeface="Calibri" panose="020F0502020204030204" pitchFamily="34" charset="0"/>
              </a:rPr>
              <a:t>3- ceftriaxone – penetrates the blood brain barrier for meningitis, </a:t>
            </a:r>
            <a:r>
              <a:rPr lang="en-US" sz="1400" i="1" dirty="0">
                <a:latin typeface="Calibri" panose="020F0502020204030204" pitchFamily="34" charset="0"/>
              </a:rPr>
              <a:t>Neisseria</a:t>
            </a:r>
            <a:r>
              <a:rPr lang="en-US" sz="1400" dirty="0">
                <a:latin typeface="Calibri" panose="020F0502020204030204" pitchFamily="34" charset="0"/>
              </a:rPr>
              <a:t> too </a:t>
            </a:r>
          </a:p>
          <a:p>
            <a:r>
              <a:rPr lang="en-US" sz="1400" dirty="0">
                <a:latin typeface="Arial" panose="020B0604020202020204" pitchFamily="34" charset="0"/>
              </a:rPr>
              <a:t>	• </a:t>
            </a:r>
            <a:r>
              <a:rPr lang="en-US" sz="1400" dirty="0">
                <a:latin typeface="Calibri" panose="020F0502020204030204" pitchFamily="34" charset="0"/>
              </a:rPr>
              <a:t>4- cefepime – covers more Gram negatives, but often not used first </a:t>
            </a:r>
          </a:p>
          <a:p>
            <a:r>
              <a:rPr lang="en-US" sz="1400" dirty="0">
                <a:latin typeface="Arial" panose="020B0604020202020204" pitchFamily="34" charset="0"/>
              </a:rPr>
              <a:t>	• </a:t>
            </a:r>
            <a:r>
              <a:rPr lang="en-US" sz="1400" dirty="0">
                <a:latin typeface="Calibri" panose="020F0502020204030204" pitchFamily="34" charset="0"/>
              </a:rPr>
              <a:t>5 - </a:t>
            </a:r>
            <a:r>
              <a:rPr lang="en-US" sz="1400" dirty="0" err="1">
                <a:latin typeface="Calibri" panose="020F0502020204030204" pitchFamily="34" charset="0"/>
              </a:rPr>
              <a:t>ceftaroline</a:t>
            </a:r>
            <a:r>
              <a:rPr lang="en-US" sz="1400" dirty="0">
                <a:latin typeface="Calibri" panose="020F0502020204030204" pitchFamily="34" charset="0"/>
              </a:rPr>
              <a:t> – used against MRSA </a:t>
            </a:r>
          </a:p>
          <a:p>
            <a:r>
              <a:rPr lang="en-US" dirty="0"/>
              <a:t>• They have “</a:t>
            </a:r>
            <a:r>
              <a:rPr lang="en-US" dirty="0" err="1"/>
              <a:t>cef</a:t>
            </a:r>
            <a:r>
              <a:rPr lang="en-US" dirty="0"/>
              <a:t>” in their names </a:t>
            </a:r>
          </a:p>
          <a:p>
            <a:r>
              <a:rPr lang="en-US" dirty="0"/>
              <a:t>• 1st gen have “</a:t>
            </a:r>
            <a:r>
              <a:rPr lang="en-US" dirty="0" err="1"/>
              <a:t>ph</a:t>
            </a:r>
            <a:r>
              <a:rPr lang="en-US" dirty="0"/>
              <a:t>”, other gens are “f” </a:t>
            </a:r>
          </a:p>
          <a:p>
            <a:r>
              <a:rPr lang="en-US" dirty="0"/>
              <a:t>• Third-generation cephalosporins (e.g., ceftriaxone and cefixime) have lower cross-reactivity with </a:t>
            </a:r>
            <a:r>
              <a:rPr lang="en-US" dirty="0" err="1"/>
              <a:t>IgE</a:t>
            </a:r>
            <a:r>
              <a:rPr lang="en-US" dirty="0"/>
              <a:t>- mediated penicillin-allergic patients (&lt;1%) compared with first- and second-generation cephalosporins (range: 1%–8%) (ref. CDC) </a:t>
            </a:r>
          </a:p>
          <a:p>
            <a:endParaRPr lang="en-US" dirty="0"/>
          </a:p>
        </p:txBody>
      </p:sp>
      <p:sp>
        <p:nvSpPr>
          <p:cNvPr id="6" name="Rectangle 5">
            <a:extLst>
              <a:ext uri="{FF2B5EF4-FFF2-40B4-BE49-F238E27FC236}">
                <a16:creationId xmlns:a16="http://schemas.microsoft.com/office/drawing/2014/main" id="{137E11E4-802A-1F4C-A389-05ADD6003583}"/>
              </a:ext>
            </a:extLst>
          </p:cNvPr>
          <p:cNvSpPr>
            <a:spLocks noChangeArrowheads="1"/>
          </p:cNvSpPr>
          <p:nvPr/>
        </p:nvSpPr>
        <p:spPr bwMode="auto">
          <a:xfrm>
            <a:off x="212360" y="659225"/>
            <a:ext cx="55313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BF0000"/>
                </a:solidFill>
                <a:effectLst/>
                <a:latin typeface="CalibriLight"/>
              </a:rPr>
              <a:t>β-lactams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26617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C0EEB1-7BD7-7F4A-B014-835B0C5B5F7F}"/>
              </a:ext>
            </a:extLst>
          </p:cNvPr>
          <p:cNvSpPr txBox="1"/>
          <p:nvPr/>
        </p:nvSpPr>
        <p:spPr>
          <a:xfrm>
            <a:off x="1854072" y="973994"/>
            <a:ext cx="822661" cy="461665"/>
          </a:xfrm>
          <a:prstGeom prst="rect">
            <a:avLst/>
          </a:prstGeom>
          <a:noFill/>
        </p:spPr>
        <p:txBody>
          <a:bodyPr wrap="none" rtlCol="0">
            <a:spAutoFit/>
          </a:bodyPr>
          <a:lstStyle/>
          <a:p>
            <a:r>
              <a:rPr lang="en-US" sz="2400" b="1" dirty="0"/>
              <a:t>ID</a:t>
            </a:r>
            <a:r>
              <a:rPr lang="en-US" sz="2400" b="1" baseline="-25000" dirty="0"/>
              <a:t>50</a:t>
            </a:r>
            <a:r>
              <a:rPr lang="en-US" sz="2400" b="1" dirty="0"/>
              <a:t> :</a:t>
            </a:r>
            <a:endParaRPr lang="en-US" sz="2400" b="1" baseline="-25000" dirty="0"/>
          </a:p>
        </p:txBody>
      </p:sp>
      <p:sp>
        <p:nvSpPr>
          <p:cNvPr id="6" name="Rectangle 5">
            <a:extLst>
              <a:ext uri="{FF2B5EF4-FFF2-40B4-BE49-F238E27FC236}">
                <a16:creationId xmlns:a16="http://schemas.microsoft.com/office/drawing/2014/main" id="{022D795A-94F9-7D49-854D-5402F83C9990}"/>
              </a:ext>
            </a:extLst>
          </p:cNvPr>
          <p:cNvSpPr/>
          <p:nvPr/>
        </p:nvSpPr>
        <p:spPr>
          <a:xfrm>
            <a:off x="2676733" y="1066327"/>
            <a:ext cx="7908768" cy="369332"/>
          </a:xfrm>
          <a:prstGeom prst="rect">
            <a:avLst/>
          </a:prstGeom>
        </p:spPr>
        <p:txBody>
          <a:bodyPr wrap="none">
            <a:spAutoFit/>
          </a:bodyPr>
          <a:lstStyle/>
          <a:p>
            <a:r>
              <a:rPr lang="en-US" b="1" dirty="0"/>
              <a:t>infectious dose. Number of organisms required to cause disease in half the hosts. </a:t>
            </a:r>
            <a:endParaRPr lang="en-US" dirty="0"/>
          </a:p>
        </p:txBody>
      </p:sp>
      <p:sp>
        <p:nvSpPr>
          <p:cNvPr id="8" name="TextBox 7">
            <a:extLst>
              <a:ext uri="{FF2B5EF4-FFF2-40B4-BE49-F238E27FC236}">
                <a16:creationId xmlns:a16="http://schemas.microsoft.com/office/drawing/2014/main" id="{0B0CC634-EF08-B14E-A0EF-635A1E6074BB}"/>
              </a:ext>
            </a:extLst>
          </p:cNvPr>
          <p:cNvSpPr txBox="1"/>
          <p:nvPr/>
        </p:nvSpPr>
        <p:spPr>
          <a:xfrm>
            <a:off x="1854071" y="1545438"/>
            <a:ext cx="870751" cy="461665"/>
          </a:xfrm>
          <a:prstGeom prst="rect">
            <a:avLst/>
          </a:prstGeom>
          <a:noFill/>
        </p:spPr>
        <p:txBody>
          <a:bodyPr wrap="none" rtlCol="0">
            <a:spAutoFit/>
          </a:bodyPr>
          <a:lstStyle/>
          <a:p>
            <a:r>
              <a:rPr lang="en-US" sz="2400" b="1" dirty="0"/>
              <a:t>LD</a:t>
            </a:r>
            <a:r>
              <a:rPr lang="en-US" sz="2400" b="1" baseline="-25000" dirty="0"/>
              <a:t>50</a:t>
            </a:r>
            <a:r>
              <a:rPr lang="en-US" sz="2400" b="1" dirty="0"/>
              <a:t> :</a:t>
            </a:r>
            <a:endParaRPr lang="en-US" sz="2400" b="1" baseline="-25000" dirty="0"/>
          </a:p>
        </p:txBody>
      </p:sp>
      <p:sp>
        <p:nvSpPr>
          <p:cNvPr id="9" name="Rectangle 8">
            <a:extLst>
              <a:ext uri="{FF2B5EF4-FFF2-40B4-BE49-F238E27FC236}">
                <a16:creationId xmlns:a16="http://schemas.microsoft.com/office/drawing/2014/main" id="{99854A3E-9B32-B34F-B4A0-46C1B26331F9}"/>
              </a:ext>
            </a:extLst>
          </p:cNvPr>
          <p:cNvSpPr/>
          <p:nvPr/>
        </p:nvSpPr>
        <p:spPr>
          <a:xfrm>
            <a:off x="2691247" y="1637771"/>
            <a:ext cx="6326797" cy="369332"/>
          </a:xfrm>
          <a:prstGeom prst="rect">
            <a:avLst/>
          </a:prstGeom>
        </p:spPr>
        <p:txBody>
          <a:bodyPr wrap="none">
            <a:spAutoFit/>
          </a:bodyPr>
          <a:lstStyle/>
          <a:p>
            <a:r>
              <a:rPr lang="en-US" b="1" dirty="0"/>
              <a:t>lethal dose. Number of organisms required to kill half the hosts. </a:t>
            </a:r>
            <a:endParaRPr lang="en-US" dirty="0"/>
          </a:p>
        </p:txBody>
      </p:sp>
      <p:pic>
        <p:nvPicPr>
          <p:cNvPr id="11" name="Picture 10">
            <a:extLst>
              <a:ext uri="{FF2B5EF4-FFF2-40B4-BE49-F238E27FC236}">
                <a16:creationId xmlns:a16="http://schemas.microsoft.com/office/drawing/2014/main" id="{0F70AE5F-6E26-0D46-A60F-ADCE5AEFC80A}"/>
              </a:ext>
            </a:extLst>
          </p:cNvPr>
          <p:cNvPicPr>
            <a:picLocks noChangeAspect="1"/>
          </p:cNvPicPr>
          <p:nvPr/>
        </p:nvPicPr>
        <p:blipFill>
          <a:blip r:embed="rId2"/>
          <a:stretch>
            <a:fillRect/>
          </a:stretch>
        </p:blipFill>
        <p:spPr>
          <a:xfrm>
            <a:off x="3205558" y="2397852"/>
            <a:ext cx="4529519" cy="4195262"/>
          </a:xfrm>
          <a:prstGeom prst="rect">
            <a:avLst/>
          </a:prstGeom>
        </p:spPr>
      </p:pic>
      <p:sp>
        <p:nvSpPr>
          <p:cNvPr id="10" name="Rectangle 9">
            <a:extLst>
              <a:ext uri="{FF2B5EF4-FFF2-40B4-BE49-F238E27FC236}">
                <a16:creationId xmlns:a16="http://schemas.microsoft.com/office/drawing/2014/main" id="{93CB29A7-D147-9840-968F-5C87133CAAF3}"/>
              </a:ext>
            </a:extLst>
          </p:cNvPr>
          <p:cNvSpPr/>
          <p:nvPr/>
        </p:nvSpPr>
        <p:spPr>
          <a:xfrm>
            <a:off x="224971" y="355516"/>
            <a:ext cx="5245347" cy="461665"/>
          </a:xfrm>
          <a:prstGeom prst="rect">
            <a:avLst/>
          </a:prstGeom>
        </p:spPr>
        <p:txBody>
          <a:bodyPr wrap="none">
            <a:spAutoFit/>
          </a:bodyPr>
          <a:lstStyle/>
          <a:p>
            <a:r>
              <a:rPr lang="en-US" sz="2400" b="1" dirty="0"/>
              <a:t>Factors Affecting the Degree of Disease</a:t>
            </a:r>
          </a:p>
        </p:txBody>
      </p:sp>
    </p:spTree>
    <p:extLst>
      <p:ext uri="{BB962C8B-B14F-4D97-AF65-F5344CB8AC3E}">
        <p14:creationId xmlns:p14="http://schemas.microsoft.com/office/powerpoint/2010/main" val="3783213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1C5B83-7F85-CE42-967C-A9FE6D686029}"/>
              </a:ext>
            </a:extLst>
          </p:cNvPr>
          <p:cNvSpPr>
            <a:spLocks noChangeArrowheads="1"/>
          </p:cNvSpPr>
          <p:nvPr/>
        </p:nvSpPr>
        <p:spPr bwMode="auto">
          <a:xfrm>
            <a:off x="170627" y="1316471"/>
            <a:ext cx="868126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4800" dirty="0">
                <a:solidFill>
                  <a:srgbClr val="BF0000"/>
                </a:solidFill>
                <a:latin typeface="CalibriLight"/>
              </a:rPr>
              <a:t>Carbapenems and Monobactams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A94BA9A0-B37C-364C-AA3A-A17A1F8ECCF9}"/>
              </a:ext>
            </a:extLst>
          </p:cNvPr>
          <p:cNvSpPr/>
          <p:nvPr/>
        </p:nvSpPr>
        <p:spPr>
          <a:xfrm>
            <a:off x="123155" y="96937"/>
            <a:ext cx="4692823" cy="523220"/>
          </a:xfrm>
          <a:prstGeom prst="rect">
            <a:avLst/>
          </a:prstGeom>
        </p:spPr>
        <p:txBody>
          <a:bodyPr wrap="none">
            <a:spAutoFit/>
          </a:bodyPr>
          <a:lstStyle/>
          <a:p>
            <a:r>
              <a:rPr lang="en-US" sz="2800" dirty="0">
                <a:solidFill>
                  <a:srgbClr val="BF0000"/>
                </a:solidFill>
                <a:latin typeface="CalibriLight"/>
              </a:rPr>
              <a:t>Inhibitors of cell wall synthesis </a:t>
            </a:r>
            <a:endParaRPr lang="en-US" sz="2800" dirty="0"/>
          </a:p>
        </p:txBody>
      </p:sp>
      <p:sp>
        <p:nvSpPr>
          <p:cNvPr id="5" name="Rectangle 4">
            <a:extLst>
              <a:ext uri="{FF2B5EF4-FFF2-40B4-BE49-F238E27FC236}">
                <a16:creationId xmlns:a16="http://schemas.microsoft.com/office/drawing/2014/main" id="{68C24123-223C-284D-ACB9-5D2291C13C35}"/>
              </a:ext>
            </a:extLst>
          </p:cNvPr>
          <p:cNvSpPr/>
          <p:nvPr/>
        </p:nvSpPr>
        <p:spPr>
          <a:xfrm>
            <a:off x="1317171" y="2660174"/>
            <a:ext cx="8681269" cy="1754326"/>
          </a:xfrm>
          <a:prstGeom prst="rect">
            <a:avLst/>
          </a:prstGeom>
        </p:spPr>
        <p:txBody>
          <a:bodyPr wrap="square">
            <a:spAutoFit/>
          </a:bodyPr>
          <a:lstStyle/>
          <a:p>
            <a:r>
              <a:rPr lang="en-US" dirty="0">
                <a:latin typeface="Arial" panose="020B0604020202020204" pitchFamily="34" charset="0"/>
              </a:rPr>
              <a:t>• </a:t>
            </a:r>
            <a:r>
              <a:rPr lang="en-US" dirty="0">
                <a:latin typeface="Calibri" panose="020F0502020204030204" pitchFamily="34" charset="0"/>
              </a:rPr>
              <a:t>The carbapenems are widely prescribed broad- spectrum antibiotics that are active against many groups of organisms</a:t>
            </a:r>
          </a:p>
          <a:p>
            <a:endParaRPr lang="en-US" dirty="0">
              <a:latin typeface="Calibri" panose="020F0502020204030204" pitchFamily="34" charset="0"/>
            </a:endParaRPr>
          </a:p>
          <a:p>
            <a:r>
              <a:rPr lang="en-US" dirty="0">
                <a:latin typeface="Calibri" panose="020F0502020204030204" pitchFamily="34" charset="0"/>
              </a:rPr>
              <a:t>• the monobactams are narrow-spectrum antibiotics that are active only against aerobic, gram-negative bacteria (sometimes a good thing. Targeted. May be less disruptive to normal flora)</a:t>
            </a:r>
            <a:endParaRPr lang="en-US" dirty="0"/>
          </a:p>
        </p:txBody>
      </p:sp>
      <p:sp>
        <p:nvSpPr>
          <p:cNvPr id="6" name="Rectangle 5">
            <a:extLst>
              <a:ext uri="{FF2B5EF4-FFF2-40B4-BE49-F238E27FC236}">
                <a16:creationId xmlns:a16="http://schemas.microsoft.com/office/drawing/2014/main" id="{137E11E4-802A-1F4C-A389-05ADD6003583}"/>
              </a:ext>
            </a:extLst>
          </p:cNvPr>
          <p:cNvSpPr>
            <a:spLocks noChangeArrowheads="1"/>
          </p:cNvSpPr>
          <p:nvPr/>
        </p:nvSpPr>
        <p:spPr bwMode="auto">
          <a:xfrm>
            <a:off x="212360" y="659225"/>
            <a:ext cx="55313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BF0000"/>
                </a:solidFill>
                <a:effectLst/>
                <a:latin typeface="CalibriLight"/>
              </a:rPr>
              <a:t>β-lactams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57553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A779CD-562D-CD46-8649-42EEBC08735B}"/>
              </a:ext>
            </a:extLst>
          </p:cNvPr>
          <p:cNvSpPr/>
          <p:nvPr/>
        </p:nvSpPr>
        <p:spPr>
          <a:xfrm>
            <a:off x="123155" y="96937"/>
            <a:ext cx="4692823" cy="523220"/>
          </a:xfrm>
          <a:prstGeom prst="rect">
            <a:avLst/>
          </a:prstGeom>
        </p:spPr>
        <p:txBody>
          <a:bodyPr wrap="none">
            <a:spAutoFit/>
          </a:bodyPr>
          <a:lstStyle/>
          <a:p>
            <a:r>
              <a:rPr lang="en-US" sz="2800" dirty="0">
                <a:solidFill>
                  <a:srgbClr val="BF0000"/>
                </a:solidFill>
                <a:latin typeface="CalibriLight"/>
              </a:rPr>
              <a:t>Inhibitors of cell wall synthesis </a:t>
            </a:r>
            <a:endParaRPr lang="en-US" sz="2800" dirty="0"/>
          </a:p>
        </p:txBody>
      </p:sp>
      <p:sp>
        <p:nvSpPr>
          <p:cNvPr id="4" name="Rectangle 3">
            <a:extLst>
              <a:ext uri="{FF2B5EF4-FFF2-40B4-BE49-F238E27FC236}">
                <a16:creationId xmlns:a16="http://schemas.microsoft.com/office/drawing/2014/main" id="{0D5E0C71-C02F-BA40-A895-A1A202A04FB9}"/>
              </a:ext>
            </a:extLst>
          </p:cNvPr>
          <p:cNvSpPr>
            <a:spLocks noChangeArrowheads="1"/>
          </p:cNvSpPr>
          <p:nvPr/>
        </p:nvSpPr>
        <p:spPr bwMode="auto">
          <a:xfrm>
            <a:off x="176092" y="548199"/>
            <a:ext cx="55313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err="1">
                <a:ln>
                  <a:noFill/>
                </a:ln>
                <a:solidFill>
                  <a:srgbClr val="BF0000"/>
                </a:solidFill>
                <a:effectLst/>
                <a:latin typeface="CalibriLight"/>
              </a:rPr>
              <a:t>Glycopeptides</a:t>
            </a:r>
            <a:r>
              <a:rPr kumimoji="0" lang="en-US" altLang="en-US" sz="4800" b="0" i="0" u="none" strike="noStrike" cap="none" normalizeH="0" baseline="0" dirty="0">
                <a:ln>
                  <a:noFill/>
                </a:ln>
                <a:solidFill>
                  <a:srgbClr val="BF0000"/>
                </a:solidFill>
                <a:effectLst/>
                <a:latin typeface="CalibriLigh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626441B-A4B1-F943-B249-781F49267CAE}"/>
              </a:ext>
            </a:extLst>
          </p:cNvPr>
          <p:cNvSpPr/>
          <p:nvPr/>
        </p:nvSpPr>
        <p:spPr>
          <a:xfrm>
            <a:off x="2968041" y="1305341"/>
            <a:ext cx="6096000" cy="4247317"/>
          </a:xfrm>
          <a:prstGeom prst="rect">
            <a:avLst/>
          </a:prstGeom>
        </p:spPr>
        <p:txBody>
          <a:bodyPr>
            <a:spAutoFit/>
          </a:bodyPr>
          <a:lstStyle/>
          <a:p>
            <a:r>
              <a:rPr lang="en-US" dirty="0">
                <a:latin typeface="Arial" panose="020B0604020202020204" pitchFamily="34" charset="0"/>
              </a:rPr>
              <a:t>• Vancomycin is </a:t>
            </a:r>
            <a:r>
              <a:rPr lang="en-US" dirty="0">
                <a:latin typeface="Calibri" panose="020F0502020204030204" pitchFamily="34" charset="0"/>
              </a:rPr>
              <a:t>a </a:t>
            </a:r>
            <a:r>
              <a:rPr lang="en-US" dirty="0" err="1">
                <a:latin typeface="Calibri" panose="020F0502020204030204" pitchFamily="34" charset="0"/>
              </a:rPr>
              <a:t>glycopeptide</a:t>
            </a:r>
            <a:r>
              <a:rPr lang="en-US" dirty="0">
                <a:latin typeface="Calibri" panose="020F0502020204030204" pitchFamily="34" charset="0"/>
              </a:rPr>
              <a:t> obtained from </a:t>
            </a:r>
            <a:r>
              <a:rPr lang="en-US" i="1" dirty="0">
                <a:latin typeface="Calibri,Italic"/>
              </a:rPr>
              <a:t>Streptomyces </a:t>
            </a:r>
            <a:r>
              <a:rPr lang="en-US" i="1" dirty="0" err="1">
                <a:latin typeface="Calibri,Italic"/>
              </a:rPr>
              <a:t>orientalis</a:t>
            </a:r>
            <a:r>
              <a:rPr lang="en-US" i="1" dirty="0">
                <a:latin typeface="Calibri,Italic"/>
              </a:rPr>
              <a:t> </a:t>
            </a:r>
            <a:endParaRPr lang="en-US" i="1" dirty="0"/>
          </a:p>
          <a:p>
            <a:r>
              <a:rPr lang="en-US" dirty="0">
                <a:latin typeface="Arial" panose="020B0604020202020204" pitchFamily="34" charset="0"/>
              </a:rPr>
              <a:t>• </a:t>
            </a:r>
            <a:r>
              <a:rPr lang="en-US" dirty="0">
                <a:latin typeface="Calibri" panose="020F0502020204030204" pitchFamily="34" charset="0"/>
              </a:rPr>
              <a:t>Works against Gram + but never good for Gram – (too large to squeeze through outer membrane pores) </a:t>
            </a:r>
          </a:p>
          <a:p>
            <a:r>
              <a:rPr lang="en-US" dirty="0">
                <a:latin typeface="Arial" panose="020B0604020202020204" pitchFamily="34" charset="0"/>
              </a:rPr>
              <a:t>• </a:t>
            </a:r>
            <a:r>
              <a:rPr lang="en-US" dirty="0">
                <a:latin typeface="Calibri" panose="020F0502020204030204" pitchFamily="34" charset="0"/>
              </a:rPr>
              <a:t>disrupts Peptidoglycan synthesis by interacting with the d-alanine-d-alanine termini of the pentapeptide side chains, to prevent bridge formation.</a:t>
            </a:r>
            <a:endParaRPr lang="en-US" dirty="0"/>
          </a:p>
          <a:p>
            <a:r>
              <a:rPr lang="en-US" dirty="0">
                <a:latin typeface="Arial" panose="020B0604020202020204" pitchFamily="34" charset="0"/>
              </a:rPr>
              <a:t>• </a:t>
            </a:r>
            <a:r>
              <a:rPr lang="en-US" dirty="0">
                <a:latin typeface="Calibri" panose="020F0502020204030204" pitchFamily="34" charset="0"/>
              </a:rPr>
              <a:t>Good for </a:t>
            </a:r>
            <a:r>
              <a:rPr lang="en-US" dirty="0"/>
              <a:t>infections with resistance to other </a:t>
            </a:r>
            <a:r>
              <a:rPr lang="el-GR" dirty="0"/>
              <a:t>β-</a:t>
            </a:r>
            <a:r>
              <a:rPr lang="en-US" dirty="0"/>
              <a:t>lactams </a:t>
            </a:r>
          </a:p>
          <a:p>
            <a:r>
              <a:rPr lang="en-US" dirty="0"/>
              <a:t>• The genes for this resistance (</a:t>
            </a:r>
            <a:r>
              <a:rPr lang="en-US" i="1" dirty="0" err="1"/>
              <a:t>vanA</a:t>
            </a:r>
            <a:r>
              <a:rPr lang="en-US" dirty="0"/>
              <a:t> and </a:t>
            </a:r>
            <a:r>
              <a:rPr lang="en-US" i="1" dirty="0" err="1"/>
              <a:t>vanB</a:t>
            </a:r>
            <a:r>
              <a:rPr lang="en-US" dirty="0"/>
              <a:t>) can be carried on plasmids or transposons.</a:t>
            </a:r>
          </a:p>
          <a:p>
            <a:r>
              <a:rPr lang="en-US" dirty="0"/>
              <a:t>• Bacteria with</a:t>
            </a:r>
            <a:r>
              <a:rPr lang="en-US" dirty="0">
                <a:latin typeface="Calibri" panose="020F0502020204030204" pitchFamily="34" charset="0"/>
              </a:rPr>
              <a:t> other amino acid termini (not d-alanine-d-alanine) are naturally</a:t>
            </a:r>
            <a:r>
              <a:rPr lang="en-US" dirty="0"/>
              <a:t> resistant (</a:t>
            </a:r>
            <a:r>
              <a:rPr lang="en-US" i="1" dirty="0"/>
              <a:t>Enterococcus </a:t>
            </a:r>
            <a:r>
              <a:rPr lang="en-US" i="1" dirty="0" err="1"/>
              <a:t>gallinarum</a:t>
            </a:r>
            <a:r>
              <a:rPr lang="en-US" i="1" dirty="0"/>
              <a:t>, E. </a:t>
            </a:r>
            <a:r>
              <a:rPr lang="en-US" i="1" dirty="0" err="1"/>
              <a:t>casseliflavus</a:t>
            </a:r>
            <a:r>
              <a:rPr lang="en-US" i="1" dirty="0"/>
              <a:t>, E. faecium and E. faecalis</a:t>
            </a:r>
            <a:r>
              <a:rPr lang="en-US" dirty="0"/>
              <a:t>).</a:t>
            </a:r>
          </a:p>
          <a:p>
            <a:r>
              <a:rPr lang="en-US" dirty="0"/>
              <a:t>• *super resistant strains of Staphylococcus arose/currently restricted to Michigan; worry is the spread. </a:t>
            </a:r>
          </a:p>
        </p:txBody>
      </p:sp>
    </p:spTree>
    <p:extLst>
      <p:ext uri="{BB962C8B-B14F-4D97-AF65-F5344CB8AC3E}">
        <p14:creationId xmlns:p14="http://schemas.microsoft.com/office/powerpoint/2010/main" val="1968435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A779CD-562D-CD46-8649-42EEBC08735B}"/>
              </a:ext>
            </a:extLst>
          </p:cNvPr>
          <p:cNvSpPr/>
          <p:nvPr/>
        </p:nvSpPr>
        <p:spPr>
          <a:xfrm>
            <a:off x="123155" y="96937"/>
            <a:ext cx="4692823" cy="523220"/>
          </a:xfrm>
          <a:prstGeom prst="rect">
            <a:avLst/>
          </a:prstGeom>
        </p:spPr>
        <p:txBody>
          <a:bodyPr wrap="none">
            <a:spAutoFit/>
          </a:bodyPr>
          <a:lstStyle/>
          <a:p>
            <a:r>
              <a:rPr lang="en-US" sz="2800" dirty="0">
                <a:solidFill>
                  <a:srgbClr val="BF0000"/>
                </a:solidFill>
                <a:latin typeface="CalibriLight"/>
              </a:rPr>
              <a:t>Inhibitors of cell wall synthesis </a:t>
            </a:r>
            <a:endParaRPr lang="en-US" sz="2800" dirty="0"/>
          </a:p>
        </p:txBody>
      </p:sp>
      <p:sp>
        <p:nvSpPr>
          <p:cNvPr id="4" name="Rectangle 3">
            <a:extLst>
              <a:ext uri="{FF2B5EF4-FFF2-40B4-BE49-F238E27FC236}">
                <a16:creationId xmlns:a16="http://schemas.microsoft.com/office/drawing/2014/main" id="{0D5E0C71-C02F-BA40-A895-A1A202A04FB9}"/>
              </a:ext>
            </a:extLst>
          </p:cNvPr>
          <p:cNvSpPr>
            <a:spLocks noChangeArrowheads="1"/>
          </p:cNvSpPr>
          <p:nvPr/>
        </p:nvSpPr>
        <p:spPr bwMode="auto">
          <a:xfrm>
            <a:off x="176092" y="548199"/>
            <a:ext cx="55313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4800" dirty="0">
                <a:solidFill>
                  <a:srgbClr val="BF0000"/>
                </a:solidFill>
                <a:latin typeface="CalibriLight"/>
              </a:rPr>
              <a:t>Lipo</a:t>
            </a:r>
            <a:r>
              <a:rPr kumimoji="0" lang="en-US" altLang="en-US" sz="4800" b="0" i="0" u="none" strike="noStrike" cap="none" normalizeH="0" baseline="0" dirty="0">
                <a:ln>
                  <a:noFill/>
                </a:ln>
                <a:solidFill>
                  <a:srgbClr val="BF0000"/>
                </a:solidFill>
                <a:effectLst/>
                <a:latin typeface="CalibriLight"/>
              </a:rPr>
              <a:t>peptides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626441B-A4B1-F943-B249-781F49267CAE}"/>
              </a:ext>
            </a:extLst>
          </p:cNvPr>
          <p:cNvSpPr/>
          <p:nvPr/>
        </p:nvSpPr>
        <p:spPr>
          <a:xfrm>
            <a:off x="2941777" y="1588370"/>
            <a:ext cx="6096000" cy="3139321"/>
          </a:xfrm>
          <a:prstGeom prst="rect">
            <a:avLst/>
          </a:prstGeom>
        </p:spPr>
        <p:txBody>
          <a:bodyPr>
            <a:spAutoFit/>
          </a:bodyPr>
          <a:lstStyle/>
          <a:p>
            <a:r>
              <a:rPr lang="en-US" dirty="0">
                <a:latin typeface="Arial" panose="020B0604020202020204" pitchFamily="34" charset="0"/>
              </a:rPr>
              <a:t>• Daptomycin, a naturally occurring cyclic lipopeptide from </a:t>
            </a:r>
            <a:r>
              <a:rPr lang="en-US" i="1" dirty="0">
                <a:latin typeface="Arial" panose="020B0604020202020204" pitchFamily="34" charset="0"/>
              </a:rPr>
              <a:t>Streptomyces </a:t>
            </a:r>
            <a:r>
              <a:rPr lang="en-US" i="1" dirty="0" err="1">
                <a:latin typeface="Arial" panose="020B0604020202020204" pitchFamily="34" charset="0"/>
              </a:rPr>
              <a:t>roseosporus</a:t>
            </a:r>
            <a:r>
              <a:rPr lang="en-US" dirty="0">
                <a:latin typeface="Arial" panose="020B0604020202020204" pitchFamily="34" charset="0"/>
              </a:rPr>
              <a:t>, </a:t>
            </a:r>
          </a:p>
          <a:p>
            <a:r>
              <a:rPr lang="en-US" dirty="0">
                <a:latin typeface="Arial" panose="020B0604020202020204" pitchFamily="34" charset="0"/>
              </a:rPr>
              <a:t>• binds irreversibly to the cytoplasmic membrane, resulting in membrane </a:t>
            </a:r>
            <a:r>
              <a:rPr lang="en-US" dirty="0" err="1">
                <a:latin typeface="Arial" panose="020B0604020202020204" pitchFamily="34" charset="0"/>
              </a:rPr>
              <a:t>depolariza-tion</a:t>
            </a:r>
            <a:r>
              <a:rPr lang="en-US" dirty="0">
                <a:latin typeface="Arial" panose="020B0604020202020204" pitchFamily="34" charset="0"/>
              </a:rPr>
              <a:t> and disruption of the ionic gradients, leading to cell death. </a:t>
            </a:r>
          </a:p>
          <a:p>
            <a:r>
              <a:rPr lang="en-US" dirty="0">
                <a:latin typeface="Arial" panose="020B0604020202020204" pitchFamily="34" charset="0"/>
              </a:rPr>
              <a:t>• potent against gram-positives, but gram-negatives are resistant because it cannot penetrate to the cytoplasmic membrane. </a:t>
            </a:r>
          </a:p>
          <a:p>
            <a:r>
              <a:rPr lang="en-US" dirty="0">
                <a:latin typeface="Arial" panose="020B0604020202020204" pitchFamily="34" charset="0"/>
              </a:rPr>
              <a:t>• good against multidrug-resistant staphylococci, streptococci, and enterococci (including vancomycin-resistant strains).</a:t>
            </a:r>
            <a:endParaRPr lang="en-US" dirty="0"/>
          </a:p>
        </p:txBody>
      </p:sp>
    </p:spTree>
    <p:extLst>
      <p:ext uri="{BB962C8B-B14F-4D97-AF65-F5344CB8AC3E}">
        <p14:creationId xmlns:p14="http://schemas.microsoft.com/office/powerpoint/2010/main" val="283433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A779CD-562D-CD46-8649-42EEBC08735B}"/>
              </a:ext>
            </a:extLst>
          </p:cNvPr>
          <p:cNvSpPr/>
          <p:nvPr/>
        </p:nvSpPr>
        <p:spPr>
          <a:xfrm>
            <a:off x="123155" y="96937"/>
            <a:ext cx="4692823" cy="523220"/>
          </a:xfrm>
          <a:prstGeom prst="rect">
            <a:avLst/>
          </a:prstGeom>
        </p:spPr>
        <p:txBody>
          <a:bodyPr wrap="none">
            <a:spAutoFit/>
          </a:bodyPr>
          <a:lstStyle/>
          <a:p>
            <a:r>
              <a:rPr lang="en-US" sz="2800" dirty="0">
                <a:solidFill>
                  <a:srgbClr val="BF0000"/>
                </a:solidFill>
                <a:latin typeface="CalibriLight"/>
              </a:rPr>
              <a:t>Inhibitors of cell wall synthesis </a:t>
            </a:r>
            <a:endParaRPr lang="en-US" sz="2800" dirty="0"/>
          </a:p>
        </p:txBody>
      </p:sp>
      <p:sp>
        <p:nvSpPr>
          <p:cNvPr id="4" name="Rectangle 3">
            <a:extLst>
              <a:ext uri="{FF2B5EF4-FFF2-40B4-BE49-F238E27FC236}">
                <a16:creationId xmlns:a16="http://schemas.microsoft.com/office/drawing/2014/main" id="{0D5E0C71-C02F-BA40-A895-A1A202A04FB9}"/>
              </a:ext>
            </a:extLst>
          </p:cNvPr>
          <p:cNvSpPr>
            <a:spLocks noChangeArrowheads="1"/>
          </p:cNvSpPr>
          <p:nvPr/>
        </p:nvSpPr>
        <p:spPr bwMode="auto">
          <a:xfrm>
            <a:off x="176092" y="548199"/>
            <a:ext cx="55313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4800" dirty="0">
                <a:solidFill>
                  <a:srgbClr val="BF0000"/>
                </a:solidFill>
                <a:latin typeface="CalibriLight"/>
              </a:rPr>
              <a:t>Poly</a:t>
            </a:r>
            <a:r>
              <a:rPr kumimoji="0" lang="en-US" altLang="en-US" sz="4800" b="0" i="0" u="none" strike="noStrike" cap="none" normalizeH="0" baseline="0" dirty="0">
                <a:ln>
                  <a:noFill/>
                </a:ln>
                <a:solidFill>
                  <a:srgbClr val="BF0000"/>
                </a:solidFill>
                <a:effectLst/>
                <a:latin typeface="CalibriLight"/>
              </a:rPr>
              <a:t>peptides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626441B-A4B1-F943-B249-781F49267CAE}"/>
              </a:ext>
            </a:extLst>
          </p:cNvPr>
          <p:cNvSpPr/>
          <p:nvPr/>
        </p:nvSpPr>
        <p:spPr>
          <a:xfrm>
            <a:off x="2941777" y="1588370"/>
            <a:ext cx="6096000" cy="1754326"/>
          </a:xfrm>
          <a:prstGeom prst="rect">
            <a:avLst/>
          </a:prstGeom>
        </p:spPr>
        <p:txBody>
          <a:bodyPr>
            <a:spAutoFit/>
          </a:bodyPr>
          <a:lstStyle/>
          <a:p>
            <a:r>
              <a:rPr lang="en-US" dirty="0">
                <a:latin typeface="Arial" panose="020B0604020202020204" pitchFamily="34" charset="0"/>
              </a:rPr>
              <a:t>• Bacitracin isolated from </a:t>
            </a:r>
            <a:r>
              <a:rPr lang="en-US" i="1" dirty="0">
                <a:latin typeface="Arial" panose="020B0604020202020204" pitchFamily="34" charset="0"/>
              </a:rPr>
              <a:t>Bacillus licheniformis</a:t>
            </a:r>
            <a:r>
              <a:rPr lang="en-US" dirty="0">
                <a:latin typeface="Arial" panose="020B0604020202020204" pitchFamily="34" charset="0"/>
              </a:rPr>
              <a:t>, </a:t>
            </a:r>
          </a:p>
          <a:p>
            <a:r>
              <a:rPr lang="en-US" dirty="0">
                <a:latin typeface="Arial" panose="020B0604020202020204" pitchFamily="34" charset="0"/>
              </a:rPr>
              <a:t>• a mixture of polypeptides used in topically applied products (e.g., creams, ointments, sprays) for the treatment of skin infections caused by Gram + (especially those caused by </a:t>
            </a:r>
            <a:r>
              <a:rPr lang="en-US" dirty="0" err="1">
                <a:latin typeface="Arial" panose="020B0604020202020204" pitchFamily="34" charset="0"/>
              </a:rPr>
              <a:t>Staphalococci</a:t>
            </a:r>
            <a:r>
              <a:rPr lang="en-US" dirty="0">
                <a:latin typeface="Arial" panose="020B0604020202020204" pitchFamily="34" charset="0"/>
              </a:rPr>
              <a:t> and Streptococci)</a:t>
            </a:r>
          </a:p>
          <a:p>
            <a:r>
              <a:rPr lang="en-US" dirty="0">
                <a:latin typeface="Arial" panose="020B0604020202020204" pitchFamily="34" charset="0"/>
              </a:rPr>
              <a:t>• Gram negatives are resistant</a:t>
            </a:r>
          </a:p>
        </p:txBody>
      </p:sp>
      <p:pic>
        <p:nvPicPr>
          <p:cNvPr id="6" name="Picture 5">
            <a:extLst>
              <a:ext uri="{FF2B5EF4-FFF2-40B4-BE49-F238E27FC236}">
                <a16:creationId xmlns:a16="http://schemas.microsoft.com/office/drawing/2014/main" id="{41B9B8FB-ACCB-4A43-8E3A-2C6D1501B786}"/>
              </a:ext>
            </a:extLst>
          </p:cNvPr>
          <p:cNvPicPr>
            <a:picLocks noChangeAspect="1"/>
          </p:cNvPicPr>
          <p:nvPr/>
        </p:nvPicPr>
        <p:blipFill>
          <a:blip r:embed="rId2"/>
          <a:stretch>
            <a:fillRect/>
          </a:stretch>
        </p:blipFill>
        <p:spPr>
          <a:xfrm>
            <a:off x="6929577" y="3057978"/>
            <a:ext cx="4216400" cy="3594100"/>
          </a:xfrm>
          <a:prstGeom prst="rect">
            <a:avLst/>
          </a:prstGeom>
        </p:spPr>
      </p:pic>
    </p:spTree>
    <p:extLst>
      <p:ext uri="{BB962C8B-B14F-4D97-AF65-F5344CB8AC3E}">
        <p14:creationId xmlns:p14="http://schemas.microsoft.com/office/powerpoint/2010/main" val="4039327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A779CD-562D-CD46-8649-42EEBC08735B}"/>
              </a:ext>
            </a:extLst>
          </p:cNvPr>
          <p:cNvSpPr/>
          <p:nvPr/>
        </p:nvSpPr>
        <p:spPr>
          <a:xfrm>
            <a:off x="123155" y="96937"/>
            <a:ext cx="4692823" cy="523220"/>
          </a:xfrm>
          <a:prstGeom prst="rect">
            <a:avLst/>
          </a:prstGeom>
        </p:spPr>
        <p:txBody>
          <a:bodyPr wrap="none">
            <a:spAutoFit/>
          </a:bodyPr>
          <a:lstStyle/>
          <a:p>
            <a:r>
              <a:rPr lang="en-US" sz="2800" dirty="0">
                <a:solidFill>
                  <a:srgbClr val="BF0000"/>
                </a:solidFill>
                <a:latin typeface="CalibriLight"/>
              </a:rPr>
              <a:t>Inhibitors of cell wall synthesis </a:t>
            </a:r>
            <a:endParaRPr lang="en-US" sz="2800" dirty="0"/>
          </a:p>
        </p:txBody>
      </p:sp>
      <p:sp>
        <p:nvSpPr>
          <p:cNvPr id="4" name="Rectangle 3">
            <a:extLst>
              <a:ext uri="{FF2B5EF4-FFF2-40B4-BE49-F238E27FC236}">
                <a16:creationId xmlns:a16="http://schemas.microsoft.com/office/drawing/2014/main" id="{0D5E0C71-C02F-BA40-A895-A1A202A04FB9}"/>
              </a:ext>
            </a:extLst>
          </p:cNvPr>
          <p:cNvSpPr>
            <a:spLocks noChangeArrowheads="1"/>
          </p:cNvSpPr>
          <p:nvPr/>
        </p:nvSpPr>
        <p:spPr bwMode="auto">
          <a:xfrm>
            <a:off x="176092" y="548199"/>
            <a:ext cx="55313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4800" dirty="0">
                <a:solidFill>
                  <a:srgbClr val="BF0000"/>
                </a:solidFill>
                <a:latin typeface="CalibriLight"/>
              </a:rPr>
              <a:t>Others</a:t>
            </a:r>
            <a:r>
              <a:rPr kumimoji="0" lang="en-US" altLang="en-US" sz="4800" b="0" i="0" u="none" strike="noStrike" cap="none" normalizeH="0" baseline="0" dirty="0">
                <a:ln>
                  <a:noFill/>
                </a:ln>
                <a:solidFill>
                  <a:srgbClr val="BF0000"/>
                </a:solidFill>
                <a:effectLst/>
                <a:latin typeface="CalibriLigh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626441B-A4B1-F943-B249-781F49267CAE}"/>
              </a:ext>
            </a:extLst>
          </p:cNvPr>
          <p:cNvSpPr/>
          <p:nvPr/>
        </p:nvSpPr>
        <p:spPr>
          <a:xfrm>
            <a:off x="2941777" y="1274136"/>
            <a:ext cx="6096000" cy="2031325"/>
          </a:xfrm>
          <a:prstGeom prst="rect">
            <a:avLst/>
          </a:prstGeom>
        </p:spPr>
        <p:txBody>
          <a:bodyPr>
            <a:spAutoFit/>
          </a:bodyPr>
          <a:lstStyle/>
          <a:p>
            <a:r>
              <a:rPr lang="en-US" dirty="0">
                <a:latin typeface="Arial" panose="020B0604020202020204" pitchFamily="34" charset="0"/>
              </a:rPr>
              <a:t>• Isoniazid, ethionamide, ethambutol, and </a:t>
            </a:r>
            <a:r>
              <a:rPr lang="en-US" dirty="0" err="1">
                <a:latin typeface="Arial" panose="020B0604020202020204" pitchFamily="34" charset="0"/>
              </a:rPr>
              <a:t>cycloserine</a:t>
            </a:r>
            <a:r>
              <a:rPr lang="en-US" dirty="0">
                <a:latin typeface="Arial" panose="020B0604020202020204" pitchFamily="34" charset="0"/>
              </a:rPr>
              <a:t> are antibiotics used for the treatment of mycobacterial infections (like TB and leprosy)</a:t>
            </a:r>
          </a:p>
          <a:p>
            <a:r>
              <a:rPr lang="en-US" dirty="0"/>
              <a:t>• mechanism not completely understood for all of these, but it interferes or blocks the synthesis of mycolic acid or arabinogalactan </a:t>
            </a:r>
          </a:p>
          <a:p>
            <a:endParaRPr lang="en-US" dirty="0">
              <a:latin typeface="Arial" panose="020B0604020202020204" pitchFamily="34" charset="0"/>
            </a:endParaRPr>
          </a:p>
        </p:txBody>
      </p:sp>
      <p:pic>
        <p:nvPicPr>
          <p:cNvPr id="7" name="Picture 6">
            <a:extLst>
              <a:ext uri="{FF2B5EF4-FFF2-40B4-BE49-F238E27FC236}">
                <a16:creationId xmlns:a16="http://schemas.microsoft.com/office/drawing/2014/main" id="{89A6AB54-5C03-E44D-BB33-07A67A19E1D7}"/>
              </a:ext>
            </a:extLst>
          </p:cNvPr>
          <p:cNvPicPr>
            <a:picLocks noChangeAspect="1"/>
          </p:cNvPicPr>
          <p:nvPr/>
        </p:nvPicPr>
        <p:blipFill>
          <a:blip r:embed="rId2"/>
          <a:stretch>
            <a:fillRect/>
          </a:stretch>
        </p:blipFill>
        <p:spPr>
          <a:xfrm>
            <a:off x="774700" y="3200400"/>
            <a:ext cx="10642600" cy="3657600"/>
          </a:xfrm>
          <a:prstGeom prst="rect">
            <a:avLst/>
          </a:prstGeom>
        </p:spPr>
      </p:pic>
    </p:spTree>
    <p:extLst>
      <p:ext uri="{BB962C8B-B14F-4D97-AF65-F5344CB8AC3E}">
        <p14:creationId xmlns:p14="http://schemas.microsoft.com/office/powerpoint/2010/main" val="1799249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A779CD-562D-CD46-8649-42EEBC08735B}"/>
              </a:ext>
            </a:extLst>
          </p:cNvPr>
          <p:cNvSpPr/>
          <p:nvPr/>
        </p:nvSpPr>
        <p:spPr>
          <a:xfrm>
            <a:off x="123155" y="96937"/>
            <a:ext cx="4510915" cy="523220"/>
          </a:xfrm>
          <a:prstGeom prst="rect">
            <a:avLst/>
          </a:prstGeom>
        </p:spPr>
        <p:txBody>
          <a:bodyPr wrap="none">
            <a:spAutoFit/>
          </a:bodyPr>
          <a:lstStyle/>
          <a:p>
            <a:r>
              <a:rPr lang="en-US" sz="2800" dirty="0">
                <a:solidFill>
                  <a:srgbClr val="BF0000"/>
                </a:solidFill>
                <a:latin typeface="CalibriLight"/>
              </a:rPr>
              <a:t>Inhibitors of protein synthesis</a:t>
            </a:r>
            <a:endParaRPr lang="en-US" sz="2800" dirty="0"/>
          </a:p>
        </p:txBody>
      </p:sp>
      <p:sp>
        <p:nvSpPr>
          <p:cNvPr id="4" name="Rectangle 3">
            <a:extLst>
              <a:ext uri="{FF2B5EF4-FFF2-40B4-BE49-F238E27FC236}">
                <a16:creationId xmlns:a16="http://schemas.microsoft.com/office/drawing/2014/main" id="{0D5E0C71-C02F-BA40-A895-A1A202A04FB9}"/>
              </a:ext>
            </a:extLst>
          </p:cNvPr>
          <p:cNvSpPr>
            <a:spLocks noChangeArrowheads="1"/>
          </p:cNvSpPr>
          <p:nvPr/>
        </p:nvSpPr>
        <p:spPr bwMode="auto">
          <a:xfrm>
            <a:off x="176092" y="548199"/>
            <a:ext cx="55313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4800" dirty="0">
                <a:solidFill>
                  <a:srgbClr val="BF0000"/>
                </a:solidFill>
                <a:latin typeface="CalibriLight"/>
              </a:rPr>
              <a:t>Aminoglycosides</a:t>
            </a:r>
            <a:r>
              <a:rPr kumimoji="0" lang="en-US" altLang="en-US" sz="4800" b="0" i="0" u="none" strike="noStrike" cap="none" normalizeH="0" baseline="0" dirty="0">
                <a:ln>
                  <a:noFill/>
                </a:ln>
                <a:solidFill>
                  <a:srgbClr val="BF0000"/>
                </a:solidFill>
                <a:effectLst/>
                <a:latin typeface="CalibriLigh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626441B-A4B1-F943-B249-781F49267CAE}"/>
              </a:ext>
            </a:extLst>
          </p:cNvPr>
          <p:cNvSpPr/>
          <p:nvPr/>
        </p:nvSpPr>
        <p:spPr>
          <a:xfrm>
            <a:off x="2941777" y="1830458"/>
            <a:ext cx="6096000" cy="2862322"/>
          </a:xfrm>
          <a:prstGeom prst="rect">
            <a:avLst/>
          </a:prstGeom>
        </p:spPr>
        <p:txBody>
          <a:bodyPr>
            <a:spAutoFit/>
          </a:bodyPr>
          <a:lstStyle/>
          <a:p>
            <a:r>
              <a:rPr lang="en-US" dirty="0"/>
              <a:t>• Streptomycin, neomycin, kanamycin, amikacin, and tobramycin were originally isolated from </a:t>
            </a:r>
            <a:r>
              <a:rPr lang="en-US" i="1" dirty="0"/>
              <a:t>Streptomyces </a:t>
            </a:r>
            <a:r>
              <a:rPr lang="en-US" dirty="0"/>
              <a:t>species. </a:t>
            </a:r>
          </a:p>
          <a:p>
            <a:r>
              <a:rPr lang="en-US" dirty="0"/>
              <a:t>• Gentamicin from </a:t>
            </a:r>
            <a:r>
              <a:rPr lang="en-US" i="1" dirty="0" err="1"/>
              <a:t>Micromonospora</a:t>
            </a:r>
            <a:r>
              <a:rPr lang="en-US" dirty="0"/>
              <a:t> species. </a:t>
            </a:r>
          </a:p>
          <a:p>
            <a:r>
              <a:rPr lang="en-US" dirty="0"/>
              <a:t>• They pass through the bacterial outer membrane (in Gram negative), cell wall, and cytoplasmic membrane to the cytoplasm, where they inhibit bacterial protein synthesis by irreversibly binding to the 30S ribosome </a:t>
            </a:r>
          </a:p>
          <a:p>
            <a:r>
              <a:rPr lang="en-US" dirty="0"/>
              <a:t>• Mostly for Gram negative but also works on some Gram positive </a:t>
            </a:r>
          </a:p>
          <a:p>
            <a:endParaRPr lang="en-US" dirty="0">
              <a:latin typeface="Arial" panose="020B0604020202020204" pitchFamily="34" charset="0"/>
            </a:endParaRPr>
          </a:p>
        </p:txBody>
      </p:sp>
      <p:pic>
        <p:nvPicPr>
          <p:cNvPr id="6" name="Picture 5">
            <a:extLst>
              <a:ext uri="{FF2B5EF4-FFF2-40B4-BE49-F238E27FC236}">
                <a16:creationId xmlns:a16="http://schemas.microsoft.com/office/drawing/2014/main" id="{E8D73CB4-0BB2-6043-8167-818869C6E4C1}"/>
              </a:ext>
            </a:extLst>
          </p:cNvPr>
          <p:cNvPicPr>
            <a:picLocks noChangeAspect="1"/>
          </p:cNvPicPr>
          <p:nvPr/>
        </p:nvPicPr>
        <p:blipFill>
          <a:blip r:embed="rId2"/>
          <a:stretch>
            <a:fillRect/>
          </a:stretch>
        </p:blipFill>
        <p:spPr>
          <a:xfrm>
            <a:off x="2611577" y="4551263"/>
            <a:ext cx="6756400" cy="2209800"/>
          </a:xfrm>
          <a:prstGeom prst="rect">
            <a:avLst/>
          </a:prstGeom>
        </p:spPr>
      </p:pic>
      <p:cxnSp>
        <p:nvCxnSpPr>
          <p:cNvPr id="9" name="Straight Arrow Connector 8">
            <a:extLst>
              <a:ext uri="{FF2B5EF4-FFF2-40B4-BE49-F238E27FC236}">
                <a16:creationId xmlns:a16="http://schemas.microsoft.com/office/drawing/2014/main" id="{2DB519AB-BEED-5845-B301-1E2B847FB5FD}"/>
              </a:ext>
            </a:extLst>
          </p:cNvPr>
          <p:cNvCxnSpPr/>
          <p:nvPr/>
        </p:nvCxnSpPr>
        <p:spPr>
          <a:xfrm>
            <a:off x="1615708" y="4866948"/>
            <a:ext cx="2416629" cy="15784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0834AB-5CF6-F345-BBCD-4382DB010916}"/>
              </a:ext>
            </a:extLst>
          </p:cNvPr>
          <p:cNvSpPr txBox="1"/>
          <p:nvPr/>
        </p:nvSpPr>
        <p:spPr>
          <a:xfrm>
            <a:off x="4167276" y="6150114"/>
            <a:ext cx="466794" cy="707886"/>
          </a:xfrm>
          <a:prstGeom prst="rect">
            <a:avLst/>
          </a:prstGeom>
          <a:noFill/>
        </p:spPr>
        <p:txBody>
          <a:bodyPr wrap="none" rtlCol="0">
            <a:spAutoFit/>
          </a:bodyPr>
          <a:lstStyle/>
          <a:p>
            <a:r>
              <a:rPr lang="en-US" sz="4000" b="1" dirty="0">
                <a:solidFill>
                  <a:srgbClr val="FF0000"/>
                </a:solidFill>
              </a:rPr>
              <a:t>X</a:t>
            </a:r>
          </a:p>
        </p:txBody>
      </p:sp>
    </p:spTree>
    <p:extLst>
      <p:ext uri="{BB962C8B-B14F-4D97-AF65-F5344CB8AC3E}">
        <p14:creationId xmlns:p14="http://schemas.microsoft.com/office/powerpoint/2010/main" val="3588845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A779CD-562D-CD46-8649-42EEBC08735B}"/>
              </a:ext>
            </a:extLst>
          </p:cNvPr>
          <p:cNvSpPr/>
          <p:nvPr/>
        </p:nvSpPr>
        <p:spPr>
          <a:xfrm>
            <a:off x="123155" y="96937"/>
            <a:ext cx="4510915" cy="523220"/>
          </a:xfrm>
          <a:prstGeom prst="rect">
            <a:avLst/>
          </a:prstGeom>
        </p:spPr>
        <p:txBody>
          <a:bodyPr wrap="none">
            <a:spAutoFit/>
          </a:bodyPr>
          <a:lstStyle/>
          <a:p>
            <a:r>
              <a:rPr lang="en-US" sz="2800" dirty="0">
                <a:solidFill>
                  <a:srgbClr val="BF0000"/>
                </a:solidFill>
                <a:latin typeface="CalibriLight"/>
              </a:rPr>
              <a:t>Inhibitors of protein synthesis</a:t>
            </a:r>
            <a:endParaRPr lang="en-US" sz="2800" dirty="0"/>
          </a:p>
        </p:txBody>
      </p:sp>
      <p:sp>
        <p:nvSpPr>
          <p:cNvPr id="4" name="Rectangle 3">
            <a:extLst>
              <a:ext uri="{FF2B5EF4-FFF2-40B4-BE49-F238E27FC236}">
                <a16:creationId xmlns:a16="http://schemas.microsoft.com/office/drawing/2014/main" id="{0D5E0C71-C02F-BA40-A895-A1A202A04FB9}"/>
              </a:ext>
            </a:extLst>
          </p:cNvPr>
          <p:cNvSpPr>
            <a:spLocks noChangeArrowheads="1"/>
          </p:cNvSpPr>
          <p:nvPr/>
        </p:nvSpPr>
        <p:spPr bwMode="auto">
          <a:xfrm>
            <a:off x="176092" y="548199"/>
            <a:ext cx="55313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4800" dirty="0">
                <a:solidFill>
                  <a:srgbClr val="BF0000"/>
                </a:solidFill>
                <a:latin typeface="CalibriLight"/>
              </a:rPr>
              <a:t>Aminoglycosides</a:t>
            </a:r>
            <a:r>
              <a:rPr kumimoji="0" lang="en-US" altLang="en-US" sz="4800" b="0" i="0" u="none" strike="noStrike" cap="none" normalizeH="0" baseline="0" dirty="0">
                <a:ln>
                  <a:noFill/>
                </a:ln>
                <a:solidFill>
                  <a:srgbClr val="BF0000"/>
                </a:solidFill>
                <a:effectLst/>
                <a:latin typeface="CalibriLigh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626441B-A4B1-F943-B249-781F49267CAE}"/>
              </a:ext>
            </a:extLst>
          </p:cNvPr>
          <p:cNvSpPr/>
          <p:nvPr/>
        </p:nvSpPr>
        <p:spPr>
          <a:xfrm>
            <a:off x="3448521" y="2076293"/>
            <a:ext cx="6096000" cy="3139321"/>
          </a:xfrm>
          <a:prstGeom prst="rect">
            <a:avLst/>
          </a:prstGeom>
        </p:spPr>
        <p:txBody>
          <a:bodyPr>
            <a:spAutoFit/>
          </a:bodyPr>
          <a:lstStyle/>
          <a:p>
            <a:r>
              <a:rPr lang="en-US" dirty="0"/>
              <a:t>• Resistance to the antibacterial action of aminoglycosides can develop in one of four ways: </a:t>
            </a:r>
          </a:p>
          <a:p>
            <a:r>
              <a:rPr lang="en-US" dirty="0"/>
              <a:t> (1) mutation of the ribosomal binding site</a:t>
            </a:r>
            <a:br>
              <a:rPr lang="en-US" dirty="0"/>
            </a:br>
            <a:r>
              <a:rPr lang="en-US" dirty="0"/>
              <a:t> (2) decreased uptake of the antibiotic into the bacterial cell </a:t>
            </a:r>
          </a:p>
          <a:p>
            <a:r>
              <a:rPr lang="en-US" dirty="0"/>
              <a:t> (3) increased expulsion of the antibiotic from the cell</a:t>
            </a:r>
            <a:br>
              <a:rPr lang="en-US" dirty="0"/>
            </a:br>
            <a:r>
              <a:rPr lang="en-US" dirty="0"/>
              <a:t> (4) enzymatic modification of the antibiotic </a:t>
            </a:r>
          </a:p>
          <a:p>
            <a:endParaRPr lang="en-US" dirty="0"/>
          </a:p>
          <a:p>
            <a:endParaRPr lang="en-US" dirty="0"/>
          </a:p>
          <a:p>
            <a:r>
              <a:rPr lang="en-US" dirty="0"/>
              <a:t>• Toxicity</a:t>
            </a:r>
            <a:br>
              <a:rPr lang="en-US" dirty="0"/>
            </a:br>
            <a:r>
              <a:rPr lang="en-US" dirty="0"/>
              <a:t>        Oto and renal (hearing loss, kidney damage) </a:t>
            </a:r>
          </a:p>
          <a:p>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D4B5B404-EFDE-C648-8240-03F5210250E6}"/>
              </a:ext>
            </a:extLst>
          </p:cNvPr>
          <p:cNvSpPr/>
          <p:nvPr/>
        </p:nvSpPr>
        <p:spPr>
          <a:xfrm>
            <a:off x="697957" y="2180399"/>
            <a:ext cx="1835502" cy="2246769"/>
          </a:xfrm>
          <a:prstGeom prst="rect">
            <a:avLst/>
          </a:prstGeom>
        </p:spPr>
        <p:txBody>
          <a:bodyPr wrap="none">
            <a:spAutoFit/>
          </a:bodyPr>
          <a:lstStyle/>
          <a:p>
            <a:r>
              <a:rPr lang="en-US" sz="2800" dirty="0">
                <a:solidFill>
                  <a:srgbClr val="BF0000"/>
                </a:solidFill>
                <a:latin typeface="CalibriLight"/>
              </a:rPr>
              <a:t>Resistance!</a:t>
            </a:r>
          </a:p>
          <a:p>
            <a:endParaRPr lang="en-US" sz="2800" dirty="0">
              <a:solidFill>
                <a:srgbClr val="BF0000"/>
              </a:solidFill>
              <a:latin typeface="CalibriLight"/>
            </a:endParaRPr>
          </a:p>
          <a:p>
            <a:endParaRPr lang="en-US" sz="2800" dirty="0">
              <a:solidFill>
                <a:srgbClr val="BF0000"/>
              </a:solidFill>
              <a:latin typeface="CalibriLight"/>
            </a:endParaRPr>
          </a:p>
          <a:p>
            <a:endParaRPr lang="en-US" sz="2800" dirty="0">
              <a:solidFill>
                <a:srgbClr val="BF0000"/>
              </a:solidFill>
              <a:latin typeface="CalibriLight"/>
            </a:endParaRPr>
          </a:p>
          <a:p>
            <a:r>
              <a:rPr lang="en-US" sz="2800" dirty="0">
                <a:solidFill>
                  <a:srgbClr val="BF0000"/>
                </a:solidFill>
                <a:latin typeface="CalibriLight"/>
              </a:rPr>
              <a:t>Toxicity!</a:t>
            </a:r>
          </a:p>
        </p:txBody>
      </p:sp>
    </p:spTree>
    <p:extLst>
      <p:ext uri="{BB962C8B-B14F-4D97-AF65-F5344CB8AC3E}">
        <p14:creationId xmlns:p14="http://schemas.microsoft.com/office/powerpoint/2010/main" val="1365205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A779CD-562D-CD46-8649-42EEBC08735B}"/>
              </a:ext>
            </a:extLst>
          </p:cNvPr>
          <p:cNvSpPr/>
          <p:nvPr/>
        </p:nvSpPr>
        <p:spPr>
          <a:xfrm>
            <a:off x="123155" y="96937"/>
            <a:ext cx="4510915" cy="523220"/>
          </a:xfrm>
          <a:prstGeom prst="rect">
            <a:avLst/>
          </a:prstGeom>
        </p:spPr>
        <p:txBody>
          <a:bodyPr wrap="none">
            <a:spAutoFit/>
          </a:bodyPr>
          <a:lstStyle/>
          <a:p>
            <a:r>
              <a:rPr lang="en-US" sz="2800" dirty="0">
                <a:solidFill>
                  <a:srgbClr val="BF0000"/>
                </a:solidFill>
                <a:latin typeface="CalibriLight"/>
              </a:rPr>
              <a:t>Inhibitors of protein synthesis</a:t>
            </a:r>
            <a:endParaRPr lang="en-US" sz="2800" dirty="0"/>
          </a:p>
        </p:txBody>
      </p:sp>
      <p:sp>
        <p:nvSpPr>
          <p:cNvPr id="4" name="Rectangle 3">
            <a:extLst>
              <a:ext uri="{FF2B5EF4-FFF2-40B4-BE49-F238E27FC236}">
                <a16:creationId xmlns:a16="http://schemas.microsoft.com/office/drawing/2014/main" id="{0D5E0C71-C02F-BA40-A895-A1A202A04FB9}"/>
              </a:ext>
            </a:extLst>
          </p:cNvPr>
          <p:cNvSpPr>
            <a:spLocks noChangeArrowheads="1"/>
          </p:cNvSpPr>
          <p:nvPr/>
        </p:nvSpPr>
        <p:spPr bwMode="auto">
          <a:xfrm>
            <a:off x="176092" y="548199"/>
            <a:ext cx="55313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4800" dirty="0">
                <a:solidFill>
                  <a:srgbClr val="BF0000"/>
                </a:solidFill>
                <a:latin typeface="CalibriLight"/>
              </a:rPr>
              <a:t>Tetracyclines</a:t>
            </a:r>
            <a:r>
              <a:rPr kumimoji="0" lang="en-US" altLang="en-US" sz="4800" b="0" i="0" u="none" strike="noStrike" cap="none" normalizeH="0" baseline="0" dirty="0">
                <a:ln>
                  <a:noFill/>
                </a:ln>
                <a:solidFill>
                  <a:srgbClr val="BF0000"/>
                </a:solidFill>
                <a:effectLst/>
                <a:latin typeface="CalibriLigh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626441B-A4B1-F943-B249-781F49267CAE}"/>
              </a:ext>
            </a:extLst>
          </p:cNvPr>
          <p:cNvSpPr/>
          <p:nvPr/>
        </p:nvSpPr>
        <p:spPr>
          <a:xfrm>
            <a:off x="3426749" y="1368722"/>
            <a:ext cx="6501021" cy="3693319"/>
          </a:xfrm>
          <a:prstGeom prst="rect">
            <a:avLst/>
          </a:prstGeom>
        </p:spPr>
        <p:txBody>
          <a:bodyPr wrap="square">
            <a:spAutoFit/>
          </a:bodyPr>
          <a:lstStyle/>
          <a:p>
            <a:r>
              <a:rPr lang="en-US" dirty="0"/>
              <a:t>• Broad spectrum, includes tetracycline, doxycycline, minocycline </a:t>
            </a:r>
          </a:p>
          <a:p>
            <a:r>
              <a:rPr lang="en-US" dirty="0"/>
              <a:t>• Inhibits protein synthesis in bacteria by binding reversibly to the 30S ribosomal subunits, blocking the binding of aminoacyl-transfer RNA (tRNA) to the 30S ribosome–mRNA complex </a:t>
            </a:r>
          </a:p>
          <a:p>
            <a:r>
              <a:rPr lang="en-US" dirty="0"/>
              <a:t>• Has become a first-line agent against chlamydia, also used for Lyme disease, acne, etc. </a:t>
            </a:r>
          </a:p>
          <a:p>
            <a:endParaRPr lang="en-US" dirty="0"/>
          </a:p>
          <a:p>
            <a:endParaRPr lang="en-US" dirty="0"/>
          </a:p>
          <a:p>
            <a:r>
              <a:rPr lang="en-US" dirty="0"/>
              <a:t>• Resistance to the tetracyclines can stem from decreased penetration of the antibiotic into the bacterial cell, active efflux of the antibiotic out of the cell, alteration of the ribosomal target site, or enzymatic modification of the antibiotic </a:t>
            </a:r>
          </a:p>
          <a:p>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D4B5B404-EFDE-C648-8240-03F5210250E6}"/>
              </a:ext>
            </a:extLst>
          </p:cNvPr>
          <p:cNvSpPr/>
          <p:nvPr/>
        </p:nvSpPr>
        <p:spPr>
          <a:xfrm>
            <a:off x="883670" y="3595542"/>
            <a:ext cx="1835502" cy="523220"/>
          </a:xfrm>
          <a:prstGeom prst="rect">
            <a:avLst/>
          </a:prstGeom>
        </p:spPr>
        <p:txBody>
          <a:bodyPr wrap="none">
            <a:spAutoFit/>
          </a:bodyPr>
          <a:lstStyle/>
          <a:p>
            <a:r>
              <a:rPr lang="en-US" sz="2800" dirty="0">
                <a:solidFill>
                  <a:srgbClr val="BF0000"/>
                </a:solidFill>
                <a:latin typeface="CalibriLight"/>
              </a:rPr>
              <a:t>Resistance!</a:t>
            </a:r>
          </a:p>
        </p:txBody>
      </p:sp>
    </p:spTree>
    <p:extLst>
      <p:ext uri="{BB962C8B-B14F-4D97-AF65-F5344CB8AC3E}">
        <p14:creationId xmlns:p14="http://schemas.microsoft.com/office/powerpoint/2010/main" val="360668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A779CD-562D-CD46-8649-42EEBC08735B}"/>
              </a:ext>
            </a:extLst>
          </p:cNvPr>
          <p:cNvSpPr/>
          <p:nvPr/>
        </p:nvSpPr>
        <p:spPr>
          <a:xfrm>
            <a:off x="123155" y="96937"/>
            <a:ext cx="4510915" cy="523220"/>
          </a:xfrm>
          <a:prstGeom prst="rect">
            <a:avLst/>
          </a:prstGeom>
        </p:spPr>
        <p:txBody>
          <a:bodyPr wrap="none">
            <a:spAutoFit/>
          </a:bodyPr>
          <a:lstStyle/>
          <a:p>
            <a:r>
              <a:rPr lang="en-US" sz="2800" dirty="0">
                <a:solidFill>
                  <a:srgbClr val="BF0000"/>
                </a:solidFill>
                <a:latin typeface="CalibriLight"/>
              </a:rPr>
              <a:t>Inhibitors of protein synthesis</a:t>
            </a:r>
            <a:endParaRPr lang="en-US" sz="2800" dirty="0"/>
          </a:p>
        </p:txBody>
      </p:sp>
      <p:sp>
        <p:nvSpPr>
          <p:cNvPr id="4" name="Rectangle 3">
            <a:extLst>
              <a:ext uri="{FF2B5EF4-FFF2-40B4-BE49-F238E27FC236}">
                <a16:creationId xmlns:a16="http://schemas.microsoft.com/office/drawing/2014/main" id="{0D5E0C71-C02F-BA40-A895-A1A202A04FB9}"/>
              </a:ext>
            </a:extLst>
          </p:cNvPr>
          <p:cNvSpPr>
            <a:spLocks noChangeArrowheads="1"/>
          </p:cNvSpPr>
          <p:nvPr/>
        </p:nvSpPr>
        <p:spPr bwMode="auto">
          <a:xfrm>
            <a:off x="176092" y="548199"/>
            <a:ext cx="55313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4800" dirty="0">
                <a:solidFill>
                  <a:srgbClr val="BF0000"/>
                </a:solidFill>
                <a:latin typeface="CalibriLight"/>
              </a:rPr>
              <a:t>Macrolides</a:t>
            </a:r>
            <a:r>
              <a:rPr kumimoji="0" lang="en-US" altLang="en-US" sz="4800" b="0" i="0" u="none" strike="noStrike" cap="none" normalizeH="0" baseline="0" dirty="0">
                <a:ln>
                  <a:noFill/>
                </a:ln>
                <a:solidFill>
                  <a:srgbClr val="BF0000"/>
                </a:solidFill>
                <a:effectLst/>
                <a:latin typeface="CalibriLigh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626441B-A4B1-F943-B249-781F49267CAE}"/>
              </a:ext>
            </a:extLst>
          </p:cNvPr>
          <p:cNvSpPr/>
          <p:nvPr/>
        </p:nvSpPr>
        <p:spPr>
          <a:xfrm>
            <a:off x="3426749" y="1368722"/>
            <a:ext cx="6501021" cy="3139321"/>
          </a:xfrm>
          <a:prstGeom prst="rect">
            <a:avLst/>
          </a:prstGeom>
        </p:spPr>
        <p:txBody>
          <a:bodyPr wrap="square">
            <a:spAutoFit/>
          </a:bodyPr>
          <a:lstStyle/>
          <a:p>
            <a:r>
              <a:rPr lang="en-US" dirty="0"/>
              <a:t>• Erythromycin, azithromycin, clarithromycin, and roxithromycin </a:t>
            </a:r>
          </a:p>
          <a:p>
            <a:r>
              <a:rPr lang="en-US" dirty="0"/>
              <a:t>• Mostly for Gam positives</a:t>
            </a:r>
          </a:p>
          <a:p>
            <a:r>
              <a:rPr lang="en-US" dirty="0"/>
              <a:t>• Reversibly binds to the 23S ribosomal RNA (rRNA) of the 50S ribosomal subunit, which blocks polypeptide elongation </a:t>
            </a:r>
          </a:p>
          <a:p>
            <a:endParaRPr lang="en-US" dirty="0"/>
          </a:p>
          <a:p>
            <a:endParaRPr lang="en-US" dirty="0"/>
          </a:p>
          <a:p>
            <a:endParaRPr lang="en-US" dirty="0"/>
          </a:p>
          <a:p>
            <a:endParaRPr lang="en-US" dirty="0"/>
          </a:p>
          <a:p>
            <a:r>
              <a:rPr lang="en-US" dirty="0"/>
              <a:t>• Resistance to macrolides most commonly stems from methylation of the 23S rRNA, preventing binding by the antibiotic </a:t>
            </a:r>
          </a:p>
          <a:p>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D4B5B404-EFDE-C648-8240-03F5210250E6}"/>
              </a:ext>
            </a:extLst>
          </p:cNvPr>
          <p:cNvSpPr/>
          <p:nvPr/>
        </p:nvSpPr>
        <p:spPr>
          <a:xfrm>
            <a:off x="883670" y="3595542"/>
            <a:ext cx="1835502" cy="523220"/>
          </a:xfrm>
          <a:prstGeom prst="rect">
            <a:avLst/>
          </a:prstGeom>
        </p:spPr>
        <p:txBody>
          <a:bodyPr wrap="none">
            <a:spAutoFit/>
          </a:bodyPr>
          <a:lstStyle/>
          <a:p>
            <a:r>
              <a:rPr lang="en-US" sz="2800" dirty="0">
                <a:solidFill>
                  <a:srgbClr val="BF0000"/>
                </a:solidFill>
                <a:latin typeface="CalibriLight"/>
              </a:rPr>
              <a:t>Resistance!</a:t>
            </a:r>
          </a:p>
        </p:txBody>
      </p:sp>
    </p:spTree>
    <p:extLst>
      <p:ext uri="{BB962C8B-B14F-4D97-AF65-F5344CB8AC3E}">
        <p14:creationId xmlns:p14="http://schemas.microsoft.com/office/powerpoint/2010/main" val="273797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4E78DB-08E4-D14C-8E93-5B0223E90EC0}"/>
              </a:ext>
            </a:extLst>
          </p:cNvPr>
          <p:cNvPicPr>
            <a:picLocks noChangeAspect="1"/>
          </p:cNvPicPr>
          <p:nvPr/>
        </p:nvPicPr>
        <p:blipFill>
          <a:blip r:embed="rId2"/>
          <a:stretch>
            <a:fillRect/>
          </a:stretch>
        </p:blipFill>
        <p:spPr>
          <a:xfrm>
            <a:off x="4376057" y="4586742"/>
            <a:ext cx="3995056" cy="2001014"/>
          </a:xfrm>
          <a:prstGeom prst="rect">
            <a:avLst/>
          </a:prstGeom>
        </p:spPr>
      </p:pic>
      <p:sp>
        <p:nvSpPr>
          <p:cNvPr id="3" name="Rectangle 2">
            <a:extLst>
              <a:ext uri="{FF2B5EF4-FFF2-40B4-BE49-F238E27FC236}">
                <a16:creationId xmlns:a16="http://schemas.microsoft.com/office/drawing/2014/main" id="{A5A779CD-562D-CD46-8649-42EEBC08735B}"/>
              </a:ext>
            </a:extLst>
          </p:cNvPr>
          <p:cNvSpPr/>
          <p:nvPr/>
        </p:nvSpPr>
        <p:spPr>
          <a:xfrm>
            <a:off x="123155" y="96937"/>
            <a:ext cx="4510915" cy="523220"/>
          </a:xfrm>
          <a:prstGeom prst="rect">
            <a:avLst/>
          </a:prstGeom>
        </p:spPr>
        <p:txBody>
          <a:bodyPr wrap="none">
            <a:spAutoFit/>
          </a:bodyPr>
          <a:lstStyle/>
          <a:p>
            <a:r>
              <a:rPr lang="en-US" sz="2800" dirty="0">
                <a:solidFill>
                  <a:srgbClr val="BF0000"/>
                </a:solidFill>
                <a:latin typeface="CalibriLight"/>
              </a:rPr>
              <a:t>Inhibitors of protein synthesis</a:t>
            </a:r>
            <a:endParaRPr lang="en-US" sz="2800" dirty="0"/>
          </a:p>
        </p:txBody>
      </p:sp>
      <p:sp>
        <p:nvSpPr>
          <p:cNvPr id="4" name="Rectangle 3">
            <a:extLst>
              <a:ext uri="{FF2B5EF4-FFF2-40B4-BE49-F238E27FC236}">
                <a16:creationId xmlns:a16="http://schemas.microsoft.com/office/drawing/2014/main" id="{0D5E0C71-C02F-BA40-A895-A1A202A04FB9}"/>
              </a:ext>
            </a:extLst>
          </p:cNvPr>
          <p:cNvSpPr>
            <a:spLocks noChangeArrowheads="1"/>
          </p:cNvSpPr>
          <p:nvPr/>
        </p:nvSpPr>
        <p:spPr bwMode="auto">
          <a:xfrm>
            <a:off x="176092" y="548199"/>
            <a:ext cx="55313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4800" dirty="0">
                <a:solidFill>
                  <a:srgbClr val="BF0000"/>
                </a:solidFill>
                <a:latin typeface="CalibriLight"/>
              </a:rPr>
              <a:t>Clindamycin</a:t>
            </a:r>
            <a:r>
              <a:rPr kumimoji="0" lang="en-US" altLang="en-US" sz="4800" b="0" i="0" u="none" strike="noStrike" cap="none" normalizeH="0" baseline="0" dirty="0">
                <a:ln>
                  <a:noFill/>
                </a:ln>
                <a:solidFill>
                  <a:srgbClr val="BF0000"/>
                </a:solidFill>
                <a:effectLst/>
                <a:latin typeface="CalibriLigh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626441B-A4B1-F943-B249-781F49267CAE}"/>
              </a:ext>
            </a:extLst>
          </p:cNvPr>
          <p:cNvSpPr/>
          <p:nvPr/>
        </p:nvSpPr>
        <p:spPr>
          <a:xfrm>
            <a:off x="3426749" y="1368722"/>
            <a:ext cx="6501021" cy="3693319"/>
          </a:xfrm>
          <a:prstGeom prst="rect">
            <a:avLst/>
          </a:prstGeom>
        </p:spPr>
        <p:txBody>
          <a:bodyPr wrap="square">
            <a:spAutoFit/>
          </a:bodyPr>
          <a:lstStyle/>
          <a:p>
            <a:r>
              <a:rPr lang="en-US" dirty="0"/>
              <a:t>• </a:t>
            </a:r>
            <a:r>
              <a:rPr lang="en-US" dirty="0" err="1"/>
              <a:t>IsolatedfromS.lincolnensis</a:t>
            </a:r>
            <a:br>
              <a:rPr lang="en-US" dirty="0"/>
            </a:br>
            <a:r>
              <a:rPr lang="en-US" dirty="0"/>
              <a:t>• Blocks protein elongation by binding to the 50S ribosome </a:t>
            </a:r>
          </a:p>
          <a:p>
            <a:r>
              <a:rPr lang="en-US" dirty="0"/>
              <a:t>• Active against staphylococci and anaerobic gram- negative rods, but it is generally inactive against aerobic gram-negative bacteria </a:t>
            </a:r>
          </a:p>
          <a:p>
            <a:endParaRPr lang="en-US" dirty="0"/>
          </a:p>
          <a:p>
            <a:endParaRPr lang="en-US" dirty="0"/>
          </a:p>
          <a:p>
            <a:endParaRPr lang="en-US" dirty="0"/>
          </a:p>
          <a:p>
            <a:endParaRPr lang="en-US" dirty="0"/>
          </a:p>
          <a:p>
            <a:r>
              <a:rPr lang="en-US" dirty="0"/>
              <a:t>• It can cause pseudomembranous colitis so use with caution – destroys the natural gastrointestinal bacteria and </a:t>
            </a:r>
            <a:r>
              <a:rPr lang="en-US" i="1" dirty="0"/>
              <a:t>C. difficile </a:t>
            </a:r>
            <a:r>
              <a:rPr lang="en-US" dirty="0"/>
              <a:t>can overgrow (metronidazole can treat it, so can gastro bacterial replacement, aka fecal transplantation) </a:t>
            </a:r>
          </a:p>
          <a:p>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D4B5B404-EFDE-C648-8240-03F5210250E6}"/>
              </a:ext>
            </a:extLst>
          </p:cNvPr>
          <p:cNvSpPr/>
          <p:nvPr/>
        </p:nvSpPr>
        <p:spPr>
          <a:xfrm>
            <a:off x="883670" y="3595542"/>
            <a:ext cx="1433406" cy="523220"/>
          </a:xfrm>
          <a:prstGeom prst="rect">
            <a:avLst/>
          </a:prstGeom>
        </p:spPr>
        <p:txBody>
          <a:bodyPr wrap="none">
            <a:spAutoFit/>
          </a:bodyPr>
          <a:lstStyle/>
          <a:p>
            <a:r>
              <a:rPr lang="en-US" sz="2800" dirty="0">
                <a:solidFill>
                  <a:srgbClr val="BF0000"/>
                </a:solidFill>
                <a:latin typeface="CalibriLight"/>
              </a:rPr>
              <a:t>Caution!</a:t>
            </a:r>
          </a:p>
        </p:txBody>
      </p:sp>
    </p:spTree>
    <p:extLst>
      <p:ext uri="{BB962C8B-B14F-4D97-AF65-F5344CB8AC3E}">
        <p14:creationId xmlns:p14="http://schemas.microsoft.com/office/powerpoint/2010/main" val="366575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28" y="29388"/>
            <a:ext cx="6089515" cy="682861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711" y="512534"/>
            <a:ext cx="5663419" cy="5362972"/>
          </a:xfrm>
          <a:prstGeom prst="rect">
            <a:avLst/>
          </a:prstGeom>
        </p:spPr>
      </p:pic>
      <p:sp>
        <p:nvSpPr>
          <p:cNvPr id="4" name="Rectangle 3">
            <a:extLst>
              <a:ext uri="{FF2B5EF4-FFF2-40B4-BE49-F238E27FC236}">
                <a16:creationId xmlns:a16="http://schemas.microsoft.com/office/drawing/2014/main" id="{245B3BB8-D86C-5246-80BB-2C0BE268F678}"/>
              </a:ext>
            </a:extLst>
          </p:cNvPr>
          <p:cNvSpPr/>
          <p:nvPr/>
        </p:nvSpPr>
        <p:spPr>
          <a:xfrm>
            <a:off x="-1" y="0"/>
            <a:ext cx="690125" cy="369332"/>
          </a:xfrm>
          <a:prstGeom prst="rect">
            <a:avLst/>
          </a:prstGeom>
        </p:spPr>
        <p:txBody>
          <a:bodyPr wrap="none">
            <a:spAutoFit/>
          </a:bodyPr>
          <a:lstStyle/>
          <a:p>
            <a:r>
              <a:rPr lang="en-US" b="1" dirty="0"/>
              <a:t>Entry</a:t>
            </a:r>
          </a:p>
        </p:txBody>
      </p:sp>
    </p:spTree>
    <p:extLst>
      <p:ext uri="{BB962C8B-B14F-4D97-AF65-F5344CB8AC3E}">
        <p14:creationId xmlns:p14="http://schemas.microsoft.com/office/powerpoint/2010/main" val="1274607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A779CD-562D-CD46-8649-42EEBC08735B}"/>
              </a:ext>
            </a:extLst>
          </p:cNvPr>
          <p:cNvSpPr/>
          <p:nvPr/>
        </p:nvSpPr>
        <p:spPr>
          <a:xfrm>
            <a:off x="123155" y="96937"/>
            <a:ext cx="4110164" cy="523220"/>
          </a:xfrm>
          <a:prstGeom prst="rect">
            <a:avLst/>
          </a:prstGeom>
        </p:spPr>
        <p:txBody>
          <a:bodyPr wrap="none">
            <a:spAutoFit/>
          </a:bodyPr>
          <a:lstStyle/>
          <a:p>
            <a:r>
              <a:rPr lang="en-US" sz="2800" dirty="0">
                <a:solidFill>
                  <a:srgbClr val="BF0000"/>
                </a:solidFill>
                <a:latin typeface="CalibriLight"/>
              </a:rPr>
              <a:t>Inhibitors of DNA synthesis</a:t>
            </a:r>
            <a:endParaRPr lang="en-US" sz="2800" dirty="0"/>
          </a:p>
        </p:txBody>
      </p:sp>
      <p:sp>
        <p:nvSpPr>
          <p:cNvPr id="4" name="Rectangle 3">
            <a:extLst>
              <a:ext uri="{FF2B5EF4-FFF2-40B4-BE49-F238E27FC236}">
                <a16:creationId xmlns:a16="http://schemas.microsoft.com/office/drawing/2014/main" id="{0D5E0C71-C02F-BA40-A895-A1A202A04FB9}"/>
              </a:ext>
            </a:extLst>
          </p:cNvPr>
          <p:cNvSpPr>
            <a:spLocks noChangeArrowheads="1"/>
          </p:cNvSpPr>
          <p:nvPr/>
        </p:nvSpPr>
        <p:spPr bwMode="auto">
          <a:xfrm>
            <a:off x="176092" y="548199"/>
            <a:ext cx="55313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4800" dirty="0">
                <a:solidFill>
                  <a:srgbClr val="BF0000"/>
                </a:solidFill>
                <a:latin typeface="CalibriLight"/>
              </a:rPr>
              <a:t>Quinolones</a:t>
            </a:r>
            <a:r>
              <a:rPr kumimoji="0" lang="en-US" altLang="en-US" sz="4800" b="0" i="0" u="none" strike="noStrike" cap="none" normalizeH="0" baseline="0" dirty="0">
                <a:ln>
                  <a:noFill/>
                </a:ln>
                <a:solidFill>
                  <a:srgbClr val="BF0000"/>
                </a:solidFill>
                <a:effectLst/>
                <a:latin typeface="CalibriLigh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626441B-A4B1-F943-B249-781F49267CAE}"/>
              </a:ext>
            </a:extLst>
          </p:cNvPr>
          <p:cNvSpPr/>
          <p:nvPr/>
        </p:nvSpPr>
        <p:spPr>
          <a:xfrm>
            <a:off x="3426749" y="1368722"/>
            <a:ext cx="6501021" cy="3139321"/>
          </a:xfrm>
          <a:prstGeom prst="rect">
            <a:avLst/>
          </a:prstGeom>
        </p:spPr>
        <p:txBody>
          <a:bodyPr wrap="square">
            <a:spAutoFit/>
          </a:bodyPr>
          <a:lstStyle/>
          <a:p>
            <a:r>
              <a:rPr lang="en-US" dirty="0"/>
              <a:t>• ciprofloxacin, levofloxacin, and moxifloxacin </a:t>
            </a:r>
          </a:p>
          <a:p>
            <a:r>
              <a:rPr lang="en-US" dirty="0"/>
              <a:t>• Very commonly used </a:t>
            </a:r>
          </a:p>
          <a:p>
            <a:r>
              <a:rPr lang="en-US" dirty="0"/>
              <a:t>• Synthetic molecules that inhibit bacterial deoxyribonucleic acid (DNA) topoisomerase type II (gyrase) or topoisomerase type IV, which are required for DNA replication</a:t>
            </a:r>
          </a:p>
          <a:p>
            <a:endParaRPr lang="en-US" dirty="0"/>
          </a:p>
          <a:p>
            <a:endParaRPr lang="en-US" dirty="0"/>
          </a:p>
          <a:p>
            <a:endParaRPr lang="en-US" dirty="0"/>
          </a:p>
          <a:p>
            <a:r>
              <a:rPr lang="en-US" dirty="0"/>
              <a:t> </a:t>
            </a:r>
          </a:p>
          <a:p>
            <a:r>
              <a:rPr lang="en-US" dirty="0"/>
              <a:t>• Resistance can arise through mutations in gyrase that prevent binding of the drugs</a:t>
            </a: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D4B5B404-EFDE-C648-8240-03F5210250E6}"/>
              </a:ext>
            </a:extLst>
          </p:cNvPr>
          <p:cNvSpPr/>
          <p:nvPr/>
        </p:nvSpPr>
        <p:spPr>
          <a:xfrm>
            <a:off x="883670" y="3595542"/>
            <a:ext cx="1835502" cy="523220"/>
          </a:xfrm>
          <a:prstGeom prst="rect">
            <a:avLst/>
          </a:prstGeom>
        </p:spPr>
        <p:txBody>
          <a:bodyPr wrap="none">
            <a:spAutoFit/>
          </a:bodyPr>
          <a:lstStyle/>
          <a:p>
            <a:r>
              <a:rPr lang="en-US" sz="2800" dirty="0">
                <a:solidFill>
                  <a:srgbClr val="BF0000"/>
                </a:solidFill>
                <a:latin typeface="CalibriLight"/>
              </a:rPr>
              <a:t>Resistance!</a:t>
            </a:r>
          </a:p>
        </p:txBody>
      </p:sp>
    </p:spTree>
    <p:extLst>
      <p:ext uri="{BB962C8B-B14F-4D97-AF65-F5344CB8AC3E}">
        <p14:creationId xmlns:p14="http://schemas.microsoft.com/office/powerpoint/2010/main" val="450972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A779CD-562D-CD46-8649-42EEBC08735B}"/>
              </a:ext>
            </a:extLst>
          </p:cNvPr>
          <p:cNvSpPr/>
          <p:nvPr/>
        </p:nvSpPr>
        <p:spPr>
          <a:xfrm>
            <a:off x="123155" y="96937"/>
            <a:ext cx="4084516" cy="523220"/>
          </a:xfrm>
          <a:prstGeom prst="rect">
            <a:avLst/>
          </a:prstGeom>
        </p:spPr>
        <p:txBody>
          <a:bodyPr wrap="none">
            <a:spAutoFit/>
          </a:bodyPr>
          <a:lstStyle/>
          <a:p>
            <a:r>
              <a:rPr lang="en-US" sz="2800" dirty="0">
                <a:solidFill>
                  <a:srgbClr val="BF0000"/>
                </a:solidFill>
                <a:latin typeface="CalibriLight"/>
              </a:rPr>
              <a:t>Inhibitors of RNA synthesis</a:t>
            </a:r>
            <a:endParaRPr lang="en-US" sz="2800" dirty="0"/>
          </a:p>
        </p:txBody>
      </p:sp>
      <p:sp>
        <p:nvSpPr>
          <p:cNvPr id="4" name="Rectangle 3">
            <a:extLst>
              <a:ext uri="{FF2B5EF4-FFF2-40B4-BE49-F238E27FC236}">
                <a16:creationId xmlns:a16="http://schemas.microsoft.com/office/drawing/2014/main" id="{0D5E0C71-C02F-BA40-A895-A1A202A04FB9}"/>
              </a:ext>
            </a:extLst>
          </p:cNvPr>
          <p:cNvSpPr>
            <a:spLocks noChangeArrowheads="1"/>
          </p:cNvSpPr>
          <p:nvPr/>
        </p:nvSpPr>
        <p:spPr bwMode="auto">
          <a:xfrm>
            <a:off x="176092" y="548199"/>
            <a:ext cx="55313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4800" dirty="0">
                <a:solidFill>
                  <a:srgbClr val="BF0000"/>
                </a:solidFill>
                <a:latin typeface="CalibriLight"/>
              </a:rPr>
              <a:t>Rifampin</a:t>
            </a:r>
            <a:r>
              <a:rPr kumimoji="0" lang="en-US" altLang="en-US" sz="4800" b="0" i="0" u="none" strike="noStrike" cap="none" normalizeH="0" baseline="0" dirty="0">
                <a:ln>
                  <a:noFill/>
                </a:ln>
                <a:solidFill>
                  <a:srgbClr val="BF0000"/>
                </a:solidFill>
                <a:effectLst/>
                <a:latin typeface="CalibriLigh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626441B-A4B1-F943-B249-781F49267CAE}"/>
              </a:ext>
            </a:extLst>
          </p:cNvPr>
          <p:cNvSpPr/>
          <p:nvPr/>
        </p:nvSpPr>
        <p:spPr>
          <a:xfrm>
            <a:off x="3426749" y="1368722"/>
            <a:ext cx="6501021" cy="2585323"/>
          </a:xfrm>
          <a:prstGeom prst="rect">
            <a:avLst/>
          </a:prstGeom>
        </p:spPr>
        <p:txBody>
          <a:bodyPr wrap="square">
            <a:spAutoFit/>
          </a:bodyPr>
          <a:lstStyle/>
          <a:p>
            <a:r>
              <a:rPr lang="en-US" dirty="0"/>
              <a:t>• Semi-synthetic derivative of rifamycin B produced by S. </a:t>
            </a:r>
            <a:r>
              <a:rPr lang="en-US" dirty="0" err="1"/>
              <a:t>mediterranei</a:t>
            </a:r>
            <a:r>
              <a:rPr lang="en-US" dirty="0"/>
              <a:t>, binds to DNA-dependent RNA polymerase, and inhibits initiation of RNA synthesis </a:t>
            </a:r>
          </a:p>
          <a:p>
            <a:r>
              <a:rPr lang="en-US" dirty="0"/>
              <a:t>• Rifampin is effective against M. tuberculosis because it transcribes genes but doesn’t replicate frequently….</a:t>
            </a:r>
          </a:p>
          <a:p>
            <a:endParaRPr lang="en-US" dirty="0"/>
          </a:p>
          <a:p>
            <a:r>
              <a:rPr lang="en-US" dirty="0"/>
              <a:t> </a:t>
            </a:r>
          </a:p>
          <a:p>
            <a:r>
              <a:rPr lang="en-US" dirty="0"/>
              <a:t>• Resistance can arise through mutations in that prevent binding of the drugs to the RNA polymerase</a:t>
            </a: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D4B5B404-EFDE-C648-8240-03F5210250E6}"/>
              </a:ext>
            </a:extLst>
          </p:cNvPr>
          <p:cNvSpPr/>
          <p:nvPr/>
        </p:nvSpPr>
        <p:spPr>
          <a:xfrm>
            <a:off x="883670" y="3595542"/>
            <a:ext cx="1835502" cy="523220"/>
          </a:xfrm>
          <a:prstGeom prst="rect">
            <a:avLst/>
          </a:prstGeom>
        </p:spPr>
        <p:txBody>
          <a:bodyPr wrap="none">
            <a:spAutoFit/>
          </a:bodyPr>
          <a:lstStyle/>
          <a:p>
            <a:r>
              <a:rPr lang="en-US" sz="2800" dirty="0">
                <a:solidFill>
                  <a:srgbClr val="BF0000"/>
                </a:solidFill>
                <a:latin typeface="CalibriLight"/>
              </a:rPr>
              <a:t>Resistance!</a:t>
            </a:r>
          </a:p>
        </p:txBody>
      </p:sp>
    </p:spTree>
    <p:extLst>
      <p:ext uri="{BB962C8B-B14F-4D97-AF65-F5344CB8AC3E}">
        <p14:creationId xmlns:p14="http://schemas.microsoft.com/office/powerpoint/2010/main" val="310468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565BD9-90FD-D649-BF55-ED1AF9E69D3B}"/>
              </a:ext>
            </a:extLst>
          </p:cNvPr>
          <p:cNvSpPr/>
          <p:nvPr/>
        </p:nvSpPr>
        <p:spPr>
          <a:xfrm>
            <a:off x="241566" y="264011"/>
            <a:ext cx="3274871" cy="369332"/>
          </a:xfrm>
          <a:prstGeom prst="rect">
            <a:avLst/>
          </a:prstGeom>
        </p:spPr>
        <p:txBody>
          <a:bodyPr wrap="none">
            <a:spAutoFit/>
          </a:bodyPr>
          <a:lstStyle/>
          <a:p>
            <a:r>
              <a:rPr lang="en-US" dirty="0"/>
              <a:t>Colonization, Adhesion, Invasion </a:t>
            </a:r>
          </a:p>
        </p:txBody>
      </p:sp>
      <p:sp>
        <p:nvSpPr>
          <p:cNvPr id="4" name="TextBox 3">
            <a:extLst>
              <a:ext uri="{FF2B5EF4-FFF2-40B4-BE49-F238E27FC236}">
                <a16:creationId xmlns:a16="http://schemas.microsoft.com/office/drawing/2014/main" id="{778C5BB3-8864-D94C-8005-3B2E31842BDC}"/>
              </a:ext>
            </a:extLst>
          </p:cNvPr>
          <p:cNvSpPr txBox="1"/>
          <p:nvPr/>
        </p:nvSpPr>
        <p:spPr>
          <a:xfrm>
            <a:off x="930861" y="1042674"/>
            <a:ext cx="10330277" cy="369332"/>
          </a:xfrm>
          <a:prstGeom prst="rect">
            <a:avLst/>
          </a:prstGeom>
          <a:noFill/>
        </p:spPr>
        <p:txBody>
          <a:bodyPr wrap="square" rtlCol="0">
            <a:spAutoFit/>
          </a:bodyPr>
          <a:lstStyle/>
          <a:p>
            <a:r>
              <a:rPr lang="en-US" b="1" dirty="0"/>
              <a:t>Colonization of a normally sterile site can sometimes be indicative of a ‘defect’ of the hosts barriers.</a:t>
            </a:r>
          </a:p>
        </p:txBody>
      </p:sp>
      <p:sp>
        <p:nvSpPr>
          <p:cNvPr id="5" name="Rectangle 4">
            <a:extLst>
              <a:ext uri="{FF2B5EF4-FFF2-40B4-BE49-F238E27FC236}">
                <a16:creationId xmlns:a16="http://schemas.microsoft.com/office/drawing/2014/main" id="{BDBF666F-19BE-E74E-B74F-766DE0232DFE}"/>
              </a:ext>
            </a:extLst>
          </p:cNvPr>
          <p:cNvSpPr/>
          <p:nvPr/>
        </p:nvSpPr>
        <p:spPr>
          <a:xfrm>
            <a:off x="241566" y="1630027"/>
            <a:ext cx="4514701" cy="923330"/>
          </a:xfrm>
          <a:prstGeom prst="rect">
            <a:avLst/>
          </a:prstGeom>
        </p:spPr>
        <p:txBody>
          <a:bodyPr wrap="square">
            <a:spAutoFit/>
          </a:bodyPr>
          <a:lstStyle/>
          <a:p>
            <a:r>
              <a:rPr lang="en-US" dirty="0" err="1"/>
              <a:t>Cysticfibrosis</a:t>
            </a:r>
            <a:r>
              <a:rPr lang="en-US" dirty="0"/>
              <a:t>&gt; </a:t>
            </a:r>
          </a:p>
          <a:p>
            <a:r>
              <a:rPr lang="en-US" dirty="0"/>
              <a:t>reduced ciliary </a:t>
            </a:r>
            <a:r>
              <a:rPr lang="en-US" dirty="0" err="1"/>
              <a:t>mucoepithelial</a:t>
            </a:r>
            <a:r>
              <a:rPr lang="en-US" dirty="0"/>
              <a:t> function &gt; </a:t>
            </a:r>
          </a:p>
          <a:p>
            <a:r>
              <a:rPr lang="en-US" i="1" dirty="0"/>
              <a:t>S. aureus </a:t>
            </a:r>
            <a:r>
              <a:rPr lang="en-US" dirty="0"/>
              <a:t>and</a:t>
            </a:r>
            <a:r>
              <a:rPr lang="en-US" i="1" dirty="0"/>
              <a:t> P. aeruginosa </a:t>
            </a:r>
            <a:r>
              <a:rPr lang="en-US" dirty="0"/>
              <a:t>colonize lungs</a:t>
            </a:r>
          </a:p>
        </p:txBody>
      </p:sp>
      <p:pic>
        <p:nvPicPr>
          <p:cNvPr id="7" name="Picture 6">
            <a:extLst>
              <a:ext uri="{FF2B5EF4-FFF2-40B4-BE49-F238E27FC236}">
                <a16:creationId xmlns:a16="http://schemas.microsoft.com/office/drawing/2014/main" id="{E835B734-8DD7-BE4E-86B5-37C073D61602}"/>
              </a:ext>
            </a:extLst>
          </p:cNvPr>
          <p:cNvPicPr>
            <a:picLocks noChangeAspect="1"/>
          </p:cNvPicPr>
          <p:nvPr/>
        </p:nvPicPr>
        <p:blipFill>
          <a:blip r:embed="rId2"/>
          <a:stretch>
            <a:fillRect/>
          </a:stretch>
        </p:blipFill>
        <p:spPr>
          <a:xfrm>
            <a:off x="241566" y="2805995"/>
            <a:ext cx="4959992" cy="3988660"/>
          </a:xfrm>
          <a:prstGeom prst="rect">
            <a:avLst/>
          </a:prstGeom>
        </p:spPr>
      </p:pic>
      <p:sp>
        <p:nvSpPr>
          <p:cNvPr id="8" name="Rectangle 7">
            <a:extLst>
              <a:ext uri="{FF2B5EF4-FFF2-40B4-BE49-F238E27FC236}">
                <a16:creationId xmlns:a16="http://schemas.microsoft.com/office/drawing/2014/main" id="{57F503E8-29D8-894D-BB56-E8EC4071D853}"/>
              </a:ext>
            </a:extLst>
          </p:cNvPr>
          <p:cNvSpPr/>
          <p:nvPr/>
        </p:nvSpPr>
        <p:spPr>
          <a:xfrm>
            <a:off x="6281363" y="1723780"/>
            <a:ext cx="4514701" cy="1200329"/>
          </a:xfrm>
          <a:prstGeom prst="rect">
            <a:avLst/>
          </a:prstGeom>
        </p:spPr>
        <p:txBody>
          <a:bodyPr wrap="square">
            <a:spAutoFit/>
          </a:bodyPr>
          <a:lstStyle/>
          <a:p>
            <a:r>
              <a:rPr lang="en-US" dirty="0"/>
              <a:t>Colon cancer is sometimes discovered because the patient presents as bacteremia (blood infection)</a:t>
            </a:r>
          </a:p>
          <a:p>
            <a:endParaRPr lang="en-US" dirty="0"/>
          </a:p>
        </p:txBody>
      </p:sp>
      <p:pic>
        <p:nvPicPr>
          <p:cNvPr id="10" name="Picture 9">
            <a:extLst>
              <a:ext uri="{FF2B5EF4-FFF2-40B4-BE49-F238E27FC236}">
                <a16:creationId xmlns:a16="http://schemas.microsoft.com/office/drawing/2014/main" id="{4BEADFBA-ADA8-864D-BC74-BCA00B33DB41}"/>
              </a:ext>
            </a:extLst>
          </p:cNvPr>
          <p:cNvPicPr>
            <a:picLocks noChangeAspect="1"/>
          </p:cNvPicPr>
          <p:nvPr/>
        </p:nvPicPr>
        <p:blipFill>
          <a:blip r:embed="rId3"/>
          <a:stretch>
            <a:fillRect/>
          </a:stretch>
        </p:blipFill>
        <p:spPr>
          <a:xfrm>
            <a:off x="6487886" y="2770751"/>
            <a:ext cx="4083957" cy="3779833"/>
          </a:xfrm>
          <a:prstGeom prst="rect">
            <a:avLst/>
          </a:prstGeom>
        </p:spPr>
      </p:pic>
    </p:spTree>
    <p:extLst>
      <p:ext uri="{BB962C8B-B14F-4D97-AF65-F5344CB8AC3E}">
        <p14:creationId xmlns:p14="http://schemas.microsoft.com/office/powerpoint/2010/main" val="118233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8620FA-CAC1-4446-83C7-3F11F6A81E2A}"/>
              </a:ext>
            </a:extLst>
          </p:cNvPr>
          <p:cNvSpPr/>
          <p:nvPr/>
        </p:nvSpPr>
        <p:spPr>
          <a:xfrm>
            <a:off x="241566" y="264011"/>
            <a:ext cx="3274871" cy="369332"/>
          </a:xfrm>
          <a:prstGeom prst="rect">
            <a:avLst/>
          </a:prstGeom>
        </p:spPr>
        <p:txBody>
          <a:bodyPr wrap="none">
            <a:spAutoFit/>
          </a:bodyPr>
          <a:lstStyle/>
          <a:p>
            <a:r>
              <a:rPr lang="en-US" dirty="0"/>
              <a:t>Colonization, Adhesion, Invasion </a:t>
            </a:r>
          </a:p>
        </p:txBody>
      </p:sp>
      <p:sp>
        <p:nvSpPr>
          <p:cNvPr id="3" name="TextBox 2">
            <a:extLst>
              <a:ext uri="{FF2B5EF4-FFF2-40B4-BE49-F238E27FC236}">
                <a16:creationId xmlns:a16="http://schemas.microsoft.com/office/drawing/2014/main" id="{E96F5ED9-3302-4D4E-BE79-B61A92DD3A5D}"/>
              </a:ext>
            </a:extLst>
          </p:cNvPr>
          <p:cNvSpPr txBox="1"/>
          <p:nvPr/>
        </p:nvSpPr>
        <p:spPr>
          <a:xfrm>
            <a:off x="930861" y="1042674"/>
            <a:ext cx="10330277" cy="646331"/>
          </a:xfrm>
          <a:prstGeom prst="rect">
            <a:avLst/>
          </a:prstGeom>
          <a:noFill/>
        </p:spPr>
        <p:txBody>
          <a:bodyPr wrap="square" rtlCol="0">
            <a:spAutoFit/>
          </a:bodyPr>
          <a:lstStyle/>
          <a:p>
            <a:r>
              <a:rPr lang="en-US" b="1" dirty="0"/>
              <a:t>In other cases, bacteria promote their own colonization through attachment mechanisms to prevent flushing or washing away</a:t>
            </a:r>
          </a:p>
        </p:txBody>
      </p:sp>
      <p:pic>
        <p:nvPicPr>
          <p:cNvPr id="6" name="Picture 5">
            <a:extLst>
              <a:ext uri="{FF2B5EF4-FFF2-40B4-BE49-F238E27FC236}">
                <a16:creationId xmlns:a16="http://schemas.microsoft.com/office/drawing/2014/main" id="{B0C7EE6D-8FDE-E348-82FD-48AA0912459C}"/>
              </a:ext>
            </a:extLst>
          </p:cNvPr>
          <p:cNvPicPr>
            <a:picLocks noChangeAspect="1"/>
          </p:cNvPicPr>
          <p:nvPr/>
        </p:nvPicPr>
        <p:blipFill>
          <a:blip r:embed="rId2"/>
          <a:stretch>
            <a:fillRect/>
          </a:stretch>
        </p:blipFill>
        <p:spPr>
          <a:xfrm>
            <a:off x="380999" y="3140529"/>
            <a:ext cx="5715000" cy="3276600"/>
          </a:xfrm>
          <a:prstGeom prst="rect">
            <a:avLst/>
          </a:prstGeom>
        </p:spPr>
      </p:pic>
      <p:sp>
        <p:nvSpPr>
          <p:cNvPr id="7" name="TextBox 6">
            <a:extLst>
              <a:ext uri="{FF2B5EF4-FFF2-40B4-BE49-F238E27FC236}">
                <a16:creationId xmlns:a16="http://schemas.microsoft.com/office/drawing/2014/main" id="{A73A590E-16C9-0640-B669-8B30DE6306E4}"/>
              </a:ext>
            </a:extLst>
          </p:cNvPr>
          <p:cNvSpPr txBox="1"/>
          <p:nvPr/>
        </p:nvSpPr>
        <p:spPr>
          <a:xfrm>
            <a:off x="537028" y="2293257"/>
            <a:ext cx="5384801" cy="923330"/>
          </a:xfrm>
          <a:prstGeom prst="rect">
            <a:avLst/>
          </a:prstGeom>
          <a:noFill/>
        </p:spPr>
        <p:txBody>
          <a:bodyPr wrap="square" rtlCol="0">
            <a:spAutoFit/>
          </a:bodyPr>
          <a:lstStyle/>
          <a:p>
            <a:r>
              <a:rPr lang="en-US" dirty="0"/>
              <a:t>Bacteria often have </a:t>
            </a:r>
            <a:r>
              <a:rPr lang="en-US" b="1" dirty="0"/>
              <a:t>adhesins</a:t>
            </a:r>
            <a:r>
              <a:rPr lang="en-US" dirty="0"/>
              <a:t> that bind to host epithelial cell membrane components which can be found on the tips of their pili or </a:t>
            </a:r>
            <a:r>
              <a:rPr lang="en-US" dirty="0" err="1"/>
              <a:t>fibrae</a:t>
            </a:r>
            <a:endParaRPr lang="en-US" dirty="0"/>
          </a:p>
        </p:txBody>
      </p:sp>
      <p:pic>
        <p:nvPicPr>
          <p:cNvPr id="8" name="Picture 7">
            <a:extLst>
              <a:ext uri="{FF2B5EF4-FFF2-40B4-BE49-F238E27FC236}">
                <a16:creationId xmlns:a16="http://schemas.microsoft.com/office/drawing/2014/main" id="{894DB82C-C4DD-0C47-B5C0-D2A26A34E63B}"/>
              </a:ext>
            </a:extLst>
          </p:cNvPr>
          <p:cNvPicPr>
            <a:picLocks noChangeAspect="1"/>
          </p:cNvPicPr>
          <p:nvPr/>
        </p:nvPicPr>
        <p:blipFill>
          <a:blip r:embed="rId3"/>
          <a:stretch>
            <a:fillRect/>
          </a:stretch>
        </p:blipFill>
        <p:spPr>
          <a:xfrm>
            <a:off x="6516914" y="3182098"/>
            <a:ext cx="5416966" cy="3133854"/>
          </a:xfrm>
          <a:prstGeom prst="rect">
            <a:avLst/>
          </a:prstGeom>
        </p:spPr>
      </p:pic>
    </p:spTree>
    <p:extLst>
      <p:ext uri="{BB962C8B-B14F-4D97-AF65-F5344CB8AC3E}">
        <p14:creationId xmlns:p14="http://schemas.microsoft.com/office/powerpoint/2010/main" val="77902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29D44A-A6A5-D742-83B0-9C7905BA1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650" y="946150"/>
            <a:ext cx="9918700" cy="4965700"/>
          </a:xfrm>
          <a:prstGeom prst="rect">
            <a:avLst/>
          </a:prstGeom>
        </p:spPr>
      </p:pic>
      <p:sp>
        <p:nvSpPr>
          <p:cNvPr id="2" name="Rectangle 1">
            <a:extLst>
              <a:ext uri="{FF2B5EF4-FFF2-40B4-BE49-F238E27FC236}">
                <a16:creationId xmlns:a16="http://schemas.microsoft.com/office/drawing/2014/main" id="{4EA4F374-1D68-AD46-8926-3D86BCA772AC}"/>
              </a:ext>
            </a:extLst>
          </p:cNvPr>
          <p:cNvSpPr/>
          <p:nvPr/>
        </p:nvSpPr>
        <p:spPr>
          <a:xfrm>
            <a:off x="1136650" y="6153835"/>
            <a:ext cx="8331200" cy="369332"/>
          </a:xfrm>
          <a:prstGeom prst="rect">
            <a:avLst/>
          </a:prstGeom>
        </p:spPr>
        <p:txBody>
          <a:bodyPr wrap="square">
            <a:spAutoFit/>
          </a:bodyPr>
          <a:lstStyle/>
          <a:p>
            <a:r>
              <a:rPr lang="en-US" b="1" dirty="0"/>
              <a:t>MSCRAMMs</a:t>
            </a:r>
            <a:r>
              <a:rPr lang="en-US" dirty="0"/>
              <a:t> (microbial surface components recognizing adhesive matrix molecules).</a:t>
            </a:r>
          </a:p>
        </p:txBody>
      </p:sp>
    </p:spTree>
    <p:extLst>
      <p:ext uri="{BB962C8B-B14F-4D97-AF65-F5344CB8AC3E}">
        <p14:creationId xmlns:p14="http://schemas.microsoft.com/office/powerpoint/2010/main" val="57935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6B37BD2-3379-5643-8BC1-F5188068C72A}"/>
              </a:ext>
            </a:extLst>
          </p:cNvPr>
          <p:cNvSpPr txBox="1"/>
          <p:nvPr/>
        </p:nvSpPr>
        <p:spPr>
          <a:xfrm>
            <a:off x="566057" y="2730490"/>
            <a:ext cx="3512457" cy="1477328"/>
          </a:xfrm>
          <a:prstGeom prst="rect">
            <a:avLst/>
          </a:prstGeom>
          <a:noFill/>
        </p:spPr>
        <p:txBody>
          <a:bodyPr wrap="square" rtlCol="0">
            <a:spAutoFit/>
          </a:bodyPr>
          <a:lstStyle/>
          <a:p>
            <a:r>
              <a:rPr lang="en-US" i="1" dirty="0"/>
              <a:t>Pseudomonas</a:t>
            </a:r>
            <a:r>
              <a:rPr lang="en-US" dirty="0"/>
              <a:t> biofilms are triggered through </a:t>
            </a:r>
            <a:r>
              <a:rPr lang="en-US" b="1" dirty="0"/>
              <a:t>quorum sensing and </a:t>
            </a:r>
            <a:r>
              <a:rPr lang="en-US" dirty="0"/>
              <a:t>contain sticky polysaccharides that adhere to the epithelial cell walls. </a:t>
            </a:r>
          </a:p>
        </p:txBody>
      </p:sp>
      <p:sp>
        <p:nvSpPr>
          <p:cNvPr id="8" name="Rectangle 7">
            <a:extLst>
              <a:ext uri="{FF2B5EF4-FFF2-40B4-BE49-F238E27FC236}">
                <a16:creationId xmlns:a16="http://schemas.microsoft.com/office/drawing/2014/main" id="{50FB2FD3-919C-A248-93B1-9B6277B6C6B8}"/>
              </a:ext>
            </a:extLst>
          </p:cNvPr>
          <p:cNvSpPr/>
          <p:nvPr/>
        </p:nvSpPr>
        <p:spPr>
          <a:xfrm>
            <a:off x="241566" y="264011"/>
            <a:ext cx="3274871" cy="369332"/>
          </a:xfrm>
          <a:prstGeom prst="rect">
            <a:avLst/>
          </a:prstGeom>
        </p:spPr>
        <p:txBody>
          <a:bodyPr wrap="none">
            <a:spAutoFit/>
          </a:bodyPr>
          <a:lstStyle/>
          <a:p>
            <a:r>
              <a:rPr lang="en-US" dirty="0"/>
              <a:t>Colonization, Adhesion, Invasion </a:t>
            </a:r>
          </a:p>
        </p:txBody>
      </p:sp>
      <p:sp>
        <p:nvSpPr>
          <p:cNvPr id="10" name="TextBox 9">
            <a:extLst>
              <a:ext uri="{FF2B5EF4-FFF2-40B4-BE49-F238E27FC236}">
                <a16:creationId xmlns:a16="http://schemas.microsoft.com/office/drawing/2014/main" id="{39AD6217-486F-2B43-A624-6632798D137D}"/>
              </a:ext>
            </a:extLst>
          </p:cNvPr>
          <p:cNvSpPr txBox="1"/>
          <p:nvPr/>
        </p:nvSpPr>
        <p:spPr>
          <a:xfrm>
            <a:off x="930861" y="1042674"/>
            <a:ext cx="10330277" cy="646331"/>
          </a:xfrm>
          <a:prstGeom prst="rect">
            <a:avLst/>
          </a:prstGeom>
          <a:noFill/>
        </p:spPr>
        <p:txBody>
          <a:bodyPr wrap="square" rtlCol="0">
            <a:spAutoFit/>
          </a:bodyPr>
          <a:lstStyle/>
          <a:p>
            <a:r>
              <a:rPr lang="en-US" b="1" dirty="0"/>
              <a:t>In still other cases, bacteria promote colonization by forming biofilms, which also attach and form structures resistant to flushing or washing away</a:t>
            </a:r>
          </a:p>
        </p:txBody>
      </p:sp>
      <p:pic>
        <p:nvPicPr>
          <p:cNvPr id="5" name="Picture 4">
            <a:extLst>
              <a:ext uri="{FF2B5EF4-FFF2-40B4-BE49-F238E27FC236}">
                <a16:creationId xmlns:a16="http://schemas.microsoft.com/office/drawing/2014/main" id="{4939F8D6-B291-794B-9901-42CABBDB93ED}"/>
              </a:ext>
            </a:extLst>
          </p:cNvPr>
          <p:cNvPicPr>
            <a:picLocks noChangeAspect="1"/>
          </p:cNvPicPr>
          <p:nvPr/>
        </p:nvPicPr>
        <p:blipFill>
          <a:blip r:embed="rId2"/>
          <a:stretch>
            <a:fillRect/>
          </a:stretch>
        </p:blipFill>
        <p:spPr>
          <a:xfrm>
            <a:off x="4632279" y="2365830"/>
            <a:ext cx="6993664" cy="3936604"/>
          </a:xfrm>
          <a:prstGeom prst="rect">
            <a:avLst/>
          </a:prstGeom>
        </p:spPr>
      </p:pic>
    </p:spTree>
    <p:extLst>
      <p:ext uri="{BB962C8B-B14F-4D97-AF65-F5344CB8AC3E}">
        <p14:creationId xmlns:p14="http://schemas.microsoft.com/office/powerpoint/2010/main" val="186444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FFC738-9D08-9649-A6D0-B2CDC038167B}"/>
              </a:ext>
            </a:extLst>
          </p:cNvPr>
          <p:cNvSpPr/>
          <p:nvPr/>
        </p:nvSpPr>
        <p:spPr>
          <a:xfrm>
            <a:off x="101600" y="251936"/>
            <a:ext cx="6096000" cy="1477328"/>
          </a:xfrm>
          <a:prstGeom prst="rect">
            <a:avLst/>
          </a:prstGeom>
        </p:spPr>
        <p:txBody>
          <a:bodyPr>
            <a:spAutoFit/>
          </a:bodyPr>
          <a:lstStyle/>
          <a:p>
            <a:r>
              <a:rPr lang="en-US" dirty="0"/>
              <a:t>Pathogenic Actions</a:t>
            </a:r>
          </a:p>
          <a:p>
            <a:r>
              <a:rPr lang="en-US" dirty="0"/>
              <a:t>	</a:t>
            </a:r>
            <a:r>
              <a:rPr lang="en-US" b="1" dirty="0"/>
              <a:t>Tissue destruction</a:t>
            </a:r>
          </a:p>
          <a:p>
            <a:r>
              <a:rPr lang="en-US" dirty="0"/>
              <a:t>	Toxins</a:t>
            </a:r>
          </a:p>
          <a:p>
            <a:r>
              <a:rPr lang="en-US" dirty="0"/>
              <a:t>		Exotoxins</a:t>
            </a:r>
          </a:p>
          <a:p>
            <a:r>
              <a:rPr lang="en-US" dirty="0"/>
              <a:t>		Endotoxins, cell wall components</a:t>
            </a:r>
          </a:p>
        </p:txBody>
      </p:sp>
      <p:sp>
        <p:nvSpPr>
          <p:cNvPr id="3" name="Rectangle 2">
            <a:extLst>
              <a:ext uri="{FF2B5EF4-FFF2-40B4-BE49-F238E27FC236}">
                <a16:creationId xmlns:a16="http://schemas.microsoft.com/office/drawing/2014/main" id="{EF20A451-848C-1249-9236-87AFD9E92A00}"/>
              </a:ext>
            </a:extLst>
          </p:cNvPr>
          <p:cNvSpPr/>
          <p:nvPr/>
        </p:nvSpPr>
        <p:spPr>
          <a:xfrm>
            <a:off x="5489199" y="2640118"/>
            <a:ext cx="6354184" cy="1477328"/>
          </a:xfrm>
          <a:prstGeom prst="rect">
            <a:avLst/>
          </a:prstGeom>
        </p:spPr>
        <p:txBody>
          <a:bodyPr wrap="square">
            <a:spAutoFit/>
          </a:bodyPr>
          <a:lstStyle/>
          <a:p>
            <a:r>
              <a:rPr lang="en-US" i="1" dirty="0"/>
              <a:t>Clostridium perfringens, </a:t>
            </a:r>
            <a:r>
              <a:rPr lang="en-US" dirty="0"/>
              <a:t>normally present in GI, but can establish infection in oxygen-depleted tissues as an opportunistic pathogen to cause gas gangrene. </a:t>
            </a:r>
          </a:p>
          <a:p>
            <a:r>
              <a:rPr lang="en-US" dirty="0"/>
              <a:t>	Produces enzymes (e.g., phospholipase C, collagenase, protease, hyaluronidase), several toxins, and acid-gas</a:t>
            </a:r>
          </a:p>
        </p:txBody>
      </p:sp>
      <p:pic>
        <p:nvPicPr>
          <p:cNvPr id="6" name="Picture 5">
            <a:extLst>
              <a:ext uri="{FF2B5EF4-FFF2-40B4-BE49-F238E27FC236}">
                <a16:creationId xmlns:a16="http://schemas.microsoft.com/office/drawing/2014/main" id="{422647EE-36A2-5B43-89B3-38B9C6A14CF5}"/>
              </a:ext>
            </a:extLst>
          </p:cNvPr>
          <p:cNvPicPr>
            <a:picLocks noChangeAspect="1"/>
          </p:cNvPicPr>
          <p:nvPr/>
        </p:nvPicPr>
        <p:blipFill>
          <a:blip r:embed="rId2"/>
          <a:stretch>
            <a:fillRect/>
          </a:stretch>
        </p:blipFill>
        <p:spPr>
          <a:xfrm>
            <a:off x="237042" y="2640118"/>
            <a:ext cx="5123852" cy="3018657"/>
          </a:xfrm>
          <a:prstGeom prst="rect">
            <a:avLst/>
          </a:prstGeom>
        </p:spPr>
      </p:pic>
    </p:spTree>
    <p:extLst>
      <p:ext uri="{BB962C8B-B14F-4D97-AF65-F5344CB8AC3E}">
        <p14:creationId xmlns:p14="http://schemas.microsoft.com/office/powerpoint/2010/main" val="333354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2725</Words>
  <Application>Microsoft Macintosh PowerPoint</Application>
  <PresentationFormat>Widescreen</PresentationFormat>
  <Paragraphs>316</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Avenir</vt:lpstr>
      <vt:lpstr>Calibri</vt:lpstr>
      <vt:lpstr>Calibri Light</vt:lpstr>
      <vt:lpstr>Calibri,Italic</vt:lpstr>
      <vt:lpstr>CalibriLight</vt:lpstr>
      <vt:lpstr>MinionPro</vt:lpstr>
      <vt:lpstr>SymbolNew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courcelle</dc:creator>
  <cp:lastModifiedBy>Microsoft Office User</cp:lastModifiedBy>
  <cp:revision>103</cp:revision>
  <dcterms:created xsi:type="dcterms:W3CDTF">2026-01-03T19:57:35Z</dcterms:created>
  <dcterms:modified xsi:type="dcterms:W3CDTF">2026-01-23T00:28:23Z</dcterms:modified>
</cp:coreProperties>
</file>