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7" r:id="rId2"/>
    <p:sldId id="305" r:id="rId3"/>
    <p:sldId id="261" r:id="rId4"/>
    <p:sldId id="290" r:id="rId5"/>
    <p:sldId id="308" r:id="rId6"/>
    <p:sldId id="266" r:id="rId7"/>
    <p:sldId id="288" r:id="rId8"/>
    <p:sldId id="303" r:id="rId9"/>
    <p:sldId id="307" r:id="rId10"/>
    <p:sldId id="302" r:id="rId11"/>
    <p:sldId id="306" r:id="rId12"/>
    <p:sldId id="294" r:id="rId13"/>
    <p:sldId id="310" r:id="rId14"/>
    <p:sldId id="313" r:id="rId15"/>
    <p:sldId id="311" r:id="rId16"/>
    <p:sldId id="314" r:id="rId17"/>
    <p:sldId id="315" r:id="rId18"/>
    <p:sldId id="316" r:id="rId19"/>
    <p:sldId id="317" r:id="rId20"/>
    <p:sldId id="312" r:id="rId21"/>
    <p:sldId id="318" r:id="rId22"/>
    <p:sldId id="289" r:id="rId23"/>
    <p:sldId id="304" r:id="rId24"/>
    <p:sldId id="270" r:id="rId25"/>
    <p:sldId id="271" r:id="rId26"/>
    <p:sldId id="291" r:id="rId27"/>
    <p:sldId id="309" r:id="rId28"/>
    <p:sldId id="295" r:id="rId29"/>
    <p:sldId id="298" r:id="rId30"/>
    <p:sldId id="296" r:id="rId31"/>
    <p:sldId id="272" r:id="rId32"/>
    <p:sldId id="319" r:id="rId33"/>
    <p:sldId id="274" r:id="rId34"/>
    <p:sldId id="320" r:id="rId35"/>
    <p:sldId id="321" r:id="rId36"/>
    <p:sldId id="322" r:id="rId37"/>
    <p:sldId id="323" r:id="rId38"/>
    <p:sldId id="324" r:id="rId39"/>
    <p:sldId id="325" r:id="rId40"/>
    <p:sldId id="326" r:id="rId41"/>
    <p:sldId id="327" r:id="rId42"/>
    <p:sldId id="275" r:id="rId43"/>
    <p:sldId id="328" r:id="rId44"/>
    <p:sldId id="330" r:id="rId45"/>
    <p:sldId id="329" r:id="rId46"/>
    <p:sldId id="331" r:id="rId47"/>
    <p:sldId id="333" r:id="rId48"/>
    <p:sldId id="335" r:id="rId49"/>
    <p:sldId id="336" r:id="rId50"/>
    <p:sldId id="334" r:id="rId51"/>
    <p:sldId id="332" r:id="rId52"/>
    <p:sldId id="337" r:id="rId53"/>
    <p:sldId id="338" r:id="rId54"/>
    <p:sldId id="339" r:id="rId55"/>
    <p:sldId id="340" r:id="rId56"/>
    <p:sldId id="341" r:id="rId57"/>
    <p:sldId id="276" r:id="rId58"/>
    <p:sldId id="281" r:id="rId59"/>
    <p:sldId id="278" r:id="rId60"/>
    <p:sldId id="279" r:id="rId61"/>
    <p:sldId id="280" r:id="rId62"/>
    <p:sldId id="284" r:id="rId63"/>
    <p:sldId id="345" r:id="rId64"/>
    <p:sldId id="258" r:id="rId65"/>
    <p:sldId id="286" r:id="rId66"/>
    <p:sldId id="346" r:id="rId67"/>
    <p:sldId id="347" r:id="rId68"/>
    <p:sldId id="342" r:id="rId69"/>
    <p:sldId id="343" r:id="rId70"/>
    <p:sldId id="344" r:id="rId71"/>
    <p:sldId id="28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50"/>
    <p:restoredTop sz="93692"/>
  </p:normalViewPr>
  <p:slideViewPr>
    <p:cSldViewPr snapToGrid="0" snapToObjects="1">
      <p:cViewPr varScale="1">
        <p:scale>
          <a:sx n="115" d="100"/>
          <a:sy n="115" d="100"/>
        </p:scale>
        <p:origin x="224"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65585-570A-4A4D-9E2D-B70276F12DD1}" type="datetimeFigureOut">
              <a:rPr lang="en-US" smtClean="0"/>
              <a:t>1/22/26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86474-B45F-4A4A-9F36-BCF56EB3207E}" type="slidenum">
              <a:rPr lang="en-US" smtClean="0"/>
              <a:t>‹#›</a:t>
            </a:fld>
            <a:endParaRPr lang="en-US"/>
          </a:p>
        </p:txBody>
      </p:sp>
    </p:spTree>
    <p:extLst>
      <p:ext uri="{BB962C8B-B14F-4D97-AF65-F5344CB8AC3E}">
        <p14:creationId xmlns:p14="http://schemas.microsoft.com/office/powerpoint/2010/main" val="104674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DC4353-84E7-B048-A28A-85824D053ECD}"/>
              </a:ext>
            </a:extLst>
          </p:cNvPr>
          <p:cNvSpPr>
            <a:spLocks noGrp="1" noChangeArrowheads="1"/>
          </p:cNvSpPr>
          <p:nvPr>
            <p:ph type="sldNum" sz="quarter" idx="5"/>
          </p:nvPr>
        </p:nvSpPr>
        <p:spPr>
          <a:ln/>
        </p:spPr>
        <p:txBody>
          <a:bodyPr/>
          <a:lstStyle/>
          <a:p>
            <a:fld id="{3DC1019E-8D58-A642-8AAC-A7A6A369A513}" type="slidenum">
              <a:rPr lang="en-US" altLang="en-US"/>
              <a:pPr/>
              <a:t>63</a:t>
            </a:fld>
            <a:endParaRPr lang="en-US" altLang="en-US"/>
          </a:p>
        </p:txBody>
      </p:sp>
      <p:sp>
        <p:nvSpPr>
          <p:cNvPr id="104450" name="Rectangle 1026">
            <a:extLst>
              <a:ext uri="{FF2B5EF4-FFF2-40B4-BE49-F238E27FC236}">
                <a16:creationId xmlns:a16="http://schemas.microsoft.com/office/drawing/2014/main" id="{072460AF-3EC7-4F4C-9145-EEF7E35FF02D}"/>
              </a:ext>
            </a:extLst>
          </p:cNvPr>
          <p:cNvSpPr>
            <a:spLocks noGrp="1" noRot="1" noChangeAspect="1" noChangeArrowheads="1" noTextEdit="1"/>
          </p:cNvSpPr>
          <p:nvPr>
            <p:ph type="sldImg"/>
          </p:nvPr>
        </p:nvSpPr>
        <p:spPr>
          <a:xfrm>
            <a:off x="393700" y="692150"/>
            <a:ext cx="6070600" cy="3416300"/>
          </a:xfrm>
          <a:ln/>
        </p:spPr>
      </p:sp>
      <p:sp>
        <p:nvSpPr>
          <p:cNvPr id="104451" name="Rectangle 1027">
            <a:extLst>
              <a:ext uri="{FF2B5EF4-FFF2-40B4-BE49-F238E27FC236}">
                <a16:creationId xmlns:a16="http://schemas.microsoft.com/office/drawing/2014/main" id="{DE1AC033-5D9A-7740-B362-9A412FEA109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3340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0063F1-DBB2-854E-85AC-711B1664668B}"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FD7C42-321F-0E49-92B9-F64A062403E9}" type="slidenum">
              <a:rPr lang="en-US" smtClean="0"/>
              <a:t>‹#›</a:t>
            </a:fld>
            <a:endParaRPr lang="en-US"/>
          </a:p>
        </p:txBody>
      </p:sp>
    </p:spTree>
    <p:extLst>
      <p:ext uri="{BB962C8B-B14F-4D97-AF65-F5344CB8AC3E}">
        <p14:creationId xmlns:p14="http://schemas.microsoft.com/office/powerpoint/2010/main" val="1602518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0063F1-DBB2-854E-85AC-711B1664668B}"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FD7C42-321F-0E49-92B9-F64A062403E9}" type="slidenum">
              <a:rPr lang="en-US" smtClean="0"/>
              <a:t>‹#›</a:t>
            </a:fld>
            <a:endParaRPr lang="en-US"/>
          </a:p>
        </p:txBody>
      </p:sp>
    </p:spTree>
    <p:extLst>
      <p:ext uri="{BB962C8B-B14F-4D97-AF65-F5344CB8AC3E}">
        <p14:creationId xmlns:p14="http://schemas.microsoft.com/office/powerpoint/2010/main" val="1774958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0063F1-DBB2-854E-85AC-711B1664668B}"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FD7C42-321F-0E49-92B9-F64A062403E9}" type="slidenum">
              <a:rPr lang="en-US" smtClean="0"/>
              <a:t>‹#›</a:t>
            </a:fld>
            <a:endParaRPr lang="en-US"/>
          </a:p>
        </p:txBody>
      </p:sp>
    </p:spTree>
    <p:extLst>
      <p:ext uri="{BB962C8B-B14F-4D97-AF65-F5344CB8AC3E}">
        <p14:creationId xmlns:p14="http://schemas.microsoft.com/office/powerpoint/2010/main" val="1026605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0063F1-DBB2-854E-85AC-711B1664668B}"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FD7C42-321F-0E49-92B9-F64A062403E9}" type="slidenum">
              <a:rPr lang="en-US" smtClean="0"/>
              <a:t>‹#›</a:t>
            </a:fld>
            <a:endParaRPr lang="en-US"/>
          </a:p>
        </p:txBody>
      </p:sp>
    </p:spTree>
    <p:extLst>
      <p:ext uri="{BB962C8B-B14F-4D97-AF65-F5344CB8AC3E}">
        <p14:creationId xmlns:p14="http://schemas.microsoft.com/office/powerpoint/2010/main" val="193577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0063F1-DBB2-854E-85AC-711B1664668B}"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FD7C42-321F-0E49-92B9-F64A062403E9}" type="slidenum">
              <a:rPr lang="en-US" smtClean="0"/>
              <a:t>‹#›</a:t>
            </a:fld>
            <a:endParaRPr lang="en-US"/>
          </a:p>
        </p:txBody>
      </p:sp>
    </p:spTree>
    <p:extLst>
      <p:ext uri="{BB962C8B-B14F-4D97-AF65-F5344CB8AC3E}">
        <p14:creationId xmlns:p14="http://schemas.microsoft.com/office/powerpoint/2010/main" val="22972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0063F1-DBB2-854E-85AC-711B1664668B}" type="datetimeFigureOut">
              <a:rPr lang="en-US" smtClean="0"/>
              <a:t>1/22/26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FD7C42-321F-0E49-92B9-F64A062403E9}" type="slidenum">
              <a:rPr lang="en-US" smtClean="0"/>
              <a:t>‹#›</a:t>
            </a:fld>
            <a:endParaRPr lang="en-US"/>
          </a:p>
        </p:txBody>
      </p:sp>
    </p:spTree>
    <p:extLst>
      <p:ext uri="{BB962C8B-B14F-4D97-AF65-F5344CB8AC3E}">
        <p14:creationId xmlns:p14="http://schemas.microsoft.com/office/powerpoint/2010/main" val="2013323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0063F1-DBB2-854E-85AC-711B1664668B}" type="datetimeFigureOut">
              <a:rPr lang="en-US" smtClean="0"/>
              <a:t>1/22/26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FD7C42-321F-0E49-92B9-F64A062403E9}" type="slidenum">
              <a:rPr lang="en-US" smtClean="0"/>
              <a:t>‹#›</a:t>
            </a:fld>
            <a:endParaRPr lang="en-US"/>
          </a:p>
        </p:txBody>
      </p:sp>
    </p:spTree>
    <p:extLst>
      <p:ext uri="{BB962C8B-B14F-4D97-AF65-F5344CB8AC3E}">
        <p14:creationId xmlns:p14="http://schemas.microsoft.com/office/powerpoint/2010/main" val="29347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0063F1-DBB2-854E-85AC-711B1664668B}" type="datetimeFigureOut">
              <a:rPr lang="en-US" smtClean="0"/>
              <a:t>1/22/26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FD7C42-321F-0E49-92B9-F64A062403E9}" type="slidenum">
              <a:rPr lang="en-US" smtClean="0"/>
              <a:t>‹#›</a:t>
            </a:fld>
            <a:endParaRPr lang="en-US"/>
          </a:p>
        </p:txBody>
      </p:sp>
    </p:spTree>
    <p:extLst>
      <p:ext uri="{BB962C8B-B14F-4D97-AF65-F5344CB8AC3E}">
        <p14:creationId xmlns:p14="http://schemas.microsoft.com/office/powerpoint/2010/main" val="1477795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0063F1-DBB2-854E-85AC-711B1664668B}" type="datetimeFigureOut">
              <a:rPr lang="en-US" smtClean="0"/>
              <a:t>1/22/26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FD7C42-321F-0E49-92B9-F64A062403E9}" type="slidenum">
              <a:rPr lang="en-US" smtClean="0"/>
              <a:t>‹#›</a:t>
            </a:fld>
            <a:endParaRPr lang="en-US"/>
          </a:p>
        </p:txBody>
      </p:sp>
    </p:spTree>
    <p:extLst>
      <p:ext uri="{BB962C8B-B14F-4D97-AF65-F5344CB8AC3E}">
        <p14:creationId xmlns:p14="http://schemas.microsoft.com/office/powerpoint/2010/main" val="165417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0063F1-DBB2-854E-85AC-711B1664668B}" type="datetimeFigureOut">
              <a:rPr lang="en-US" smtClean="0"/>
              <a:t>1/22/26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FD7C42-321F-0E49-92B9-F64A062403E9}" type="slidenum">
              <a:rPr lang="en-US" smtClean="0"/>
              <a:t>‹#›</a:t>
            </a:fld>
            <a:endParaRPr lang="en-US"/>
          </a:p>
        </p:txBody>
      </p:sp>
    </p:spTree>
    <p:extLst>
      <p:ext uri="{BB962C8B-B14F-4D97-AF65-F5344CB8AC3E}">
        <p14:creationId xmlns:p14="http://schemas.microsoft.com/office/powerpoint/2010/main" val="323173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0063F1-DBB2-854E-85AC-711B1664668B}" type="datetimeFigureOut">
              <a:rPr lang="en-US" smtClean="0"/>
              <a:t>1/22/26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FD7C42-321F-0E49-92B9-F64A062403E9}" type="slidenum">
              <a:rPr lang="en-US" smtClean="0"/>
              <a:t>‹#›</a:t>
            </a:fld>
            <a:endParaRPr lang="en-US"/>
          </a:p>
        </p:txBody>
      </p:sp>
    </p:spTree>
    <p:extLst>
      <p:ext uri="{BB962C8B-B14F-4D97-AF65-F5344CB8AC3E}">
        <p14:creationId xmlns:p14="http://schemas.microsoft.com/office/powerpoint/2010/main" val="589778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063F1-DBB2-854E-85AC-711B1664668B}" type="datetimeFigureOut">
              <a:rPr lang="en-US" smtClean="0"/>
              <a:t>1/22/26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D7C42-321F-0E49-92B9-F64A062403E9}" type="slidenum">
              <a:rPr lang="en-US" smtClean="0"/>
              <a:t>‹#›</a:t>
            </a:fld>
            <a:endParaRPr lang="en-US"/>
          </a:p>
        </p:txBody>
      </p:sp>
    </p:spTree>
    <p:extLst>
      <p:ext uri="{BB962C8B-B14F-4D97-AF65-F5344CB8AC3E}">
        <p14:creationId xmlns:p14="http://schemas.microsoft.com/office/powerpoint/2010/main" val="167989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1.png"/><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1176" y="466165"/>
            <a:ext cx="8552329" cy="984885"/>
          </a:xfrm>
          <a:prstGeom prst="rect">
            <a:avLst/>
          </a:prstGeom>
        </p:spPr>
        <p:txBody>
          <a:bodyPr wrap="square">
            <a:spAutoFit/>
          </a:bodyPr>
          <a:lstStyle/>
          <a:p>
            <a:r>
              <a:rPr lang="en-US" sz="4000" dirty="0">
                <a:effectLst/>
                <a:latin typeface="Avenir" charset="0"/>
              </a:rPr>
              <a:t>12 </a:t>
            </a:r>
            <a:endParaRPr lang="en-US" dirty="0"/>
          </a:p>
          <a:p>
            <a:r>
              <a:rPr lang="en-US" b="1" dirty="0">
                <a:effectLst/>
                <a:latin typeface="Avenir" charset="0"/>
              </a:rPr>
              <a:t>BACTERIAL CLASSIFICATION, STRUCTURE, AND REPLICATION </a:t>
            </a:r>
            <a:endParaRPr lang="en-US" dirty="0"/>
          </a:p>
        </p:txBody>
      </p:sp>
      <p:sp>
        <p:nvSpPr>
          <p:cNvPr id="3" name="Rectangle 2">
            <a:extLst>
              <a:ext uri="{FF2B5EF4-FFF2-40B4-BE49-F238E27FC236}">
                <a16:creationId xmlns:a16="http://schemas.microsoft.com/office/drawing/2014/main" id="{904E66D2-B029-BB48-8FCD-D05EB0708924}"/>
              </a:ext>
            </a:extLst>
          </p:cNvPr>
          <p:cNvSpPr/>
          <p:nvPr/>
        </p:nvSpPr>
        <p:spPr>
          <a:xfrm>
            <a:off x="2644587" y="1451050"/>
            <a:ext cx="7745505" cy="5355312"/>
          </a:xfrm>
          <a:prstGeom prst="rect">
            <a:avLst/>
          </a:prstGeom>
        </p:spPr>
        <p:txBody>
          <a:bodyPr wrap="square">
            <a:spAutoFit/>
          </a:bodyPr>
          <a:lstStyle/>
          <a:p>
            <a:r>
              <a:rPr lang="en-US" sz="2400" dirty="0">
                <a:latin typeface="Calibri" panose="020F0502020204030204" pitchFamily="34" charset="0"/>
              </a:rPr>
              <a:t>OVERVIEW</a:t>
            </a:r>
          </a:p>
          <a:p>
            <a:endParaRPr lang="en-US" sz="2400" dirty="0">
              <a:latin typeface="Calibri" panose="020F0502020204030204" pitchFamily="34" charset="0"/>
            </a:endParaRPr>
          </a:p>
          <a:p>
            <a:r>
              <a:rPr lang="en-US" sz="2400" dirty="0">
                <a:latin typeface="Calibri" panose="020F0502020204030204" pitchFamily="34" charset="0"/>
              </a:rPr>
              <a:t>Classification</a:t>
            </a:r>
            <a:br>
              <a:rPr lang="en-US" sz="2400" dirty="0">
                <a:latin typeface="Calibri" panose="020F0502020204030204" pitchFamily="34" charset="0"/>
              </a:rPr>
            </a:br>
            <a:r>
              <a:rPr lang="en-US" dirty="0">
                <a:latin typeface="Arial" panose="020B0604020202020204" pitchFamily="34" charset="0"/>
              </a:rPr>
              <a:t>• </a:t>
            </a:r>
            <a:r>
              <a:rPr lang="en-US" dirty="0">
                <a:latin typeface="Calibri" panose="020F0502020204030204" pitchFamily="34" charset="0"/>
              </a:rPr>
              <a:t>Macroscopic and microscopic</a:t>
            </a:r>
            <a:br>
              <a:rPr lang="en-US" dirty="0">
                <a:latin typeface="Calibri" panose="020F0502020204030204" pitchFamily="34" charset="0"/>
              </a:rPr>
            </a:br>
            <a:r>
              <a:rPr lang="en-US" dirty="0">
                <a:latin typeface="Arial" panose="020B0604020202020204" pitchFamily="34" charset="0"/>
              </a:rPr>
              <a:t>• </a:t>
            </a:r>
            <a:r>
              <a:rPr lang="en-US" dirty="0">
                <a:latin typeface="Calibri" panose="020F0502020204030204" pitchFamily="34" charset="0"/>
              </a:rPr>
              <a:t>Metabolic, antigenic, and genetic </a:t>
            </a:r>
            <a:endParaRPr lang="en-US" dirty="0"/>
          </a:p>
          <a:p>
            <a:endParaRPr lang="en-US" sz="2400" dirty="0">
              <a:latin typeface="Calibri" panose="020F0502020204030204" pitchFamily="34" charset="0"/>
            </a:endParaRPr>
          </a:p>
          <a:p>
            <a:r>
              <a:rPr lang="en-US" sz="2400" dirty="0">
                <a:latin typeface="Calibri" panose="020F0502020204030204" pitchFamily="34" charset="0"/>
              </a:rPr>
              <a:t>Structure</a:t>
            </a:r>
            <a:br>
              <a:rPr lang="en-US" sz="2400" dirty="0">
                <a:latin typeface="Calibri" panose="020F0502020204030204" pitchFamily="34" charset="0"/>
              </a:rPr>
            </a:br>
            <a:r>
              <a:rPr lang="en-US" dirty="0">
                <a:latin typeface="Arial" panose="020B0604020202020204" pitchFamily="34" charset="0"/>
              </a:rPr>
              <a:t>• </a:t>
            </a:r>
            <a:r>
              <a:rPr lang="en-US" dirty="0">
                <a:latin typeface="Calibri" panose="020F0502020204030204" pitchFamily="34" charset="0"/>
              </a:rPr>
              <a:t>Cytoplasmic </a:t>
            </a:r>
            <a:endParaRPr lang="en-US" dirty="0"/>
          </a:p>
          <a:p>
            <a:r>
              <a:rPr lang="en-US" dirty="0">
                <a:latin typeface="Arial" panose="020B0604020202020204" pitchFamily="34" charset="0"/>
              </a:rPr>
              <a:t>• </a:t>
            </a:r>
            <a:r>
              <a:rPr lang="en-US" dirty="0">
                <a:latin typeface="Calibri" panose="020F0502020204030204" pitchFamily="34" charset="0"/>
              </a:rPr>
              <a:t>Cell wall – Gram staining </a:t>
            </a:r>
            <a:r>
              <a:rPr lang="en-US" dirty="0">
                <a:latin typeface="Arial" panose="020B0604020202020204" pitchFamily="34" charset="0"/>
              </a:rPr>
              <a:t>• </a:t>
            </a:r>
            <a:r>
              <a:rPr lang="en-US" dirty="0">
                <a:latin typeface="Calibri" panose="020F0502020204030204" pitchFamily="34" charset="0"/>
              </a:rPr>
              <a:t>External structures </a:t>
            </a:r>
            <a:endParaRPr lang="en-US" dirty="0"/>
          </a:p>
          <a:p>
            <a:endParaRPr lang="en-US" sz="2400" dirty="0">
              <a:latin typeface="Calibri" panose="020F0502020204030204" pitchFamily="34" charset="0"/>
            </a:endParaRPr>
          </a:p>
          <a:p>
            <a:r>
              <a:rPr lang="en-US" sz="2400" dirty="0">
                <a:latin typeface="Calibri" panose="020F0502020204030204" pitchFamily="34" charset="0"/>
              </a:rPr>
              <a:t>Structure &amp; biosynthesis of major cell wall components </a:t>
            </a:r>
          </a:p>
          <a:p>
            <a:r>
              <a:rPr lang="en-US" dirty="0">
                <a:latin typeface="Arial" panose="020B0604020202020204" pitchFamily="34" charset="0"/>
              </a:rPr>
              <a:t>• </a:t>
            </a:r>
            <a:r>
              <a:rPr lang="en-US" dirty="0">
                <a:latin typeface="Calibri" panose="020F0502020204030204" pitchFamily="34" charset="0"/>
              </a:rPr>
              <a:t>Peptidoglycan </a:t>
            </a:r>
            <a:endParaRPr lang="en-US" dirty="0"/>
          </a:p>
          <a:p>
            <a:r>
              <a:rPr lang="en-US" dirty="0">
                <a:latin typeface="Arial" panose="020B0604020202020204" pitchFamily="34" charset="0"/>
              </a:rPr>
              <a:t>• </a:t>
            </a:r>
            <a:r>
              <a:rPr lang="en-US" dirty="0">
                <a:latin typeface="Calibri" panose="020F0502020204030204" pitchFamily="34" charset="0"/>
              </a:rPr>
              <a:t>Teichoic acid</a:t>
            </a:r>
            <a:br>
              <a:rPr lang="en-US" dirty="0">
                <a:latin typeface="Calibri" panose="020F0502020204030204" pitchFamily="34" charset="0"/>
              </a:rPr>
            </a:br>
            <a:r>
              <a:rPr lang="en-US" dirty="0">
                <a:latin typeface="Arial" panose="020B0604020202020204" pitchFamily="34" charset="0"/>
              </a:rPr>
              <a:t>• </a:t>
            </a:r>
            <a:r>
              <a:rPr lang="en-US" dirty="0">
                <a:latin typeface="Calibri" panose="020F0502020204030204" pitchFamily="34" charset="0"/>
              </a:rPr>
              <a:t>Lipopolysaccharide (LPS) </a:t>
            </a:r>
            <a:endParaRPr lang="en-US" dirty="0"/>
          </a:p>
          <a:p>
            <a:endParaRPr lang="en-US" sz="2400" dirty="0">
              <a:latin typeface="Calibri" panose="020F0502020204030204" pitchFamily="34" charset="0"/>
            </a:endParaRPr>
          </a:p>
          <a:p>
            <a:r>
              <a:rPr lang="en-US" sz="2400" dirty="0">
                <a:latin typeface="Calibri" panose="020F0502020204030204" pitchFamily="34" charset="0"/>
              </a:rPr>
              <a:t>Cell Division </a:t>
            </a:r>
            <a:r>
              <a:rPr lang="en-US" sz="2400" dirty="0">
                <a:latin typeface="Arial" panose="020B0604020202020204" pitchFamily="34" charset="0"/>
              </a:rPr>
              <a:t>• </a:t>
            </a:r>
            <a:r>
              <a:rPr lang="en-US" sz="2400" dirty="0">
                <a:latin typeface="Calibri" panose="020F0502020204030204" pitchFamily="34" charset="0"/>
              </a:rPr>
              <a:t>Spores </a:t>
            </a:r>
            <a:endParaRPr lang="en-US" dirty="0"/>
          </a:p>
        </p:txBody>
      </p:sp>
    </p:spTree>
    <p:extLst>
      <p:ext uri="{BB962C8B-B14F-4D97-AF65-F5344CB8AC3E}">
        <p14:creationId xmlns:p14="http://schemas.microsoft.com/office/powerpoint/2010/main" val="835181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59161-BEAA-9248-BD5C-F20BF6216116}"/>
              </a:ext>
            </a:extLst>
          </p:cNvPr>
          <p:cNvPicPr>
            <a:picLocks noChangeAspect="1"/>
          </p:cNvPicPr>
          <p:nvPr/>
        </p:nvPicPr>
        <p:blipFill>
          <a:blip r:embed="rId2"/>
          <a:stretch>
            <a:fillRect/>
          </a:stretch>
        </p:blipFill>
        <p:spPr>
          <a:xfrm>
            <a:off x="1466850" y="1187450"/>
            <a:ext cx="9258300" cy="4483100"/>
          </a:xfrm>
          <a:prstGeom prst="rect">
            <a:avLst/>
          </a:prstGeom>
        </p:spPr>
      </p:pic>
      <p:pic>
        <p:nvPicPr>
          <p:cNvPr id="5" name="Picture 4">
            <a:extLst>
              <a:ext uri="{FF2B5EF4-FFF2-40B4-BE49-F238E27FC236}">
                <a16:creationId xmlns:a16="http://schemas.microsoft.com/office/drawing/2014/main" id="{321C2DBB-C44E-A345-B449-188CDA436E60}"/>
              </a:ext>
            </a:extLst>
          </p:cNvPr>
          <p:cNvPicPr>
            <a:picLocks noChangeAspect="1"/>
          </p:cNvPicPr>
          <p:nvPr/>
        </p:nvPicPr>
        <p:blipFill>
          <a:blip r:embed="rId3"/>
          <a:stretch>
            <a:fillRect/>
          </a:stretch>
        </p:blipFill>
        <p:spPr>
          <a:xfrm>
            <a:off x="1420492" y="4132193"/>
            <a:ext cx="9245600" cy="1981200"/>
          </a:xfrm>
          <a:prstGeom prst="rect">
            <a:avLst/>
          </a:prstGeom>
        </p:spPr>
      </p:pic>
      <p:pic>
        <p:nvPicPr>
          <p:cNvPr id="9" name="Picture 8">
            <a:extLst>
              <a:ext uri="{FF2B5EF4-FFF2-40B4-BE49-F238E27FC236}">
                <a16:creationId xmlns:a16="http://schemas.microsoft.com/office/drawing/2014/main" id="{CFE2C32E-14C8-5A45-ABCF-619F3ED631AD}"/>
              </a:ext>
            </a:extLst>
          </p:cNvPr>
          <p:cNvPicPr>
            <a:picLocks noChangeAspect="1"/>
          </p:cNvPicPr>
          <p:nvPr/>
        </p:nvPicPr>
        <p:blipFill>
          <a:blip r:embed="rId4"/>
          <a:stretch>
            <a:fillRect/>
          </a:stretch>
        </p:blipFill>
        <p:spPr>
          <a:xfrm>
            <a:off x="1293840" y="2154626"/>
            <a:ext cx="9334500" cy="3987800"/>
          </a:xfrm>
          <a:prstGeom prst="rect">
            <a:avLst/>
          </a:prstGeom>
        </p:spPr>
      </p:pic>
      <p:pic>
        <p:nvPicPr>
          <p:cNvPr id="13" name="Picture 12">
            <a:extLst>
              <a:ext uri="{FF2B5EF4-FFF2-40B4-BE49-F238E27FC236}">
                <a16:creationId xmlns:a16="http://schemas.microsoft.com/office/drawing/2014/main" id="{51F64F50-89C3-8A44-A090-DA4D7EB0D979}"/>
              </a:ext>
            </a:extLst>
          </p:cNvPr>
          <p:cNvPicPr>
            <a:picLocks noChangeAspect="1"/>
          </p:cNvPicPr>
          <p:nvPr/>
        </p:nvPicPr>
        <p:blipFill>
          <a:blip r:embed="rId5"/>
          <a:stretch>
            <a:fillRect/>
          </a:stretch>
        </p:blipFill>
        <p:spPr>
          <a:xfrm>
            <a:off x="1487150" y="1945802"/>
            <a:ext cx="9067800" cy="4165600"/>
          </a:xfrm>
          <a:prstGeom prst="rect">
            <a:avLst/>
          </a:prstGeom>
        </p:spPr>
      </p:pic>
      <p:pic>
        <p:nvPicPr>
          <p:cNvPr id="17" name="Picture 16">
            <a:extLst>
              <a:ext uri="{FF2B5EF4-FFF2-40B4-BE49-F238E27FC236}">
                <a16:creationId xmlns:a16="http://schemas.microsoft.com/office/drawing/2014/main" id="{7DCAFAEB-9605-CF49-B049-614A4E1B8BE2}"/>
              </a:ext>
            </a:extLst>
          </p:cNvPr>
          <p:cNvPicPr>
            <a:picLocks noChangeAspect="1"/>
          </p:cNvPicPr>
          <p:nvPr/>
        </p:nvPicPr>
        <p:blipFill>
          <a:blip r:embed="rId6"/>
          <a:stretch>
            <a:fillRect/>
          </a:stretch>
        </p:blipFill>
        <p:spPr>
          <a:xfrm>
            <a:off x="1449570" y="1923940"/>
            <a:ext cx="9232900" cy="4089400"/>
          </a:xfrm>
          <a:prstGeom prst="rect">
            <a:avLst/>
          </a:prstGeom>
        </p:spPr>
      </p:pic>
      <p:pic>
        <p:nvPicPr>
          <p:cNvPr id="19" name="Picture 18">
            <a:extLst>
              <a:ext uri="{FF2B5EF4-FFF2-40B4-BE49-F238E27FC236}">
                <a16:creationId xmlns:a16="http://schemas.microsoft.com/office/drawing/2014/main" id="{BC287393-A542-AB41-9BE0-E863F42BC0EE}"/>
              </a:ext>
            </a:extLst>
          </p:cNvPr>
          <p:cNvPicPr>
            <a:picLocks noChangeAspect="1"/>
          </p:cNvPicPr>
          <p:nvPr/>
        </p:nvPicPr>
        <p:blipFill>
          <a:blip r:embed="rId7"/>
          <a:stretch>
            <a:fillRect/>
          </a:stretch>
        </p:blipFill>
        <p:spPr>
          <a:xfrm>
            <a:off x="1461750" y="1960790"/>
            <a:ext cx="9118600" cy="4165600"/>
          </a:xfrm>
          <a:prstGeom prst="rect">
            <a:avLst/>
          </a:prstGeom>
        </p:spPr>
      </p:pic>
      <p:sp>
        <p:nvSpPr>
          <p:cNvPr id="20" name="Rectangle 19">
            <a:extLst>
              <a:ext uri="{FF2B5EF4-FFF2-40B4-BE49-F238E27FC236}">
                <a16:creationId xmlns:a16="http://schemas.microsoft.com/office/drawing/2014/main" id="{32D077A7-73B0-C94D-A107-2012D4879C2C}"/>
              </a:ext>
            </a:extLst>
          </p:cNvPr>
          <p:cNvSpPr/>
          <p:nvPr/>
        </p:nvSpPr>
        <p:spPr>
          <a:xfrm>
            <a:off x="5556556" y="3858924"/>
            <a:ext cx="973472" cy="369332"/>
          </a:xfrm>
          <a:prstGeom prst="rect">
            <a:avLst/>
          </a:prstGeom>
        </p:spPr>
        <p:txBody>
          <a:bodyPr wrap="none">
            <a:spAutoFit/>
          </a:bodyPr>
          <a:lstStyle/>
          <a:p>
            <a:r>
              <a:rPr lang="en-US" b="1" dirty="0"/>
              <a:t>Safranin</a:t>
            </a:r>
            <a:endParaRPr lang="en-US" dirty="0"/>
          </a:p>
        </p:txBody>
      </p:sp>
    </p:spTree>
    <p:extLst>
      <p:ext uri="{BB962C8B-B14F-4D97-AF65-F5344CB8AC3E}">
        <p14:creationId xmlns:p14="http://schemas.microsoft.com/office/powerpoint/2010/main" val="340172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par>
                          <p:cTn id="28" fill="hold">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78CF90-2ED4-6847-8098-C02A8CCD93B4}"/>
              </a:ext>
            </a:extLst>
          </p:cNvPr>
          <p:cNvPicPr>
            <a:picLocks noChangeAspect="1"/>
          </p:cNvPicPr>
          <p:nvPr/>
        </p:nvPicPr>
        <p:blipFill>
          <a:blip r:embed="rId2"/>
          <a:stretch>
            <a:fillRect/>
          </a:stretch>
        </p:blipFill>
        <p:spPr>
          <a:xfrm>
            <a:off x="1901481" y="1037651"/>
            <a:ext cx="8102600" cy="4914900"/>
          </a:xfrm>
          <a:prstGeom prst="rect">
            <a:avLst/>
          </a:prstGeom>
        </p:spPr>
      </p:pic>
      <p:pic>
        <p:nvPicPr>
          <p:cNvPr id="3" name="Picture 2">
            <a:extLst>
              <a:ext uri="{FF2B5EF4-FFF2-40B4-BE49-F238E27FC236}">
                <a16:creationId xmlns:a16="http://schemas.microsoft.com/office/drawing/2014/main" id="{15D792E2-9444-5443-8BBC-39E1130F5FE1}"/>
              </a:ext>
            </a:extLst>
          </p:cNvPr>
          <p:cNvPicPr>
            <a:picLocks noChangeAspect="1"/>
          </p:cNvPicPr>
          <p:nvPr/>
        </p:nvPicPr>
        <p:blipFill>
          <a:blip r:embed="rId3"/>
          <a:stretch>
            <a:fillRect/>
          </a:stretch>
        </p:blipFill>
        <p:spPr>
          <a:xfrm>
            <a:off x="6723516" y="2951736"/>
            <a:ext cx="3166800" cy="1797373"/>
          </a:xfrm>
          <a:prstGeom prst="rect">
            <a:avLst/>
          </a:prstGeom>
        </p:spPr>
      </p:pic>
      <p:pic>
        <p:nvPicPr>
          <p:cNvPr id="4" name="Picture 3">
            <a:extLst>
              <a:ext uri="{FF2B5EF4-FFF2-40B4-BE49-F238E27FC236}">
                <a16:creationId xmlns:a16="http://schemas.microsoft.com/office/drawing/2014/main" id="{3C00455C-B4CE-D343-A346-4D1710549AFC}"/>
              </a:ext>
            </a:extLst>
          </p:cNvPr>
          <p:cNvPicPr>
            <a:picLocks noChangeAspect="1"/>
          </p:cNvPicPr>
          <p:nvPr/>
        </p:nvPicPr>
        <p:blipFill>
          <a:blip r:embed="rId4"/>
          <a:stretch>
            <a:fillRect/>
          </a:stretch>
        </p:blipFill>
        <p:spPr>
          <a:xfrm>
            <a:off x="2077752" y="2992361"/>
            <a:ext cx="3070352" cy="1756748"/>
          </a:xfrm>
          <a:prstGeom prst="rect">
            <a:avLst/>
          </a:prstGeom>
        </p:spPr>
      </p:pic>
    </p:spTree>
    <p:extLst>
      <p:ext uri="{BB962C8B-B14F-4D97-AF65-F5344CB8AC3E}">
        <p14:creationId xmlns:p14="http://schemas.microsoft.com/office/powerpoint/2010/main" val="387172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BEFEAC-F3F4-CD46-A5FB-54762C2FA03F}"/>
              </a:ext>
            </a:extLst>
          </p:cNvPr>
          <p:cNvPicPr>
            <a:picLocks noChangeAspect="1"/>
          </p:cNvPicPr>
          <p:nvPr/>
        </p:nvPicPr>
        <p:blipFill>
          <a:blip r:embed="rId2"/>
          <a:stretch>
            <a:fillRect/>
          </a:stretch>
        </p:blipFill>
        <p:spPr>
          <a:xfrm>
            <a:off x="1450711" y="0"/>
            <a:ext cx="9290578" cy="6858000"/>
          </a:xfrm>
          <a:prstGeom prst="rect">
            <a:avLst/>
          </a:prstGeom>
        </p:spPr>
      </p:pic>
    </p:spTree>
    <p:extLst>
      <p:ext uri="{BB962C8B-B14F-4D97-AF65-F5344CB8AC3E}">
        <p14:creationId xmlns:p14="http://schemas.microsoft.com/office/powerpoint/2010/main" val="883591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971" y="0"/>
            <a:ext cx="7777370" cy="6858000"/>
          </a:xfrm>
          <a:prstGeom prst="rect">
            <a:avLst/>
          </a:prstGeom>
        </p:spPr>
      </p:pic>
      <p:sp>
        <p:nvSpPr>
          <p:cNvPr id="3" name="TextBox 2"/>
          <p:cNvSpPr txBox="1"/>
          <p:nvPr/>
        </p:nvSpPr>
        <p:spPr>
          <a:xfrm>
            <a:off x="107574" y="519952"/>
            <a:ext cx="3595595" cy="5509200"/>
          </a:xfrm>
          <a:prstGeom prst="rect">
            <a:avLst/>
          </a:prstGeom>
          <a:noFill/>
        </p:spPr>
        <p:txBody>
          <a:bodyPr wrap="square" rtlCol="0">
            <a:spAutoFit/>
          </a:bodyPr>
          <a:lstStyle/>
          <a:p>
            <a:r>
              <a:rPr lang="en-US" sz="3200" dirty="0"/>
              <a:t>Just these two factors:</a:t>
            </a:r>
          </a:p>
          <a:p>
            <a:endParaRPr lang="en-US" sz="3200" dirty="0"/>
          </a:p>
          <a:p>
            <a:r>
              <a:rPr lang="en-US" sz="3200" dirty="0"/>
              <a:t>1) morphology and </a:t>
            </a:r>
          </a:p>
          <a:p>
            <a:r>
              <a:rPr lang="en-US" sz="3200" dirty="0"/>
              <a:t>2) gram stain</a:t>
            </a:r>
          </a:p>
          <a:p>
            <a:endParaRPr lang="en-US" sz="3200" dirty="0"/>
          </a:p>
          <a:p>
            <a:r>
              <a:rPr lang="en-US" sz="3200" dirty="0"/>
              <a:t>gets us pretty far for classifying the pathogens that we’ll be talking about the rest of the quarter.</a:t>
            </a:r>
          </a:p>
        </p:txBody>
      </p:sp>
    </p:spTree>
    <p:extLst>
      <p:ext uri="{BB962C8B-B14F-4D97-AF65-F5344CB8AC3E}">
        <p14:creationId xmlns:p14="http://schemas.microsoft.com/office/powerpoint/2010/main" val="881244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3494" y="1299412"/>
            <a:ext cx="8519255" cy="646331"/>
          </a:xfrm>
          <a:prstGeom prst="rect">
            <a:avLst/>
          </a:prstGeom>
          <a:noFill/>
        </p:spPr>
        <p:txBody>
          <a:bodyPr wrap="none" rtlCol="0">
            <a:spAutoFit/>
          </a:bodyPr>
          <a:lstStyle/>
          <a:p>
            <a:r>
              <a:rPr lang="en-US" sz="3600" dirty="0"/>
              <a:t>A little more on the structural components</a:t>
            </a:r>
            <a:r>
              <a:rPr lang="mr-IN" sz="3600" dirty="0"/>
              <a:t>…</a:t>
            </a:r>
            <a:endParaRPr lang="en-US" sz="3600" dirty="0"/>
          </a:p>
        </p:txBody>
      </p:sp>
    </p:spTree>
    <p:extLst>
      <p:ext uri="{BB962C8B-B14F-4D97-AF65-F5344CB8AC3E}">
        <p14:creationId xmlns:p14="http://schemas.microsoft.com/office/powerpoint/2010/main" val="1886686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72611"/>
            <a:ext cx="10371221" cy="5872567"/>
          </a:xfrm>
          <a:prstGeom prst="rect">
            <a:avLst/>
          </a:prstGeom>
        </p:spPr>
      </p:pic>
      <p:sp>
        <p:nvSpPr>
          <p:cNvPr id="12" name="TextBox 11"/>
          <p:cNvSpPr txBox="1"/>
          <p:nvPr/>
        </p:nvSpPr>
        <p:spPr>
          <a:xfrm>
            <a:off x="120316" y="301320"/>
            <a:ext cx="2845266" cy="646331"/>
          </a:xfrm>
          <a:prstGeom prst="rect">
            <a:avLst/>
          </a:prstGeom>
          <a:noFill/>
        </p:spPr>
        <p:txBody>
          <a:bodyPr wrap="none" rtlCol="0">
            <a:spAutoFit/>
          </a:bodyPr>
          <a:lstStyle/>
          <a:p>
            <a:r>
              <a:rPr lang="en-US" sz="3600" b="1"/>
              <a:t>Gram Positive</a:t>
            </a:r>
          </a:p>
        </p:txBody>
      </p:sp>
      <p:sp>
        <p:nvSpPr>
          <p:cNvPr id="13" name="Oval 12"/>
          <p:cNvSpPr/>
          <p:nvPr/>
        </p:nvSpPr>
        <p:spPr>
          <a:xfrm>
            <a:off x="481263" y="1130968"/>
            <a:ext cx="3224463" cy="6256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81263" y="1756611"/>
            <a:ext cx="3224463" cy="6256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3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138" y="1384502"/>
            <a:ext cx="7275862" cy="4318468"/>
          </a:xfrm>
          <a:prstGeom prst="rect">
            <a:avLst/>
          </a:prstGeom>
        </p:spPr>
      </p:pic>
      <p:sp>
        <p:nvSpPr>
          <p:cNvPr id="4" name="TextBox 3"/>
          <p:cNvSpPr txBox="1"/>
          <p:nvPr/>
        </p:nvSpPr>
        <p:spPr>
          <a:xfrm>
            <a:off x="240632" y="171817"/>
            <a:ext cx="4736105" cy="646331"/>
          </a:xfrm>
          <a:prstGeom prst="rect">
            <a:avLst/>
          </a:prstGeom>
          <a:noFill/>
        </p:spPr>
        <p:txBody>
          <a:bodyPr wrap="none" rtlCol="0">
            <a:spAutoFit/>
          </a:bodyPr>
          <a:lstStyle/>
          <a:p>
            <a:r>
              <a:rPr lang="en-US" sz="3600" b="1"/>
              <a:t>Peptidoglycan structure</a:t>
            </a:r>
          </a:p>
        </p:txBody>
      </p:sp>
      <p:sp>
        <p:nvSpPr>
          <p:cNvPr id="5" name="Rectangle 4"/>
          <p:cNvSpPr/>
          <p:nvPr/>
        </p:nvSpPr>
        <p:spPr>
          <a:xfrm>
            <a:off x="356936" y="1384502"/>
            <a:ext cx="4619801" cy="4893647"/>
          </a:xfrm>
          <a:prstGeom prst="rect">
            <a:avLst/>
          </a:prstGeom>
        </p:spPr>
        <p:txBody>
          <a:bodyPr wrap="square">
            <a:spAutoFit/>
          </a:bodyPr>
          <a:lstStyle/>
          <a:p>
            <a:r>
              <a:rPr lang="en-US" sz="2400" dirty="0">
                <a:latin typeface="Arial" charset="0"/>
                <a:ea typeface="Arial" charset="0"/>
                <a:cs typeface="Arial" charset="0"/>
              </a:rPr>
              <a:t>The peptidoglycan layer is composed of repeating disaccharides with 4 amino acids in a side chain. </a:t>
            </a:r>
          </a:p>
          <a:p>
            <a:r>
              <a:rPr lang="en-US" sz="2400" dirty="0">
                <a:latin typeface="Arial" charset="0"/>
                <a:ea typeface="Arial" charset="0"/>
                <a:cs typeface="Arial" charset="0"/>
              </a:rPr>
              <a:t>• The the amino acid side chains covalently link to each other, adding </a:t>
            </a:r>
            <a:r>
              <a:rPr lang="en-US" sz="2400" dirty="0" err="1">
                <a:latin typeface="Arial" charset="0"/>
                <a:ea typeface="Arial" charset="0"/>
                <a:cs typeface="Arial" charset="0"/>
              </a:rPr>
              <a:t>ridigity</a:t>
            </a:r>
            <a:r>
              <a:rPr lang="en-US" sz="2400" dirty="0">
                <a:latin typeface="Arial" charset="0"/>
                <a:ea typeface="Arial" charset="0"/>
                <a:cs typeface="Arial" charset="0"/>
              </a:rPr>
              <a:t>/stability.</a:t>
            </a:r>
          </a:p>
          <a:p>
            <a:r>
              <a:rPr lang="en-US" sz="2400" dirty="0">
                <a:latin typeface="Arial" charset="0"/>
                <a:ea typeface="Arial" charset="0"/>
                <a:cs typeface="Arial" charset="0"/>
              </a:rPr>
              <a:t>• </a:t>
            </a:r>
            <a:r>
              <a:rPr lang="en-US" sz="2400" dirty="0" err="1">
                <a:latin typeface="Arial" charset="0"/>
                <a:ea typeface="Arial" charset="0"/>
                <a:cs typeface="Arial" charset="0"/>
              </a:rPr>
              <a:t>Transpeptidase</a:t>
            </a:r>
            <a:r>
              <a:rPr lang="en-US" sz="2400" dirty="0">
                <a:latin typeface="Arial" charset="0"/>
                <a:ea typeface="Arial" charset="0"/>
                <a:cs typeface="Arial" charset="0"/>
              </a:rPr>
              <a:t> (on the inner cytoplasmic membrane) </a:t>
            </a:r>
          </a:p>
          <a:p>
            <a:r>
              <a:rPr lang="en-US" sz="2400" dirty="0">
                <a:latin typeface="Arial" charset="0"/>
                <a:ea typeface="Arial" charset="0"/>
                <a:cs typeface="Arial" charset="0"/>
              </a:rPr>
              <a:t>creates these links</a:t>
            </a:r>
          </a:p>
          <a:p>
            <a:r>
              <a:rPr lang="en-US" sz="2400" dirty="0">
                <a:latin typeface="Arial" charset="0"/>
                <a:ea typeface="Arial" charset="0"/>
                <a:cs typeface="Arial" charset="0"/>
              </a:rPr>
              <a:t>• Penicillin (the β-lactam class of antibiotics) inhibits </a:t>
            </a:r>
            <a:r>
              <a:rPr lang="en-US" sz="2400" dirty="0" err="1">
                <a:latin typeface="Arial" charset="0"/>
                <a:ea typeface="Arial" charset="0"/>
                <a:cs typeface="Arial" charset="0"/>
              </a:rPr>
              <a:t>transpeptidase</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317694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486" y="947001"/>
            <a:ext cx="5348215" cy="517357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9516" cy="4981369"/>
          </a:xfrm>
          <a:prstGeom prst="rect">
            <a:avLst/>
          </a:prstGeom>
        </p:spPr>
      </p:pic>
      <p:sp>
        <p:nvSpPr>
          <p:cNvPr id="3" name="Rectangle 2"/>
          <p:cNvSpPr/>
          <p:nvPr/>
        </p:nvSpPr>
        <p:spPr>
          <a:xfrm>
            <a:off x="6722309" y="20053"/>
            <a:ext cx="5229726" cy="4893647"/>
          </a:xfrm>
          <a:prstGeom prst="rect">
            <a:avLst/>
          </a:prstGeom>
        </p:spPr>
        <p:txBody>
          <a:bodyPr wrap="square">
            <a:spAutoFit/>
          </a:bodyPr>
          <a:lstStyle/>
          <a:p>
            <a:r>
              <a:rPr lang="en-US" sz="2400" dirty="0">
                <a:latin typeface="Arial" charset="0"/>
                <a:ea typeface="Arial" charset="0"/>
                <a:cs typeface="Arial" charset="0"/>
              </a:rPr>
              <a:t>Precursor of peptidoglycan. </a:t>
            </a:r>
          </a:p>
          <a:p>
            <a:endParaRPr lang="en-US" sz="2400" dirty="0">
              <a:latin typeface="Arial" charset="0"/>
              <a:ea typeface="Arial" charset="0"/>
              <a:cs typeface="Arial" charset="0"/>
            </a:endParaRPr>
          </a:p>
          <a:p>
            <a:pPr marL="342900" indent="-342900">
              <a:buFont typeface="Arial" charset="0"/>
              <a:buChar char="•"/>
            </a:pPr>
            <a:r>
              <a:rPr lang="en-US" sz="2400" dirty="0">
                <a:latin typeface="Arial" charset="0"/>
                <a:ea typeface="Arial" charset="0"/>
                <a:cs typeface="Arial" charset="0"/>
              </a:rPr>
              <a:t>Prefabricated units containing a 5 </a:t>
            </a:r>
            <a:r>
              <a:rPr lang="en-US" sz="2400" dirty="0" err="1">
                <a:latin typeface="Arial" charset="0"/>
                <a:ea typeface="Arial" charset="0"/>
                <a:cs typeface="Arial" charset="0"/>
              </a:rPr>
              <a:t>amno</a:t>
            </a:r>
            <a:r>
              <a:rPr lang="en-US" sz="2400" dirty="0">
                <a:latin typeface="Arial" charset="0"/>
                <a:ea typeface="Arial" charset="0"/>
                <a:cs typeface="Arial" charset="0"/>
              </a:rPr>
              <a:t> acids attached to the N-</a:t>
            </a:r>
            <a:r>
              <a:rPr lang="en-US" sz="2400" dirty="0" err="1">
                <a:latin typeface="Arial" charset="0"/>
                <a:ea typeface="Arial" charset="0"/>
                <a:cs typeface="Arial" charset="0"/>
              </a:rPr>
              <a:t>acetylmuramic</a:t>
            </a:r>
            <a:r>
              <a:rPr lang="en-US" sz="2400" dirty="0">
                <a:latin typeface="Arial" charset="0"/>
                <a:ea typeface="Arial" charset="0"/>
                <a:cs typeface="Arial" charset="0"/>
              </a:rPr>
              <a:t> acid, ending with d- alanine-d-alanine unit. </a:t>
            </a:r>
          </a:p>
          <a:p>
            <a:pPr marL="342900" indent="-342900">
              <a:buFont typeface="Arial" charset="0"/>
              <a:buChar char="•"/>
            </a:pPr>
            <a:endParaRPr lang="en-US" sz="2400" dirty="0">
              <a:latin typeface="Arial" charset="0"/>
              <a:ea typeface="Arial" charset="0"/>
              <a:cs typeface="Arial" charset="0"/>
            </a:endParaRPr>
          </a:p>
          <a:p>
            <a:pPr marL="342900" indent="-342900">
              <a:buFont typeface="Arial" charset="0"/>
              <a:buChar char="•"/>
            </a:pPr>
            <a:r>
              <a:rPr lang="en-US" sz="2400" dirty="0" err="1">
                <a:latin typeface="Arial" charset="0"/>
                <a:ea typeface="Arial" charset="0"/>
                <a:cs typeface="Arial" charset="0"/>
              </a:rPr>
              <a:t>Transpeptidase</a:t>
            </a:r>
            <a:r>
              <a:rPr lang="en-US" sz="2400" dirty="0">
                <a:latin typeface="Arial" charset="0"/>
                <a:ea typeface="Arial" charset="0"/>
                <a:cs typeface="Arial" charset="0"/>
              </a:rPr>
              <a:t> acts on the dipeptide to cross-link two layers</a:t>
            </a:r>
          </a:p>
          <a:p>
            <a:pPr marL="342900" indent="-342900">
              <a:buFont typeface="Arial" charset="0"/>
              <a:buChar char="•"/>
            </a:pPr>
            <a:endParaRPr lang="en-US" sz="2400" dirty="0">
              <a:latin typeface="Arial" charset="0"/>
              <a:ea typeface="Arial" charset="0"/>
              <a:cs typeface="Arial" charset="0"/>
            </a:endParaRPr>
          </a:p>
          <a:p>
            <a:pPr marL="342900" indent="-342900">
              <a:buFont typeface="Arial" charset="0"/>
              <a:buChar char="•"/>
            </a:pPr>
            <a:r>
              <a:rPr lang="en-US" sz="2400" dirty="0">
                <a:latin typeface="Arial" charset="0"/>
                <a:ea typeface="Arial" charset="0"/>
                <a:cs typeface="Arial" charset="0"/>
              </a:rPr>
              <a:t>Penicillin and vancomycin antibiotics target </a:t>
            </a:r>
            <a:r>
              <a:rPr lang="en-US" sz="2400" dirty="0" err="1">
                <a:latin typeface="Arial" charset="0"/>
                <a:ea typeface="Arial" charset="0"/>
                <a:cs typeface="Arial" charset="0"/>
              </a:rPr>
              <a:t>transpeptidase</a:t>
            </a:r>
            <a:r>
              <a:rPr lang="en-US" sz="2400" dirty="0">
                <a:latin typeface="Arial" charset="0"/>
                <a:ea typeface="Arial" charset="0"/>
                <a:cs typeface="Arial" charset="0"/>
              </a:rPr>
              <a:t>, inhibiting crosslinking. . </a:t>
            </a:r>
          </a:p>
        </p:txBody>
      </p:sp>
      <p:grpSp>
        <p:nvGrpSpPr>
          <p:cNvPr id="14" name="Group 13"/>
          <p:cNvGrpSpPr/>
          <p:nvPr/>
        </p:nvGrpSpPr>
        <p:grpSpPr>
          <a:xfrm>
            <a:off x="3471333" y="2686261"/>
            <a:ext cx="2404415" cy="1692543"/>
            <a:chOff x="3217338" y="2686261"/>
            <a:chExt cx="2404415" cy="1692543"/>
          </a:xfrm>
        </p:grpSpPr>
        <p:cxnSp>
          <p:nvCxnSpPr>
            <p:cNvPr id="6" name="Straight Connector 5"/>
            <p:cNvCxnSpPr/>
            <p:nvPr/>
          </p:nvCxnSpPr>
          <p:spPr>
            <a:xfrm>
              <a:off x="3217338" y="2686261"/>
              <a:ext cx="1932178" cy="1269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4197354" y="3616804"/>
              <a:ext cx="795866" cy="762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ircular Arrow 11"/>
            <p:cNvSpPr/>
            <p:nvPr/>
          </p:nvSpPr>
          <p:spPr>
            <a:xfrm flipH="1">
              <a:off x="4041058" y="2789578"/>
              <a:ext cx="1108458" cy="1335177"/>
            </a:xfrm>
            <a:prstGeom prst="circularArrow">
              <a:avLst>
                <a:gd name="adj1" fmla="val 12500"/>
                <a:gd name="adj2" fmla="val 1142319"/>
                <a:gd name="adj3" fmla="val 20457681"/>
                <a:gd name="adj4" fmla="val 11552449"/>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3680068" y="3533790"/>
              <a:ext cx="1941685" cy="369332"/>
            </a:xfrm>
            <a:prstGeom prst="rect">
              <a:avLst/>
            </a:prstGeom>
          </p:spPr>
          <p:txBody>
            <a:bodyPr wrap="none">
              <a:spAutoFit/>
            </a:bodyPr>
            <a:lstStyle/>
            <a:p>
              <a:r>
                <a:rPr lang="en-US" b="1" dirty="0" err="1">
                  <a:latin typeface="Arial" charset="0"/>
                  <a:ea typeface="Arial" charset="0"/>
                  <a:cs typeface="Arial" charset="0"/>
                </a:rPr>
                <a:t>Transpeptidase</a:t>
              </a:r>
              <a:r>
                <a:rPr lang="en-US" b="1" dirty="0">
                  <a:latin typeface="Arial" charset="0"/>
                  <a:ea typeface="Arial" charset="0"/>
                  <a:cs typeface="Arial" charset="0"/>
                </a:rPr>
                <a:t> </a:t>
              </a:r>
              <a:endParaRPr lang="en-US" b="1" dirty="0"/>
            </a:p>
          </p:txBody>
        </p:sp>
      </p:grpSp>
      <p:sp>
        <p:nvSpPr>
          <p:cNvPr id="15" name="TextBox 14"/>
          <p:cNvSpPr txBox="1"/>
          <p:nvPr/>
        </p:nvSpPr>
        <p:spPr>
          <a:xfrm rot="16200000">
            <a:off x="3859402" y="2011077"/>
            <a:ext cx="997645" cy="1477328"/>
          </a:xfrm>
          <a:prstGeom prst="rect">
            <a:avLst/>
          </a:prstGeom>
          <a:solidFill>
            <a:schemeClr val="bg1"/>
          </a:solidFill>
        </p:spPr>
        <p:txBody>
          <a:bodyPr wrap="none" rtlCol="0">
            <a:spAutoFit/>
          </a:bodyPr>
          <a:lstStyle/>
          <a:p>
            <a:r>
              <a:rPr lang="en-US" dirty="0"/>
              <a:t>GLYSINE</a:t>
            </a:r>
          </a:p>
          <a:p>
            <a:r>
              <a:rPr lang="en-US" dirty="0"/>
              <a:t>GLYSINE </a:t>
            </a:r>
          </a:p>
          <a:p>
            <a:r>
              <a:rPr lang="en-US" dirty="0"/>
              <a:t>GLYSINE </a:t>
            </a:r>
          </a:p>
          <a:p>
            <a:r>
              <a:rPr lang="en-US" dirty="0"/>
              <a:t>GLYSINE </a:t>
            </a:r>
          </a:p>
          <a:p>
            <a:r>
              <a:rPr lang="en-US" dirty="0"/>
              <a:t>GLYSINE</a:t>
            </a:r>
          </a:p>
        </p:txBody>
      </p:sp>
    </p:spTree>
    <p:extLst>
      <p:ext uri="{BB962C8B-B14F-4D97-AF65-F5344CB8AC3E}">
        <p14:creationId xmlns:p14="http://schemas.microsoft.com/office/powerpoint/2010/main" val="4770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533" y="2679468"/>
            <a:ext cx="4114800" cy="1938992"/>
          </a:xfrm>
          <a:prstGeom prst="rect">
            <a:avLst/>
          </a:prstGeom>
        </p:spPr>
        <p:txBody>
          <a:bodyPr wrap="square">
            <a:spAutoFit/>
          </a:bodyPr>
          <a:lstStyle/>
          <a:p>
            <a:r>
              <a:rPr lang="en-US" sz="2400" dirty="0" err="1">
                <a:latin typeface="Calibri" charset="0"/>
              </a:rPr>
              <a:t>Transpeptidase</a:t>
            </a:r>
            <a:r>
              <a:rPr lang="en-US" sz="2400" dirty="0">
                <a:latin typeface="Calibri" charset="0"/>
              </a:rPr>
              <a:t> can’t tell the difference between the 2 terminal </a:t>
            </a:r>
            <a:r>
              <a:rPr lang="en-US" sz="2400" dirty="0" err="1">
                <a:latin typeface="Calibri" charset="0"/>
              </a:rPr>
              <a:t>alanines</a:t>
            </a:r>
            <a:r>
              <a:rPr lang="en-US" sz="2400" dirty="0">
                <a:latin typeface="Calibri" charset="0"/>
              </a:rPr>
              <a:t> and Penicillin. So, it binds to Penicillin and gets inhibited </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633" y="554567"/>
            <a:ext cx="6515100" cy="5715000"/>
          </a:xfrm>
          <a:prstGeom prst="rect">
            <a:avLst/>
          </a:prstGeom>
        </p:spPr>
      </p:pic>
      <p:sp>
        <p:nvSpPr>
          <p:cNvPr id="4" name="Oval 3"/>
          <p:cNvSpPr/>
          <p:nvPr/>
        </p:nvSpPr>
        <p:spPr>
          <a:xfrm>
            <a:off x="7772400" y="2455333"/>
            <a:ext cx="1083734" cy="1193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80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1465" y="4897967"/>
            <a:ext cx="8009467" cy="923330"/>
          </a:xfrm>
          <a:prstGeom prst="rect">
            <a:avLst/>
          </a:prstGeom>
        </p:spPr>
        <p:txBody>
          <a:bodyPr wrap="square">
            <a:spAutoFit/>
          </a:bodyPr>
          <a:lstStyle/>
          <a:p>
            <a:r>
              <a:rPr lang="en-US">
                <a:latin typeface="Calibri" charset="0"/>
              </a:rPr>
              <a:t>Teichoic acid is a polymer of chemically modified </a:t>
            </a:r>
            <a:r>
              <a:rPr lang="en-US" dirty="0" err="1">
                <a:latin typeface="Calibri" charset="0"/>
              </a:rPr>
              <a:t>ribitol</a:t>
            </a:r>
            <a:r>
              <a:rPr lang="en-US" dirty="0">
                <a:latin typeface="Calibri" charset="0"/>
              </a:rPr>
              <a:t> (a type of sugar) or glycerol phosphate. Teichoic acid is covalently attached to the peptidoglycan. </a:t>
            </a:r>
            <a:r>
              <a:rPr lang="en-US" dirty="0" err="1">
                <a:latin typeface="Calibri" charset="0"/>
              </a:rPr>
              <a:t>Lipoteichoic</a:t>
            </a:r>
            <a:r>
              <a:rPr lang="en-US" dirty="0">
                <a:latin typeface="Calibri" charset="0"/>
              </a:rPr>
              <a:t> acid is anchored in the cytoplasmic membrane by a covalently attached fatty acid.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465" y="1545167"/>
            <a:ext cx="7531100" cy="3111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03867"/>
            <a:ext cx="11506200" cy="3594100"/>
          </a:xfrm>
          <a:prstGeom prst="rect">
            <a:avLst/>
          </a:prstGeom>
        </p:spPr>
      </p:pic>
      <p:sp>
        <p:nvSpPr>
          <p:cNvPr id="6" name="Rectangle 5"/>
          <p:cNvSpPr/>
          <p:nvPr/>
        </p:nvSpPr>
        <p:spPr>
          <a:xfrm>
            <a:off x="3206747" y="5821297"/>
            <a:ext cx="6096000" cy="923330"/>
          </a:xfrm>
          <a:prstGeom prst="rect">
            <a:avLst/>
          </a:prstGeom>
        </p:spPr>
        <p:txBody>
          <a:bodyPr>
            <a:spAutoFit/>
          </a:bodyPr>
          <a:lstStyle/>
          <a:p>
            <a:r>
              <a:rPr lang="en-US" dirty="0">
                <a:latin typeface="Calibri" charset="0"/>
              </a:rPr>
              <a:t>Why are these important? They act as antigens and are used to identify the bacteria by using antibodies. They help to define the serotype (they are antigenic determinants). </a:t>
            </a:r>
            <a:endParaRPr lang="en-US" dirty="0"/>
          </a:p>
        </p:txBody>
      </p:sp>
    </p:spTree>
    <p:extLst>
      <p:ext uri="{BB962C8B-B14F-4D97-AF65-F5344CB8AC3E}">
        <p14:creationId xmlns:p14="http://schemas.microsoft.com/office/powerpoint/2010/main" val="16395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4C0DA-D3E6-1442-8802-77EF722AF486}"/>
              </a:ext>
            </a:extLst>
          </p:cNvPr>
          <p:cNvPicPr>
            <a:picLocks noChangeAspect="1"/>
          </p:cNvPicPr>
          <p:nvPr/>
        </p:nvPicPr>
        <p:blipFill>
          <a:blip r:embed="rId2"/>
          <a:stretch>
            <a:fillRect/>
          </a:stretch>
        </p:blipFill>
        <p:spPr>
          <a:xfrm>
            <a:off x="1364784" y="0"/>
            <a:ext cx="9462431" cy="6858000"/>
          </a:xfrm>
          <a:prstGeom prst="rect">
            <a:avLst/>
          </a:prstGeom>
        </p:spPr>
      </p:pic>
    </p:spTree>
    <p:extLst>
      <p:ext uri="{BB962C8B-B14F-4D97-AF65-F5344CB8AC3E}">
        <p14:creationId xmlns:p14="http://schemas.microsoft.com/office/powerpoint/2010/main" val="3878050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522" y="752168"/>
            <a:ext cx="5758113" cy="58895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35" y="2557560"/>
            <a:ext cx="7350841" cy="2943589"/>
          </a:xfrm>
          <a:prstGeom prst="rect">
            <a:avLst/>
          </a:prstGeom>
        </p:spPr>
      </p:pic>
      <p:sp>
        <p:nvSpPr>
          <p:cNvPr id="6" name="TextBox 5"/>
          <p:cNvSpPr txBox="1"/>
          <p:nvPr/>
        </p:nvSpPr>
        <p:spPr>
          <a:xfrm>
            <a:off x="535548" y="338177"/>
            <a:ext cx="6545213" cy="2031325"/>
          </a:xfrm>
          <a:prstGeom prst="rect">
            <a:avLst/>
          </a:prstGeom>
          <a:noFill/>
        </p:spPr>
        <p:txBody>
          <a:bodyPr wrap="square" rtlCol="0">
            <a:spAutoFit/>
          </a:bodyPr>
          <a:lstStyle/>
          <a:p>
            <a:r>
              <a:rPr lang="en-US" dirty="0"/>
              <a:t>A </a:t>
            </a:r>
            <a:r>
              <a:rPr lang="en-US" b="1" dirty="0"/>
              <a:t>gram-negative </a:t>
            </a:r>
            <a:r>
              <a:rPr lang="en-US" dirty="0"/>
              <a:t>bacterium has a </a:t>
            </a:r>
            <a:r>
              <a:rPr lang="en-US" b="1" dirty="0"/>
              <a:t>thin peptidoglycan layer </a:t>
            </a:r>
            <a:r>
              <a:rPr lang="en-US" dirty="0"/>
              <a:t>and an </a:t>
            </a:r>
            <a:r>
              <a:rPr lang="en-US" b="1" dirty="0"/>
              <a:t>outer membrane </a:t>
            </a:r>
            <a:r>
              <a:rPr lang="en-US" dirty="0"/>
              <a:t>that contains lipopolysaccharide, phospholipids, and proteins. The </a:t>
            </a:r>
            <a:r>
              <a:rPr lang="en-US" b="1" dirty="0"/>
              <a:t>periplasmic space </a:t>
            </a:r>
            <a:r>
              <a:rPr lang="en-US" dirty="0"/>
              <a:t>between the cytoplasmic and outer membranes contains transport, degradative, and cell wall synthetic proteins. The outer membrane is joined to the cytoplasmic membrane at adhesion points and is attached to the peptidoglycan by lipoprotein links </a:t>
            </a:r>
          </a:p>
        </p:txBody>
      </p:sp>
      <p:sp>
        <p:nvSpPr>
          <p:cNvPr id="7" name="TextBox 6"/>
          <p:cNvSpPr txBox="1"/>
          <p:nvPr/>
        </p:nvSpPr>
        <p:spPr>
          <a:xfrm>
            <a:off x="9130539" y="6484374"/>
            <a:ext cx="1579215" cy="369332"/>
          </a:xfrm>
          <a:prstGeom prst="rect">
            <a:avLst/>
          </a:prstGeom>
          <a:noFill/>
        </p:spPr>
        <p:txBody>
          <a:bodyPr wrap="none" rtlCol="0">
            <a:spAutoFit/>
          </a:bodyPr>
          <a:lstStyle/>
          <a:p>
            <a:r>
              <a:rPr lang="en-US" dirty="0"/>
              <a:t>Gram Negative</a:t>
            </a:r>
          </a:p>
        </p:txBody>
      </p:sp>
      <p:sp>
        <p:nvSpPr>
          <p:cNvPr id="8" name="TextBox 7"/>
          <p:cNvSpPr txBox="1"/>
          <p:nvPr/>
        </p:nvSpPr>
        <p:spPr>
          <a:xfrm>
            <a:off x="132735" y="3944061"/>
            <a:ext cx="2265492" cy="461665"/>
          </a:xfrm>
          <a:prstGeom prst="rect">
            <a:avLst/>
          </a:prstGeom>
          <a:noFill/>
        </p:spPr>
        <p:txBody>
          <a:bodyPr wrap="none" rtlCol="0">
            <a:spAutoFit/>
          </a:bodyPr>
          <a:lstStyle/>
          <a:p>
            <a:r>
              <a:rPr lang="en-US" sz="2400" dirty="0" err="1"/>
              <a:t>Lipoteichoic</a:t>
            </a:r>
            <a:r>
              <a:rPr lang="en-US" sz="2400" dirty="0"/>
              <a:t> acid</a:t>
            </a:r>
          </a:p>
        </p:txBody>
      </p:sp>
      <p:sp>
        <p:nvSpPr>
          <p:cNvPr id="9" name="TextBox 8"/>
          <p:cNvSpPr txBox="1"/>
          <p:nvPr/>
        </p:nvSpPr>
        <p:spPr>
          <a:xfrm>
            <a:off x="3546767" y="6457024"/>
            <a:ext cx="1479829" cy="369332"/>
          </a:xfrm>
          <a:prstGeom prst="rect">
            <a:avLst/>
          </a:prstGeom>
          <a:noFill/>
        </p:spPr>
        <p:txBody>
          <a:bodyPr wrap="none" rtlCol="0">
            <a:spAutoFit/>
          </a:bodyPr>
          <a:lstStyle/>
          <a:p>
            <a:r>
              <a:rPr lang="en-US" dirty="0"/>
              <a:t>Gram Positive</a:t>
            </a:r>
          </a:p>
        </p:txBody>
      </p:sp>
    </p:spTree>
    <p:extLst>
      <p:ext uri="{BB962C8B-B14F-4D97-AF65-F5344CB8AC3E}">
        <p14:creationId xmlns:p14="http://schemas.microsoft.com/office/powerpoint/2010/main" val="186892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365" y="1194583"/>
            <a:ext cx="4299158" cy="4801314"/>
          </a:xfrm>
          <a:prstGeom prst="rect">
            <a:avLst/>
          </a:prstGeom>
        </p:spPr>
        <p:txBody>
          <a:bodyPr wrap="square">
            <a:spAutoFit/>
          </a:bodyPr>
          <a:lstStyle/>
          <a:p>
            <a:pPr>
              <a:buFont typeface="Arial" charset="0"/>
              <a:buChar char="•"/>
            </a:pPr>
            <a:r>
              <a:rPr lang="en-US" dirty="0">
                <a:latin typeface="Calibri" charset="0"/>
              </a:rPr>
              <a:t>Only found on </a:t>
            </a:r>
            <a:r>
              <a:rPr lang="en-US" b="1" dirty="0">
                <a:latin typeface="Calibri" charset="0"/>
              </a:rPr>
              <a:t>Gram negative </a:t>
            </a:r>
            <a:r>
              <a:rPr lang="en-US" dirty="0">
                <a:latin typeface="Calibri" charset="0"/>
              </a:rPr>
              <a:t>bacteria </a:t>
            </a:r>
            <a:endParaRPr lang="en-US" dirty="0">
              <a:latin typeface="Arial" charset="0"/>
            </a:endParaRPr>
          </a:p>
          <a:p>
            <a:pPr>
              <a:buFont typeface="Arial" charset="0"/>
              <a:buChar char="•"/>
            </a:pPr>
            <a:r>
              <a:rPr lang="en-US" dirty="0">
                <a:latin typeface="Calibri" charset="0"/>
              </a:rPr>
              <a:t>Consists of </a:t>
            </a:r>
            <a:r>
              <a:rPr lang="en-US" b="1" dirty="0">
                <a:latin typeface="Calibri" charset="0"/>
              </a:rPr>
              <a:t>lipid A</a:t>
            </a:r>
            <a:r>
              <a:rPr lang="en-US" dirty="0">
                <a:latin typeface="Calibri" charset="0"/>
              </a:rPr>
              <a:t>, </a:t>
            </a:r>
            <a:r>
              <a:rPr lang="en-US" b="1" dirty="0">
                <a:latin typeface="Calibri" charset="0"/>
              </a:rPr>
              <a:t>core polysaccharide</a:t>
            </a:r>
            <a:r>
              <a:rPr lang="en-US" dirty="0">
                <a:latin typeface="Calibri" charset="0"/>
              </a:rPr>
              <a:t>, </a:t>
            </a:r>
            <a:r>
              <a:rPr lang="en-US" b="1" dirty="0">
                <a:latin typeface="Calibri" charset="0"/>
              </a:rPr>
              <a:t>O antigen </a:t>
            </a:r>
            <a:r>
              <a:rPr lang="en-US" dirty="0">
                <a:latin typeface="Calibri" charset="0"/>
              </a:rPr>
              <a:t>that are all covalently linked together </a:t>
            </a:r>
            <a:endParaRPr lang="en-US" dirty="0"/>
          </a:p>
          <a:p>
            <a:r>
              <a:rPr lang="en-US" dirty="0">
                <a:latin typeface="Arial" charset="0"/>
              </a:rPr>
              <a:t>• </a:t>
            </a:r>
            <a:r>
              <a:rPr lang="en-US" dirty="0">
                <a:latin typeface="Calibri" charset="0"/>
              </a:rPr>
              <a:t>Lipid A is most important and can cause toxicity during infections (endotoxin) </a:t>
            </a:r>
            <a:endParaRPr lang="en-US" dirty="0"/>
          </a:p>
          <a:p>
            <a:pPr>
              <a:buFont typeface="Arial" charset="0"/>
              <a:buChar char="•"/>
            </a:pPr>
            <a:r>
              <a:rPr lang="en-US" dirty="0">
                <a:latin typeface="Calibri" charset="0"/>
              </a:rPr>
              <a:t>Endotoxins are released from the bacteria when they die </a:t>
            </a:r>
            <a:endParaRPr lang="en-US" dirty="0">
              <a:latin typeface="Arial" charset="0"/>
            </a:endParaRPr>
          </a:p>
          <a:p>
            <a:pPr>
              <a:buFont typeface="Arial" charset="0"/>
              <a:buChar char="•"/>
            </a:pPr>
            <a:r>
              <a:rPr lang="en-US" dirty="0">
                <a:latin typeface="Calibri" charset="0"/>
              </a:rPr>
              <a:t>LPS features are common amongst similar groups – so it’s used to classify groups of bacteria that are “related” </a:t>
            </a:r>
          </a:p>
          <a:p>
            <a:pPr>
              <a:buFont typeface="Arial" charset="0"/>
              <a:buChar char="•"/>
            </a:pPr>
            <a:endParaRPr lang="en-US" dirty="0"/>
          </a:p>
          <a:p>
            <a:pPr>
              <a:buFont typeface="Arial" charset="0"/>
              <a:buChar char="•"/>
            </a:pPr>
            <a:endParaRPr lang="en-US" dirty="0"/>
          </a:p>
          <a:p>
            <a:r>
              <a:rPr lang="en-US" dirty="0">
                <a:latin typeface="Arial" charset="0"/>
              </a:rPr>
              <a:t>• </a:t>
            </a:r>
            <a:r>
              <a:rPr lang="en-US" dirty="0">
                <a:latin typeface="Calibri" charset="0"/>
              </a:rPr>
              <a:t>Lipid A = phosphorylated disaccharide with fatty acids attached </a:t>
            </a:r>
            <a:endParaRPr lang="en-US" dirty="0"/>
          </a:p>
          <a:p>
            <a:pPr>
              <a:buFont typeface="Arial" charset="0"/>
              <a:buChar char="•"/>
            </a:pPr>
            <a:r>
              <a:rPr lang="en-US" dirty="0">
                <a:latin typeface="Calibri" charset="0"/>
              </a:rPr>
              <a:t>Core = polysaccharide with 9 – 12 sugars </a:t>
            </a:r>
            <a:endParaRPr lang="en-US" dirty="0">
              <a:latin typeface="Arial" charset="0"/>
            </a:endParaRPr>
          </a:p>
          <a:p>
            <a:pPr>
              <a:buFont typeface="Arial" charset="0"/>
              <a:buChar char="•"/>
            </a:pPr>
            <a:r>
              <a:rPr lang="en-US" dirty="0">
                <a:latin typeface="Calibri" charset="0"/>
              </a:rPr>
              <a:t>O antigen = long polysaccharide </a:t>
            </a:r>
            <a:endParaRPr lang="en-US" dirty="0">
              <a:effectLst/>
              <a:latin typeface="Arial" charset="0"/>
            </a:endParaRPr>
          </a:p>
        </p:txBody>
      </p:sp>
      <p:sp>
        <p:nvSpPr>
          <p:cNvPr id="3" name="TextBox 2"/>
          <p:cNvSpPr txBox="1"/>
          <p:nvPr/>
        </p:nvSpPr>
        <p:spPr>
          <a:xfrm>
            <a:off x="66365" y="324465"/>
            <a:ext cx="4157100" cy="707886"/>
          </a:xfrm>
          <a:prstGeom prst="rect">
            <a:avLst/>
          </a:prstGeom>
          <a:noFill/>
        </p:spPr>
        <p:txBody>
          <a:bodyPr wrap="none" rtlCol="0">
            <a:spAutoFit/>
          </a:bodyPr>
          <a:lstStyle/>
          <a:p>
            <a:r>
              <a:rPr lang="en-US" sz="4000"/>
              <a:t>Lipopolysaccharide</a:t>
            </a:r>
            <a:endParaRPr lang="en-US" sz="4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5210" y="902519"/>
            <a:ext cx="2755900" cy="4699000"/>
          </a:xfrm>
          <a:prstGeom prst="rect">
            <a:avLst/>
          </a:prstGeom>
        </p:spPr>
      </p:pic>
      <p:sp>
        <p:nvSpPr>
          <p:cNvPr id="7" name="Oval 6"/>
          <p:cNvSpPr/>
          <p:nvPr/>
        </p:nvSpPr>
        <p:spPr>
          <a:xfrm>
            <a:off x="10250130" y="560439"/>
            <a:ext cx="1700980" cy="2794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0" y="536132"/>
            <a:ext cx="7213600" cy="50653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3840" y="560439"/>
            <a:ext cx="2565400" cy="1460500"/>
          </a:xfrm>
          <a:prstGeom prst="rect">
            <a:avLst/>
          </a:prstGeom>
        </p:spPr>
      </p:pic>
    </p:spTree>
    <p:extLst>
      <p:ext uri="{BB962C8B-B14F-4D97-AF65-F5344CB8AC3E}">
        <p14:creationId xmlns:p14="http://schemas.microsoft.com/office/powerpoint/2010/main" val="3136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4825" y="240434"/>
            <a:ext cx="5910733" cy="65212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926" y="1772674"/>
            <a:ext cx="2755900" cy="4699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62" y="3333135"/>
            <a:ext cx="4369362" cy="3188929"/>
          </a:xfrm>
          <a:prstGeom prst="rect">
            <a:avLst/>
          </a:prstGeom>
        </p:spPr>
      </p:pic>
      <p:sp>
        <p:nvSpPr>
          <p:cNvPr id="10" name="Rectangle 9"/>
          <p:cNvSpPr/>
          <p:nvPr/>
        </p:nvSpPr>
        <p:spPr>
          <a:xfrm>
            <a:off x="322262" y="240434"/>
            <a:ext cx="6096000" cy="1477328"/>
          </a:xfrm>
          <a:prstGeom prst="rect">
            <a:avLst/>
          </a:prstGeom>
        </p:spPr>
        <p:txBody>
          <a:bodyPr>
            <a:spAutoFit/>
          </a:bodyPr>
          <a:lstStyle/>
          <a:p>
            <a:r>
              <a:rPr lang="en-US" dirty="0">
                <a:latin typeface="Calibri" charset="0"/>
              </a:rPr>
              <a:t>The exceptions:</a:t>
            </a:r>
          </a:p>
          <a:p>
            <a:endParaRPr lang="en-US" dirty="0">
              <a:latin typeface="Calibri" charset="0"/>
            </a:endParaRPr>
          </a:p>
          <a:p>
            <a:r>
              <a:rPr lang="en-US" b="1" dirty="0">
                <a:latin typeface="Calibri" charset="0"/>
              </a:rPr>
              <a:t>Mycobacterial cell walls </a:t>
            </a:r>
            <a:r>
              <a:rPr lang="en-US" dirty="0">
                <a:latin typeface="Calibri" charset="0"/>
              </a:rPr>
              <a:t>have a complex structure with a lipid rich waxy outer layer of mycolic acids with </a:t>
            </a:r>
            <a:r>
              <a:rPr lang="en-US" dirty="0" err="1">
                <a:latin typeface="Calibri" charset="0"/>
              </a:rPr>
              <a:t>porins</a:t>
            </a:r>
            <a:r>
              <a:rPr lang="en-US" dirty="0">
                <a:latin typeface="Calibri" charset="0"/>
              </a:rPr>
              <a:t> that permeate that layer </a:t>
            </a:r>
            <a:endParaRPr lang="en-US" dirty="0"/>
          </a:p>
        </p:txBody>
      </p:sp>
      <p:sp>
        <p:nvSpPr>
          <p:cNvPr id="11" name="TextBox 10"/>
          <p:cNvSpPr txBox="1"/>
          <p:nvPr/>
        </p:nvSpPr>
        <p:spPr>
          <a:xfrm>
            <a:off x="4691624" y="6467168"/>
            <a:ext cx="1579215" cy="369332"/>
          </a:xfrm>
          <a:prstGeom prst="rect">
            <a:avLst/>
          </a:prstGeom>
          <a:noFill/>
        </p:spPr>
        <p:txBody>
          <a:bodyPr wrap="none" rtlCol="0">
            <a:spAutoFit/>
          </a:bodyPr>
          <a:lstStyle/>
          <a:p>
            <a:r>
              <a:rPr lang="en-US" dirty="0"/>
              <a:t>Gram Negative</a:t>
            </a:r>
          </a:p>
        </p:txBody>
      </p:sp>
      <p:sp>
        <p:nvSpPr>
          <p:cNvPr id="12" name="TextBox 11"/>
          <p:cNvSpPr txBox="1"/>
          <p:nvPr/>
        </p:nvSpPr>
        <p:spPr>
          <a:xfrm>
            <a:off x="1205383" y="6513051"/>
            <a:ext cx="1479829" cy="369332"/>
          </a:xfrm>
          <a:prstGeom prst="rect">
            <a:avLst/>
          </a:prstGeom>
          <a:noFill/>
        </p:spPr>
        <p:txBody>
          <a:bodyPr wrap="none" rtlCol="0">
            <a:spAutoFit/>
          </a:bodyPr>
          <a:lstStyle/>
          <a:p>
            <a:r>
              <a:rPr lang="en-US" dirty="0"/>
              <a:t>Gram Positive</a:t>
            </a:r>
          </a:p>
        </p:txBody>
      </p:sp>
      <p:sp>
        <p:nvSpPr>
          <p:cNvPr id="13" name="TextBox 12"/>
          <p:cNvSpPr txBox="1"/>
          <p:nvPr/>
        </p:nvSpPr>
        <p:spPr>
          <a:xfrm>
            <a:off x="8527776" y="6495837"/>
            <a:ext cx="1464953" cy="369332"/>
          </a:xfrm>
          <a:prstGeom prst="rect">
            <a:avLst/>
          </a:prstGeom>
          <a:noFill/>
        </p:spPr>
        <p:txBody>
          <a:bodyPr wrap="none" rtlCol="0">
            <a:spAutoFit/>
          </a:bodyPr>
          <a:lstStyle/>
          <a:p>
            <a:r>
              <a:rPr lang="en-US" dirty="0"/>
              <a:t>Mycobacteria</a:t>
            </a:r>
          </a:p>
        </p:txBody>
      </p:sp>
    </p:spTree>
    <p:extLst>
      <p:ext uri="{BB962C8B-B14F-4D97-AF65-F5344CB8AC3E}">
        <p14:creationId xmlns:p14="http://schemas.microsoft.com/office/powerpoint/2010/main" val="271896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4B163F-32DC-4842-846F-52BBCB0A3F23}"/>
              </a:ext>
            </a:extLst>
          </p:cNvPr>
          <p:cNvPicPr>
            <a:picLocks noChangeAspect="1"/>
          </p:cNvPicPr>
          <p:nvPr/>
        </p:nvPicPr>
        <p:blipFill>
          <a:blip r:embed="rId2"/>
          <a:stretch>
            <a:fillRect/>
          </a:stretch>
        </p:blipFill>
        <p:spPr>
          <a:xfrm>
            <a:off x="1695687" y="2040119"/>
            <a:ext cx="9290304" cy="4248494"/>
          </a:xfrm>
          <a:prstGeom prst="rect">
            <a:avLst/>
          </a:prstGeom>
        </p:spPr>
      </p:pic>
      <p:sp>
        <p:nvSpPr>
          <p:cNvPr id="5" name="TextBox 4">
            <a:extLst>
              <a:ext uri="{FF2B5EF4-FFF2-40B4-BE49-F238E27FC236}">
                <a16:creationId xmlns:a16="http://schemas.microsoft.com/office/drawing/2014/main" id="{0E2EA743-DB16-3241-8CA3-1146118C8703}"/>
              </a:ext>
            </a:extLst>
          </p:cNvPr>
          <p:cNvSpPr txBox="1"/>
          <p:nvPr/>
        </p:nvSpPr>
        <p:spPr>
          <a:xfrm>
            <a:off x="4155083" y="312971"/>
            <a:ext cx="3881833" cy="830997"/>
          </a:xfrm>
          <a:prstGeom prst="rect">
            <a:avLst/>
          </a:prstGeom>
          <a:noFill/>
        </p:spPr>
        <p:txBody>
          <a:bodyPr wrap="none" rtlCol="0">
            <a:spAutoFit/>
          </a:bodyPr>
          <a:lstStyle/>
          <a:p>
            <a:pPr algn="ctr"/>
            <a:r>
              <a:rPr lang="en-US" sz="4800" b="1" dirty="0"/>
              <a:t>Acid Fast Stain</a:t>
            </a:r>
          </a:p>
        </p:txBody>
      </p:sp>
      <p:sp>
        <p:nvSpPr>
          <p:cNvPr id="6" name="Rectangle 5">
            <a:extLst>
              <a:ext uri="{FF2B5EF4-FFF2-40B4-BE49-F238E27FC236}">
                <a16:creationId xmlns:a16="http://schemas.microsoft.com/office/drawing/2014/main" id="{A3E5B3CB-8FB3-464B-B54D-F2AE417BB506}"/>
              </a:ext>
            </a:extLst>
          </p:cNvPr>
          <p:cNvSpPr/>
          <p:nvPr/>
        </p:nvSpPr>
        <p:spPr>
          <a:xfrm>
            <a:off x="244839" y="1255288"/>
            <a:ext cx="6096000" cy="923330"/>
          </a:xfrm>
          <a:prstGeom prst="rect">
            <a:avLst/>
          </a:prstGeom>
        </p:spPr>
        <p:txBody>
          <a:bodyPr>
            <a:spAutoFit/>
          </a:bodyPr>
          <a:lstStyle/>
          <a:p>
            <a:r>
              <a:rPr lang="en-US" dirty="0"/>
              <a:t>waxy cell walls rich in mycolic acids, making them impermeable to standard stains but allowing them to retain a strong stain even after exposure to acid-alcohol</a:t>
            </a:r>
          </a:p>
        </p:txBody>
      </p:sp>
      <p:sp>
        <p:nvSpPr>
          <p:cNvPr id="7" name="Rectangle 6">
            <a:extLst>
              <a:ext uri="{FF2B5EF4-FFF2-40B4-BE49-F238E27FC236}">
                <a16:creationId xmlns:a16="http://schemas.microsoft.com/office/drawing/2014/main" id="{76223E51-DD43-5245-982F-C2CBA530DDE6}"/>
              </a:ext>
            </a:extLst>
          </p:cNvPr>
          <p:cNvSpPr/>
          <p:nvPr/>
        </p:nvSpPr>
        <p:spPr>
          <a:xfrm>
            <a:off x="244839" y="5965448"/>
            <a:ext cx="6096000" cy="646331"/>
          </a:xfrm>
          <a:prstGeom prst="rect">
            <a:avLst/>
          </a:prstGeom>
        </p:spPr>
        <p:txBody>
          <a:bodyPr>
            <a:spAutoFit/>
          </a:bodyPr>
          <a:lstStyle/>
          <a:p>
            <a:r>
              <a:rPr lang="en-US" dirty="0"/>
              <a:t>vital for diagnosing tuberculosis (TB), leprosy, and other mycobacterial infections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516" y="2735446"/>
            <a:ext cx="3327400" cy="2476500"/>
          </a:xfrm>
          <a:prstGeom prst="rect">
            <a:avLst/>
          </a:prstGeom>
        </p:spPr>
      </p:pic>
    </p:spTree>
    <p:extLst>
      <p:ext uri="{BB962C8B-B14F-4D97-AF65-F5344CB8AC3E}">
        <p14:creationId xmlns:p14="http://schemas.microsoft.com/office/powerpoint/2010/main" val="235124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194" y="0"/>
            <a:ext cx="8917399" cy="6858000"/>
          </a:xfrm>
          <a:prstGeom prst="rect">
            <a:avLst/>
          </a:prstGeom>
        </p:spPr>
      </p:pic>
      <p:sp>
        <p:nvSpPr>
          <p:cNvPr id="5" name="TextBox 4"/>
          <p:cNvSpPr txBox="1"/>
          <p:nvPr/>
        </p:nvSpPr>
        <p:spPr>
          <a:xfrm>
            <a:off x="540008" y="0"/>
            <a:ext cx="1588640" cy="707886"/>
          </a:xfrm>
          <a:prstGeom prst="rect">
            <a:avLst/>
          </a:prstGeom>
          <a:noFill/>
        </p:spPr>
        <p:txBody>
          <a:bodyPr wrap="none" rtlCol="0">
            <a:spAutoFit/>
          </a:bodyPr>
          <a:lstStyle/>
          <a:p>
            <a:r>
              <a:rPr lang="en-US" sz="4000"/>
              <a:t>Spores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239" y="0"/>
            <a:ext cx="4398654" cy="6858000"/>
          </a:xfrm>
          <a:prstGeom prst="rect">
            <a:avLst/>
          </a:prstGeom>
        </p:spPr>
      </p:pic>
      <p:sp>
        <p:nvSpPr>
          <p:cNvPr id="7" name="TextBox 6"/>
          <p:cNvSpPr txBox="1"/>
          <p:nvPr/>
        </p:nvSpPr>
        <p:spPr>
          <a:xfrm>
            <a:off x="161877" y="707886"/>
            <a:ext cx="3392556" cy="5355312"/>
          </a:xfrm>
          <a:prstGeom prst="rect">
            <a:avLst/>
          </a:prstGeom>
          <a:noFill/>
        </p:spPr>
        <p:txBody>
          <a:bodyPr wrap="square" rtlCol="0">
            <a:spAutoFit/>
          </a:bodyPr>
          <a:lstStyle/>
          <a:p>
            <a:r>
              <a:rPr lang="en-US" dirty="0"/>
              <a:t>High concentrations of </a:t>
            </a:r>
            <a:r>
              <a:rPr lang="en-US" dirty="0" err="1"/>
              <a:t>dipicolinic</a:t>
            </a:r>
            <a:r>
              <a:rPr lang="en-US" dirty="0"/>
              <a:t> acid in the spore binds calcium, dehydrates and mineralizes to stabilize the contents</a:t>
            </a:r>
          </a:p>
          <a:p>
            <a:endParaRPr lang="en-US" dirty="0"/>
          </a:p>
          <a:p>
            <a:endParaRPr lang="en-US" dirty="0"/>
          </a:p>
          <a:p>
            <a:endParaRPr lang="en-US" dirty="0"/>
          </a:p>
          <a:p>
            <a:endParaRPr lang="en-US" dirty="0"/>
          </a:p>
          <a:p>
            <a:endParaRPr lang="en-US" dirty="0"/>
          </a:p>
          <a:p>
            <a:endParaRPr lang="en-US" dirty="0"/>
          </a:p>
          <a:p>
            <a:r>
              <a:rPr lang="en-US" dirty="0"/>
              <a:t>     </a:t>
            </a:r>
            <a:r>
              <a:rPr lang="en-US" b="1" dirty="0"/>
              <a:t>Some Gram positive bacteria, but never Gram negative</a:t>
            </a:r>
            <a:r>
              <a:rPr lang="en-US" dirty="0"/>
              <a:t>, form spores. </a:t>
            </a:r>
          </a:p>
          <a:p>
            <a:endParaRPr lang="en-US" dirty="0"/>
          </a:p>
          <a:p>
            <a:r>
              <a:rPr lang="en-US" dirty="0"/>
              <a:t>For human pathogens, </a:t>
            </a:r>
          </a:p>
          <a:p>
            <a:r>
              <a:rPr lang="en-US" i="1" dirty="0"/>
              <a:t>Bacillus anthracis </a:t>
            </a:r>
            <a:endParaRPr lang="en-US" dirty="0"/>
          </a:p>
          <a:p>
            <a:r>
              <a:rPr lang="en-US" i="1" dirty="0"/>
              <a:t>Clostridium botulinum </a:t>
            </a:r>
            <a:endParaRPr lang="en-US" dirty="0"/>
          </a:p>
          <a:p>
            <a:r>
              <a:rPr lang="en-US" i="1" dirty="0"/>
              <a:t>Clostridium </a:t>
            </a:r>
            <a:r>
              <a:rPr lang="en-US" i="1" dirty="0" err="1"/>
              <a:t>tetani</a:t>
            </a:r>
            <a:br>
              <a:rPr lang="en-US" dirty="0"/>
            </a:b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326" y="1877974"/>
            <a:ext cx="2208144" cy="1507568"/>
          </a:xfrm>
          <a:prstGeom prst="rect">
            <a:avLst/>
          </a:prstGeom>
        </p:spPr>
      </p:pic>
    </p:spTree>
    <p:extLst>
      <p:ext uri="{BB962C8B-B14F-4D97-AF65-F5344CB8AC3E}">
        <p14:creationId xmlns:p14="http://schemas.microsoft.com/office/powerpoint/2010/main" val="109521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52" y="96630"/>
            <a:ext cx="11264900" cy="5816600"/>
          </a:xfrm>
          <a:prstGeom prst="rect">
            <a:avLst/>
          </a:prstGeom>
        </p:spPr>
      </p:pic>
    </p:spTree>
    <p:extLst>
      <p:ext uri="{BB962C8B-B14F-4D97-AF65-F5344CB8AC3E}">
        <p14:creationId xmlns:p14="http://schemas.microsoft.com/office/powerpoint/2010/main" val="1137123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202" y="172504"/>
            <a:ext cx="8786893" cy="461665"/>
          </a:xfrm>
          <a:prstGeom prst="rect">
            <a:avLst/>
          </a:prstGeom>
          <a:noFill/>
        </p:spPr>
        <p:txBody>
          <a:bodyPr wrap="none" rtlCol="0">
            <a:spAutoFit/>
          </a:bodyPr>
          <a:lstStyle/>
          <a:p>
            <a:r>
              <a:rPr lang="en-US" sz="2400" b="1" dirty="0"/>
              <a:t>After morphology and gram strain, other factors can be useful too</a:t>
            </a:r>
            <a:r>
              <a:rPr lang="mr-IN" sz="2400" b="1" dirty="0"/>
              <a:t>…</a:t>
            </a:r>
            <a:endParaRPr lang="en-US" sz="2400" b="1" dirty="0"/>
          </a:p>
        </p:txBody>
      </p:sp>
      <p:grpSp>
        <p:nvGrpSpPr>
          <p:cNvPr id="6" name="Group 5"/>
          <p:cNvGrpSpPr/>
          <p:nvPr/>
        </p:nvGrpSpPr>
        <p:grpSpPr>
          <a:xfrm>
            <a:off x="243826" y="4371789"/>
            <a:ext cx="4765282" cy="2277144"/>
            <a:chOff x="137810" y="3391128"/>
            <a:chExt cx="4765282" cy="2277144"/>
          </a:xfrm>
        </p:grpSpPr>
        <p:pic>
          <p:nvPicPr>
            <p:cNvPr id="3" name="Picture 2">
              <a:extLst>
                <a:ext uri="{FF2B5EF4-FFF2-40B4-BE49-F238E27FC236}">
                  <a16:creationId xmlns:a16="http://schemas.microsoft.com/office/drawing/2014/main" id="{C8298792-E564-0145-BFD6-967843936219}"/>
                </a:ext>
              </a:extLst>
            </p:cNvPr>
            <p:cNvPicPr>
              <a:picLocks noChangeAspect="1"/>
            </p:cNvPicPr>
            <p:nvPr/>
          </p:nvPicPr>
          <p:blipFill>
            <a:blip r:embed="rId2"/>
            <a:stretch>
              <a:fillRect/>
            </a:stretch>
          </p:blipFill>
          <p:spPr>
            <a:xfrm>
              <a:off x="137810" y="3391128"/>
              <a:ext cx="4765282" cy="2277144"/>
            </a:xfrm>
            <a:prstGeom prst="rect">
              <a:avLst/>
            </a:prstGeom>
          </p:spPr>
        </p:pic>
        <p:sp>
          <p:nvSpPr>
            <p:cNvPr id="4" name="Rectangle 3"/>
            <p:cNvSpPr/>
            <p:nvPr/>
          </p:nvSpPr>
          <p:spPr>
            <a:xfrm>
              <a:off x="4108174" y="5314084"/>
              <a:ext cx="794918" cy="354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528" y="4495333"/>
            <a:ext cx="2954619" cy="1547658"/>
          </a:xfrm>
          <a:prstGeom prst="rect">
            <a:avLst/>
          </a:prstGeom>
        </p:spPr>
      </p:pic>
      <p:sp>
        <p:nvSpPr>
          <p:cNvPr id="9" name="TextBox 8"/>
          <p:cNvSpPr txBox="1"/>
          <p:nvPr/>
        </p:nvSpPr>
        <p:spPr>
          <a:xfrm>
            <a:off x="3958589" y="4128884"/>
            <a:ext cx="3691652" cy="369332"/>
          </a:xfrm>
          <a:prstGeom prst="rect">
            <a:avLst/>
          </a:prstGeom>
          <a:noFill/>
        </p:spPr>
        <p:txBody>
          <a:bodyPr wrap="none" rtlCol="0">
            <a:spAutoFit/>
          </a:bodyPr>
          <a:lstStyle/>
          <a:p>
            <a:r>
              <a:rPr lang="en-US" dirty="0" err="1"/>
              <a:t>Serratia</a:t>
            </a:r>
            <a:r>
              <a:rPr lang="en-US" dirty="0"/>
              <a:t> </a:t>
            </a:r>
            <a:r>
              <a:rPr lang="en-US" dirty="0" err="1"/>
              <a:t>marcescens</a:t>
            </a:r>
            <a:r>
              <a:rPr lang="en-US" dirty="0"/>
              <a:t> grows red at 22C</a:t>
            </a:r>
          </a:p>
        </p:txBody>
      </p:sp>
      <p:sp>
        <p:nvSpPr>
          <p:cNvPr id="10" name="TextBox 9"/>
          <p:cNvSpPr txBox="1"/>
          <p:nvPr/>
        </p:nvSpPr>
        <p:spPr>
          <a:xfrm>
            <a:off x="1804207" y="4126001"/>
            <a:ext cx="1614288" cy="369332"/>
          </a:xfrm>
          <a:prstGeom prst="rect">
            <a:avLst/>
          </a:prstGeom>
          <a:noFill/>
        </p:spPr>
        <p:txBody>
          <a:bodyPr wrap="none" rtlCol="0">
            <a:spAutoFit/>
          </a:bodyPr>
          <a:lstStyle/>
          <a:p>
            <a:r>
              <a:rPr lang="en-US" i="1" dirty="0"/>
              <a:t>Escherichia coli</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3219" y="4399759"/>
            <a:ext cx="4667827" cy="1643232"/>
          </a:xfrm>
          <a:prstGeom prst="rect">
            <a:avLst/>
          </a:prstGeom>
        </p:spPr>
      </p:pic>
      <p:grpSp>
        <p:nvGrpSpPr>
          <p:cNvPr id="15" name="Group 14"/>
          <p:cNvGrpSpPr/>
          <p:nvPr/>
        </p:nvGrpSpPr>
        <p:grpSpPr>
          <a:xfrm>
            <a:off x="3163671" y="748102"/>
            <a:ext cx="4656741" cy="3350916"/>
            <a:chOff x="3163671" y="748102"/>
            <a:chExt cx="4656741" cy="3350916"/>
          </a:xfrm>
        </p:grpSpPr>
        <p:pic>
          <p:nvPicPr>
            <p:cNvPr id="13" name="Picture 12">
              <a:extLst>
                <a:ext uri="{FF2B5EF4-FFF2-40B4-BE49-F238E27FC236}">
                  <a16:creationId xmlns:a16="http://schemas.microsoft.com/office/drawing/2014/main" id="{866A47AA-773B-A748-8293-303ED6300441}"/>
                </a:ext>
              </a:extLst>
            </p:cNvPr>
            <p:cNvPicPr>
              <a:picLocks noChangeAspect="1"/>
            </p:cNvPicPr>
            <p:nvPr/>
          </p:nvPicPr>
          <p:blipFill>
            <a:blip r:embed="rId5"/>
            <a:stretch>
              <a:fillRect/>
            </a:stretch>
          </p:blipFill>
          <p:spPr>
            <a:xfrm>
              <a:off x="3445262" y="777968"/>
              <a:ext cx="4375150" cy="3321050"/>
            </a:xfrm>
            <a:prstGeom prst="rect">
              <a:avLst/>
            </a:prstGeom>
          </p:spPr>
        </p:pic>
        <p:sp>
          <p:nvSpPr>
            <p:cNvPr id="14" name="Rectangle 13"/>
            <p:cNvSpPr/>
            <p:nvPr/>
          </p:nvSpPr>
          <p:spPr>
            <a:xfrm>
              <a:off x="3163671" y="748102"/>
              <a:ext cx="794918" cy="1809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847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59A5F-C2D2-0E4C-A3CA-DBDD274D7F8B}"/>
              </a:ext>
            </a:extLst>
          </p:cNvPr>
          <p:cNvSpPr/>
          <p:nvPr/>
        </p:nvSpPr>
        <p:spPr>
          <a:xfrm>
            <a:off x="1084287" y="1089898"/>
            <a:ext cx="9213956" cy="3354765"/>
          </a:xfrm>
          <a:prstGeom prst="rect">
            <a:avLst/>
          </a:prstGeom>
        </p:spPr>
        <p:txBody>
          <a:bodyPr wrap="square">
            <a:spAutoFit/>
          </a:bodyPr>
          <a:lstStyle/>
          <a:p>
            <a:r>
              <a:rPr lang="en-US" sz="4800" b="1" dirty="0">
                <a:latin typeface="Calibri" panose="020F0502020204030204" pitchFamily="34" charset="0"/>
              </a:rPr>
              <a:t>Even smell can be very useful</a:t>
            </a:r>
            <a:br>
              <a:rPr lang="en-US" sz="2000" dirty="0">
                <a:latin typeface="Calibri" panose="020F0502020204030204" pitchFamily="34" charset="0"/>
              </a:rPr>
            </a:br>
            <a:endParaRPr lang="en-US" sz="2000" dirty="0">
              <a:latin typeface="Calibri" panose="020F0502020204030204" pitchFamily="34" charset="0"/>
            </a:endParaRPr>
          </a:p>
          <a:p>
            <a:r>
              <a:rPr lang="en-US" dirty="0">
                <a:latin typeface="Arial" panose="020B0604020202020204" pitchFamily="34" charset="0"/>
              </a:rPr>
              <a:t>•</a:t>
            </a:r>
            <a:r>
              <a:rPr lang="en-US" i="1" dirty="0">
                <a:latin typeface="Calibri,Italic"/>
              </a:rPr>
              <a:t>Pseudomonas aeruginosa </a:t>
            </a:r>
            <a:r>
              <a:rPr lang="en-US" dirty="0">
                <a:latin typeface="Calibri" panose="020F0502020204030204" pitchFamily="34" charset="0"/>
              </a:rPr>
              <a:t>smells like grapes </a:t>
            </a:r>
            <a:endParaRPr lang="en-US" dirty="0"/>
          </a:p>
          <a:p>
            <a:pPr>
              <a:buFont typeface="Arial" panose="020B0604020202020204" pitchFamily="34" charset="0"/>
              <a:buChar char="•"/>
            </a:pPr>
            <a:r>
              <a:rPr lang="en-US" i="1" dirty="0">
                <a:latin typeface="Calibri,Italic"/>
              </a:rPr>
              <a:t>Streptococcus </a:t>
            </a:r>
            <a:r>
              <a:rPr lang="en-US" i="1" dirty="0" err="1">
                <a:latin typeface="Calibri,Italic"/>
              </a:rPr>
              <a:t>milleri</a:t>
            </a:r>
            <a:r>
              <a:rPr lang="en-US" i="1" dirty="0">
                <a:latin typeface="Calibri,Italic"/>
              </a:rPr>
              <a:t> </a:t>
            </a:r>
            <a:r>
              <a:rPr lang="en-US" dirty="0">
                <a:latin typeface="Calibri" panose="020F0502020204030204" pitchFamily="34" charset="0"/>
              </a:rPr>
              <a:t>smells like butterscotch </a:t>
            </a:r>
            <a:endParaRPr lang="en-US" dirty="0">
              <a:latin typeface="Arial" panose="020B0604020202020204" pitchFamily="34" charset="0"/>
            </a:endParaRPr>
          </a:p>
          <a:p>
            <a:pPr>
              <a:buFont typeface="Arial" panose="020B0604020202020204" pitchFamily="34" charset="0"/>
              <a:buChar char="•"/>
            </a:pPr>
            <a:r>
              <a:rPr lang="en-US" i="1" dirty="0">
                <a:latin typeface="Calibri,Italic"/>
              </a:rPr>
              <a:t>Proteus </a:t>
            </a:r>
            <a:r>
              <a:rPr lang="en-US" dirty="0">
                <a:latin typeface="Calibri" panose="020F0502020204030204" pitchFamily="34" charset="0"/>
              </a:rPr>
              <a:t>bacteria smell like sweet corn tortilla (responsible for the corn chip smell of dog's feet) </a:t>
            </a:r>
            <a:endParaRPr lang="en-US" dirty="0"/>
          </a:p>
          <a:p>
            <a:pPr>
              <a:buFont typeface="Arial" panose="020B0604020202020204" pitchFamily="34" charset="0"/>
              <a:buChar char="•"/>
            </a:pPr>
            <a:r>
              <a:rPr lang="en-US" dirty="0">
                <a:latin typeface="Calibri" panose="020F0502020204030204" pitchFamily="34" charset="0"/>
              </a:rPr>
              <a:t>Other </a:t>
            </a:r>
            <a:r>
              <a:rPr lang="en-US" i="1" dirty="0">
                <a:latin typeface="Calibri,Italic"/>
              </a:rPr>
              <a:t>Proteus </a:t>
            </a:r>
            <a:r>
              <a:rPr lang="en-US" dirty="0">
                <a:latin typeface="Calibri" panose="020F0502020204030204" pitchFamily="34" charset="0"/>
              </a:rPr>
              <a:t>spp. smell like burnt chocolate </a:t>
            </a:r>
            <a:endParaRPr lang="en-US" dirty="0">
              <a:latin typeface="Arial" panose="020B0604020202020204" pitchFamily="34" charset="0"/>
            </a:endParaRPr>
          </a:p>
          <a:p>
            <a:pPr>
              <a:buFont typeface="Arial" panose="020B0604020202020204" pitchFamily="34" charset="0"/>
              <a:buChar char="•"/>
            </a:pPr>
            <a:r>
              <a:rPr lang="en-US" i="1" dirty="0">
                <a:latin typeface="Calibri,Italic"/>
              </a:rPr>
              <a:t>Actinomycetes</a:t>
            </a:r>
            <a:r>
              <a:rPr lang="en-US" dirty="0">
                <a:latin typeface="Calibri,Italic"/>
              </a:rPr>
              <a:t> </a:t>
            </a:r>
            <a:r>
              <a:rPr lang="en-US" dirty="0">
                <a:latin typeface="Calibri" panose="020F0502020204030204" pitchFamily="34" charset="0"/>
              </a:rPr>
              <a:t>causes the wet-earth smell after rain </a:t>
            </a:r>
          </a:p>
          <a:p>
            <a:pPr>
              <a:buFont typeface="Arial" panose="020B0604020202020204" pitchFamily="34" charset="0"/>
              <a:buChar char="•"/>
            </a:pPr>
            <a:r>
              <a:rPr lang="en-US" i="1" dirty="0">
                <a:latin typeface="Calibri" panose="020F0502020204030204" pitchFamily="34" charset="0"/>
              </a:rPr>
              <a:t>Bacillus subtilis </a:t>
            </a:r>
            <a:r>
              <a:rPr lang="en-US" dirty="0">
                <a:latin typeface="Calibri" panose="020F0502020204030204" pitchFamily="34" charset="0"/>
              </a:rPr>
              <a:t>smells like an open sewer</a:t>
            </a:r>
          </a:p>
          <a:p>
            <a:pPr>
              <a:buFont typeface="Arial" panose="020B0604020202020204" pitchFamily="34" charset="0"/>
              <a:buChar char="•"/>
            </a:pPr>
            <a:r>
              <a:rPr lang="en-US" i="1" dirty="0">
                <a:latin typeface="Calibri" panose="020F0502020204030204" pitchFamily="34" charset="0"/>
              </a:rPr>
              <a:t>Escherichia coli </a:t>
            </a:r>
            <a:r>
              <a:rPr lang="en-US" dirty="0">
                <a:latin typeface="Calibri" panose="020F0502020204030204" pitchFamily="34" charset="0"/>
              </a:rPr>
              <a:t>smells a little like…</a:t>
            </a:r>
          </a:p>
          <a:p>
            <a:pPr>
              <a:buFont typeface="Arial" panose="020B0604020202020204" pitchFamily="34" charset="0"/>
              <a:buChar char="•"/>
            </a:pPr>
            <a:r>
              <a:rPr lang="en-US" i="1" dirty="0">
                <a:latin typeface="Calibri" panose="020F0502020204030204" pitchFamily="34" charset="0"/>
              </a:rPr>
              <a:t>Saccharomyces cerevisiae </a:t>
            </a:r>
            <a:r>
              <a:rPr lang="en-US" dirty="0">
                <a:latin typeface="Calibri" panose="020F0502020204030204" pitchFamily="34" charset="0"/>
              </a:rPr>
              <a:t>smells like fresh bread</a:t>
            </a:r>
            <a:endParaRPr lang="en-US" dirty="0">
              <a:latin typeface="Arial" panose="020B0604020202020204" pitchFamily="34" charset="0"/>
            </a:endParaRPr>
          </a:p>
        </p:txBody>
      </p:sp>
      <p:pic>
        <p:nvPicPr>
          <p:cNvPr id="4" name="Picture 3">
            <a:extLst>
              <a:ext uri="{FF2B5EF4-FFF2-40B4-BE49-F238E27FC236}">
                <a16:creationId xmlns:a16="http://schemas.microsoft.com/office/drawing/2014/main" id="{FA964E49-6A37-114C-8349-50E95A49A38D}"/>
              </a:ext>
            </a:extLst>
          </p:cNvPr>
          <p:cNvPicPr>
            <a:picLocks noChangeAspect="1"/>
          </p:cNvPicPr>
          <p:nvPr/>
        </p:nvPicPr>
        <p:blipFill>
          <a:blip r:embed="rId2"/>
          <a:stretch>
            <a:fillRect/>
          </a:stretch>
        </p:blipFill>
        <p:spPr>
          <a:xfrm>
            <a:off x="6851190" y="3180737"/>
            <a:ext cx="2984500" cy="2832100"/>
          </a:xfrm>
          <a:prstGeom prst="rect">
            <a:avLst/>
          </a:prstGeom>
        </p:spPr>
      </p:pic>
      <p:sp>
        <p:nvSpPr>
          <p:cNvPr id="5" name="Right Brace 4">
            <a:extLst>
              <a:ext uri="{FF2B5EF4-FFF2-40B4-BE49-F238E27FC236}">
                <a16:creationId xmlns:a16="http://schemas.microsoft.com/office/drawing/2014/main" id="{0A357DF3-934D-9D43-99A7-16C1044958D9}"/>
              </a:ext>
            </a:extLst>
          </p:cNvPr>
          <p:cNvSpPr/>
          <p:nvPr/>
        </p:nvSpPr>
        <p:spPr>
          <a:xfrm>
            <a:off x="6195151" y="3349128"/>
            <a:ext cx="547171" cy="1013552"/>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8627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6C6C8-0E70-9441-BAD5-F49DEF27FBA4}"/>
              </a:ext>
            </a:extLst>
          </p:cNvPr>
          <p:cNvPicPr>
            <a:picLocks noChangeAspect="1"/>
          </p:cNvPicPr>
          <p:nvPr/>
        </p:nvPicPr>
        <p:blipFill>
          <a:blip r:embed="rId2"/>
          <a:stretch>
            <a:fillRect/>
          </a:stretch>
        </p:blipFill>
        <p:spPr>
          <a:xfrm>
            <a:off x="0" y="822359"/>
            <a:ext cx="12192000" cy="5822882"/>
          </a:xfrm>
          <a:prstGeom prst="rect">
            <a:avLst/>
          </a:prstGeom>
        </p:spPr>
      </p:pic>
      <p:sp>
        <p:nvSpPr>
          <p:cNvPr id="2" name="TextBox 1"/>
          <p:cNvSpPr txBox="1"/>
          <p:nvPr/>
        </p:nvSpPr>
        <p:spPr>
          <a:xfrm>
            <a:off x="530088" y="185531"/>
            <a:ext cx="2936060" cy="830997"/>
          </a:xfrm>
          <a:prstGeom prst="rect">
            <a:avLst/>
          </a:prstGeom>
          <a:noFill/>
        </p:spPr>
        <p:txBody>
          <a:bodyPr wrap="none" rtlCol="0">
            <a:spAutoFit/>
          </a:bodyPr>
          <a:lstStyle/>
          <a:p>
            <a:r>
              <a:rPr lang="en-US" sz="4800" b="1" dirty="0"/>
              <a:t>Serotyping</a:t>
            </a:r>
          </a:p>
        </p:txBody>
      </p:sp>
    </p:spTree>
    <p:extLst>
      <p:ext uri="{BB962C8B-B14F-4D97-AF65-F5344CB8AC3E}">
        <p14:creationId xmlns:p14="http://schemas.microsoft.com/office/powerpoint/2010/main" val="2452331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0F955-5D75-5942-B0B1-3F4DA90DE281}"/>
              </a:ext>
            </a:extLst>
          </p:cNvPr>
          <p:cNvPicPr>
            <a:picLocks noChangeAspect="1"/>
          </p:cNvPicPr>
          <p:nvPr/>
        </p:nvPicPr>
        <p:blipFill>
          <a:blip r:embed="rId2"/>
          <a:stretch>
            <a:fillRect/>
          </a:stretch>
        </p:blipFill>
        <p:spPr>
          <a:xfrm>
            <a:off x="386013" y="0"/>
            <a:ext cx="11419974" cy="6858000"/>
          </a:xfrm>
          <a:prstGeom prst="rect">
            <a:avLst/>
          </a:prstGeom>
        </p:spPr>
      </p:pic>
      <p:sp>
        <p:nvSpPr>
          <p:cNvPr id="2" name="Rectangle 1"/>
          <p:cNvSpPr/>
          <p:nvPr/>
        </p:nvSpPr>
        <p:spPr>
          <a:xfrm>
            <a:off x="173978" y="0"/>
            <a:ext cx="10109709" cy="1569660"/>
          </a:xfrm>
          <a:prstGeom prst="rect">
            <a:avLst/>
          </a:prstGeom>
          <a:solidFill>
            <a:schemeClr val="bg1"/>
          </a:solidFill>
        </p:spPr>
        <p:txBody>
          <a:bodyPr wrap="square">
            <a:spAutoFit/>
          </a:bodyPr>
          <a:lstStyle/>
          <a:p>
            <a:r>
              <a:rPr lang="en-US" sz="4800" b="1" dirty="0"/>
              <a:t>Genotyping</a:t>
            </a:r>
          </a:p>
          <a:p>
            <a:endParaRPr lang="en-US" sz="4800" dirty="0"/>
          </a:p>
        </p:txBody>
      </p:sp>
    </p:spTree>
    <p:extLst>
      <p:ext uri="{BB962C8B-B14F-4D97-AF65-F5344CB8AC3E}">
        <p14:creationId xmlns:p14="http://schemas.microsoft.com/office/powerpoint/2010/main" val="3868404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D2EE86-D85E-D04F-9553-CF18C4149ED3}"/>
              </a:ext>
            </a:extLst>
          </p:cNvPr>
          <p:cNvSpPr txBox="1"/>
          <p:nvPr/>
        </p:nvSpPr>
        <p:spPr>
          <a:xfrm>
            <a:off x="605928" y="130463"/>
            <a:ext cx="7043275" cy="830997"/>
          </a:xfrm>
          <a:prstGeom prst="rect">
            <a:avLst/>
          </a:prstGeom>
          <a:noFill/>
        </p:spPr>
        <p:txBody>
          <a:bodyPr wrap="none" rtlCol="0">
            <a:spAutoFit/>
          </a:bodyPr>
          <a:lstStyle/>
          <a:p>
            <a:r>
              <a:rPr lang="en-US" sz="4800" b="1" dirty="0"/>
              <a:t>Prokaryotes vs. Eukaryotes</a:t>
            </a:r>
          </a:p>
        </p:txBody>
      </p:sp>
      <p:pic>
        <p:nvPicPr>
          <p:cNvPr id="5" name="Picture 4">
            <a:extLst>
              <a:ext uri="{FF2B5EF4-FFF2-40B4-BE49-F238E27FC236}">
                <a16:creationId xmlns:a16="http://schemas.microsoft.com/office/drawing/2014/main" id="{88C1520B-E134-614D-868A-28DB0F33C447}"/>
              </a:ext>
            </a:extLst>
          </p:cNvPr>
          <p:cNvPicPr>
            <a:picLocks noChangeAspect="1"/>
          </p:cNvPicPr>
          <p:nvPr/>
        </p:nvPicPr>
        <p:blipFill>
          <a:blip r:embed="rId2"/>
          <a:stretch>
            <a:fillRect/>
          </a:stretch>
        </p:blipFill>
        <p:spPr>
          <a:xfrm>
            <a:off x="148728" y="3057569"/>
            <a:ext cx="6027387" cy="3485302"/>
          </a:xfrm>
          <a:prstGeom prst="rect">
            <a:avLst/>
          </a:prstGeom>
        </p:spPr>
      </p:pic>
      <p:pic>
        <p:nvPicPr>
          <p:cNvPr id="7" name="Picture 6">
            <a:extLst>
              <a:ext uri="{FF2B5EF4-FFF2-40B4-BE49-F238E27FC236}">
                <a16:creationId xmlns:a16="http://schemas.microsoft.com/office/drawing/2014/main" id="{F155A52B-98CB-7145-AE75-D1AA096D9C77}"/>
              </a:ext>
            </a:extLst>
          </p:cNvPr>
          <p:cNvPicPr>
            <a:picLocks noChangeAspect="1"/>
          </p:cNvPicPr>
          <p:nvPr/>
        </p:nvPicPr>
        <p:blipFill>
          <a:blip r:embed="rId3"/>
          <a:stretch>
            <a:fillRect/>
          </a:stretch>
        </p:blipFill>
        <p:spPr>
          <a:xfrm>
            <a:off x="6176115" y="2141915"/>
            <a:ext cx="6015885" cy="4716085"/>
          </a:xfrm>
          <a:prstGeom prst="rect">
            <a:avLst/>
          </a:prstGeom>
        </p:spPr>
      </p:pic>
      <p:sp>
        <p:nvSpPr>
          <p:cNvPr id="8" name="Rectangle 7">
            <a:extLst>
              <a:ext uri="{FF2B5EF4-FFF2-40B4-BE49-F238E27FC236}">
                <a16:creationId xmlns:a16="http://schemas.microsoft.com/office/drawing/2014/main" id="{16D569AC-9060-824B-9579-851B74D1D89F}"/>
              </a:ext>
            </a:extLst>
          </p:cNvPr>
          <p:cNvSpPr/>
          <p:nvPr/>
        </p:nvSpPr>
        <p:spPr>
          <a:xfrm>
            <a:off x="242371" y="1180455"/>
            <a:ext cx="10697378" cy="923330"/>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rPr>
              <a:t>No nucleus membrane, mitochondria, Endoplasmic reticulum, or Golgi apparatus. </a:t>
            </a:r>
          </a:p>
          <a:p>
            <a:pPr marL="285750" indent="-285750">
              <a:buFont typeface="Arial" panose="020B0604020202020204" pitchFamily="34" charset="0"/>
              <a:buChar char="•"/>
            </a:pPr>
            <a:r>
              <a:rPr lang="en-US" dirty="0">
                <a:latin typeface="Calibri" panose="020F0502020204030204" pitchFamily="34" charset="0"/>
              </a:rPr>
              <a:t>Has a cell wall, unique differently sized ribosomes (target for sequencing identification and many antibiotics) </a:t>
            </a:r>
          </a:p>
          <a:p>
            <a:pPr marL="285750" indent="-285750">
              <a:buFont typeface="Arial" panose="020B0604020202020204" pitchFamily="34" charset="0"/>
              <a:buChar char="•"/>
            </a:pPr>
            <a:r>
              <a:rPr lang="en-US" dirty="0">
                <a:latin typeface="Calibri" panose="020F0502020204030204" pitchFamily="34" charset="0"/>
              </a:rPr>
              <a:t>Smaller</a:t>
            </a:r>
            <a:endParaRPr lang="en-US" dirty="0"/>
          </a:p>
        </p:txBody>
      </p:sp>
    </p:spTree>
    <p:extLst>
      <p:ext uri="{BB962C8B-B14F-4D97-AF65-F5344CB8AC3E}">
        <p14:creationId xmlns:p14="http://schemas.microsoft.com/office/powerpoint/2010/main" val="186267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727B4B-4B20-3247-B7ED-98377801F503}"/>
              </a:ext>
            </a:extLst>
          </p:cNvPr>
          <p:cNvPicPr>
            <a:picLocks noChangeAspect="1"/>
          </p:cNvPicPr>
          <p:nvPr/>
        </p:nvPicPr>
        <p:blipFill>
          <a:blip r:embed="rId2"/>
          <a:stretch>
            <a:fillRect/>
          </a:stretch>
        </p:blipFill>
        <p:spPr>
          <a:xfrm>
            <a:off x="492890" y="0"/>
            <a:ext cx="11206220" cy="6858000"/>
          </a:xfrm>
          <a:prstGeom prst="rect">
            <a:avLst/>
          </a:prstGeom>
        </p:spPr>
      </p:pic>
    </p:spTree>
    <p:extLst>
      <p:ext uri="{BB962C8B-B14F-4D97-AF65-F5344CB8AC3E}">
        <p14:creationId xmlns:p14="http://schemas.microsoft.com/office/powerpoint/2010/main" val="1850291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4150" y="542163"/>
            <a:ext cx="6096000" cy="984885"/>
          </a:xfrm>
          <a:prstGeom prst="rect">
            <a:avLst/>
          </a:prstGeom>
        </p:spPr>
        <p:txBody>
          <a:bodyPr>
            <a:spAutoFit/>
          </a:bodyPr>
          <a:lstStyle/>
          <a:p>
            <a:r>
              <a:rPr lang="en-US" sz="4000" dirty="0">
                <a:effectLst/>
                <a:latin typeface="Avenir" charset="0"/>
              </a:rPr>
              <a:t>13 </a:t>
            </a:r>
            <a:endParaRPr lang="en-US" dirty="0"/>
          </a:p>
          <a:p>
            <a:r>
              <a:rPr lang="en-US" b="1" dirty="0">
                <a:effectLst/>
                <a:latin typeface="Avenir" charset="0"/>
              </a:rPr>
              <a:t>BACTERIAL METABOLISM AND GENETICS </a:t>
            </a:r>
            <a:endParaRPr lang="en-US" dirty="0"/>
          </a:p>
        </p:txBody>
      </p:sp>
      <p:sp>
        <p:nvSpPr>
          <p:cNvPr id="3" name="Rectangle 2">
            <a:extLst>
              <a:ext uri="{FF2B5EF4-FFF2-40B4-BE49-F238E27FC236}">
                <a16:creationId xmlns:a16="http://schemas.microsoft.com/office/drawing/2014/main" id="{40597782-7CBF-9A48-A790-CB3F317F5949}"/>
              </a:ext>
            </a:extLst>
          </p:cNvPr>
          <p:cNvSpPr/>
          <p:nvPr/>
        </p:nvSpPr>
        <p:spPr>
          <a:xfrm>
            <a:off x="3438144" y="2679775"/>
            <a:ext cx="6096000" cy="3016210"/>
          </a:xfrm>
          <a:prstGeom prst="rect">
            <a:avLst/>
          </a:prstGeom>
        </p:spPr>
        <p:txBody>
          <a:bodyPr>
            <a:spAutoFit/>
          </a:bodyPr>
          <a:lstStyle/>
          <a:p>
            <a:r>
              <a:rPr lang="en-US" sz="2000" dirty="0">
                <a:latin typeface="Calibri" panose="020F0502020204030204" pitchFamily="34" charset="0"/>
              </a:rPr>
              <a:t>Bacterial metabolism</a:t>
            </a:r>
            <a:br>
              <a:rPr lang="en-US" sz="2000" dirty="0">
                <a:latin typeface="Calibri" panose="020F0502020204030204" pitchFamily="34" charset="0"/>
              </a:rPr>
            </a:br>
            <a:r>
              <a:rPr lang="en-US" dirty="0">
                <a:latin typeface="Arial" panose="020B0604020202020204" pitchFamily="34" charset="0"/>
              </a:rPr>
              <a:t>• </a:t>
            </a:r>
            <a:r>
              <a:rPr lang="en-US" dirty="0">
                <a:latin typeface="Calibri" panose="020F0502020204030204" pitchFamily="34" charset="0"/>
              </a:rPr>
              <a:t>Metabolism / catabolism </a:t>
            </a:r>
            <a:endParaRPr lang="en-US" dirty="0"/>
          </a:p>
          <a:p>
            <a:r>
              <a:rPr lang="en-US" dirty="0">
                <a:latin typeface="Arial" panose="020B0604020202020204" pitchFamily="34" charset="0"/>
              </a:rPr>
              <a:t>• </a:t>
            </a:r>
            <a:r>
              <a:rPr lang="en-US" dirty="0">
                <a:latin typeface="Calibri" panose="020F0502020204030204" pitchFamily="34" charset="0"/>
              </a:rPr>
              <a:t>Glycolysis / fermentation (very brief overview) </a:t>
            </a:r>
            <a:r>
              <a:rPr lang="en-US" dirty="0">
                <a:latin typeface="Arial" panose="020B0604020202020204" pitchFamily="34" charset="0"/>
              </a:rPr>
              <a:t>• </a:t>
            </a:r>
            <a:r>
              <a:rPr lang="en-US" dirty="0">
                <a:latin typeface="Calibri" panose="020F0502020204030204" pitchFamily="34" charset="0"/>
              </a:rPr>
              <a:t>Aerobic / anaerobic </a:t>
            </a:r>
            <a:endParaRPr lang="en-US" dirty="0"/>
          </a:p>
          <a:p>
            <a:endParaRPr lang="en-US" sz="2000" dirty="0">
              <a:latin typeface="Calibri" panose="020F0502020204030204" pitchFamily="34" charset="0"/>
            </a:endParaRPr>
          </a:p>
          <a:p>
            <a:r>
              <a:rPr lang="en-US" sz="2000" dirty="0">
                <a:latin typeface="Calibri" panose="020F0502020204030204" pitchFamily="34" charset="0"/>
              </a:rPr>
              <a:t>Bacterial gene expression </a:t>
            </a:r>
            <a:endParaRPr lang="en-US" dirty="0"/>
          </a:p>
          <a:p>
            <a:r>
              <a:rPr lang="en-US" dirty="0">
                <a:latin typeface="Arial" panose="020B0604020202020204" pitchFamily="34" charset="0"/>
              </a:rPr>
              <a:t>• </a:t>
            </a:r>
            <a:r>
              <a:rPr lang="en-US" dirty="0">
                <a:latin typeface="Calibri" panose="020F0502020204030204" pitchFamily="34" charset="0"/>
              </a:rPr>
              <a:t>Transcription and translation </a:t>
            </a:r>
            <a:endParaRPr lang="en-US" dirty="0"/>
          </a:p>
          <a:p>
            <a:r>
              <a:rPr lang="en-US" dirty="0">
                <a:latin typeface="Arial" panose="020B0604020202020204" pitchFamily="34" charset="0"/>
              </a:rPr>
              <a:t>• </a:t>
            </a:r>
            <a:r>
              <a:rPr lang="en-US" dirty="0">
                <a:latin typeface="Calibri" panose="020F0502020204030204" pitchFamily="34" charset="0"/>
              </a:rPr>
              <a:t>Control of gene expression </a:t>
            </a:r>
            <a:r>
              <a:rPr lang="en-US" sz="1600" dirty="0">
                <a:latin typeface="Arial" panose="020B0604020202020204" pitchFamily="34" charset="0"/>
              </a:rPr>
              <a:t>• </a:t>
            </a:r>
            <a:r>
              <a:rPr lang="en-US" sz="1600" dirty="0">
                <a:latin typeface="Calibri" panose="020F0502020204030204" pitchFamily="34" charset="0"/>
              </a:rPr>
              <a:t>Promoters and operators </a:t>
            </a:r>
            <a:endParaRPr lang="en-US" dirty="0"/>
          </a:p>
          <a:p>
            <a:endParaRPr lang="en-US" sz="2000" dirty="0">
              <a:latin typeface="Arial" panose="020B0604020202020204" pitchFamily="34" charset="0"/>
            </a:endParaRPr>
          </a:p>
          <a:p>
            <a:r>
              <a:rPr lang="en-US" sz="2000" dirty="0">
                <a:latin typeface="Calibri" panose="020F0502020204030204" pitchFamily="34" charset="0"/>
              </a:rPr>
              <a:t>Bacterial genetics </a:t>
            </a:r>
            <a:endParaRPr lang="en-US" dirty="0"/>
          </a:p>
        </p:txBody>
      </p:sp>
    </p:spTree>
    <p:extLst>
      <p:ext uri="{BB962C8B-B14F-4D97-AF65-F5344CB8AC3E}">
        <p14:creationId xmlns:p14="http://schemas.microsoft.com/office/powerpoint/2010/main" val="1178899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4C96DD-A9E6-5247-BECE-4C360022EE2B}"/>
              </a:ext>
            </a:extLst>
          </p:cNvPr>
          <p:cNvSpPr/>
          <p:nvPr/>
        </p:nvSpPr>
        <p:spPr>
          <a:xfrm>
            <a:off x="3048000" y="1997839"/>
            <a:ext cx="6096000" cy="3139321"/>
          </a:xfrm>
          <a:prstGeom prst="rect">
            <a:avLst/>
          </a:prstGeom>
        </p:spPr>
        <p:txBody>
          <a:bodyPr>
            <a:spAutoFit/>
          </a:bodyPr>
          <a:lstStyle/>
          <a:p>
            <a:r>
              <a:rPr lang="en-US" dirty="0">
                <a:latin typeface="Calibri" panose="020F0502020204030204" pitchFamily="34" charset="0"/>
              </a:rPr>
              <a:t>Carbon, nitrogen, phosphate.  Energy source, building blocks of lipids, proteins, and nucleic acids, and ions (used in metabolic pathways and enzyme cofactors). </a:t>
            </a:r>
          </a:p>
          <a:p>
            <a:endParaRPr lang="en-US" dirty="0"/>
          </a:p>
          <a:p>
            <a:r>
              <a:rPr lang="en-US" dirty="0">
                <a:latin typeface="Arial" panose="020B0604020202020204" pitchFamily="34" charset="0"/>
              </a:rPr>
              <a:t>• </a:t>
            </a:r>
            <a:r>
              <a:rPr lang="en-US" dirty="0">
                <a:latin typeface="Calibri" panose="020F0502020204030204" pitchFamily="34" charset="0"/>
              </a:rPr>
              <a:t>Obligate aerobes – Requires oxygen, uses glycolysis, Krebs cycle, electron trans chain </a:t>
            </a:r>
            <a:endParaRPr lang="en-US" dirty="0"/>
          </a:p>
          <a:p>
            <a:r>
              <a:rPr lang="en-US" dirty="0">
                <a:latin typeface="Arial" panose="020B0604020202020204" pitchFamily="34" charset="0"/>
              </a:rPr>
              <a:t>• </a:t>
            </a:r>
            <a:r>
              <a:rPr lang="en-US" dirty="0">
                <a:latin typeface="Calibri" panose="020F0502020204030204" pitchFamily="34" charset="0"/>
              </a:rPr>
              <a:t>Facultative anaerobes – Can still grow if there isn’t any (fermentation) </a:t>
            </a:r>
            <a:endParaRPr lang="en-US" dirty="0"/>
          </a:p>
          <a:p>
            <a:r>
              <a:rPr lang="en-US" dirty="0">
                <a:latin typeface="Arial" panose="020B0604020202020204" pitchFamily="34" charset="0"/>
              </a:rPr>
              <a:t>• </a:t>
            </a:r>
            <a:r>
              <a:rPr lang="en-US" dirty="0">
                <a:latin typeface="Calibri" panose="020F0502020204030204" pitchFamily="34" charset="0"/>
              </a:rPr>
              <a:t>Microaerophilic – prefers no oxygen, but can tolerate low amounts (it won’t kill them), they use fermentation </a:t>
            </a:r>
            <a:endParaRPr lang="en-US" dirty="0"/>
          </a:p>
          <a:p>
            <a:r>
              <a:rPr lang="en-US" dirty="0">
                <a:latin typeface="Arial" panose="020B0604020202020204" pitchFamily="34" charset="0"/>
              </a:rPr>
              <a:t>• </a:t>
            </a:r>
            <a:r>
              <a:rPr lang="en-US" dirty="0">
                <a:latin typeface="Calibri" panose="020F0502020204030204" pitchFamily="34" charset="0"/>
              </a:rPr>
              <a:t>Obligate anaerobes – oxygen will kill them </a:t>
            </a:r>
            <a:endParaRPr lang="en-US" dirty="0"/>
          </a:p>
        </p:txBody>
      </p:sp>
      <p:sp>
        <p:nvSpPr>
          <p:cNvPr id="4" name="TextBox 3">
            <a:extLst>
              <a:ext uri="{FF2B5EF4-FFF2-40B4-BE49-F238E27FC236}">
                <a16:creationId xmlns:a16="http://schemas.microsoft.com/office/drawing/2014/main" id="{55987292-E02E-4E49-BACA-03070D1037C3}"/>
              </a:ext>
            </a:extLst>
          </p:cNvPr>
          <p:cNvSpPr txBox="1"/>
          <p:nvPr/>
        </p:nvSpPr>
        <p:spPr>
          <a:xfrm>
            <a:off x="4893013" y="1196502"/>
            <a:ext cx="1772408" cy="369332"/>
          </a:xfrm>
          <a:prstGeom prst="rect">
            <a:avLst/>
          </a:prstGeom>
          <a:noFill/>
        </p:spPr>
        <p:txBody>
          <a:bodyPr wrap="none" rtlCol="0">
            <a:spAutoFit/>
          </a:bodyPr>
          <a:lstStyle/>
          <a:p>
            <a:r>
              <a:rPr lang="en-US" dirty="0"/>
              <a:t>Metabolic Needs</a:t>
            </a:r>
          </a:p>
        </p:txBody>
      </p:sp>
      <p:sp>
        <p:nvSpPr>
          <p:cNvPr id="5" name="TextBox 4">
            <a:extLst>
              <a:ext uri="{FF2B5EF4-FFF2-40B4-BE49-F238E27FC236}">
                <a16:creationId xmlns:a16="http://schemas.microsoft.com/office/drawing/2014/main" id="{D537BC2D-E8CF-0444-BE06-FFED442B712E}"/>
              </a:ext>
            </a:extLst>
          </p:cNvPr>
          <p:cNvSpPr txBox="1"/>
          <p:nvPr/>
        </p:nvSpPr>
        <p:spPr>
          <a:xfrm>
            <a:off x="7655668" y="5953328"/>
            <a:ext cx="3400546" cy="369332"/>
          </a:xfrm>
          <a:prstGeom prst="rect">
            <a:avLst/>
          </a:prstGeom>
          <a:noFill/>
        </p:spPr>
        <p:txBody>
          <a:bodyPr wrap="none" rtlCol="0">
            <a:spAutoFit/>
          </a:bodyPr>
          <a:lstStyle/>
          <a:p>
            <a:r>
              <a:rPr lang="en-US" dirty="0"/>
              <a:t>methanogenesis, hydrogen sulfide</a:t>
            </a:r>
          </a:p>
        </p:txBody>
      </p:sp>
      <p:pic>
        <p:nvPicPr>
          <p:cNvPr id="1025" name="Picture 1" descr="page4image264">
            <a:extLst>
              <a:ext uri="{FF2B5EF4-FFF2-40B4-BE49-F238E27FC236}">
                <a16:creationId xmlns:a16="http://schemas.microsoft.com/office/drawing/2014/main" id="{D1DF4B86-A1B3-674D-9C11-34DE5A039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58400"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11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711" y="125506"/>
            <a:ext cx="5362771" cy="6598244"/>
          </a:xfrm>
          <a:prstGeom prst="rect">
            <a:avLst/>
          </a:prstGeom>
        </p:spPr>
      </p:pic>
    </p:spTree>
    <p:extLst>
      <p:ext uri="{BB962C8B-B14F-4D97-AF65-F5344CB8AC3E}">
        <p14:creationId xmlns:p14="http://schemas.microsoft.com/office/powerpoint/2010/main" val="2140240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E2161-D533-5447-87CD-5F4B3CBCC2B4}"/>
              </a:ext>
            </a:extLst>
          </p:cNvPr>
          <p:cNvPicPr>
            <a:picLocks noChangeAspect="1"/>
          </p:cNvPicPr>
          <p:nvPr/>
        </p:nvPicPr>
        <p:blipFill>
          <a:blip r:embed="rId2"/>
          <a:stretch>
            <a:fillRect/>
          </a:stretch>
        </p:blipFill>
        <p:spPr>
          <a:xfrm>
            <a:off x="2089150" y="615950"/>
            <a:ext cx="8013700" cy="5626100"/>
          </a:xfrm>
          <a:prstGeom prst="rect">
            <a:avLst/>
          </a:prstGeom>
        </p:spPr>
      </p:pic>
      <p:sp>
        <p:nvSpPr>
          <p:cNvPr id="6" name="TextBox 5">
            <a:extLst>
              <a:ext uri="{FF2B5EF4-FFF2-40B4-BE49-F238E27FC236}">
                <a16:creationId xmlns:a16="http://schemas.microsoft.com/office/drawing/2014/main" id="{4966A5E1-7D2D-7140-ACA7-4BFB82518B60}"/>
              </a:ext>
            </a:extLst>
          </p:cNvPr>
          <p:cNvSpPr txBox="1"/>
          <p:nvPr/>
        </p:nvSpPr>
        <p:spPr>
          <a:xfrm>
            <a:off x="4108704" y="5498592"/>
            <a:ext cx="713272" cy="369332"/>
          </a:xfrm>
          <a:prstGeom prst="rect">
            <a:avLst/>
          </a:prstGeom>
          <a:solidFill>
            <a:srgbClr val="FFC000"/>
          </a:solidFill>
          <a:ln w="34925">
            <a:solidFill>
              <a:schemeClr val="tx1"/>
            </a:solidFill>
          </a:ln>
        </p:spPr>
        <p:txBody>
          <a:bodyPr wrap="none" rtlCol="0">
            <a:spAutoFit/>
          </a:bodyPr>
          <a:lstStyle/>
          <a:p>
            <a:r>
              <a:rPr lang="en-US" b="1" dirty="0"/>
              <a:t>4 ATP</a:t>
            </a:r>
          </a:p>
        </p:txBody>
      </p:sp>
    </p:spTree>
    <p:extLst>
      <p:ext uri="{BB962C8B-B14F-4D97-AF65-F5344CB8AC3E}">
        <p14:creationId xmlns:p14="http://schemas.microsoft.com/office/powerpoint/2010/main" val="3372606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57C821-2AD2-D34A-B66D-330EFF9D2B0B}"/>
              </a:ext>
            </a:extLst>
          </p:cNvPr>
          <p:cNvPicPr>
            <a:picLocks noChangeAspect="1"/>
          </p:cNvPicPr>
          <p:nvPr/>
        </p:nvPicPr>
        <p:blipFill>
          <a:blip r:embed="rId2"/>
          <a:stretch>
            <a:fillRect/>
          </a:stretch>
        </p:blipFill>
        <p:spPr>
          <a:xfrm>
            <a:off x="1308100" y="819150"/>
            <a:ext cx="9575800" cy="5219700"/>
          </a:xfrm>
          <a:prstGeom prst="rect">
            <a:avLst/>
          </a:prstGeom>
        </p:spPr>
      </p:pic>
    </p:spTree>
    <p:extLst>
      <p:ext uri="{BB962C8B-B14F-4D97-AF65-F5344CB8AC3E}">
        <p14:creationId xmlns:p14="http://schemas.microsoft.com/office/powerpoint/2010/main" val="3415747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09317A-5A78-F14A-A7CE-3DA161C11B8B}"/>
              </a:ext>
            </a:extLst>
          </p:cNvPr>
          <p:cNvPicPr>
            <a:picLocks noChangeAspect="1"/>
          </p:cNvPicPr>
          <p:nvPr/>
        </p:nvPicPr>
        <p:blipFill>
          <a:blip r:embed="rId2"/>
          <a:stretch>
            <a:fillRect/>
          </a:stretch>
        </p:blipFill>
        <p:spPr>
          <a:xfrm>
            <a:off x="2113064" y="287259"/>
            <a:ext cx="7965872" cy="4424441"/>
          </a:xfrm>
          <a:prstGeom prst="rect">
            <a:avLst/>
          </a:prstGeom>
        </p:spPr>
      </p:pic>
      <p:pic>
        <p:nvPicPr>
          <p:cNvPr id="5" name="Picture 4">
            <a:extLst>
              <a:ext uri="{FF2B5EF4-FFF2-40B4-BE49-F238E27FC236}">
                <a16:creationId xmlns:a16="http://schemas.microsoft.com/office/drawing/2014/main" id="{17D4F0EA-3340-4244-891D-166CE0088057}"/>
              </a:ext>
            </a:extLst>
          </p:cNvPr>
          <p:cNvPicPr>
            <a:picLocks noChangeAspect="1"/>
          </p:cNvPicPr>
          <p:nvPr/>
        </p:nvPicPr>
        <p:blipFill>
          <a:blip r:embed="rId3"/>
          <a:stretch>
            <a:fillRect/>
          </a:stretch>
        </p:blipFill>
        <p:spPr>
          <a:xfrm>
            <a:off x="819150" y="4711700"/>
            <a:ext cx="10553700" cy="2006600"/>
          </a:xfrm>
          <a:prstGeom prst="rect">
            <a:avLst/>
          </a:prstGeom>
        </p:spPr>
      </p:pic>
    </p:spTree>
    <p:extLst>
      <p:ext uri="{BB962C8B-B14F-4D97-AF65-F5344CB8AC3E}">
        <p14:creationId xmlns:p14="http://schemas.microsoft.com/office/powerpoint/2010/main" val="155248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F89ACB-DEBF-9B4F-8FFE-B96524909C96}"/>
              </a:ext>
            </a:extLst>
          </p:cNvPr>
          <p:cNvPicPr>
            <a:picLocks noChangeAspect="1"/>
          </p:cNvPicPr>
          <p:nvPr/>
        </p:nvPicPr>
        <p:blipFill>
          <a:blip r:embed="rId2"/>
          <a:stretch>
            <a:fillRect/>
          </a:stretch>
        </p:blipFill>
        <p:spPr>
          <a:xfrm>
            <a:off x="1327150" y="260350"/>
            <a:ext cx="9537700" cy="6337300"/>
          </a:xfrm>
          <a:prstGeom prst="rect">
            <a:avLst/>
          </a:prstGeom>
        </p:spPr>
      </p:pic>
    </p:spTree>
    <p:extLst>
      <p:ext uri="{BB962C8B-B14F-4D97-AF65-F5344CB8AC3E}">
        <p14:creationId xmlns:p14="http://schemas.microsoft.com/office/powerpoint/2010/main" val="3771719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213E3-1439-E34F-AC87-36C8248FF972}"/>
              </a:ext>
            </a:extLst>
          </p:cNvPr>
          <p:cNvPicPr>
            <a:picLocks noChangeAspect="1"/>
          </p:cNvPicPr>
          <p:nvPr/>
        </p:nvPicPr>
        <p:blipFill>
          <a:blip r:embed="rId2"/>
          <a:stretch>
            <a:fillRect/>
          </a:stretch>
        </p:blipFill>
        <p:spPr>
          <a:xfrm>
            <a:off x="1130300" y="488950"/>
            <a:ext cx="9931400" cy="5880100"/>
          </a:xfrm>
          <a:prstGeom prst="rect">
            <a:avLst/>
          </a:prstGeom>
        </p:spPr>
      </p:pic>
    </p:spTree>
    <p:extLst>
      <p:ext uri="{BB962C8B-B14F-4D97-AF65-F5344CB8AC3E}">
        <p14:creationId xmlns:p14="http://schemas.microsoft.com/office/powerpoint/2010/main" val="1056010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2EB952-95FB-D942-AA77-7AC0F130BBB8}"/>
              </a:ext>
            </a:extLst>
          </p:cNvPr>
          <p:cNvPicPr>
            <a:picLocks noChangeAspect="1"/>
          </p:cNvPicPr>
          <p:nvPr/>
        </p:nvPicPr>
        <p:blipFill>
          <a:blip r:embed="rId2"/>
          <a:stretch>
            <a:fillRect/>
          </a:stretch>
        </p:blipFill>
        <p:spPr>
          <a:xfrm>
            <a:off x="1638300" y="311150"/>
            <a:ext cx="8915400" cy="6235700"/>
          </a:xfrm>
          <a:prstGeom prst="rect">
            <a:avLst/>
          </a:prstGeom>
        </p:spPr>
      </p:pic>
    </p:spTree>
    <p:extLst>
      <p:ext uri="{BB962C8B-B14F-4D97-AF65-F5344CB8AC3E}">
        <p14:creationId xmlns:p14="http://schemas.microsoft.com/office/powerpoint/2010/main" val="426258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106E-93DB-A643-A49B-5C6FC2FD3DB4}"/>
              </a:ext>
            </a:extLst>
          </p:cNvPr>
          <p:cNvPicPr>
            <a:picLocks noChangeAspect="1"/>
          </p:cNvPicPr>
          <p:nvPr/>
        </p:nvPicPr>
        <p:blipFill>
          <a:blip r:embed="rId2"/>
          <a:stretch>
            <a:fillRect/>
          </a:stretch>
        </p:blipFill>
        <p:spPr>
          <a:xfrm>
            <a:off x="924767" y="2123182"/>
            <a:ext cx="10087584" cy="4615070"/>
          </a:xfrm>
          <a:prstGeom prst="rect">
            <a:avLst/>
          </a:prstGeom>
        </p:spPr>
      </p:pic>
      <p:sp>
        <p:nvSpPr>
          <p:cNvPr id="6" name="TextBox 5">
            <a:extLst>
              <a:ext uri="{FF2B5EF4-FFF2-40B4-BE49-F238E27FC236}">
                <a16:creationId xmlns:a16="http://schemas.microsoft.com/office/drawing/2014/main" id="{47F36D6F-7C0F-974F-B998-5F0DA95A6AA3}"/>
              </a:ext>
            </a:extLst>
          </p:cNvPr>
          <p:cNvSpPr txBox="1"/>
          <p:nvPr/>
        </p:nvSpPr>
        <p:spPr>
          <a:xfrm>
            <a:off x="149902" y="119748"/>
            <a:ext cx="4973477" cy="646331"/>
          </a:xfrm>
          <a:prstGeom prst="rect">
            <a:avLst/>
          </a:prstGeom>
          <a:noFill/>
        </p:spPr>
        <p:txBody>
          <a:bodyPr wrap="none" rtlCol="0">
            <a:spAutoFit/>
          </a:bodyPr>
          <a:lstStyle/>
          <a:p>
            <a:r>
              <a:rPr lang="en-US" sz="3600" b="1" dirty="0"/>
              <a:t>Factors for identification </a:t>
            </a:r>
          </a:p>
        </p:txBody>
      </p:sp>
      <p:sp>
        <p:nvSpPr>
          <p:cNvPr id="7" name="Rectangle 6">
            <a:extLst>
              <a:ext uri="{FF2B5EF4-FFF2-40B4-BE49-F238E27FC236}">
                <a16:creationId xmlns:a16="http://schemas.microsoft.com/office/drawing/2014/main" id="{8798BE18-0251-9D4A-8BE8-4354FE4BAF1E}"/>
              </a:ext>
            </a:extLst>
          </p:cNvPr>
          <p:cNvSpPr/>
          <p:nvPr/>
        </p:nvSpPr>
        <p:spPr>
          <a:xfrm>
            <a:off x="375578" y="1460504"/>
            <a:ext cx="2016899" cy="523220"/>
          </a:xfrm>
          <a:prstGeom prst="rect">
            <a:avLst/>
          </a:prstGeom>
        </p:spPr>
        <p:txBody>
          <a:bodyPr wrap="none">
            <a:spAutoFit/>
          </a:bodyPr>
          <a:lstStyle/>
          <a:p>
            <a:r>
              <a:rPr lang="en-US" sz="2800" b="1" dirty="0"/>
              <a:t>Morphology</a:t>
            </a:r>
            <a:endParaRPr lang="en-US" sz="2800" dirty="0"/>
          </a:p>
        </p:txBody>
      </p:sp>
    </p:spTree>
    <p:extLst>
      <p:ext uri="{BB962C8B-B14F-4D97-AF65-F5344CB8AC3E}">
        <p14:creationId xmlns:p14="http://schemas.microsoft.com/office/powerpoint/2010/main" val="2734061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32568F-654C-AB4F-822E-6405096E8F10}"/>
              </a:ext>
            </a:extLst>
          </p:cNvPr>
          <p:cNvPicPr>
            <a:picLocks noChangeAspect="1"/>
          </p:cNvPicPr>
          <p:nvPr/>
        </p:nvPicPr>
        <p:blipFill>
          <a:blip r:embed="rId2"/>
          <a:stretch>
            <a:fillRect/>
          </a:stretch>
        </p:blipFill>
        <p:spPr>
          <a:xfrm>
            <a:off x="1632077" y="2565400"/>
            <a:ext cx="8684006" cy="4153220"/>
          </a:xfrm>
          <a:prstGeom prst="rect">
            <a:avLst/>
          </a:prstGeom>
        </p:spPr>
      </p:pic>
      <p:pic>
        <p:nvPicPr>
          <p:cNvPr id="7" name="Picture 6">
            <a:extLst>
              <a:ext uri="{FF2B5EF4-FFF2-40B4-BE49-F238E27FC236}">
                <a16:creationId xmlns:a16="http://schemas.microsoft.com/office/drawing/2014/main" id="{B43DE6E1-CB38-D748-A4F6-82E409B8CD75}"/>
              </a:ext>
            </a:extLst>
          </p:cNvPr>
          <p:cNvPicPr>
            <a:picLocks noChangeAspect="1"/>
          </p:cNvPicPr>
          <p:nvPr/>
        </p:nvPicPr>
        <p:blipFill>
          <a:blip r:embed="rId3"/>
          <a:stretch>
            <a:fillRect/>
          </a:stretch>
        </p:blipFill>
        <p:spPr>
          <a:xfrm>
            <a:off x="1569660" y="2267712"/>
            <a:ext cx="8746423" cy="4450908"/>
          </a:xfrm>
          <a:prstGeom prst="rect">
            <a:avLst/>
          </a:prstGeom>
        </p:spPr>
      </p:pic>
      <p:pic>
        <p:nvPicPr>
          <p:cNvPr id="3" name="Picture 2">
            <a:extLst>
              <a:ext uri="{FF2B5EF4-FFF2-40B4-BE49-F238E27FC236}">
                <a16:creationId xmlns:a16="http://schemas.microsoft.com/office/drawing/2014/main" id="{ADF90398-02CE-3445-93C1-5F8D20F834F8}"/>
              </a:ext>
            </a:extLst>
          </p:cNvPr>
          <p:cNvPicPr>
            <a:picLocks noChangeAspect="1"/>
          </p:cNvPicPr>
          <p:nvPr/>
        </p:nvPicPr>
        <p:blipFill>
          <a:blip r:embed="rId4"/>
          <a:stretch>
            <a:fillRect/>
          </a:stretch>
        </p:blipFill>
        <p:spPr>
          <a:xfrm>
            <a:off x="690880" y="0"/>
            <a:ext cx="10566400" cy="2565400"/>
          </a:xfrm>
          <a:prstGeom prst="rect">
            <a:avLst/>
          </a:prstGeom>
        </p:spPr>
      </p:pic>
    </p:spTree>
    <p:extLst>
      <p:ext uri="{BB962C8B-B14F-4D97-AF65-F5344CB8AC3E}">
        <p14:creationId xmlns:p14="http://schemas.microsoft.com/office/powerpoint/2010/main" val="1228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ED95B9-C650-0E47-AF1C-CAE40AB351E6}"/>
              </a:ext>
            </a:extLst>
          </p:cNvPr>
          <p:cNvPicPr>
            <a:picLocks noChangeAspect="1"/>
          </p:cNvPicPr>
          <p:nvPr/>
        </p:nvPicPr>
        <p:blipFill>
          <a:blip r:embed="rId2"/>
          <a:stretch>
            <a:fillRect/>
          </a:stretch>
        </p:blipFill>
        <p:spPr>
          <a:xfrm>
            <a:off x="1346200" y="133350"/>
            <a:ext cx="9499600" cy="6591300"/>
          </a:xfrm>
          <a:prstGeom prst="rect">
            <a:avLst/>
          </a:prstGeom>
        </p:spPr>
      </p:pic>
    </p:spTree>
    <p:extLst>
      <p:ext uri="{BB962C8B-B14F-4D97-AF65-F5344CB8AC3E}">
        <p14:creationId xmlns:p14="http://schemas.microsoft.com/office/powerpoint/2010/main" val="2311953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153" y="6400"/>
            <a:ext cx="5668797" cy="6851600"/>
          </a:xfrm>
          <a:prstGeom prst="rect">
            <a:avLst/>
          </a:prstGeom>
        </p:spPr>
      </p:pic>
    </p:spTree>
    <p:extLst>
      <p:ext uri="{BB962C8B-B14F-4D97-AF65-F5344CB8AC3E}">
        <p14:creationId xmlns:p14="http://schemas.microsoft.com/office/powerpoint/2010/main" val="668004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79EF3-72B1-A748-AE04-1315BD35B67E}"/>
              </a:ext>
            </a:extLst>
          </p:cNvPr>
          <p:cNvPicPr>
            <a:picLocks noChangeAspect="1"/>
          </p:cNvPicPr>
          <p:nvPr/>
        </p:nvPicPr>
        <p:blipFill>
          <a:blip r:embed="rId2"/>
          <a:stretch>
            <a:fillRect/>
          </a:stretch>
        </p:blipFill>
        <p:spPr>
          <a:xfrm>
            <a:off x="1806763" y="0"/>
            <a:ext cx="8578474" cy="6858000"/>
          </a:xfrm>
          <a:prstGeom prst="rect">
            <a:avLst/>
          </a:prstGeom>
        </p:spPr>
      </p:pic>
    </p:spTree>
    <p:extLst>
      <p:ext uri="{BB962C8B-B14F-4D97-AF65-F5344CB8AC3E}">
        <p14:creationId xmlns:p14="http://schemas.microsoft.com/office/powerpoint/2010/main" val="733268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6F799-670E-CD43-BEE6-6532F3C86335}"/>
              </a:ext>
            </a:extLst>
          </p:cNvPr>
          <p:cNvPicPr>
            <a:picLocks noChangeAspect="1"/>
          </p:cNvPicPr>
          <p:nvPr/>
        </p:nvPicPr>
        <p:blipFill>
          <a:blip r:embed="rId2"/>
          <a:stretch>
            <a:fillRect/>
          </a:stretch>
        </p:blipFill>
        <p:spPr>
          <a:xfrm>
            <a:off x="1409700" y="901700"/>
            <a:ext cx="9372600" cy="5054600"/>
          </a:xfrm>
          <a:prstGeom prst="rect">
            <a:avLst/>
          </a:prstGeom>
        </p:spPr>
      </p:pic>
    </p:spTree>
    <p:extLst>
      <p:ext uri="{BB962C8B-B14F-4D97-AF65-F5344CB8AC3E}">
        <p14:creationId xmlns:p14="http://schemas.microsoft.com/office/powerpoint/2010/main" val="2475865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6525B-7370-AC4A-82AC-136370225B95}"/>
              </a:ext>
            </a:extLst>
          </p:cNvPr>
          <p:cNvPicPr>
            <a:picLocks noChangeAspect="1"/>
          </p:cNvPicPr>
          <p:nvPr/>
        </p:nvPicPr>
        <p:blipFill>
          <a:blip r:embed="rId2"/>
          <a:stretch>
            <a:fillRect/>
          </a:stretch>
        </p:blipFill>
        <p:spPr>
          <a:xfrm>
            <a:off x="1517650" y="584200"/>
            <a:ext cx="9156700" cy="5689600"/>
          </a:xfrm>
          <a:prstGeom prst="rect">
            <a:avLst/>
          </a:prstGeom>
        </p:spPr>
      </p:pic>
    </p:spTree>
    <p:extLst>
      <p:ext uri="{BB962C8B-B14F-4D97-AF65-F5344CB8AC3E}">
        <p14:creationId xmlns:p14="http://schemas.microsoft.com/office/powerpoint/2010/main" val="1465935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23604-E7B7-2C44-BBB0-AEC5AFF6FB98}"/>
              </a:ext>
            </a:extLst>
          </p:cNvPr>
          <p:cNvPicPr>
            <a:picLocks noChangeAspect="1"/>
          </p:cNvPicPr>
          <p:nvPr/>
        </p:nvPicPr>
        <p:blipFill>
          <a:blip r:embed="rId2"/>
          <a:stretch>
            <a:fillRect/>
          </a:stretch>
        </p:blipFill>
        <p:spPr>
          <a:xfrm>
            <a:off x="1473573" y="0"/>
            <a:ext cx="9244853" cy="6858000"/>
          </a:xfrm>
          <a:prstGeom prst="rect">
            <a:avLst/>
          </a:prstGeom>
        </p:spPr>
      </p:pic>
    </p:spTree>
    <p:extLst>
      <p:ext uri="{BB962C8B-B14F-4D97-AF65-F5344CB8AC3E}">
        <p14:creationId xmlns:p14="http://schemas.microsoft.com/office/powerpoint/2010/main" val="1510638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8E936-D40A-9C46-B7A1-B9485C05143B}"/>
              </a:ext>
            </a:extLst>
          </p:cNvPr>
          <p:cNvPicPr>
            <a:picLocks noChangeAspect="1"/>
          </p:cNvPicPr>
          <p:nvPr/>
        </p:nvPicPr>
        <p:blipFill>
          <a:blip r:embed="rId2"/>
          <a:stretch>
            <a:fillRect/>
          </a:stretch>
        </p:blipFill>
        <p:spPr>
          <a:xfrm>
            <a:off x="1911350" y="1153969"/>
            <a:ext cx="8369300" cy="4051300"/>
          </a:xfrm>
          <a:prstGeom prst="rect">
            <a:avLst/>
          </a:prstGeom>
        </p:spPr>
      </p:pic>
    </p:spTree>
    <p:extLst>
      <p:ext uri="{BB962C8B-B14F-4D97-AF65-F5344CB8AC3E}">
        <p14:creationId xmlns:p14="http://schemas.microsoft.com/office/powerpoint/2010/main" val="3477081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8244A2-D873-A649-8190-5D77AC86B9E3}"/>
              </a:ext>
            </a:extLst>
          </p:cNvPr>
          <p:cNvPicPr>
            <a:picLocks noChangeAspect="1"/>
          </p:cNvPicPr>
          <p:nvPr/>
        </p:nvPicPr>
        <p:blipFill>
          <a:blip r:embed="rId2"/>
          <a:stretch>
            <a:fillRect/>
          </a:stretch>
        </p:blipFill>
        <p:spPr>
          <a:xfrm>
            <a:off x="119496" y="508000"/>
            <a:ext cx="7824746" cy="4978400"/>
          </a:xfrm>
          <a:prstGeom prst="rect">
            <a:avLst/>
          </a:prstGeom>
        </p:spPr>
      </p:pic>
      <p:pic>
        <p:nvPicPr>
          <p:cNvPr id="5" name="Picture 4">
            <a:extLst>
              <a:ext uri="{FF2B5EF4-FFF2-40B4-BE49-F238E27FC236}">
                <a16:creationId xmlns:a16="http://schemas.microsoft.com/office/drawing/2014/main" id="{6091E222-FFEA-444A-A3C1-54515F61F6FB}"/>
              </a:ext>
            </a:extLst>
          </p:cNvPr>
          <p:cNvPicPr>
            <a:picLocks noChangeAspect="1"/>
          </p:cNvPicPr>
          <p:nvPr/>
        </p:nvPicPr>
        <p:blipFill>
          <a:blip r:embed="rId3"/>
          <a:stretch>
            <a:fillRect/>
          </a:stretch>
        </p:blipFill>
        <p:spPr>
          <a:xfrm>
            <a:off x="7474333" y="2847109"/>
            <a:ext cx="4426721" cy="1489364"/>
          </a:xfrm>
          <a:prstGeom prst="rect">
            <a:avLst/>
          </a:prstGeom>
        </p:spPr>
      </p:pic>
    </p:spTree>
    <p:extLst>
      <p:ext uri="{BB962C8B-B14F-4D97-AF65-F5344CB8AC3E}">
        <p14:creationId xmlns:p14="http://schemas.microsoft.com/office/powerpoint/2010/main" val="3952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88B03-F6D5-6640-8CE2-EEADBC967B44}"/>
              </a:ext>
            </a:extLst>
          </p:cNvPr>
          <p:cNvPicPr>
            <a:picLocks noChangeAspect="1"/>
          </p:cNvPicPr>
          <p:nvPr/>
        </p:nvPicPr>
        <p:blipFill>
          <a:blip r:embed="rId2"/>
          <a:stretch>
            <a:fillRect/>
          </a:stretch>
        </p:blipFill>
        <p:spPr>
          <a:xfrm>
            <a:off x="1427102" y="0"/>
            <a:ext cx="9337796" cy="6858000"/>
          </a:xfrm>
          <a:prstGeom prst="rect">
            <a:avLst/>
          </a:prstGeom>
        </p:spPr>
      </p:pic>
    </p:spTree>
    <p:extLst>
      <p:ext uri="{BB962C8B-B14F-4D97-AF65-F5344CB8AC3E}">
        <p14:creationId xmlns:p14="http://schemas.microsoft.com/office/powerpoint/2010/main" val="175457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B6B60-630C-8344-88A3-ACB9B34F79A7}"/>
              </a:ext>
            </a:extLst>
          </p:cNvPr>
          <p:cNvPicPr>
            <a:picLocks noChangeAspect="1"/>
          </p:cNvPicPr>
          <p:nvPr/>
        </p:nvPicPr>
        <p:blipFill>
          <a:blip r:embed="rId2"/>
          <a:stretch>
            <a:fillRect/>
          </a:stretch>
        </p:blipFill>
        <p:spPr>
          <a:xfrm>
            <a:off x="2514152" y="1983724"/>
            <a:ext cx="7583419" cy="3946473"/>
          </a:xfrm>
          <a:prstGeom prst="rect">
            <a:avLst/>
          </a:prstGeom>
        </p:spPr>
      </p:pic>
      <p:sp>
        <p:nvSpPr>
          <p:cNvPr id="4" name="TextBox 3">
            <a:extLst>
              <a:ext uri="{FF2B5EF4-FFF2-40B4-BE49-F238E27FC236}">
                <a16:creationId xmlns:a16="http://schemas.microsoft.com/office/drawing/2014/main" id="{F9EB32E8-0E94-5F4E-8281-7C90FEFB0D40}"/>
              </a:ext>
            </a:extLst>
          </p:cNvPr>
          <p:cNvSpPr txBox="1"/>
          <p:nvPr/>
        </p:nvSpPr>
        <p:spPr>
          <a:xfrm>
            <a:off x="149902" y="119748"/>
            <a:ext cx="4973477" cy="646331"/>
          </a:xfrm>
          <a:prstGeom prst="rect">
            <a:avLst/>
          </a:prstGeom>
          <a:noFill/>
        </p:spPr>
        <p:txBody>
          <a:bodyPr wrap="none" rtlCol="0">
            <a:spAutoFit/>
          </a:bodyPr>
          <a:lstStyle/>
          <a:p>
            <a:r>
              <a:rPr lang="en-US" sz="3600" b="1" dirty="0"/>
              <a:t>Factors for identification </a:t>
            </a:r>
          </a:p>
        </p:txBody>
      </p:sp>
      <p:sp>
        <p:nvSpPr>
          <p:cNvPr id="6" name="Rectangle 5">
            <a:extLst>
              <a:ext uri="{FF2B5EF4-FFF2-40B4-BE49-F238E27FC236}">
                <a16:creationId xmlns:a16="http://schemas.microsoft.com/office/drawing/2014/main" id="{41204EF9-4EE1-C840-AA7B-1B7BB1013BFF}"/>
              </a:ext>
            </a:extLst>
          </p:cNvPr>
          <p:cNvSpPr/>
          <p:nvPr/>
        </p:nvSpPr>
        <p:spPr>
          <a:xfrm>
            <a:off x="375578" y="1460504"/>
            <a:ext cx="4729243" cy="523220"/>
          </a:xfrm>
          <a:prstGeom prst="rect">
            <a:avLst/>
          </a:prstGeom>
        </p:spPr>
        <p:txBody>
          <a:bodyPr wrap="none">
            <a:spAutoFit/>
          </a:bodyPr>
          <a:lstStyle/>
          <a:p>
            <a:r>
              <a:rPr lang="en-US" sz="2800" b="1" dirty="0"/>
              <a:t>Morphology can go a long way</a:t>
            </a:r>
            <a:endParaRPr lang="en-US" sz="2800" dirty="0"/>
          </a:p>
        </p:txBody>
      </p:sp>
    </p:spTree>
    <p:extLst>
      <p:ext uri="{BB962C8B-B14F-4D97-AF65-F5344CB8AC3E}">
        <p14:creationId xmlns:p14="http://schemas.microsoft.com/office/powerpoint/2010/main" val="2464791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2AB2AD-8DC9-EF42-8465-A961810A463A}"/>
              </a:ext>
            </a:extLst>
          </p:cNvPr>
          <p:cNvPicPr>
            <a:picLocks noChangeAspect="1"/>
          </p:cNvPicPr>
          <p:nvPr/>
        </p:nvPicPr>
        <p:blipFill>
          <a:blip r:embed="rId2"/>
          <a:stretch>
            <a:fillRect/>
          </a:stretch>
        </p:blipFill>
        <p:spPr>
          <a:xfrm>
            <a:off x="812223" y="615950"/>
            <a:ext cx="9791700" cy="5626100"/>
          </a:xfrm>
          <a:prstGeom prst="rect">
            <a:avLst/>
          </a:prstGeom>
        </p:spPr>
      </p:pic>
    </p:spTree>
    <p:extLst>
      <p:ext uri="{BB962C8B-B14F-4D97-AF65-F5344CB8AC3E}">
        <p14:creationId xmlns:p14="http://schemas.microsoft.com/office/powerpoint/2010/main" val="3975570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A4D828-0048-E74D-9326-7C5B92D64717}"/>
              </a:ext>
            </a:extLst>
          </p:cNvPr>
          <p:cNvPicPr>
            <a:picLocks noChangeAspect="1"/>
          </p:cNvPicPr>
          <p:nvPr/>
        </p:nvPicPr>
        <p:blipFill>
          <a:blip r:embed="rId2"/>
          <a:stretch>
            <a:fillRect/>
          </a:stretch>
        </p:blipFill>
        <p:spPr>
          <a:xfrm>
            <a:off x="1695450" y="1492250"/>
            <a:ext cx="8801100" cy="3873500"/>
          </a:xfrm>
          <a:prstGeom prst="rect">
            <a:avLst/>
          </a:prstGeom>
        </p:spPr>
      </p:pic>
      <p:grpSp>
        <p:nvGrpSpPr>
          <p:cNvPr id="9" name="Group 8">
            <a:extLst>
              <a:ext uri="{FF2B5EF4-FFF2-40B4-BE49-F238E27FC236}">
                <a16:creationId xmlns:a16="http://schemas.microsoft.com/office/drawing/2014/main" id="{A3C87BF4-9C66-C340-BF08-4267BF9E2133}"/>
              </a:ext>
            </a:extLst>
          </p:cNvPr>
          <p:cNvGrpSpPr/>
          <p:nvPr/>
        </p:nvGrpSpPr>
        <p:grpSpPr>
          <a:xfrm>
            <a:off x="5268767" y="1734705"/>
            <a:ext cx="2374900" cy="2501900"/>
            <a:chOff x="5268767" y="1734705"/>
            <a:chExt cx="2374900" cy="2501900"/>
          </a:xfrm>
        </p:grpSpPr>
        <p:pic>
          <p:nvPicPr>
            <p:cNvPr id="7" name="Picture 6">
              <a:extLst>
                <a:ext uri="{FF2B5EF4-FFF2-40B4-BE49-F238E27FC236}">
                  <a16:creationId xmlns:a16="http://schemas.microsoft.com/office/drawing/2014/main" id="{80192D18-5B81-384E-8B14-1FB11DAE8CC9}"/>
                </a:ext>
              </a:extLst>
            </p:cNvPr>
            <p:cNvPicPr>
              <a:picLocks noChangeAspect="1"/>
            </p:cNvPicPr>
            <p:nvPr/>
          </p:nvPicPr>
          <p:blipFill>
            <a:blip r:embed="rId3"/>
            <a:stretch>
              <a:fillRect/>
            </a:stretch>
          </p:blipFill>
          <p:spPr>
            <a:xfrm>
              <a:off x="5268767" y="1734705"/>
              <a:ext cx="2374900" cy="2501900"/>
            </a:xfrm>
            <a:prstGeom prst="rect">
              <a:avLst/>
            </a:prstGeom>
          </p:spPr>
        </p:pic>
        <p:sp>
          <p:nvSpPr>
            <p:cNvPr id="8" name="TextBox 7">
              <a:extLst>
                <a:ext uri="{FF2B5EF4-FFF2-40B4-BE49-F238E27FC236}">
                  <a16:creationId xmlns:a16="http://schemas.microsoft.com/office/drawing/2014/main" id="{FA784218-E9AD-2540-BF3D-1C69D6D1EAF9}"/>
                </a:ext>
              </a:extLst>
            </p:cNvPr>
            <p:cNvSpPr txBox="1"/>
            <p:nvPr/>
          </p:nvSpPr>
          <p:spPr>
            <a:xfrm>
              <a:off x="6068290" y="1898073"/>
              <a:ext cx="1387175" cy="369332"/>
            </a:xfrm>
            <a:prstGeom prst="rect">
              <a:avLst/>
            </a:prstGeom>
            <a:noFill/>
          </p:spPr>
          <p:txBody>
            <a:bodyPr wrap="none" rtlCol="0">
              <a:spAutoFit/>
            </a:bodyPr>
            <a:lstStyle/>
            <a:p>
              <a:r>
                <a:rPr lang="en-US" b="1" dirty="0">
                  <a:solidFill>
                    <a:srgbClr val="FF0000"/>
                  </a:solidFill>
                </a:rPr>
                <a:t>NO LACTOSE</a:t>
              </a:r>
            </a:p>
          </p:txBody>
        </p:sp>
      </p:grpSp>
    </p:spTree>
    <p:extLst>
      <p:ext uri="{BB962C8B-B14F-4D97-AF65-F5344CB8AC3E}">
        <p14:creationId xmlns:p14="http://schemas.microsoft.com/office/powerpoint/2010/main" val="289885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CB1A0A-6A95-704C-9BE6-B6A196E2E8AA}"/>
              </a:ext>
            </a:extLst>
          </p:cNvPr>
          <p:cNvPicPr>
            <a:picLocks noChangeAspect="1"/>
          </p:cNvPicPr>
          <p:nvPr/>
        </p:nvPicPr>
        <p:blipFill>
          <a:blip r:embed="rId2"/>
          <a:stretch>
            <a:fillRect/>
          </a:stretch>
        </p:blipFill>
        <p:spPr>
          <a:xfrm>
            <a:off x="1522001" y="0"/>
            <a:ext cx="9147997" cy="6858000"/>
          </a:xfrm>
          <a:prstGeom prst="rect">
            <a:avLst/>
          </a:prstGeom>
        </p:spPr>
      </p:pic>
    </p:spTree>
    <p:extLst>
      <p:ext uri="{BB962C8B-B14F-4D97-AF65-F5344CB8AC3E}">
        <p14:creationId xmlns:p14="http://schemas.microsoft.com/office/powerpoint/2010/main" val="1086909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AEB10-2881-6645-A419-5967315A2D88}"/>
              </a:ext>
            </a:extLst>
          </p:cNvPr>
          <p:cNvPicPr>
            <a:picLocks noChangeAspect="1"/>
          </p:cNvPicPr>
          <p:nvPr/>
        </p:nvPicPr>
        <p:blipFill>
          <a:blip r:embed="rId2"/>
          <a:stretch>
            <a:fillRect/>
          </a:stretch>
        </p:blipFill>
        <p:spPr>
          <a:xfrm>
            <a:off x="1238774" y="0"/>
            <a:ext cx="9714451" cy="6858000"/>
          </a:xfrm>
          <a:prstGeom prst="rect">
            <a:avLst/>
          </a:prstGeom>
        </p:spPr>
      </p:pic>
    </p:spTree>
    <p:extLst>
      <p:ext uri="{BB962C8B-B14F-4D97-AF65-F5344CB8AC3E}">
        <p14:creationId xmlns:p14="http://schemas.microsoft.com/office/powerpoint/2010/main" val="837692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0984BB-A8D4-1643-A44E-90328B67764C}"/>
              </a:ext>
            </a:extLst>
          </p:cNvPr>
          <p:cNvPicPr>
            <a:picLocks noChangeAspect="1"/>
          </p:cNvPicPr>
          <p:nvPr/>
        </p:nvPicPr>
        <p:blipFill>
          <a:blip r:embed="rId2"/>
          <a:stretch>
            <a:fillRect/>
          </a:stretch>
        </p:blipFill>
        <p:spPr>
          <a:xfrm>
            <a:off x="1095629" y="0"/>
            <a:ext cx="10000742" cy="6858000"/>
          </a:xfrm>
          <a:prstGeom prst="rect">
            <a:avLst/>
          </a:prstGeom>
        </p:spPr>
      </p:pic>
    </p:spTree>
    <p:extLst>
      <p:ext uri="{BB962C8B-B14F-4D97-AF65-F5344CB8AC3E}">
        <p14:creationId xmlns:p14="http://schemas.microsoft.com/office/powerpoint/2010/main" val="2259741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7854C-BF5E-F24E-AA0B-0F55656C3830}"/>
              </a:ext>
            </a:extLst>
          </p:cNvPr>
          <p:cNvPicPr>
            <a:picLocks noChangeAspect="1"/>
          </p:cNvPicPr>
          <p:nvPr/>
        </p:nvPicPr>
        <p:blipFill>
          <a:blip r:embed="rId2"/>
          <a:stretch>
            <a:fillRect/>
          </a:stretch>
        </p:blipFill>
        <p:spPr>
          <a:xfrm>
            <a:off x="1348608" y="0"/>
            <a:ext cx="9494783" cy="6858000"/>
          </a:xfrm>
          <a:prstGeom prst="rect">
            <a:avLst/>
          </a:prstGeom>
        </p:spPr>
      </p:pic>
    </p:spTree>
    <p:extLst>
      <p:ext uri="{BB962C8B-B14F-4D97-AF65-F5344CB8AC3E}">
        <p14:creationId xmlns:p14="http://schemas.microsoft.com/office/powerpoint/2010/main" val="859634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3C8CD-925D-334A-ABEA-83514F95AD53}"/>
              </a:ext>
            </a:extLst>
          </p:cNvPr>
          <p:cNvPicPr>
            <a:picLocks noChangeAspect="1"/>
          </p:cNvPicPr>
          <p:nvPr/>
        </p:nvPicPr>
        <p:blipFill>
          <a:blip r:embed="rId2"/>
          <a:stretch>
            <a:fillRect/>
          </a:stretch>
        </p:blipFill>
        <p:spPr>
          <a:xfrm>
            <a:off x="1657047" y="0"/>
            <a:ext cx="8877905" cy="6858000"/>
          </a:xfrm>
          <a:prstGeom prst="rect">
            <a:avLst/>
          </a:prstGeom>
        </p:spPr>
      </p:pic>
    </p:spTree>
    <p:extLst>
      <p:ext uri="{BB962C8B-B14F-4D97-AF65-F5344CB8AC3E}">
        <p14:creationId xmlns:p14="http://schemas.microsoft.com/office/powerpoint/2010/main" val="2324103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127000"/>
            <a:ext cx="4953000" cy="6591300"/>
          </a:xfrm>
          <a:prstGeom prst="rect">
            <a:avLst/>
          </a:prstGeom>
        </p:spPr>
      </p:pic>
    </p:spTree>
    <p:extLst>
      <p:ext uri="{BB962C8B-B14F-4D97-AF65-F5344CB8AC3E}">
        <p14:creationId xmlns:p14="http://schemas.microsoft.com/office/powerpoint/2010/main" val="108872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94300" cy="6324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087" y="204322"/>
            <a:ext cx="4889500" cy="5283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6658" y="4518212"/>
            <a:ext cx="2165341" cy="2347628"/>
          </a:xfrm>
          <a:prstGeom prst="rect">
            <a:avLst/>
          </a:prstGeom>
        </p:spPr>
      </p:pic>
      <p:sp>
        <p:nvSpPr>
          <p:cNvPr id="5" name="Rectangle 4"/>
          <p:cNvSpPr/>
          <p:nvPr/>
        </p:nvSpPr>
        <p:spPr>
          <a:xfrm>
            <a:off x="3406588" y="5773271"/>
            <a:ext cx="735106" cy="770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284259" y="0"/>
            <a:ext cx="735106" cy="770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266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280" y="0"/>
            <a:ext cx="6131858" cy="4625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5" y="1"/>
            <a:ext cx="5905900" cy="4625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714" y="4769225"/>
            <a:ext cx="8313535" cy="2088776"/>
          </a:xfrm>
          <a:prstGeom prst="rect">
            <a:avLst/>
          </a:prstGeom>
        </p:spPr>
      </p:pic>
    </p:spTree>
    <p:extLst>
      <p:ext uri="{BB962C8B-B14F-4D97-AF65-F5344CB8AC3E}">
        <p14:creationId xmlns:p14="http://schemas.microsoft.com/office/powerpoint/2010/main" val="482517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376" y="51239"/>
            <a:ext cx="6539173" cy="6806761"/>
          </a:xfrm>
          <a:prstGeom prst="rect">
            <a:avLst/>
          </a:prstGeom>
        </p:spPr>
      </p:pic>
      <p:sp>
        <p:nvSpPr>
          <p:cNvPr id="3" name="TextBox 2"/>
          <p:cNvSpPr txBox="1"/>
          <p:nvPr/>
        </p:nvSpPr>
        <p:spPr>
          <a:xfrm>
            <a:off x="304800" y="359215"/>
            <a:ext cx="4123765" cy="2862322"/>
          </a:xfrm>
          <a:prstGeom prst="rect">
            <a:avLst/>
          </a:prstGeom>
          <a:noFill/>
        </p:spPr>
        <p:txBody>
          <a:bodyPr wrap="square" rtlCol="0">
            <a:spAutoFit/>
          </a:bodyPr>
          <a:lstStyle/>
          <a:p>
            <a:r>
              <a:rPr lang="en-US" sz="3600" dirty="0"/>
              <a:t>Wall and outer-membrane structure</a:t>
            </a:r>
          </a:p>
          <a:p>
            <a:r>
              <a:rPr lang="en-US" sz="3600" dirty="0"/>
              <a:t>is a big differentiator when classifying bacteria</a:t>
            </a:r>
          </a:p>
        </p:txBody>
      </p:sp>
      <p:sp>
        <p:nvSpPr>
          <p:cNvPr id="4" name="Rectangle 3"/>
          <p:cNvSpPr/>
          <p:nvPr/>
        </p:nvSpPr>
        <p:spPr>
          <a:xfrm>
            <a:off x="5854785" y="4266310"/>
            <a:ext cx="1983492" cy="461665"/>
          </a:xfrm>
          <a:prstGeom prst="rect">
            <a:avLst/>
          </a:prstGeom>
          <a:solidFill>
            <a:schemeClr val="bg1"/>
          </a:solidFill>
        </p:spPr>
        <p:txBody>
          <a:bodyPr wrap="none">
            <a:spAutoFit/>
          </a:bodyPr>
          <a:lstStyle/>
          <a:p>
            <a:r>
              <a:rPr lang="en-US" sz="2400" b="1" dirty="0"/>
              <a:t>Gram-Positive</a:t>
            </a:r>
          </a:p>
        </p:txBody>
      </p:sp>
      <p:sp>
        <p:nvSpPr>
          <p:cNvPr id="5" name="Rectangle 4"/>
          <p:cNvSpPr/>
          <p:nvPr/>
        </p:nvSpPr>
        <p:spPr>
          <a:xfrm>
            <a:off x="7838277" y="4266309"/>
            <a:ext cx="2108654" cy="461665"/>
          </a:xfrm>
          <a:prstGeom prst="rect">
            <a:avLst/>
          </a:prstGeom>
          <a:solidFill>
            <a:schemeClr val="bg1"/>
          </a:solidFill>
        </p:spPr>
        <p:txBody>
          <a:bodyPr wrap="none">
            <a:spAutoFit/>
          </a:bodyPr>
          <a:lstStyle/>
          <a:p>
            <a:r>
              <a:rPr lang="en-US" sz="2400" b="1"/>
              <a:t>Gram-Negative</a:t>
            </a:r>
            <a:endParaRPr lang="en-US" sz="2400" b="1" dirty="0"/>
          </a:p>
        </p:txBody>
      </p:sp>
      <p:cxnSp>
        <p:nvCxnSpPr>
          <p:cNvPr id="7" name="Straight Connector 6"/>
          <p:cNvCxnSpPr/>
          <p:nvPr/>
        </p:nvCxnSpPr>
        <p:spPr>
          <a:xfrm>
            <a:off x="7838277" y="51239"/>
            <a:ext cx="0" cy="46767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701553" y="359215"/>
            <a:ext cx="1308847" cy="93170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037755" y="1923754"/>
            <a:ext cx="1485794" cy="9628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10138" y="-38408"/>
            <a:ext cx="1485794" cy="962881"/>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993047" y="2853777"/>
            <a:ext cx="1074840" cy="73552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595932" y="3349403"/>
            <a:ext cx="1074840" cy="73552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44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03200"/>
            <a:ext cx="4978400" cy="6654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288" y="0"/>
            <a:ext cx="4953000" cy="6794500"/>
          </a:xfrm>
          <a:prstGeom prst="rect">
            <a:avLst/>
          </a:prstGeom>
        </p:spPr>
      </p:pic>
    </p:spTree>
    <p:extLst>
      <p:ext uri="{BB962C8B-B14F-4D97-AF65-F5344CB8AC3E}">
        <p14:creationId xmlns:p14="http://schemas.microsoft.com/office/powerpoint/2010/main" val="775657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247" y="14231"/>
            <a:ext cx="7637929" cy="6722157"/>
          </a:xfrm>
          <a:prstGeom prst="rect">
            <a:avLst/>
          </a:prstGeom>
        </p:spPr>
      </p:pic>
    </p:spTree>
    <p:extLst>
      <p:ext uri="{BB962C8B-B14F-4D97-AF65-F5344CB8AC3E}">
        <p14:creationId xmlns:p14="http://schemas.microsoft.com/office/powerpoint/2010/main" val="1244486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900" y="0"/>
            <a:ext cx="8691864" cy="6858000"/>
          </a:xfrm>
          <a:prstGeom prst="rect">
            <a:avLst/>
          </a:prstGeom>
        </p:spPr>
      </p:pic>
    </p:spTree>
    <p:extLst>
      <p:ext uri="{BB962C8B-B14F-4D97-AF65-F5344CB8AC3E}">
        <p14:creationId xmlns:p14="http://schemas.microsoft.com/office/powerpoint/2010/main" val="882528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7E1DD9-0B41-6843-8E1F-A1BD20F52FE9}"/>
              </a:ext>
            </a:extLst>
          </p:cNvPr>
          <p:cNvSpPr>
            <a:spLocks noGrp="1"/>
          </p:cNvSpPr>
          <p:nvPr>
            <p:ph type="sldNum" sz="quarter" idx="12"/>
          </p:nvPr>
        </p:nvSpPr>
        <p:spPr/>
        <p:txBody>
          <a:bodyPr/>
          <a:lstStyle/>
          <a:p>
            <a:fld id="{F7F41CB8-A0A0-4D45-BEF7-8A9AEC1880DB}" type="slidenum">
              <a:rPr lang="en-US" altLang="en-US"/>
              <a:pPr/>
              <a:t>63</a:t>
            </a:fld>
            <a:endParaRPr lang="en-US" altLang="en-US"/>
          </a:p>
        </p:txBody>
      </p:sp>
      <p:graphicFrame>
        <p:nvGraphicFramePr>
          <p:cNvPr id="47109" name="Object 5">
            <a:extLst>
              <a:ext uri="{FF2B5EF4-FFF2-40B4-BE49-F238E27FC236}">
                <a16:creationId xmlns:a16="http://schemas.microsoft.com/office/drawing/2014/main" id="{E3FD72A3-0B1B-9347-BB28-4356D9D91377}"/>
              </a:ext>
            </a:extLst>
          </p:cNvPr>
          <p:cNvGraphicFramePr>
            <a:graphicFrameLocks noChangeAspect="1"/>
          </p:cNvGraphicFramePr>
          <p:nvPr>
            <p:extLst>
              <p:ext uri="{D42A27DB-BD31-4B8C-83A1-F6EECF244321}">
                <p14:modId xmlns:p14="http://schemas.microsoft.com/office/powerpoint/2010/main" val="3369432903"/>
              </p:ext>
            </p:extLst>
          </p:nvPr>
        </p:nvGraphicFramePr>
        <p:xfrm>
          <a:off x="2258218" y="1884421"/>
          <a:ext cx="7239000" cy="3840162"/>
        </p:xfrm>
        <a:graphic>
          <a:graphicData uri="http://schemas.openxmlformats.org/presentationml/2006/ole">
            <mc:AlternateContent xmlns:mc="http://schemas.openxmlformats.org/markup-compatibility/2006">
              <mc:Choice xmlns:v="urn:schemas-microsoft-com:vml" Requires="v">
                <p:oleObj spid="_x0000_s2057" name="Photo Editor Photo" r:id="rId4" imgW="13144500" imgH="6972300" progId="MSPhotoEd.3">
                  <p:embed/>
                </p:oleObj>
              </mc:Choice>
              <mc:Fallback>
                <p:oleObj name="Photo Editor Photo" r:id="rId4" imgW="13144500" imgH="6972300" progId="MSPhotoEd.3">
                  <p:embed/>
                  <p:pic>
                    <p:nvPicPr>
                      <p:cNvPr id="47109" name="Object 5">
                        <a:extLst>
                          <a:ext uri="{FF2B5EF4-FFF2-40B4-BE49-F238E27FC236}">
                            <a16:creationId xmlns:a16="http://schemas.microsoft.com/office/drawing/2014/main" id="{E3FD72A3-0B1B-9347-BB28-4356D9D91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8218" y="1884421"/>
                        <a:ext cx="7239000" cy="384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08" name="Rectangle 4">
            <a:extLst>
              <a:ext uri="{FF2B5EF4-FFF2-40B4-BE49-F238E27FC236}">
                <a16:creationId xmlns:a16="http://schemas.microsoft.com/office/drawing/2014/main" id="{FA5F64EF-51F8-AC47-A605-0887DF71A261}"/>
              </a:ext>
            </a:extLst>
          </p:cNvPr>
          <p:cNvSpPr>
            <a:spLocks noGrp="1" noChangeArrowheads="1"/>
          </p:cNvSpPr>
          <p:nvPr>
            <p:ph type="title" idx="4294967295"/>
          </p:nvPr>
        </p:nvSpPr>
        <p:spPr>
          <a:xfrm>
            <a:off x="2258218" y="795454"/>
            <a:ext cx="7599363" cy="457200"/>
          </a:xfrm>
          <a:noFill/>
          <a:ln/>
        </p:spPr>
        <p:txBody>
          <a:bodyPr vert="horz" lIns="92075" tIns="46038" rIns="92075" bIns="46038" rtlCol="0" anchor="ctr">
            <a:normAutofit fontScale="90000"/>
          </a:bodyPr>
          <a:lstStyle/>
          <a:p>
            <a:r>
              <a:rPr lang="en-US" altLang="en-US" sz="2000" dirty="0">
                <a:latin typeface="Geneva" panose="020B0503030404040204" pitchFamily="34" charset="0"/>
                <a:cs typeface="Times New Roman" panose="02020603050405020304" pitchFamily="18" charset="0"/>
              </a:rPr>
              <a:t>Griffith's experiment 1928 demonstrating bacterial </a:t>
            </a:r>
            <a:r>
              <a:rPr lang="en-US" altLang="en-US" sz="2000" b="1" dirty="0">
                <a:latin typeface="Geneva" panose="020B0503030404040204" pitchFamily="34" charset="0"/>
                <a:cs typeface="Times New Roman" panose="02020603050405020304" pitchFamily="18" charset="0"/>
              </a:rPr>
              <a:t>transformation</a:t>
            </a:r>
            <a:endParaRPr lang="en-US" altLang="en-US" b="1" dirty="0">
              <a:latin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4862682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5A22720-8122-8F47-B3FB-39595FD72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3508" y="100806"/>
            <a:ext cx="2744787" cy="6656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actsex">
            <a:extLst>
              <a:ext uri="{FF2B5EF4-FFF2-40B4-BE49-F238E27FC236}">
                <a16:creationId xmlns:a16="http://schemas.microsoft.com/office/drawing/2014/main" id="{CE1DCDE6-FC92-C64E-823C-D894E2C9A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844" y="2381690"/>
            <a:ext cx="5296829" cy="33255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957511-B8C0-6B46-AE43-47A1A142F6C3}"/>
              </a:ext>
            </a:extLst>
          </p:cNvPr>
          <p:cNvSpPr txBox="1"/>
          <p:nvPr/>
        </p:nvSpPr>
        <p:spPr>
          <a:xfrm>
            <a:off x="1133705" y="613317"/>
            <a:ext cx="6180346" cy="369332"/>
          </a:xfrm>
          <a:prstGeom prst="rect">
            <a:avLst/>
          </a:prstGeom>
          <a:noFill/>
        </p:spPr>
        <p:txBody>
          <a:bodyPr wrap="none" rtlCol="0">
            <a:spAutoFit/>
          </a:bodyPr>
          <a:lstStyle/>
          <a:p>
            <a:r>
              <a:rPr lang="en-US" dirty="0"/>
              <a:t>Late 1950s, Lederberg and Tatum discover bacterial </a:t>
            </a:r>
            <a:r>
              <a:rPr lang="en-US" b="1" dirty="0"/>
              <a:t>conjugation</a:t>
            </a:r>
          </a:p>
        </p:txBody>
      </p:sp>
    </p:spTree>
    <p:extLst>
      <p:ext uri="{BB962C8B-B14F-4D97-AF65-F5344CB8AC3E}">
        <p14:creationId xmlns:p14="http://schemas.microsoft.com/office/powerpoint/2010/main" val="21045872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hagelyticcycle">
            <a:extLst>
              <a:ext uri="{FF2B5EF4-FFF2-40B4-BE49-F238E27FC236}">
                <a16:creationId xmlns:a16="http://schemas.microsoft.com/office/drawing/2014/main" id="{6FFA84B9-DBC6-1A4D-BD12-018E97B6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703" y="188118"/>
            <a:ext cx="7696200"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BD50686-6072-D94C-A9EF-C9F1CE9DA76C}"/>
              </a:ext>
            </a:extLst>
          </p:cNvPr>
          <p:cNvSpPr txBox="1"/>
          <p:nvPr/>
        </p:nvSpPr>
        <p:spPr>
          <a:xfrm>
            <a:off x="880946" y="758283"/>
            <a:ext cx="2267865" cy="369332"/>
          </a:xfrm>
          <a:prstGeom prst="rect">
            <a:avLst/>
          </a:prstGeom>
          <a:noFill/>
        </p:spPr>
        <p:txBody>
          <a:bodyPr wrap="none" rtlCol="0">
            <a:spAutoFit/>
          </a:bodyPr>
          <a:lstStyle/>
          <a:p>
            <a:r>
              <a:rPr lang="en-US" dirty="0"/>
              <a:t>Bacterial Transduction</a:t>
            </a:r>
          </a:p>
        </p:txBody>
      </p:sp>
    </p:spTree>
    <p:extLst>
      <p:ext uri="{BB962C8B-B14F-4D97-AF65-F5344CB8AC3E}">
        <p14:creationId xmlns:p14="http://schemas.microsoft.com/office/powerpoint/2010/main" val="499398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ransposonstructure">
            <a:extLst>
              <a:ext uri="{FF2B5EF4-FFF2-40B4-BE49-F238E27FC236}">
                <a16:creationId xmlns:a16="http://schemas.microsoft.com/office/drawing/2014/main" id="{3775CAFB-140F-9E4D-83DE-88EF4E236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035" y="188912"/>
            <a:ext cx="5795963" cy="6480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CB18A8-27CD-6F46-A9ED-82F13E13C75D}"/>
              </a:ext>
            </a:extLst>
          </p:cNvPr>
          <p:cNvSpPr txBox="1"/>
          <p:nvPr/>
        </p:nvSpPr>
        <p:spPr>
          <a:xfrm>
            <a:off x="1271239" y="602166"/>
            <a:ext cx="3215624" cy="369332"/>
          </a:xfrm>
          <a:prstGeom prst="rect">
            <a:avLst/>
          </a:prstGeom>
          <a:noFill/>
        </p:spPr>
        <p:txBody>
          <a:bodyPr wrap="none" rtlCol="0">
            <a:spAutoFit/>
          </a:bodyPr>
          <a:lstStyle/>
          <a:p>
            <a:r>
              <a:rPr lang="en-US" dirty="0"/>
              <a:t>Insertion Elements, Transposons</a:t>
            </a:r>
          </a:p>
        </p:txBody>
      </p:sp>
      <p:pic>
        <p:nvPicPr>
          <p:cNvPr id="4" name="Picture 2">
            <a:extLst>
              <a:ext uri="{FF2B5EF4-FFF2-40B4-BE49-F238E27FC236}">
                <a16:creationId xmlns:a16="http://schemas.microsoft.com/office/drawing/2014/main" id="{5963FA1E-C948-3E4E-BF74-3A54B3769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46" y="3429000"/>
            <a:ext cx="5161156" cy="263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254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43D2DF-1329-5B42-AD73-D635E966EBBB}"/>
              </a:ext>
            </a:extLst>
          </p:cNvPr>
          <p:cNvPicPr>
            <a:picLocks noChangeAspect="1"/>
          </p:cNvPicPr>
          <p:nvPr/>
        </p:nvPicPr>
        <p:blipFill>
          <a:blip r:embed="rId2"/>
          <a:stretch>
            <a:fillRect/>
          </a:stretch>
        </p:blipFill>
        <p:spPr>
          <a:xfrm>
            <a:off x="758283" y="0"/>
            <a:ext cx="4934950" cy="6858000"/>
          </a:xfrm>
          <a:prstGeom prst="rect">
            <a:avLst/>
          </a:prstGeom>
        </p:spPr>
      </p:pic>
      <p:pic>
        <p:nvPicPr>
          <p:cNvPr id="3" name="Picture 1026">
            <a:extLst>
              <a:ext uri="{FF2B5EF4-FFF2-40B4-BE49-F238E27FC236}">
                <a16:creationId xmlns:a16="http://schemas.microsoft.com/office/drawing/2014/main" id="{F6DB3A64-9F1B-0244-99B4-5D77D4A35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7901000" y="-764880"/>
            <a:ext cx="2272100" cy="496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B2BCA5A-1B26-6F4F-A412-2E9CA9625D05}"/>
              </a:ext>
            </a:extLst>
          </p:cNvPr>
          <p:cNvSpPr txBox="1"/>
          <p:nvPr/>
        </p:nvSpPr>
        <p:spPr>
          <a:xfrm>
            <a:off x="8061847" y="211872"/>
            <a:ext cx="1950406" cy="369332"/>
          </a:xfrm>
          <a:prstGeom prst="rect">
            <a:avLst/>
          </a:prstGeom>
          <a:noFill/>
        </p:spPr>
        <p:txBody>
          <a:bodyPr wrap="none" rtlCol="0">
            <a:spAutoFit/>
          </a:bodyPr>
          <a:lstStyle/>
          <a:p>
            <a:r>
              <a:rPr lang="en-US" dirty="0"/>
              <a:t>Cancers in humans</a:t>
            </a:r>
          </a:p>
        </p:txBody>
      </p:sp>
      <p:pic>
        <p:nvPicPr>
          <p:cNvPr id="6" name="Picture 5">
            <a:extLst>
              <a:ext uri="{FF2B5EF4-FFF2-40B4-BE49-F238E27FC236}">
                <a16:creationId xmlns:a16="http://schemas.microsoft.com/office/drawing/2014/main" id="{A78FF72D-0C41-D243-80FC-9C5457AB528D}"/>
              </a:ext>
            </a:extLst>
          </p:cNvPr>
          <p:cNvPicPr>
            <a:picLocks noChangeAspect="1"/>
          </p:cNvPicPr>
          <p:nvPr/>
        </p:nvPicPr>
        <p:blipFill>
          <a:blip r:embed="rId4"/>
          <a:stretch>
            <a:fillRect/>
          </a:stretch>
        </p:blipFill>
        <p:spPr>
          <a:xfrm>
            <a:off x="6554916" y="3657600"/>
            <a:ext cx="1903444" cy="2988528"/>
          </a:xfrm>
          <a:prstGeom prst="rect">
            <a:avLst/>
          </a:prstGeom>
        </p:spPr>
      </p:pic>
      <p:sp>
        <p:nvSpPr>
          <p:cNvPr id="7" name="TextBox 6">
            <a:extLst>
              <a:ext uri="{FF2B5EF4-FFF2-40B4-BE49-F238E27FC236}">
                <a16:creationId xmlns:a16="http://schemas.microsoft.com/office/drawing/2014/main" id="{44B21220-17FD-3A4C-B9EE-8C5C6C7412E8}"/>
              </a:ext>
            </a:extLst>
          </p:cNvPr>
          <p:cNvSpPr txBox="1"/>
          <p:nvPr/>
        </p:nvSpPr>
        <p:spPr>
          <a:xfrm>
            <a:off x="5912387" y="3288268"/>
            <a:ext cx="3188502" cy="369332"/>
          </a:xfrm>
          <a:prstGeom prst="rect">
            <a:avLst/>
          </a:prstGeom>
          <a:noFill/>
        </p:spPr>
        <p:txBody>
          <a:bodyPr wrap="none" rtlCol="0">
            <a:spAutoFit/>
          </a:bodyPr>
          <a:lstStyle/>
          <a:p>
            <a:r>
              <a:rPr lang="en-US" dirty="0"/>
              <a:t>Antibiotic resistance in bacteria</a:t>
            </a:r>
          </a:p>
        </p:txBody>
      </p:sp>
      <p:sp>
        <p:nvSpPr>
          <p:cNvPr id="8" name="TextBox 7">
            <a:extLst>
              <a:ext uri="{FF2B5EF4-FFF2-40B4-BE49-F238E27FC236}">
                <a16:creationId xmlns:a16="http://schemas.microsoft.com/office/drawing/2014/main" id="{C62A099D-5E95-8A4D-B18F-EE9CE3BA5C32}"/>
              </a:ext>
            </a:extLst>
          </p:cNvPr>
          <p:cNvSpPr txBox="1"/>
          <p:nvPr/>
        </p:nvSpPr>
        <p:spPr>
          <a:xfrm>
            <a:off x="9320043" y="3288268"/>
            <a:ext cx="2709268" cy="369332"/>
          </a:xfrm>
          <a:prstGeom prst="rect">
            <a:avLst/>
          </a:prstGeom>
          <a:noFill/>
        </p:spPr>
        <p:txBody>
          <a:bodyPr wrap="none" rtlCol="0">
            <a:spAutoFit/>
          </a:bodyPr>
          <a:lstStyle/>
          <a:p>
            <a:r>
              <a:rPr lang="en-US" dirty="0"/>
              <a:t>Interspecies sex in bacteria</a:t>
            </a:r>
          </a:p>
        </p:txBody>
      </p:sp>
      <p:pic>
        <p:nvPicPr>
          <p:cNvPr id="10" name="Picture 9">
            <a:extLst>
              <a:ext uri="{FF2B5EF4-FFF2-40B4-BE49-F238E27FC236}">
                <a16:creationId xmlns:a16="http://schemas.microsoft.com/office/drawing/2014/main" id="{04A98832-FE2F-754E-859E-3F5E9804BC7C}"/>
              </a:ext>
            </a:extLst>
          </p:cNvPr>
          <p:cNvPicPr>
            <a:picLocks noChangeAspect="1"/>
          </p:cNvPicPr>
          <p:nvPr/>
        </p:nvPicPr>
        <p:blipFill>
          <a:blip r:embed="rId5"/>
          <a:stretch>
            <a:fillRect/>
          </a:stretch>
        </p:blipFill>
        <p:spPr>
          <a:xfrm>
            <a:off x="8757635" y="4004697"/>
            <a:ext cx="3193617" cy="2361286"/>
          </a:xfrm>
          <a:prstGeom prst="rect">
            <a:avLst/>
          </a:prstGeom>
        </p:spPr>
      </p:pic>
    </p:spTree>
    <p:extLst>
      <p:ext uri="{BB962C8B-B14F-4D97-AF65-F5344CB8AC3E}">
        <p14:creationId xmlns:p14="http://schemas.microsoft.com/office/powerpoint/2010/main" val="372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7C4887-9991-5042-BDB2-CD3295141124}"/>
              </a:ext>
            </a:extLst>
          </p:cNvPr>
          <p:cNvSpPr/>
          <p:nvPr/>
        </p:nvSpPr>
        <p:spPr>
          <a:xfrm>
            <a:off x="249043" y="2698584"/>
            <a:ext cx="6096000" cy="2308324"/>
          </a:xfrm>
          <a:prstGeom prst="rect">
            <a:avLst/>
          </a:prstGeom>
        </p:spPr>
        <p:txBody>
          <a:bodyPr>
            <a:spAutoFit/>
          </a:bodyPr>
          <a:lstStyle/>
          <a:p>
            <a:pPr marL="285750" indent="-285750">
              <a:buFont typeface="Arial" panose="020B0604020202020204" pitchFamily="34" charset="0"/>
              <a:buChar char="•"/>
            </a:pPr>
            <a:r>
              <a:rPr lang="en-US" dirty="0">
                <a:latin typeface="Calibri" panose="020F0502020204030204" pitchFamily="34" charset="0"/>
              </a:rPr>
              <a:t>Pathogenicity islands are large genetic regions in the chromosome or on plasmids that contain sets of genes encoding numerous virulence factors that may require coordinated expression </a:t>
            </a:r>
            <a:endParaRPr lang="en-US" dirty="0"/>
          </a:p>
          <a:p>
            <a:pPr marL="285750" indent="-285750">
              <a:buFont typeface="Arial" panose="020B0604020202020204" pitchFamily="34" charset="0"/>
              <a:buChar char="•"/>
            </a:pPr>
            <a:r>
              <a:rPr lang="en-US" dirty="0">
                <a:latin typeface="Calibri" panose="020F0502020204030204" pitchFamily="34" charset="0"/>
              </a:rPr>
              <a:t>Can be found in some Gram+ and Gram - bacteria </a:t>
            </a:r>
            <a:endParaRPr lang="en-US" dirty="0">
              <a:latin typeface="Arial" panose="020B0604020202020204" pitchFamily="34" charset="0"/>
            </a:endParaRPr>
          </a:p>
          <a:p>
            <a:pPr marL="285750" indent="-285750">
              <a:buFont typeface="Arial" panose="020B0604020202020204" pitchFamily="34" charset="0"/>
              <a:buChar char="•"/>
            </a:pPr>
            <a:r>
              <a:rPr lang="en-US" dirty="0">
                <a:latin typeface="Calibri" panose="020F0502020204030204" pitchFamily="34" charset="0"/>
              </a:rPr>
              <a:t>These genes may be turned on by a single stimulus (e.g., temperature of the gut, pH of a lysosome) </a:t>
            </a:r>
            <a:endParaRPr lang="en-US" dirty="0">
              <a:latin typeface="Arial" panose="020B0604020202020204" pitchFamily="34" charset="0"/>
            </a:endParaRPr>
          </a:p>
          <a:p>
            <a:pPr marL="285750" indent="-285750">
              <a:buFont typeface="Arial" panose="020B0604020202020204" pitchFamily="34" charset="0"/>
              <a:buChar char="•"/>
            </a:pPr>
            <a:r>
              <a:rPr lang="en-US" dirty="0">
                <a:latin typeface="Calibri" panose="020F0502020204030204" pitchFamily="34" charset="0"/>
              </a:rPr>
              <a:t>Mostly transferred on transposons </a:t>
            </a:r>
            <a:endParaRPr lang="en-US" dirty="0"/>
          </a:p>
        </p:txBody>
      </p:sp>
      <p:sp>
        <p:nvSpPr>
          <p:cNvPr id="3" name="TextBox 2">
            <a:extLst>
              <a:ext uri="{FF2B5EF4-FFF2-40B4-BE49-F238E27FC236}">
                <a16:creationId xmlns:a16="http://schemas.microsoft.com/office/drawing/2014/main" id="{EB51D998-E6CB-0645-A8A4-1E0154068453}"/>
              </a:ext>
            </a:extLst>
          </p:cNvPr>
          <p:cNvSpPr txBox="1"/>
          <p:nvPr/>
        </p:nvSpPr>
        <p:spPr>
          <a:xfrm>
            <a:off x="4259766" y="1170878"/>
            <a:ext cx="3107197" cy="523220"/>
          </a:xfrm>
          <a:prstGeom prst="rect">
            <a:avLst/>
          </a:prstGeom>
          <a:noFill/>
        </p:spPr>
        <p:txBody>
          <a:bodyPr wrap="none" rtlCol="0">
            <a:spAutoFit/>
          </a:bodyPr>
          <a:lstStyle/>
          <a:p>
            <a:r>
              <a:rPr lang="en-US" sz="2800" b="1" dirty="0" err="1"/>
              <a:t>Pathgenicity</a:t>
            </a:r>
            <a:r>
              <a:rPr lang="en-US" sz="2800" b="1" dirty="0"/>
              <a:t> Islands</a:t>
            </a:r>
          </a:p>
        </p:txBody>
      </p:sp>
      <p:pic>
        <p:nvPicPr>
          <p:cNvPr id="5" name="Picture 4">
            <a:extLst>
              <a:ext uri="{FF2B5EF4-FFF2-40B4-BE49-F238E27FC236}">
                <a16:creationId xmlns:a16="http://schemas.microsoft.com/office/drawing/2014/main" id="{7B4079D8-4F6D-874D-84A3-91F794E3A6AC}"/>
              </a:ext>
            </a:extLst>
          </p:cNvPr>
          <p:cNvPicPr>
            <a:picLocks noChangeAspect="1"/>
          </p:cNvPicPr>
          <p:nvPr/>
        </p:nvPicPr>
        <p:blipFill>
          <a:blip r:embed="rId2"/>
          <a:stretch>
            <a:fillRect/>
          </a:stretch>
        </p:blipFill>
        <p:spPr>
          <a:xfrm>
            <a:off x="6054803" y="2013589"/>
            <a:ext cx="5888154" cy="3678314"/>
          </a:xfrm>
          <a:prstGeom prst="rect">
            <a:avLst/>
          </a:prstGeom>
        </p:spPr>
      </p:pic>
    </p:spTree>
    <p:extLst>
      <p:ext uri="{BB962C8B-B14F-4D97-AF65-F5344CB8AC3E}">
        <p14:creationId xmlns:p14="http://schemas.microsoft.com/office/powerpoint/2010/main" val="2930291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26B1F-4418-B542-9E19-226069C0B215}"/>
              </a:ext>
            </a:extLst>
          </p:cNvPr>
          <p:cNvPicPr>
            <a:picLocks noChangeAspect="1"/>
          </p:cNvPicPr>
          <p:nvPr/>
        </p:nvPicPr>
        <p:blipFill>
          <a:blip r:embed="rId2"/>
          <a:stretch>
            <a:fillRect/>
          </a:stretch>
        </p:blipFill>
        <p:spPr>
          <a:xfrm>
            <a:off x="364322" y="626713"/>
            <a:ext cx="8110606" cy="5604574"/>
          </a:xfrm>
          <a:prstGeom prst="rect">
            <a:avLst/>
          </a:prstGeom>
        </p:spPr>
      </p:pic>
      <p:sp>
        <p:nvSpPr>
          <p:cNvPr id="4" name="TextBox 3">
            <a:extLst>
              <a:ext uri="{FF2B5EF4-FFF2-40B4-BE49-F238E27FC236}">
                <a16:creationId xmlns:a16="http://schemas.microsoft.com/office/drawing/2014/main" id="{3AA767CD-BCEA-E44D-8975-D682CCE72BF5}"/>
              </a:ext>
            </a:extLst>
          </p:cNvPr>
          <p:cNvSpPr txBox="1"/>
          <p:nvPr/>
        </p:nvSpPr>
        <p:spPr>
          <a:xfrm>
            <a:off x="8392771" y="1092819"/>
            <a:ext cx="2665473" cy="369332"/>
          </a:xfrm>
          <a:prstGeom prst="rect">
            <a:avLst/>
          </a:prstGeom>
          <a:noFill/>
        </p:spPr>
        <p:txBody>
          <a:bodyPr wrap="none" rtlCol="0">
            <a:spAutoFit/>
          </a:bodyPr>
          <a:lstStyle/>
          <a:p>
            <a:r>
              <a:rPr lang="en-US" dirty="0"/>
              <a:t>Enterohemorrhagic </a:t>
            </a:r>
            <a:r>
              <a:rPr lang="en-US" i="1" dirty="0"/>
              <a:t>E. coli</a:t>
            </a:r>
            <a:r>
              <a:rPr lang="en-US" dirty="0"/>
              <a:t>)</a:t>
            </a:r>
          </a:p>
        </p:txBody>
      </p:sp>
      <p:sp>
        <p:nvSpPr>
          <p:cNvPr id="5" name="Rectangle 4">
            <a:extLst>
              <a:ext uri="{FF2B5EF4-FFF2-40B4-BE49-F238E27FC236}">
                <a16:creationId xmlns:a16="http://schemas.microsoft.com/office/drawing/2014/main" id="{995F4863-8BE1-F64F-9E0B-F0C84565CD3E}"/>
              </a:ext>
            </a:extLst>
          </p:cNvPr>
          <p:cNvSpPr/>
          <p:nvPr/>
        </p:nvSpPr>
        <p:spPr>
          <a:xfrm>
            <a:off x="8544072" y="3292721"/>
            <a:ext cx="2445028" cy="369332"/>
          </a:xfrm>
          <a:prstGeom prst="rect">
            <a:avLst/>
          </a:prstGeom>
        </p:spPr>
        <p:txBody>
          <a:bodyPr wrap="none">
            <a:spAutoFit/>
          </a:bodyPr>
          <a:lstStyle/>
          <a:p>
            <a:r>
              <a:rPr lang="en-US" dirty="0"/>
              <a:t>Enteropathogenic </a:t>
            </a:r>
            <a:r>
              <a:rPr lang="en-US" i="1" dirty="0"/>
              <a:t>E. coli</a:t>
            </a:r>
            <a:endParaRPr lang="en-US" dirty="0"/>
          </a:p>
        </p:txBody>
      </p:sp>
      <p:sp>
        <p:nvSpPr>
          <p:cNvPr id="6" name="Rectangle 5">
            <a:extLst>
              <a:ext uri="{FF2B5EF4-FFF2-40B4-BE49-F238E27FC236}">
                <a16:creationId xmlns:a16="http://schemas.microsoft.com/office/drawing/2014/main" id="{01FB70A2-076C-6546-BC94-7DE8080531DB}"/>
              </a:ext>
            </a:extLst>
          </p:cNvPr>
          <p:cNvSpPr/>
          <p:nvPr/>
        </p:nvSpPr>
        <p:spPr>
          <a:xfrm>
            <a:off x="8544072" y="4977005"/>
            <a:ext cx="2170722" cy="369332"/>
          </a:xfrm>
          <a:prstGeom prst="rect">
            <a:avLst/>
          </a:prstGeom>
        </p:spPr>
        <p:txBody>
          <a:bodyPr wrap="none">
            <a:spAutoFit/>
          </a:bodyPr>
          <a:lstStyle/>
          <a:p>
            <a:r>
              <a:rPr lang="en-US" dirty="0" err="1"/>
              <a:t>Uropathogenic</a:t>
            </a:r>
            <a:r>
              <a:rPr lang="en-US" dirty="0"/>
              <a:t> </a:t>
            </a:r>
            <a:r>
              <a:rPr lang="en-US" i="1" dirty="0"/>
              <a:t>E. coli</a:t>
            </a:r>
            <a:endParaRPr lang="en-US" dirty="0"/>
          </a:p>
        </p:txBody>
      </p:sp>
      <p:sp>
        <p:nvSpPr>
          <p:cNvPr id="7" name="TextBox 6">
            <a:extLst>
              <a:ext uri="{FF2B5EF4-FFF2-40B4-BE49-F238E27FC236}">
                <a16:creationId xmlns:a16="http://schemas.microsoft.com/office/drawing/2014/main" id="{C7A6EC65-A045-414C-B367-290D98CACE8E}"/>
              </a:ext>
            </a:extLst>
          </p:cNvPr>
          <p:cNvSpPr txBox="1"/>
          <p:nvPr/>
        </p:nvSpPr>
        <p:spPr>
          <a:xfrm>
            <a:off x="8392771" y="1586152"/>
            <a:ext cx="2803053" cy="923330"/>
          </a:xfrm>
          <a:prstGeom prst="rect">
            <a:avLst/>
          </a:prstGeom>
          <a:noFill/>
        </p:spPr>
        <p:txBody>
          <a:bodyPr wrap="square" rtlCol="0">
            <a:spAutoFit/>
          </a:bodyPr>
          <a:lstStyle/>
          <a:p>
            <a:r>
              <a:rPr lang="en-US" dirty="0"/>
              <a:t>severe bloody diarrhea and kidney failure by producing Shiga toxins</a:t>
            </a:r>
          </a:p>
        </p:txBody>
      </p:sp>
      <p:sp>
        <p:nvSpPr>
          <p:cNvPr id="8" name="Rectangle 7">
            <a:extLst>
              <a:ext uri="{FF2B5EF4-FFF2-40B4-BE49-F238E27FC236}">
                <a16:creationId xmlns:a16="http://schemas.microsoft.com/office/drawing/2014/main" id="{B2CB615C-5DB9-314E-BD0B-3BA89FB1D274}"/>
              </a:ext>
            </a:extLst>
          </p:cNvPr>
          <p:cNvSpPr/>
          <p:nvPr/>
        </p:nvSpPr>
        <p:spPr>
          <a:xfrm>
            <a:off x="8544072" y="3662053"/>
            <a:ext cx="2445028" cy="923330"/>
          </a:xfrm>
          <a:prstGeom prst="rect">
            <a:avLst/>
          </a:prstGeom>
        </p:spPr>
        <p:txBody>
          <a:bodyPr wrap="square">
            <a:spAutoFit/>
          </a:bodyPr>
          <a:lstStyle/>
          <a:p>
            <a:r>
              <a:rPr lang="en-US" dirty="0"/>
              <a:t>watery diarrhea, by damaging gut lining but lacks Shiga toxins</a:t>
            </a:r>
          </a:p>
        </p:txBody>
      </p:sp>
      <p:sp>
        <p:nvSpPr>
          <p:cNvPr id="9" name="Rectangle 8">
            <a:extLst>
              <a:ext uri="{FF2B5EF4-FFF2-40B4-BE49-F238E27FC236}">
                <a16:creationId xmlns:a16="http://schemas.microsoft.com/office/drawing/2014/main" id="{6CAD6B32-4F06-C44A-A9FD-D4EF9A06DBA8}"/>
              </a:ext>
            </a:extLst>
          </p:cNvPr>
          <p:cNvSpPr/>
          <p:nvPr/>
        </p:nvSpPr>
        <p:spPr>
          <a:xfrm>
            <a:off x="8544072" y="5346337"/>
            <a:ext cx="3108952" cy="923330"/>
          </a:xfrm>
          <a:prstGeom prst="rect">
            <a:avLst/>
          </a:prstGeom>
        </p:spPr>
        <p:txBody>
          <a:bodyPr wrap="square">
            <a:spAutoFit/>
          </a:bodyPr>
          <a:lstStyle/>
          <a:p>
            <a:r>
              <a:rPr lang="en-US" dirty="0"/>
              <a:t>urinary tract infections (UTIs) through adhesion and invasion of urinary tract cells</a:t>
            </a:r>
          </a:p>
        </p:txBody>
      </p:sp>
    </p:spTree>
    <p:extLst>
      <p:ext uri="{BB962C8B-B14F-4D97-AF65-F5344CB8AC3E}">
        <p14:creationId xmlns:p14="http://schemas.microsoft.com/office/powerpoint/2010/main" val="1140287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F51B4B-89A8-E64C-A15D-97E482BF8D7E}"/>
              </a:ext>
            </a:extLst>
          </p:cNvPr>
          <p:cNvPicPr>
            <a:picLocks noChangeAspect="1"/>
          </p:cNvPicPr>
          <p:nvPr/>
        </p:nvPicPr>
        <p:blipFill>
          <a:blip r:embed="rId2"/>
          <a:stretch>
            <a:fillRect/>
          </a:stretch>
        </p:blipFill>
        <p:spPr>
          <a:xfrm>
            <a:off x="170996" y="2142645"/>
            <a:ext cx="11900689" cy="3488133"/>
          </a:xfrm>
          <a:prstGeom prst="rect">
            <a:avLst/>
          </a:prstGeom>
        </p:spPr>
      </p:pic>
      <p:sp>
        <p:nvSpPr>
          <p:cNvPr id="4" name="Rectangle 3"/>
          <p:cNvSpPr/>
          <p:nvPr/>
        </p:nvSpPr>
        <p:spPr>
          <a:xfrm>
            <a:off x="8862679" y="1245802"/>
            <a:ext cx="1983492" cy="461665"/>
          </a:xfrm>
          <a:prstGeom prst="rect">
            <a:avLst/>
          </a:prstGeom>
          <a:solidFill>
            <a:schemeClr val="bg1"/>
          </a:solidFill>
        </p:spPr>
        <p:txBody>
          <a:bodyPr wrap="none">
            <a:spAutoFit/>
          </a:bodyPr>
          <a:lstStyle/>
          <a:p>
            <a:r>
              <a:rPr lang="en-US" sz="2400" b="1"/>
              <a:t>Gram-Positive</a:t>
            </a:r>
            <a:endParaRPr lang="en-US" sz="2400" b="1" dirty="0"/>
          </a:p>
        </p:txBody>
      </p:sp>
      <p:sp>
        <p:nvSpPr>
          <p:cNvPr id="5" name="Rectangle 4"/>
          <p:cNvSpPr/>
          <p:nvPr/>
        </p:nvSpPr>
        <p:spPr>
          <a:xfrm>
            <a:off x="1317162" y="1184433"/>
            <a:ext cx="2108654" cy="461665"/>
          </a:xfrm>
          <a:prstGeom prst="rect">
            <a:avLst/>
          </a:prstGeom>
          <a:solidFill>
            <a:schemeClr val="bg1"/>
          </a:solidFill>
        </p:spPr>
        <p:txBody>
          <a:bodyPr wrap="none">
            <a:spAutoFit/>
          </a:bodyPr>
          <a:lstStyle/>
          <a:p>
            <a:r>
              <a:rPr lang="en-US" sz="2400" b="1"/>
              <a:t>Gram-Negative</a:t>
            </a:r>
            <a:endParaRPr lang="en-US" sz="2400" b="1" dirty="0"/>
          </a:p>
        </p:txBody>
      </p:sp>
      <p:sp>
        <p:nvSpPr>
          <p:cNvPr id="7" name="Rectangle 6"/>
          <p:cNvSpPr/>
          <p:nvPr/>
        </p:nvSpPr>
        <p:spPr>
          <a:xfrm>
            <a:off x="4886530" y="2233675"/>
            <a:ext cx="987771" cy="461665"/>
          </a:xfrm>
          <a:prstGeom prst="rect">
            <a:avLst/>
          </a:prstGeom>
          <a:solidFill>
            <a:schemeClr val="bg1"/>
          </a:solidFill>
        </p:spPr>
        <p:txBody>
          <a:bodyPr wrap="none">
            <a:spAutoFit/>
          </a:bodyPr>
          <a:lstStyle/>
          <a:p>
            <a:r>
              <a:rPr lang="en-US" sz="2400" b="1" dirty="0" err="1"/>
              <a:t>porins</a:t>
            </a:r>
            <a:endParaRPr lang="en-US" sz="2400" b="1" dirty="0"/>
          </a:p>
        </p:txBody>
      </p:sp>
      <p:sp>
        <p:nvSpPr>
          <p:cNvPr id="9" name="Rectangle 8"/>
          <p:cNvSpPr/>
          <p:nvPr/>
        </p:nvSpPr>
        <p:spPr>
          <a:xfrm>
            <a:off x="4886530" y="1567665"/>
            <a:ext cx="3193631" cy="461665"/>
          </a:xfrm>
          <a:prstGeom prst="rect">
            <a:avLst/>
          </a:prstGeom>
          <a:solidFill>
            <a:schemeClr val="bg1"/>
          </a:solidFill>
        </p:spPr>
        <p:txBody>
          <a:bodyPr wrap="none">
            <a:spAutoFit/>
          </a:bodyPr>
          <a:lstStyle/>
          <a:p>
            <a:r>
              <a:rPr lang="en-US" sz="2400" b="1" dirty="0"/>
              <a:t>lipopolysaccharide (</a:t>
            </a:r>
            <a:r>
              <a:rPr lang="en-US" sz="2400" b="1" dirty="0" err="1"/>
              <a:t>lps</a:t>
            </a:r>
            <a:r>
              <a:rPr lang="en-US" sz="2400" b="1" dirty="0"/>
              <a:t>)</a:t>
            </a:r>
          </a:p>
        </p:txBody>
      </p:sp>
      <p:cxnSp>
        <p:nvCxnSpPr>
          <p:cNvPr id="10" name="Straight Connector 9"/>
          <p:cNvCxnSpPr/>
          <p:nvPr/>
        </p:nvCxnSpPr>
        <p:spPr>
          <a:xfrm flipH="1">
            <a:off x="2523889" y="2464507"/>
            <a:ext cx="2362641" cy="519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841113" y="1870196"/>
            <a:ext cx="1045419" cy="480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6379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F537D5-EDCE-6642-94B8-F178C846086E}"/>
              </a:ext>
            </a:extLst>
          </p:cNvPr>
          <p:cNvPicPr>
            <a:picLocks noChangeAspect="1"/>
          </p:cNvPicPr>
          <p:nvPr/>
        </p:nvPicPr>
        <p:blipFill>
          <a:blip r:embed="rId2"/>
          <a:stretch>
            <a:fillRect/>
          </a:stretch>
        </p:blipFill>
        <p:spPr>
          <a:xfrm>
            <a:off x="1355076" y="0"/>
            <a:ext cx="9481848" cy="6858000"/>
          </a:xfrm>
          <a:prstGeom prst="rect">
            <a:avLst/>
          </a:prstGeom>
        </p:spPr>
      </p:pic>
    </p:spTree>
    <p:extLst>
      <p:ext uri="{BB962C8B-B14F-4D97-AF65-F5344CB8AC3E}">
        <p14:creationId xmlns:p14="http://schemas.microsoft.com/office/powerpoint/2010/main" val="39006680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2458"/>
            <a:ext cx="7031511" cy="5865541"/>
          </a:xfrm>
          <a:prstGeom prst="rect">
            <a:avLst/>
          </a:prstGeom>
        </p:spPr>
      </p:pic>
      <p:pic>
        <p:nvPicPr>
          <p:cNvPr id="4" name="Picture 3">
            <a:extLst>
              <a:ext uri="{FF2B5EF4-FFF2-40B4-BE49-F238E27FC236}">
                <a16:creationId xmlns:a16="http://schemas.microsoft.com/office/drawing/2014/main" id="{D594CE6F-524B-7C40-B14C-6ABCB8BF6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352" y="1940312"/>
            <a:ext cx="5168648" cy="5039108"/>
          </a:xfrm>
          <a:prstGeom prst="rect">
            <a:avLst/>
          </a:prstGeom>
        </p:spPr>
      </p:pic>
    </p:spTree>
    <p:extLst>
      <p:ext uri="{BB962C8B-B14F-4D97-AF65-F5344CB8AC3E}">
        <p14:creationId xmlns:p14="http://schemas.microsoft.com/office/powerpoint/2010/main" val="213409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23B5B1-5FFB-104C-8958-81E3639A74B0}"/>
              </a:ext>
            </a:extLst>
          </p:cNvPr>
          <p:cNvPicPr>
            <a:picLocks noChangeAspect="1"/>
          </p:cNvPicPr>
          <p:nvPr/>
        </p:nvPicPr>
        <p:blipFill>
          <a:blip r:embed="rId2"/>
          <a:stretch>
            <a:fillRect/>
          </a:stretch>
        </p:blipFill>
        <p:spPr>
          <a:xfrm>
            <a:off x="85238" y="1009748"/>
            <a:ext cx="8801100" cy="4038600"/>
          </a:xfrm>
          <a:prstGeom prst="rect">
            <a:avLst/>
          </a:prstGeom>
        </p:spPr>
      </p:pic>
      <p:sp>
        <p:nvSpPr>
          <p:cNvPr id="6" name="Rectangle 5">
            <a:extLst>
              <a:ext uri="{FF2B5EF4-FFF2-40B4-BE49-F238E27FC236}">
                <a16:creationId xmlns:a16="http://schemas.microsoft.com/office/drawing/2014/main" id="{39D18FA0-C00B-9E49-B4F9-3808B1CAA4B8}"/>
              </a:ext>
            </a:extLst>
          </p:cNvPr>
          <p:cNvSpPr/>
          <p:nvPr/>
        </p:nvSpPr>
        <p:spPr>
          <a:xfrm>
            <a:off x="7617535" y="4893250"/>
            <a:ext cx="973472" cy="369332"/>
          </a:xfrm>
          <a:prstGeom prst="rect">
            <a:avLst/>
          </a:prstGeom>
        </p:spPr>
        <p:txBody>
          <a:bodyPr wrap="none">
            <a:spAutoFit/>
          </a:bodyPr>
          <a:lstStyle/>
          <a:p>
            <a:r>
              <a:rPr lang="en-US" b="1" dirty="0"/>
              <a:t>Safranin</a:t>
            </a:r>
            <a:endParaRPr lang="en-US" dirty="0"/>
          </a:p>
        </p:txBody>
      </p:sp>
      <p:sp>
        <p:nvSpPr>
          <p:cNvPr id="7" name="Rectangle 6">
            <a:extLst>
              <a:ext uri="{FF2B5EF4-FFF2-40B4-BE49-F238E27FC236}">
                <a16:creationId xmlns:a16="http://schemas.microsoft.com/office/drawing/2014/main" id="{14202C07-B858-FB49-9D1E-FAEEE225D72B}"/>
              </a:ext>
            </a:extLst>
          </p:cNvPr>
          <p:cNvSpPr/>
          <p:nvPr/>
        </p:nvSpPr>
        <p:spPr>
          <a:xfrm>
            <a:off x="8792362" y="1046434"/>
            <a:ext cx="3216925" cy="5078313"/>
          </a:xfrm>
          <a:prstGeom prst="rect">
            <a:avLst/>
          </a:prstGeom>
        </p:spPr>
        <p:txBody>
          <a:bodyPr wrap="square">
            <a:spAutoFit/>
          </a:bodyPr>
          <a:lstStyle/>
          <a:p>
            <a:r>
              <a:rPr lang="en-US" b="1" dirty="0">
                <a:latin typeface="Calibri" panose="020F0502020204030204" pitchFamily="34" charset="0"/>
              </a:rPr>
              <a:t>Quick way to group bacteria </a:t>
            </a:r>
            <a:endParaRPr lang="en-US" b="1" dirty="0"/>
          </a:p>
          <a:p>
            <a:r>
              <a:rPr lang="en-US" dirty="0">
                <a:latin typeface="Arial" panose="020B0604020202020204" pitchFamily="34" charset="0"/>
              </a:rPr>
              <a:t>• </a:t>
            </a:r>
            <a:r>
              <a:rPr lang="en-US" dirty="0">
                <a:latin typeface="Calibri" panose="020F0502020204030204" pitchFamily="34" charset="0"/>
              </a:rPr>
              <a:t>Antibiotics are often specific for each group – can get therapy started quickly </a:t>
            </a:r>
            <a:endParaRPr lang="en-US" dirty="0"/>
          </a:p>
          <a:p>
            <a:r>
              <a:rPr lang="en-US" dirty="0">
                <a:latin typeface="Arial" panose="020B0604020202020204" pitchFamily="34" charset="0"/>
              </a:rPr>
              <a:t>• </a:t>
            </a:r>
            <a:r>
              <a:rPr lang="en-US" dirty="0">
                <a:latin typeface="Calibri" panose="020F0502020204030204" pitchFamily="34" charset="0"/>
              </a:rPr>
              <a:t>Smear, heat, crystal violet, wash, iodine, wash, alcohol, safranin </a:t>
            </a:r>
            <a:endParaRPr lang="en-US" dirty="0"/>
          </a:p>
          <a:p>
            <a:r>
              <a:rPr lang="en-US" dirty="0">
                <a:latin typeface="Arial" panose="020B0604020202020204" pitchFamily="34" charset="0"/>
              </a:rPr>
              <a:t>• </a:t>
            </a:r>
            <a:r>
              <a:rPr lang="en-US" dirty="0">
                <a:latin typeface="Calibri" panose="020F0502020204030204" pitchFamily="34" charset="0"/>
              </a:rPr>
              <a:t>Whole thing takes just a few minutes </a:t>
            </a:r>
            <a:endParaRPr lang="en-US" dirty="0"/>
          </a:p>
          <a:p>
            <a:r>
              <a:rPr lang="en-US" dirty="0">
                <a:latin typeface="Arial" panose="020B0604020202020204" pitchFamily="34" charset="0"/>
              </a:rPr>
              <a:t>• Only a few exceptions</a:t>
            </a:r>
          </a:p>
          <a:p>
            <a:r>
              <a:rPr lang="en-US" dirty="0">
                <a:latin typeface="Arial" panose="020B0604020202020204" pitchFamily="34" charset="0"/>
              </a:rPr>
              <a:t>…</a:t>
            </a:r>
            <a:r>
              <a:rPr lang="en-US" b="1" dirty="0">
                <a:latin typeface="Calibri" panose="020F0502020204030204" pitchFamily="34" charset="0"/>
              </a:rPr>
              <a:t>Mycobacteria</a:t>
            </a:r>
            <a:r>
              <a:rPr lang="en-US" dirty="0">
                <a:latin typeface="Calibri" panose="020F0502020204030204" pitchFamily="34" charset="0"/>
              </a:rPr>
              <a:t> (tuberculosis and leprosy) do not stain well with the Gram stain, so confirmation is done with an acid-fast stain. </a:t>
            </a:r>
            <a:r>
              <a:rPr lang="en-US" b="1" dirty="0">
                <a:latin typeface="Calibri" panose="020F0502020204030204" pitchFamily="34" charset="0"/>
              </a:rPr>
              <a:t>Mycoplasma</a:t>
            </a:r>
            <a:r>
              <a:rPr lang="en-US" dirty="0">
                <a:latin typeface="Calibri" panose="020F0502020204030204" pitchFamily="34" charset="0"/>
              </a:rPr>
              <a:t> (type of pneumonia and STI) requires specialized staining, it does not have a cell wall </a:t>
            </a:r>
            <a:endParaRPr lang="en-US" dirty="0"/>
          </a:p>
        </p:txBody>
      </p:sp>
      <p:sp>
        <p:nvSpPr>
          <p:cNvPr id="8" name="TextBox 7"/>
          <p:cNvSpPr txBox="1"/>
          <p:nvPr/>
        </p:nvSpPr>
        <p:spPr>
          <a:xfrm>
            <a:off x="1642556" y="5339917"/>
            <a:ext cx="5002306" cy="1569660"/>
          </a:xfrm>
          <a:prstGeom prst="rect">
            <a:avLst/>
          </a:prstGeom>
          <a:noFill/>
        </p:spPr>
        <p:txBody>
          <a:bodyPr wrap="square" rtlCol="0">
            <a:spAutoFit/>
          </a:bodyPr>
          <a:lstStyle/>
          <a:p>
            <a:r>
              <a:rPr lang="en-US" sz="2400" dirty="0"/>
              <a:t>Hans Christian Gram </a:t>
            </a:r>
          </a:p>
          <a:p>
            <a:pPr marL="285750" indent="-285750">
              <a:buFont typeface="Arial" charset="0"/>
              <a:buChar char="•"/>
            </a:pPr>
            <a:r>
              <a:rPr lang="en-US" sz="2400" dirty="0"/>
              <a:t>Danish bacteriologist and physician </a:t>
            </a:r>
          </a:p>
          <a:p>
            <a:pPr marL="285750" indent="-285750">
              <a:buFont typeface="Arial" charset="0"/>
              <a:buChar char="•"/>
            </a:pPr>
            <a:r>
              <a:rPr lang="en-US" sz="2400" dirty="0"/>
              <a:t>Developed the Gram stain in 1884 </a:t>
            </a:r>
          </a:p>
          <a:p>
            <a:pPr marL="285750" indent="-285750">
              <a:buFont typeface="Arial" charset="0"/>
              <a:buChar char="•"/>
            </a:pP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25" y="5245768"/>
            <a:ext cx="1206376" cy="1647565"/>
          </a:xfrm>
          <a:prstGeom prst="rect">
            <a:avLst/>
          </a:prstGeom>
        </p:spPr>
      </p:pic>
    </p:spTree>
    <p:extLst>
      <p:ext uri="{BB962C8B-B14F-4D97-AF65-F5344CB8AC3E}">
        <p14:creationId xmlns:p14="http://schemas.microsoft.com/office/powerpoint/2010/main" val="2206494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548E99-782A-8F45-A846-E84D9E6AF684}"/>
              </a:ext>
            </a:extLst>
          </p:cNvPr>
          <p:cNvPicPr>
            <a:picLocks noChangeAspect="1"/>
          </p:cNvPicPr>
          <p:nvPr/>
        </p:nvPicPr>
        <p:blipFill>
          <a:blip r:embed="rId2"/>
          <a:stretch>
            <a:fillRect/>
          </a:stretch>
        </p:blipFill>
        <p:spPr>
          <a:xfrm>
            <a:off x="1417580" y="958850"/>
            <a:ext cx="9004300" cy="4940300"/>
          </a:xfrm>
          <a:prstGeom prst="rect">
            <a:avLst/>
          </a:prstGeom>
        </p:spPr>
      </p:pic>
    </p:spTree>
    <p:extLst>
      <p:ext uri="{BB962C8B-B14F-4D97-AF65-F5344CB8AC3E}">
        <p14:creationId xmlns:p14="http://schemas.microsoft.com/office/powerpoint/2010/main" val="160237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1434</TotalTime>
  <Words>1148</Words>
  <Application>Microsoft Macintosh PowerPoint</Application>
  <PresentationFormat>Widescreen</PresentationFormat>
  <Paragraphs>163</Paragraphs>
  <Slides>71</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0" baseType="lpstr">
      <vt:lpstr>Arial Unicode MS</vt:lpstr>
      <vt:lpstr>Arial</vt:lpstr>
      <vt:lpstr>Avenir</vt:lpstr>
      <vt:lpstr>Calibri</vt:lpstr>
      <vt:lpstr>Calibri Light</vt:lpstr>
      <vt:lpstr>Calibri,Italic</vt:lpstr>
      <vt:lpstr>Geneva</vt:lpstr>
      <vt:lpstr>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Griffith's experiment 1928 demonstrating bacterial transformation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courcelle</dc:creator>
  <cp:lastModifiedBy>Microsoft Office User</cp:lastModifiedBy>
  <cp:revision>128</cp:revision>
  <dcterms:created xsi:type="dcterms:W3CDTF">2026-01-03T19:08:21Z</dcterms:created>
  <dcterms:modified xsi:type="dcterms:W3CDTF">2026-01-22T21:28:32Z</dcterms:modified>
</cp:coreProperties>
</file>