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71" r:id="rId7"/>
    <p:sldId id="272" r:id="rId8"/>
    <p:sldId id="275" r:id="rId9"/>
    <p:sldId id="274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85" r:id="rId18"/>
    <p:sldId id="294" r:id="rId19"/>
    <p:sldId id="296" r:id="rId20"/>
    <p:sldId id="286" r:id="rId21"/>
    <p:sldId id="297" r:id="rId22"/>
    <p:sldId id="290" r:id="rId23"/>
    <p:sldId id="298" r:id="rId24"/>
    <p:sldId id="300" r:id="rId25"/>
    <p:sldId id="289" r:id="rId26"/>
    <p:sldId id="291" r:id="rId27"/>
    <p:sldId id="29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4"/>
    <p:restoredTop sz="93692"/>
  </p:normalViewPr>
  <p:slideViewPr>
    <p:cSldViewPr snapToGrid="0" snapToObjects="1">
      <p:cViewPr varScale="1">
        <p:scale>
          <a:sx n="88" d="100"/>
          <a:sy n="88" d="100"/>
        </p:scale>
        <p:origin x="200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AAE-056F-8F40-9C70-C8101EB61EA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D199-2EB6-B147-9BD1-AC826939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0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AAE-056F-8F40-9C70-C8101EB61EA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D199-2EB6-B147-9BD1-AC826939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AAE-056F-8F40-9C70-C8101EB61EA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D199-2EB6-B147-9BD1-AC826939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8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AAE-056F-8F40-9C70-C8101EB61EA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D199-2EB6-B147-9BD1-AC826939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0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AAE-056F-8F40-9C70-C8101EB61EA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D199-2EB6-B147-9BD1-AC826939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5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AAE-056F-8F40-9C70-C8101EB61EA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D199-2EB6-B147-9BD1-AC826939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8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AAE-056F-8F40-9C70-C8101EB61EA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D199-2EB6-B147-9BD1-AC826939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2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AAE-056F-8F40-9C70-C8101EB61EA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D199-2EB6-B147-9BD1-AC826939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1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AAE-056F-8F40-9C70-C8101EB61EA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D199-2EB6-B147-9BD1-AC826939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8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AAE-056F-8F40-9C70-C8101EB61EA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D199-2EB6-B147-9BD1-AC826939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2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AAE-056F-8F40-9C70-C8101EB61EA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D199-2EB6-B147-9BD1-AC826939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2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43AAE-056F-8F40-9C70-C8101EB61EA2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BD199-2EB6-B147-9BD1-AC826939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20.png"/><Relationship Id="rId9" Type="http://schemas.openxmlformats.org/officeDocument/2006/relationships/image" Target="../media/image29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5.png"/><Relationship Id="rId2" Type="http://schemas.openxmlformats.org/officeDocument/2006/relationships/image" Target="../media/image18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3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41839" y="1702404"/>
            <a:ext cx="93640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>
                <a:latin typeface="Calibri Light" charset="0"/>
                <a:ea typeface="Calibri Light" charset="0"/>
                <a:cs typeface="Calibri Light" charset="0"/>
              </a:rPr>
              <a:t>10 IMMUNE </a:t>
            </a:r>
            <a:r>
              <a:rPr lang="en-US" sz="4800" dirty="0">
                <a:latin typeface="Calibri Light" charset="0"/>
                <a:ea typeface="Calibri Light" charset="0"/>
                <a:cs typeface="Calibri Light" charset="0"/>
              </a:rPr>
              <a:t>RESPONSES TO INFECTIOUS AGENTS </a:t>
            </a:r>
          </a:p>
          <a:p>
            <a:pPr algn="ctr"/>
            <a:endParaRPr lang="en-US" sz="4800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89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793750"/>
            <a:ext cx="4775200" cy="527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A0C919-0C35-A34D-B160-33B8EADB99CB}"/>
              </a:ext>
            </a:extLst>
          </p:cNvPr>
          <p:cNvSpPr/>
          <p:nvPr/>
        </p:nvSpPr>
        <p:spPr>
          <a:xfrm>
            <a:off x="6096000" y="116756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maternal IgG antibody, generated during the  first pregnancy to an incompatible Rh factor on fetal erythrocytes, crosses the placenta and harms a second baby (Rh incompatibility).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81876E-8360-264E-AD2D-DD9265812144}"/>
              </a:ext>
            </a:extLst>
          </p:cNvPr>
          <p:cNvSpPr/>
          <p:nvPr/>
        </p:nvSpPr>
        <p:spPr>
          <a:xfrm>
            <a:off x="6096000" y="3429000"/>
            <a:ext cx="508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Myasthenia gravis is due to antibodies to acetylcholine receptors on neurons, Graves disease results from antibody stimulation of the thyroid-stimulating hormone (TSH) receptor, and some forms of diabetes can result from antibodies blocking the insulin receptor</a:t>
            </a:r>
          </a:p>
        </p:txBody>
      </p:sp>
    </p:spTree>
    <p:extLst>
      <p:ext uri="{BB962C8B-B14F-4D97-AF65-F5344CB8AC3E}">
        <p14:creationId xmlns:p14="http://schemas.microsoft.com/office/powerpoint/2010/main" val="184732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2" y="304800"/>
            <a:ext cx="4800600" cy="6248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84EAC9-E5C3-DC4A-97CC-0781C08CE340}"/>
              </a:ext>
            </a:extLst>
          </p:cNvPr>
          <p:cNvSpPr/>
          <p:nvPr/>
        </p:nvSpPr>
        <p:spPr>
          <a:xfrm>
            <a:off x="6415315" y="1843092"/>
            <a:ext cx="4586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large antigen-antibody complexes form, become trapped in capillaries</a:t>
            </a:r>
          </a:p>
        </p:txBody>
      </p:sp>
    </p:spTree>
    <p:extLst>
      <p:ext uri="{BB962C8B-B14F-4D97-AF65-F5344CB8AC3E}">
        <p14:creationId xmlns:p14="http://schemas.microsoft.com/office/powerpoint/2010/main" val="177376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65806"/>
            <a:ext cx="7737005" cy="32714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889520-9445-C046-94DB-32710E14E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706" y="1482271"/>
            <a:ext cx="4315293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5" y="1785257"/>
            <a:ext cx="11353110" cy="33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66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FD5CE7-A0DB-8948-A75A-90A631E5F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929" y="0"/>
            <a:ext cx="457857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787ACC-8130-AE49-9021-51304598A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494" y="0"/>
            <a:ext cx="5140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71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6B573E-B769-8241-BF62-F8B0B9784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447" y="0"/>
            <a:ext cx="4961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6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B7FDE-D40B-1646-A89E-D27D8D442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407" y="0"/>
            <a:ext cx="4481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80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448" y="2735390"/>
            <a:ext cx="8455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/>
              <a:t>11 </a:t>
            </a:r>
            <a:r>
              <a:rPr lang="en-US" sz="4800" dirty="0"/>
              <a:t> </a:t>
            </a:r>
            <a:r>
              <a:rPr lang="en-US" sz="4800" b="1"/>
              <a:t>ANTIMICROBIAL </a:t>
            </a:r>
            <a:r>
              <a:rPr lang="en-US" sz="4800" b="1" dirty="0"/>
              <a:t>VACCINES </a:t>
            </a:r>
            <a:endParaRPr lang="en-US" sz="48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93460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C5628B-E88D-C24F-BD93-966507409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4513" y="3185492"/>
            <a:ext cx="5527435" cy="1112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799D9D-BFEA-904F-B2FD-1DEB3F4E23DC}"/>
              </a:ext>
            </a:extLst>
          </p:cNvPr>
          <p:cNvSpPr txBox="1"/>
          <p:nvPr/>
        </p:nvSpPr>
        <p:spPr>
          <a:xfrm>
            <a:off x="3730025" y="0"/>
            <a:ext cx="4713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Natural Immunity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79CCE-E072-ED48-B006-02437EEA6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53038" y="4556103"/>
            <a:ext cx="2547996" cy="10718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BB3790-D91A-0647-81BC-562372201F3A}"/>
              </a:ext>
            </a:extLst>
          </p:cNvPr>
          <p:cNvSpPr txBox="1"/>
          <p:nvPr/>
        </p:nvSpPr>
        <p:spPr>
          <a:xfrm>
            <a:off x="1887296" y="61756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Epitheilial</a:t>
            </a:r>
            <a:endParaRPr lang="en-US" dirty="0"/>
          </a:p>
          <a:p>
            <a:pPr algn="ctr"/>
            <a:r>
              <a:rPr lang="en-US" dirty="0"/>
              <a:t>cells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D91B0-48DE-384E-9B0E-AD92DDCBF4A1}"/>
              </a:ext>
            </a:extLst>
          </p:cNvPr>
          <p:cNvSpPr txBox="1"/>
          <p:nvPr/>
        </p:nvSpPr>
        <p:spPr>
          <a:xfrm rot="16200000">
            <a:off x="2544239" y="106486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95FD54-459B-F940-9E7B-374598DBDC6C}"/>
              </a:ext>
            </a:extLst>
          </p:cNvPr>
          <p:cNvSpPr txBox="1"/>
          <p:nvPr/>
        </p:nvSpPr>
        <p:spPr>
          <a:xfrm rot="16200000">
            <a:off x="1521927" y="116151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outside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8BB47FB-CE1C-844B-86B8-D5DDE93FAAC1}"/>
              </a:ext>
            </a:extLst>
          </p:cNvPr>
          <p:cNvGrpSpPr/>
          <p:nvPr/>
        </p:nvGrpSpPr>
        <p:grpSpPr>
          <a:xfrm>
            <a:off x="600025" y="1690218"/>
            <a:ext cx="1112177" cy="1183792"/>
            <a:chOff x="1415154" y="1808431"/>
            <a:chExt cx="1112177" cy="11837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B7E602-8F9D-E943-A6B5-F5076A2BE09E}"/>
                </a:ext>
              </a:extLst>
            </p:cNvPr>
            <p:cNvSpPr txBox="1"/>
            <p:nvPr/>
          </p:nvSpPr>
          <p:spPr>
            <a:xfrm>
              <a:off x="1415154" y="1808431"/>
              <a:ext cx="1112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microbes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6FB46F3-243D-4548-97DA-A7A577410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9822" y="2166723"/>
              <a:ext cx="876300" cy="8255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E3B981E-EA3B-1E4E-92D0-234E58DF048D}"/>
              </a:ext>
            </a:extLst>
          </p:cNvPr>
          <p:cNvSpPr txBox="1"/>
          <p:nvPr/>
        </p:nvSpPr>
        <p:spPr>
          <a:xfrm>
            <a:off x="2991110" y="5062047"/>
            <a:ext cx="1477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macrophages</a:t>
            </a:r>
          </a:p>
          <a:p>
            <a:r>
              <a:rPr lang="en-US" dirty="0"/>
              <a:t>dendritic cells</a:t>
            </a:r>
          </a:p>
          <a:p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F28F2D-461E-BD43-BE15-32FD056561B8}"/>
              </a:ext>
            </a:extLst>
          </p:cNvPr>
          <p:cNvCxnSpPr>
            <a:cxnSpLocks/>
          </p:cNvCxnSpPr>
          <p:nvPr/>
        </p:nvCxnSpPr>
        <p:spPr>
          <a:xfrm flipV="1">
            <a:off x="3402752" y="3099601"/>
            <a:ext cx="0" cy="6419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4F392BF-8B66-364A-B106-933777EFF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993841">
            <a:off x="4131618" y="2527482"/>
            <a:ext cx="2360723" cy="215242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3B8EB33-9EF6-8941-AA96-F06D668C96F4}"/>
              </a:ext>
            </a:extLst>
          </p:cNvPr>
          <p:cNvGrpSpPr/>
          <p:nvPr/>
        </p:nvGrpSpPr>
        <p:grpSpPr>
          <a:xfrm>
            <a:off x="3993316" y="3099957"/>
            <a:ext cx="2002113" cy="2644923"/>
            <a:chOff x="2468600" y="3123398"/>
            <a:chExt cx="2002113" cy="264492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4D316C2-8CC2-3D42-B45D-0E418EA35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65813" y="3123398"/>
              <a:ext cx="1104900" cy="1130300"/>
            </a:xfrm>
            <a:prstGeom prst="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E72D068-589A-434B-8B7B-B965D9D026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600" y="4339632"/>
              <a:ext cx="1160206" cy="14286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ECE854B-52DD-2345-8087-B77B2139A042}"/>
              </a:ext>
            </a:extLst>
          </p:cNvPr>
          <p:cNvSpPr txBox="1"/>
          <p:nvPr/>
        </p:nvSpPr>
        <p:spPr>
          <a:xfrm>
            <a:off x="4688394" y="2081463"/>
            <a:ext cx="133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Lymph node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397197-F093-2048-BA6E-976E32DFD43B}"/>
              </a:ext>
            </a:extLst>
          </p:cNvPr>
          <p:cNvGrpSpPr/>
          <p:nvPr/>
        </p:nvGrpSpPr>
        <p:grpSpPr>
          <a:xfrm>
            <a:off x="5693001" y="1623474"/>
            <a:ext cx="1832400" cy="4386448"/>
            <a:chOff x="4074265" y="1586404"/>
            <a:chExt cx="1832400" cy="438644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FB4612C-F545-924E-8DE6-37E3D1384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7120" y="4487300"/>
              <a:ext cx="1071852" cy="113059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0B62481-5107-8A4B-9862-B331E4AA6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97921" y="1586404"/>
              <a:ext cx="1104549" cy="1080752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47D5425-C711-1E4D-968D-1CBFA53E9523}"/>
                </a:ext>
              </a:extLst>
            </p:cNvPr>
            <p:cNvGrpSpPr/>
            <p:nvPr/>
          </p:nvGrpSpPr>
          <p:grpSpPr>
            <a:xfrm>
              <a:off x="4188070" y="2992223"/>
              <a:ext cx="1323599" cy="1080752"/>
              <a:chOff x="4171985" y="3087661"/>
              <a:chExt cx="1323599" cy="108075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419FB760-A4E8-EA43-B8D5-E22741960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91035" y="3087661"/>
                <a:ext cx="1104549" cy="1080752"/>
              </a:xfrm>
              <a:prstGeom prst="rect">
                <a:avLst/>
              </a:prstGeom>
            </p:spPr>
          </p:pic>
          <p:sp>
            <p:nvSpPr>
              <p:cNvPr id="36" name="Equal 35">
                <a:extLst>
                  <a:ext uri="{FF2B5EF4-FFF2-40B4-BE49-F238E27FC236}">
                    <a16:creationId xmlns:a16="http://schemas.microsoft.com/office/drawing/2014/main" id="{7D8CDC57-B37F-3746-9A4A-365E51AD93AB}"/>
                  </a:ext>
                </a:extLst>
              </p:cNvPr>
              <p:cNvSpPr/>
              <p:nvPr/>
            </p:nvSpPr>
            <p:spPr>
              <a:xfrm>
                <a:off x="4171985" y="3492276"/>
                <a:ext cx="370703" cy="214336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81889A9-44EF-474D-B857-B05E8CCC2871}"/>
                </a:ext>
              </a:extLst>
            </p:cNvPr>
            <p:cNvSpPr txBox="1"/>
            <p:nvPr/>
          </p:nvSpPr>
          <p:spPr>
            <a:xfrm>
              <a:off x="4232215" y="2543602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Cytotoxic T cell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464BCFF-63BC-D540-952F-8032BDE08B41}"/>
                </a:ext>
              </a:extLst>
            </p:cNvPr>
            <p:cNvSpPr txBox="1"/>
            <p:nvPr/>
          </p:nvSpPr>
          <p:spPr>
            <a:xfrm>
              <a:off x="4166474" y="3994378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Helper T cell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D95B1A-2BC2-E548-9E9F-4AFA4D4111CE}"/>
                </a:ext>
              </a:extLst>
            </p:cNvPr>
            <p:cNvSpPr txBox="1"/>
            <p:nvPr/>
          </p:nvSpPr>
          <p:spPr>
            <a:xfrm>
              <a:off x="4074265" y="5603520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 cell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395931D-336D-2B44-8D7C-C1686D0343EF}"/>
              </a:ext>
            </a:extLst>
          </p:cNvPr>
          <p:cNvGrpSpPr/>
          <p:nvPr/>
        </p:nvGrpSpPr>
        <p:grpSpPr>
          <a:xfrm>
            <a:off x="7453691" y="2253174"/>
            <a:ext cx="2696309" cy="3536085"/>
            <a:chOff x="5834955" y="2216104"/>
            <a:chExt cx="2696309" cy="353608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003205B-C6C0-C045-AB36-20D92D3B9DF0}"/>
                </a:ext>
              </a:extLst>
            </p:cNvPr>
            <p:cNvCxnSpPr>
              <a:cxnSpLocks/>
            </p:cNvCxnSpPr>
            <p:nvPr/>
          </p:nvCxnSpPr>
          <p:spPr>
            <a:xfrm>
              <a:off x="5903821" y="3780960"/>
              <a:ext cx="831784" cy="4981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0EB4C94-7511-9A4E-96EF-B27DE69E22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4955" y="4575579"/>
              <a:ext cx="878075" cy="44939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5E16CF4-4A0A-6247-BFA2-A2A72C50A4C8}"/>
                </a:ext>
              </a:extLst>
            </p:cNvPr>
            <p:cNvCxnSpPr>
              <a:cxnSpLocks/>
            </p:cNvCxnSpPr>
            <p:nvPr/>
          </p:nvCxnSpPr>
          <p:spPr>
            <a:xfrm>
              <a:off x="5944298" y="2216104"/>
              <a:ext cx="831784" cy="4981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087DAEF-E76E-2740-8399-1A1F1E9E7F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5432" y="3010723"/>
              <a:ext cx="878075" cy="44939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8322A02-2B5C-2247-A655-C856E9C9C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7135686" y="2284130"/>
              <a:ext cx="1035564" cy="1013254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8F61C6D-C729-3E41-8AC7-9EC8C8C897BD}"/>
                </a:ext>
              </a:extLst>
            </p:cNvPr>
            <p:cNvSpPr txBox="1"/>
            <p:nvPr/>
          </p:nvSpPr>
          <p:spPr>
            <a:xfrm>
              <a:off x="6816243" y="3183992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Cytotoxic T cells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D3311BF-57D7-B64F-9A53-8C407FE48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03574" y="3938086"/>
              <a:ext cx="535351" cy="44931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58FE4E3-5B5C-EB4D-BBB1-037779C63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84447" y="4675600"/>
              <a:ext cx="501892" cy="63573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037A599-F64D-8E44-83B3-51A4EBEEA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515711" y="4485983"/>
              <a:ext cx="936864" cy="415853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A6C60BD3-20E1-8844-9C1D-48C8D3CBB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56814" y="3794688"/>
              <a:ext cx="955984" cy="736108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0F954AA9-465D-E449-92E1-B3757ABD6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586339" y="4904865"/>
              <a:ext cx="673969" cy="477992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0A287F5-81BA-BA48-B001-226C4318F1FE}"/>
                </a:ext>
              </a:extLst>
            </p:cNvPr>
            <p:cNvSpPr txBox="1"/>
            <p:nvPr/>
          </p:nvSpPr>
          <p:spPr>
            <a:xfrm>
              <a:off x="6856814" y="5382857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Antibodies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AA938FF-D656-2A4B-BBDF-DE374A0FB625}"/>
              </a:ext>
            </a:extLst>
          </p:cNvPr>
          <p:cNvGrpSpPr/>
          <p:nvPr/>
        </p:nvGrpSpPr>
        <p:grpSpPr>
          <a:xfrm>
            <a:off x="10034714" y="2341102"/>
            <a:ext cx="1674450" cy="3117897"/>
            <a:chOff x="8415978" y="2304032"/>
            <a:chExt cx="1674450" cy="3117897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55FB463-380D-C943-94FC-D2C340547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62200" y="3965498"/>
              <a:ext cx="1071852" cy="1130595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E2C1353-7A48-E247-A918-4178BEB2DD8C}"/>
                </a:ext>
              </a:extLst>
            </p:cNvPr>
            <p:cNvSpPr txBox="1"/>
            <p:nvPr/>
          </p:nvSpPr>
          <p:spPr>
            <a:xfrm>
              <a:off x="8415978" y="3201295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Memory T cells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386960C-3731-8E4A-94D0-530AC912B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8643093" y="2304032"/>
              <a:ext cx="1035564" cy="1013254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B504245-F67B-604F-9404-86FF17192970}"/>
                </a:ext>
              </a:extLst>
            </p:cNvPr>
            <p:cNvSpPr txBox="1"/>
            <p:nvPr/>
          </p:nvSpPr>
          <p:spPr>
            <a:xfrm>
              <a:off x="8415978" y="5052597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Memory B cells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7F7BEA9-4E2D-D648-A41E-0435617293A8}"/>
              </a:ext>
            </a:extLst>
          </p:cNvPr>
          <p:cNvGrpSpPr/>
          <p:nvPr/>
        </p:nvGrpSpPr>
        <p:grpSpPr>
          <a:xfrm>
            <a:off x="8062023" y="1679732"/>
            <a:ext cx="3968972" cy="4855285"/>
            <a:chOff x="6443287" y="1642662"/>
            <a:chExt cx="3968972" cy="4855285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4A79796-0936-C140-8AF0-678EE7D33C51}"/>
                </a:ext>
              </a:extLst>
            </p:cNvPr>
            <p:cNvSpPr txBox="1"/>
            <p:nvPr/>
          </p:nvSpPr>
          <p:spPr>
            <a:xfrm>
              <a:off x="6729426" y="1642662"/>
              <a:ext cx="3271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Cell-mediated immunity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0CE57C9-01D6-FE4F-BC3A-119714F6EEC3}"/>
                </a:ext>
              </a:extLst>
            </p:cNvPr>
            <p:cNvSpPr txBox="1"/>
            <p:nvPr/>
          </p:nvSpPr>
          <p:spPr>
            <a:xfrm>
              <a:off x="6443287" y="5666950"/>
              <a:ext cx="39689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Antibody-mediated immunity</a:t>
              </a:r>
            </a:p>
            <a:p>
              <a:pPr algn="ctr"/>
              <a:r>
                <a:rPr lang="en-US" sz="2400" b="1" dirty="0"/>
                <a:t>(humoral immunity)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31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20886 0.0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C5628B-E88D-C24F-BD93-966507409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4513" y="3185492"/>
            <a:ext cx="5527435" cy="1112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799D9D-BFEA-904F-B2FD-1DEB3F4E23DC}"/>
              </a:ext>
            </a:extLst>
          </p:cNvPr>
          <p:cNvSpPr txBox="1"/>
          <p:nvPr/>
        </p:nvSpPr>
        <p:spPr>
          <a:xfrm>
            <a:off x="3730025" y="0"/>
            <a:ext cx="5715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Passive Immunization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79CCE-E072-ED48-B006-02437EEA6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53038" y="4556103"/>
            <a:ext cx="2547996" cy="10718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BB3790-D91A-0647-81BC-562372201F3A}"/>
              </a:ext>
            </a:extLst>
          </p:cNvPr>
          <p:cNvSpPr txBox="1"/>
          <p:nvPr/>
        </p:nvSpPr>
        <p:spPr>
          <a:xfrm>
            <a:off x="1887296" y="61756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Epitheilial</a:t>
            </a:r>
            <a:endParaRPr lang="en-US" dirty="0"/>
          </a:p>
          <a:p>
            <a:pPr algn="ctr"/>
            <a:r>
              <a:rPr lang="en-US" dirty="0"/>
              <a:t>cells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D91B0-48DE-384E-9B0E-AD92DDCBF4A1}"/>
              </a:ext>
            </a:extLst>
          </p:cNvPr>
          <p:cNvSpPr txBox="1"/>
          <p:nvPr/>
        </p:nvSpPr>
        <p:spPr>
          <a:xfrm rot="16200000">
            <a:off x="2544239" y="106486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95FD54-459B-F940-9E7B-374598DBDC6C}"/>
              </a:ext>
            </a:extLst>
          </p:cNvPr>
          <p:cNvSpPr txBox="1"/>
          <p:nvPr/>
        </p:nvSpPr>
        <p:spPr>
          <a:xfrm rot="16200000">
            <a:off x="1521927" y="116151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outside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8BB47FB-CE1C-844B-86B8-D5DDE93FAAC1}"/>
              </a:ext>
            </a:extLst>
          </p:cNvPr>
          <p:cNvGrpSpPr/>
          <p:nvPr/>
        </p:nvGrpSpPr>
        <p:grpSpPr>
          <a:xfrm>
            <a:off x="600025" y="1690218"/>
            <a:ext cx="1112177" cy="1183792"/>
            <a:chOff x="1415154" y="1808431"/>
            <a:chExt cx="1112177" cy="11837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B7E602-8F9D-E943-A6B5-F5076A2BE09E}"/>
                </a:ext>
              </a:extLst>
            </p:cNvPr>
            <p:cNvSpPr txBox="1"/>
            <p:nvPr/>
          </p:nvSpPr>
          <p:spPr>
            <a:xfrm>
              <a:off x="1415154" y="1808431"/>
              <a:ext cx="1112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microbes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6FB46F3-243D-4548-97DA-A7A577410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9822" y="2166723"/>
              <a:ext cx="876300" cy="8255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E3B981E-EA3B-1E4E-92D0-234E58DF048D}"/>
              </a:ext>
            </a:extLst>
          </p:cNvPr>
          <p:cNvSpPr txBox="1"/>
          <p:nvPr/>
        </p:nvSpPr>
        <p:spPr>
          <a:xfrm>
            <a:off x="2991110" y="5062047"/>
            <a:ext cx="1477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macrophages</a:t>
            </a:r>
          </a:p>
          <a:p>
            <a:r>
              <a:rPr lang="en-US" dirty="0"/>
              <a:t>dendritic cells</a:t>
            </a:r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F392BF-8B66-364A-B106-933777EFF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993841">
            <a:off x="4131618" y="2527482"/>
            <a:ext cx="2360723" cy="215242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ECE854B-52DD-2345-8087-B77B2139A042}"/>
              </a:ext>
            </a:extLst>
          </p:cNvPr>
          <p:cNvSpPr txBox="1"/>
          <p:nvPr/>
        </p:nvSpPr>
        <p:spPr>
          <a:xfrm>
            <a:off x="4688394" y="2081463"/>
            <a:ext cx="133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Lymph node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6D3311BF-57D7-B64F-9A53-8C407FE48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2310" y="3975156"/>
            <a:ext cx="535351" cy="44931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58FE4E3-5B5C-EB4D-BBB1-037779C63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3183" y="4712670"/>
            <a:ext cx="501892" cy="63573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037A599-F64D-8E44-83B3-51A4EBEEAA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447" y="4523053"/>
            <a:ext cx="936864" cy="41585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6C60BD3-20E1-8844-9C1D-48C8D3CBB7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5550" y="3831758"/>
            <a:ext cx="955984" cy="73610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F954AA9-465D-E449-92E1-B3757ABD69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5075" y="4941935"/>
            <a:ext cx="673969" cy="47799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60A287F5-81BA-BA48-B001-226C4318F1FE}"/>
              </a:ext>
            </a:extLst>
          </p:cNvPr>
          <p:cNvSpPr txBox="1"/>
          <p:nvPr/>
        </p:nvSpPr>
        <p:spPr>
          <a:xfrm>
            <a:off x="8475550" y="5419927"/>
            <a:ext cx="167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Antibodies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438905-C4A6-E24B-A324-2978D4A1E753}"/>
              </a:ext>
            </a:extLst>
          </p:cNvPr>
          <p:cNvGrpSpPr/>
          <p:nvPr/>
        </p:nvGrpSpPr>
        <p:grpSpPr>
          <a:xfrm>
            <a:off x="3402752" y="1623474"/>
            <a:ext cx="8628243" cy="4911543"/>
            <a:chOff x="3402752" y="1623474"/>
            <a:chExt cx="8628243" cy="4911543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CF28F2D-461E-BD43-BE15-32FD056561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2752" y="3099601"/>
              <a:ext cx="0" cy="6419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3B8EB33-9EF6-8941-AA96-F06D668C96F4}"/>
                </a:ext>
              </a:extLst>
            </p:cNvPr>
            <p:cNvGrpSpPr/>
            <p:nvPr/>
          </p:nvGrpSpPr>
          <p:grpSpPr>
            <a:xfrm>
              <a:off x="3993316" y="3099957"/>
              <a:ext cx="2002113" cy="2644923"/>
              <a:chOff x="2468600" y="3123398"/>
              <a:chExt cx="2002113" cy="264492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4D316C2-8CC2-3D42-B45D-0E418EA35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65813" y="3123398"/>
                <a:ext cx="1104900" cy="1130300"/>
              </a:xfrm>
              <a:prstGeom prst="rect">
                <a:avLst/>
              </a:prstGeom>
            </p:spPr>
          </p:pic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CE72D068-589A-434B-8B7B-B965D9D026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8600" y="4339632"/>
                <a:ext cx="1160206" cy="142868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9397197-F093-2048-BA6E-976E32DFD43B}"/>
                </a:ext>
              </a:extLst>
            </p:cNvPr>
            <p:cNvGrpSpPr/>
            <p:nvPr/>
          </p:nvGrpSpPr>
          <p:grpSpPr>
            <a:xfrm>
              <a:off x="5693001" y="1623474"/>
              <a:ext cx="1832400" cy="4386448"/>
              <a:chOff x="4074265" y="1586404"/>
              <a:chExt cx="1832400" cy="438644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FB4612C-F545-924E-8DE6-37E3D13843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7120" y="4487300"/>
                <a:ext cx="1071852" cy="113059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0B62481-5107-8A4B-9862-B331E4AA65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97921" y="1586404"/>
                <a:ext cx="1104549" cy="1080752"/>
              </a:xfrm>
              <a:prstGeom prst="rect">
                <a:avLst/>
              </a:prstGeom>
            </p:spPr>
          </p:pic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F47D5425-C711-1E4D-968D-1CBFA53E9523}"/>
                  </a:ext>
                </a:extLst>
              </p:cNvPr>
              <p:cNvGrpSpPr/>
              <p:nvPr/>
            </p:nvGrpSpPr>
            <p:grpSpPr>
              <a:xfrm>
                <a:off x="4188070" y="2992223"/>
                <a:ext cx="1323599" cy="1080752"/>
                <a:chOff x="4171985" y="3087661"/>
                <a:chExt cx="1323599" cy="1080752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419FB760-A4E8-EA43-B8D5-E227419607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91035" y="3087661"/>
                  <a:ext cx="1104549" cy="1080752"/>
                </a:xfrm>
                <a:prstGeom prst="rect">
                  <a:avLst/>
                </a:prstGeom>
              </p:spPr>
            </p:pic>
            <p:sp>
              <p:nvSpPr>
                <p:cNvPr id="36" name="Equal 35">
                  <a:extLst>
                    <a:ext uri="{FF2B5EF4-FFF2-40B4-BE49-F238E27FC236}">
                      <a16:creationId xmlns:a16="http://schemas.microsoft.com/office/drawing/2014/main" id="{7D8CDC57-B37F-3746-9A4A-365E51AD93AB}"/>
                    </a:ext>
                  </a:extLst>
                </p:cNvPr>
                <p:cNvSpPr/>
                <p:nvPr/>
              </p:nvSpPr>
              <p:spPr>
                <a:xfrm>
                  <a:off x="4171985" y="3492276"/>
                  <a:ext cx="370703" cy="214336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81889A9-44EF-474D-B857-B05E8CCC2871}"/>
                  </a:ext>
                </a:extLst>
              </p:cNvPr>
              <p:cNvSpPr txBox="1"/>
              <p:nvPr/>
            </p:nvSpPr>
            <p:spPr>
              <a:xfrm>
                <a:off x="4232215" y="2543602"/>
                <a:ext cx="1674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Cytotoxic T cell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464BCFF-63BC-D540-952F-8032BDE08B41}"/>
                  </a:ext>
                </a:extLst>
              </p:cNvPr>
              <p:cNvSpPr txBox="1"/>
              <p:nvPr/>
            </p:nvSpPr>
            <p:spPr>
              <a:xfrm>
                <a:off x="4166474" y="3994378"/>
                <a:ext cx="1674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Helper T cell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2D95B1A-2BC2-E548-9E9F-4AFA4D4111CE}"/>
                  </a:ext>
                </a:extLst>
              </p:cNvPr>
              <p:cNvSpPr txBox="1"/>
              <p:nvPr/>
            </p:nvSpPr>
            <p:spPr>
              <a:xfrm>
                <a:off x="4074265" y="5603520"/>
                <a:ext cx="1674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 cell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C980215-BBEF-454B-9E93-FD040BC898C5}"/>
                </a:ext>
              </a:extLst>
            </p:cNvPr>
            <p:cNvGrpSpPr/>
            <p:nvPr/>
          </p:nvGrpSpPr>
          <p:grpSpPr>
            <a:xfrm>
              <a:off x="7453691" y="2253174"/>
              <a:ext cx="2655738" cy="2808873"/>
              <a:chOff x="7453691" y="2253174"/>
              <a:chExt cx="2655738" cy="2808873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B003205B-C6C0-C045-AB36-20D92D3B9D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2557" y="3818030"/>
                <a:ext cx="831784" cy="49816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30EB4C94-7511-9A4E-96EF-B27DE69E22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53691" y="4612649"/>
                <a:ext cx="878075" cy="44939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D5E16CF4-4A0A-6247-BFA2-A2A72C50A4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3034" y="2253174"/>
                <a:ext cx="831784" cy="49816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4087DAEF-E76E-2740-8399-1A1F1E9E7F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4168" y="3047793"/>
                <a:ext cx="878075" cy="44939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18322A02-2B5C-2247-A655-C856E9C9C4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flipH="1">
                <a:off x="8754422" y="2321200"/>
                <a:ext cx="1035564" cy="1013254"/>
              </a:xfrm>
              <a:prstGeom prst="rect">
                <a:avLst/>
              </a:prstGeom>
            </p:spPr>
          </p:pic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8F61C6D-C729-3E41-8AC7-9EC8C8C897BD}"/>
                  </a:ext>
                </a:extLst>
              </p:cNvPr>
              <p:cNvSpPr txBox="1"/>
              <p:nvPr/>
            </p:nvSpPr>
            <p:spPr>
              <a:xfrm>
                <a:off x="8434979" y="3221062"/>
                <a:ext cx="1674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Cytotoxic T cells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AA938FF-D656-2A4B-BBDF-DE374A0FB625}"/>
                </a:ext>
              </a:extLst>
            </p:cNvPr>
            <p:cNvGrpSpPr/>
            <p:nvPr/>
          </p:nvGrpSpPr>
          <p:grpSpPr>
            <a:xfrm>
              <a:off x="10034714" y="2341102"/>
              <a:ext cx="1674450" cy="3117897"/>
              <a:chOff x="8415978" y="2304032"/>
              <a:chExt cx="1674450" cy="3117897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C55FB463-380D-C943-94FC-D2C340547D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62200" y="3965498"/>
                <a:ext cx="1071852" cy="1130595"/>
              </a:xfrm>
              <a:prstGeom prst="rect">
                <a:avLst/>
              </a:prstGeom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E2C1353-7A48-E247-A918-4178BEB2DD8C}"/>
                  </a:ext>
                </a:extLst>
              </p:cNvPr>
              <p:cNvSpPr txBox="1"/>
              <p:nvPr/>
            </p:nvSpPr>
            <p:spPr>
              <a:xfrm>
                <a:off x="8415978" y="3201295"/>
                <a:ext cx="1674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Memory T cells</a:t>
                </a:r>
              </a:p>
            </p:txBody>
          </p: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B386960C-3731-8E4A-94D0-530AC912B4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flipH="1">
                <a:off x="8643093" y="2304032"/>
                <a:ext cx="1035564" cy="1013254"/>
              </a:xfrm>
              <a:prstGeom prst="rect">
                <a:avLst/>
              </a:prstGeom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B504245-F67B-604F-9404-86FF17192970}"/>
                  </a:ext>
                </a:extLst>
              </p:cNvPr>
              <p:cNvSpPr txBox="1"/>
              <p:nvPr/>
            </p:nvSpPr>
            <p:spPr>
              <a:xfrm>
                <a:off x="8415978" y="5052597"/>
                <a:ext cx="1674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Memory B cells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27F7BEA9-4E2D-D648-A41E-0435617293A8}"/>
                </a:ext>
              </a:extLst>
            </p:cNvPr>
            <p:cNvGrpSpPr/>
            <p:nvPr/>
          </p:nvGrpSpPr>
          <p:grpSpPr>
            <a:xfrm>
              <a:off x="8062023" y="1679732"/>
              <a:ext cx="3968972" cy="4855285"/>
              <a:chOff x="6443287" y="1642662"/>
              <a:chExt cx="3968972" cy="4855285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4A79796-0936-C140-8AF0-678EE7D33C51}"/>
                  </a:ext>
                </a:extLst>
              </p:cNvPr>
              <p:cNvSpPr txBox="1"/>
              <p:nvPr/>
            </p:nvSpPr>
            <p:spPr>
              <a:xfrm>
                <a:off x="6729426" y="1642662"/>
                <a:ext cx="32717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Cell-mediated immunity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0CE57C9-01D6-FE4F-BC3A-119714F6EEC3}"/>
                  </a:ext>
                </a:extLst>
              </p:cNvPr>
              <p:cNvSpPr txBox="1"/>
              <p:nvPr/>
            </p:nvSpPr>
            <p:spPr>
              <a:xfrm>
                <a:off x="6443287" y="5666950"/>
                <a:ext cx="39689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Antibody-mediated immunity</a:t>
                </a:r>
              </a:p>
              <a:p>
                <a:pPr algn="ctr"/>
                <a:r>
                  <a:rPr lang="en-US" sz="2400" b="1" dirty="0"/>
                  <a:t>(humoral immunity)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DBBA42E6-1C7A-604A-87EB-8A5B9B170211}"/>
              </a:ext>
            </a:extLst>
          </p:cNvPr>
          <p:cNvSpPr/>
          <p:nvPr/>
        </p:nvSpPr>
        <p:spPr>
          <a:xfrm>
            <a:off x="8126376" y="3512685"/>
            <a:ext cx="2246861" cy="22920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20886 0.024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87" y="-1"/>
            <a:ext cx="6311859" cy="681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4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87E280-F9A8-DB4F-A1EF-14F2BB35980A}"/>
              </a:ext>
            </a:extLst>
          </p:cNvPr>
          <p:cNvSpPr txBox="1"/>
          <p:nvPr/>
        </p:nvSpPr>
        <p:spPr>
          <a:xfrm>
            <a:off x="7930408" y="4581465"/>
            <a:ext cx="310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*snake bites and jellyfish stings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870CB-D6C3-BC4A-9F3E-B7D18AF18EF5}"/>
              </a:ext>
            </a:extLst>
          </p:cNvPr>
          <p:cNvSpPr txBox="1"/>
          <p:nvPr/>
        </p:nvSpPr>
        <p:spPr>
          <a:xfrm>
            <a:off x="7930408" y="5084061"/>
            <a:ext cx="371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*serum preps from survivors if no vaccines are currently available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5E940B-C292-224B-A985-6C998CC29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92" y="511512"/>
            <a:ext cx="6299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01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C5628B-E88D-C24F-BD93-966507409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4513" y="3185492"/>
            <a:ext cx="5527435" cy="1112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799D9D-BFEA-904F-B2FD-1DEB3F4E23DC}"/>
              </a:ext>
            </a:extLst>
          </p:cNvPr>
          <p:cNvSpPr txBox="1"/>
          <p:nvPr/>
        </p:nvSpPr>
        <p:spPr>
          <a:xfrm>
            <a:off x="3730025" y="0"/>
            <a:ext cx="5450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Active Immunization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79CCE-E072-ED48-B006-02437EEA6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53038" y="4556103"/>
            <a:ext cx="2547996" cy="10718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BB3790-D91A-0647-81BC-562372201F3A}"/>
              </a:ext>
            </a:extLst>
          </p:cNvPr>
          <p:cNvSpPr txBox="1"/>
          <p:nvPr/>
        </p:nvSpPr>
        <p:spPr>
          <a:xfrm>
            <a:off x="1887296" y="61756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Epitheilial</a:t>
            </a:r>
            <a:endParaRPr lang="en-US" dirty="0"/>
          </a:p>
          <a:p>
            <a:pPr algn="ctr"/>
            <a:r>
              <a:rPr lang="en-US" dirty="0"/>
              <a:t>cells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D91B0-48DE-384E-9B0E-AD92DDCBF4A1}"/>
              </a:ext>
            </a:extLst>
          </p:cNvPr>
          <p:cNvSpPr txBox="1"/>
          <p:nvPr/>
        </p:nvSpPr>
        <p:spPr>
          <a:xfrm rot="16200000">
            <a:off x="2544239" y="106486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95FD54-459B-F940-9E7B-374598DBDC6C}"/>
              </a:ext>
            </a:extLst>
          </p:cNvPr>
          <p:cNvSpPr txBox="1"/>
          <p:nvPr/>
        </p:nvSpPr>
        <p:spPr>
          <a:xfrm rot="16200000">
            <a:off x="1521927" y="116151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outside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8BB47FB-CE1C-844B-86B8-D5DDE93FAAC1}"/>
              </a:ext>
            </a:extLst>
          </p:cNvPr>
          <p:cNvGrpSpPr/>
          <p:nvPr/>
        </p:nvGrpSpPr>
        <p:grpSpPr>
          <a:xfrm>
            <a:off x="600025" y="1690218"/>
            <a:ext cx="1112177" cy="1183792"/>
            <a:chOff x="1415154" y="1808431"/>
            <a:chExt cx="1112177" cy="11837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B7E602-8F9D-E943-A6B5-F5076A2BE09E}"/>
                </a:ext>
              </a:extLst>
            </p:cNvPr>
            <p:cNvSpPr txBox="1"/>
            <p:nvPr/>
          </p:nvSpPr>
          <p:spPr>
            <a:xfrm>
              <a:off x="1415154" y="1808431"/>
              <a:ext cx="1112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microbes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6FB46F3-243D-4548-97DA-A7A577410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9822" y="2166723"/>
              <a:ext cx="876300" cy="8255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E3B981E-EA3B-1E4E-92D0-234E58DF048D}"/>
              </a:ext>
            </a:extLst>
          </p:cNvPr>
          <p:cNvSpPr txBox="1"/>
          <p:nvPr/>
        </p:nvSpPr>
        <p:spPr>
          <a:xfrm>
            <a:off x="2991110" y="5062047"/>
            <a:ext cx="1477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macrophages</a:t>
            </a:r>
          </a:p>
          <a:p>
            <a:r>
              <a:rPr lang="en-US" dirty="0"/>
              <a:t>dendritic cells</a:t>
            </a:r>
          </a:p>
          <a:p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F28F2D-461E-BD43-BE15-32FD056561B8}"/>
              </a:ext>
            </a:extLst>
          </p:cNvPr>
          <p:cNvCxnSpPr>
            <a:cxnSpLocks/>
          </p:cNvCxnSpPr>
          <p:nvPr/>
        </p:nvCxnSpPr>
        <p:spPr>
          <a:xfrm flipV="1">
            <a:off x="3402752" y="3099601"/>
            <a:ext cx="0" cy="6419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4F392BF-8B66-364A-B106-933777EFF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993841">
            <a:off x="4131618" y="2527482"/>
            <a:ext cx="2360723" cy="215242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3B8EB33-9EF6-8941-AA96-F06D668C96F4}"/>
              </a:ext>
            </a:extLst>
          </p:cNvPr>
          <p:cNvGrpSpPr/>
          <p:nvPr/>
        </p:nvGrpSpPr>
        <p:grpSpPr>
          <a:xfrm>
            <a:off x="3993316" y="3099957"/>
            <a:ext cx="2002113" cy="2644923"/>
            <a:chOff x="2468600" y="3123398"/>
            <a:chExt cx="2002113" cy="264492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4D316C2-8CC2-3D42-B45D-0E418EA35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65813" y="3123398"/>
              <a:ext cx="1104900" cy="1130300"/>
            </a:xfrm>
            <a:prstGeom prst="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E72D068-589A-434B-8B7B-B965D9D026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600" y="4339632"/>
              <a:ext cx="1160206" cy="14286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ECE854B-52DD-2345-8087-B77B2139A042}"/>
              </a:ext>
            </a:extLst>
          </p:cNvPr>
          <p:cNvSpPr txBox="1"/>
          <p:nvPr/>
        </p:nvSpPr>
        <p:spPr>
          <a:xfrm>
            <a:off x="4688394" y="2081463"/>
            <a:ext cx="133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Lymph node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397197-F093-2048-BA6E-976E32DFD43B}"/>
              </a:ext>
            </a:extLst>
          </p:cNvPr>
          <p:cNvGrpSpPr/>
          <p:nvPr/>
        </p:nvGrpSpPr>
        <p:grpSpPr>
          <a:xfrm>
            <a:off x="5693001" y="1623474"/>
            <a:ext cx="1832400" cy="4386448"/>
            <a:chOff x="4074265" y="1586404"/>
            <a:chExt cx="1832400" cy="438644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FB4612C-F545-924E-8DE6-37E3D1384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7120" y="4487300"/>
              <a:ext cx="1071852" cy="113059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0B62481-5107-8A4B-9862-B331E4AA6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97921" y="1586404"/>
              <a:ext cx="1104549" cy="1080752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47D5425-C711-1E4D-968D-1CBFA53E9523}"/>
                </a:ext>
              </a:extLst>
            </p:cNvPr>
            <p:cNvGrpSpPr/>
            <p:nvPr/>
          </p:nvGrpSpPr>
          <p:grpSpPr>
            <a:xfrm>
              <a:off x="4188070" y="2992223"/>
              <a:ext cx="1323599" cy="1080752"/>
              <a:chOff x="4171985" y="3087661"/>
              <a:chExt cx="1323599" cy="108075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419FB760-A4E8-EA43-B8D5-E22741960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91035" y="3087661"/>
                <a:ext cx="1104549" cy="1080752"/>
              </a:xfrm>
              <a:prstGeom prst="rect">
                <a:avLst/>
              </a:prstGeom>
            </p:spPr>
          </p:pic>
          <p:sp>
            <p:nvSpPr>
              <p:cNvPr id="36" name="Equal 35">
                <a:extLst>
                  <a:ext uri="{FF2B5EF4-FFF2-40B4-BE49-F238E27FC236}">
                    <a16:creationId xmlns:a16="http://schemas.microsoft.com/office/drawing/2014/main" id="{7D8CDC57-B37F-3746-9A4A-365E51AD93AB}"/>
                  </a:ext>
                </a:extLst>
              </p:cNvPr>
              <p:cNvSpPr/>
              <p:nvPr/>
            </p:nvSpPr>
            <p:spPr>
              <a:xfrm>
                <a:off x="4171985" y="3492276"/>
                <a:ext cx="370703" cy="214336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81889A9-44EF-474D-B857-B05E8CCC2871}"/>
                </a:ext>
              </a:extLst>
            </p:cNvPr>
            <p:cNvSpPr txBox="1"/>
            <p:nvPr/>
          </p:nvSpPr>
          <p:spPr>
            <a:xfrm>
              <a:off x="4232215" y="2543602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Cytotoxic T cell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464BCFF-63BC-D540-952F-8032BDE08B41}"/>
                </a:ext>
              </a:extLst>
            </p:cNvPr>
            <p:cNvSpPr txBox="1"/>
            <p:nvPr/>
          </p:nvSpPr>
          <p:spPr>
            <a:xfrm>
              <a:off x="4166474" y="3994378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Helper T cell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D95B1A-2BC2-E548-9E9F-4AFA4D4111CE}"/>
                </a:ext>
              </a:extLst>
            </p:cNvPr>
            <p:cNvSpPr txBox="1"/>
            <p:nvPr/>
          </p:nvSpPr>
          <p:spPr>
            <a:xfrm>
              <a:off x="4074265" y="5603520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 cell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395931D-336D-2B44-8D7C-C1686D0343EF}"/>
              </a:ext>
            </a:extLst>
          </p:cNvPr>
          <p:cNvGrpSpPr/>
          <p:nvPr/>
        </p:nvGrpSpPr>
        <p:grpSpPr>
          <a:xfrm>
            <a:off x="7453691" y="2253174"/>
            <a:ext cx="2696309" cy="3536085"/>
            <a:chOff x="5834955" y="2216104"/>
            <a:chExt cx="2696309" cy="353608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003205B-C6C0-C045-AB36-20D92D3B9DF0}"/>
                </a:ext>
              </a:extLst>
            </p:cNvPr>
            <p:cNvCxnSpPr>
              <a:cxnSpLocks/>
            </p:cNvCxnSpPr>
            <p:nvPr/>
          </p:nvCxnSpPr>
          <p:spPr>
            <a:xfrm>
              <a:off x="5903821" y="3780960"/>
              <a:ext cx="831784" cy="4981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0EB4C94-7511-9A4E-96EF-B27DE69E22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4955" y="4575579"/>
              <a:ext cx="878075" cy="44939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5E16CF4-4A0A-6247-BFA2-A2A72C50A4C8}"/>
                </a:ext>
              </a:extLst>
            </p:cNvPr>
            <p:cNvCxnSpPr>
              <a:cxnSpLocks/>
            </p:cNvCxnSpPr>
            <p:nvPr/>
          </p:nvCxnSpPr>
          <p:spPr>
            <a:xfrm>
              <a:off x="5944298" y="2216104"/>
              <a:ext cx="831784" cy="4981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087DAEF-E76E-2740-8399-1A1F1E9E7F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5432" y="3010723"/>
              <a:ext cx="878075" cy="44939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8322A02-2B5C-2247-A655-C856E9C9C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7135686" y="2284130"/>
              <a:ext cx="1035564" cy="1013254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8F61C6D-C729-3E41-8AC7-9EC8C8C897BD}"/>
                </a:ext>
              </a:extLst>
            </p:cNvPr>
            <p:cNvSpPr txBox="1"/>
            <p:nvPr/>
          </p:nvSpPr>
          <p:spPr>
            <a:xfrm>
              <a:off x="6816243" y="3183992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Cytotoxic T cells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D3311BF-57D7-B64F-9A53-8C407FE48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03574" y="3938086"/>
              <a:ext cx="535351" cy="44931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58FE4E3-5B5C-EB4D-BBB1-037779C63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84447" y="4675600"/>
              <a:ext cx="501892" cy="63573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037A599-F64D-8E44-83B3-51A4EBEEA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515711" y="4485983"/>
              <a:ext cx="936864" cy="415853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A6C60BD3-20E1-8844-9C1D-48C8D3CBB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56814" y="3794688"/>
              <a:ext cx="955984" cy="736108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0F954AA9-465D-E449-92E1-B3757ABD6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586339" y="4904865"/>
              <a:ext cx="673969" cy="477992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0A287F5-81BA-BA48-B001-226C4318F1FE}"/>
                </a:ext>
              </a:extLst>
            </p:cNvPr>
            <p:cNvSpPr txBox="1"/>
            <p:nvPr/>
          </p:nvSpPr>
          <p:spPr>
            <a:xfrm>
              <a:off x="6856814" y="5382857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Antibodies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AA938FF-D656-2A4B-BBDF-DE374A0FB625}"/>
              </a:ext>
            </a:extLst>
          </p:cNvPr>
          <p:cNvGrpSpPr/>
          <p:nvPr/>
        </p:nvGrpSpPr>
        <p:grpSpPr>
          <a:xfrm>
            <a:off x="10034714" y="2341102"/>
            <a:ext cx="1674450" cy="3117897"/>
            <a:chOff x="8415978" y="2304032"/>
            <a:chExt cx="1674450" cy="3117897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55FB463-380D-C943-94FC-D2C340547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62200" y="3965498"/>
              <a:ext cx="1071852" cy="1130595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E2C1353-7A48-E247-A918-4178BEB2DD8C}"/>
                </a:ext>
              </a:extLst>
            </p:cNvPr>
            <p:cNvSpPr txBox="1"/>
            <p:nvPr/>
          </p:nvSpPr>
          <p:spPr>
            <a:xfrm>
              <a:off x="8415978" y="3201295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Memory T cells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386960C-3731-8E4A-94D0-530AC912B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8643093" y="2304032"/>
              <a:ext cx="1035564" cy="1013254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B504245-F67B-604F-9404-86FF17192970}"/>
                </a:ext>
              </a:extLst>
            </p:cNvPr>
            <p:cNvSpPr txBox="1"/>
            <p:nvPr/>
          </p:nvSpPr>
          <p:spPr>
            <a:xfrm>
              <a:off x="8415978" y="5052597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Memory B cells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7F7BEA9-4E2D-D648-A41E-0435617293A8}"/>
              </a:ext>
            </a:extLst>
          </p:cNvPr>
          <p:cNvGrpSpPr/>
          <p:nvPr/>
        </p:nvGrpSpPr>
        <p:grpSpPr>
          <a:xfrm>
            <a:off x="8062023" y="1679732"/>
            <a:ext cx="3968972" cy="4855285"/>
            <a:chOff x="6443287" y="1642662"/>
            <a:chExt cx="3968972" cy="4855285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4A79796-0936-C140-8AF0-678EE7D33C51}"/>
                </a:ext>
              </a:extLst>
            </p:cNvPr>
            <p:cNvSpPr txBox="1"/>
            <p:nvPr/>
          </p:nvSpPr>
          <p:spPr>
            <a:xfrm>
              <a:off x="6729426" y="1642662"/>
              <a:ext cx="3271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Cell-mediated immunity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0CE57C9-01D6-FE4F-BC3A-119714F6EEC3}"/>
                </a:ext>
              </a:extLst>
            </p:cNvPr>
            <p:cNvSpPr txBox="1"/>
            <p:nvPr/>
          </p:nvSpPr>
          <p:spPr>
            <a:xfrm>
              <a:off x="6443287" y="5666950"/>
              <a:ext cx="39689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Antibody-mediated immunity</a:t>
              </a:r>
            </a:p>
            <a:p>
              <a:pPr algn="ctr"/>
              <a:r>
                <a:rPr lang="en-US" sz="2400" b="1" dirty="0"/>
                <a:t>(humoral immunity)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B36F2E7-DA25-A547-9274-A00DCD9D45AF}"/>
              </a:ext>
            </a:extLst>
          </p:cNvPr>
          <p:cNvGrpSpPr/>
          <p:nvPr/>
        </p:nvGrpSpPr>
        <p:grpSpPr>
          <a:xfrm>
            <a:off x="256245" y="4610934"/>
            <a:ext cx="1480308" cy="1445230"/>
            <a:chOff x="1108321" y="1820925"/>
            <a:chExt cx="1480308" cy="144523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49DD35-BFFD-0F49-822D-F49A6FED9CE0}"/>
                </a:ext>
              </a:extLst>
            </p:cNvPr>
            <p:cNvSpPr txBox="1"/>
            <p:nvPr/>
          </p:nvSpPr>
          <p:spPr>
            <a:xfrm>
              <a:off x="1108321" y="1820925"/>
              <a:ext cx="1480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Attenuated live microbes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BA99560-C005-304F-95E7-D6D45CB28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0255" y="2440655"/>
              <a:ext cx="876300" cy="8255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BF4BC0C-E44F-EA49-97E1-8A6834931A62}"/>
              </a:ext>
            </a:extLst>
          </p:cNvPr>
          <p:cNvGrpSpPr/>
          <p:nvPr/>
        </p:nvGrpSpPr>
        <p:grpSpPr>
          <a:xfrm>
            <a:off x="263623" y="2979238"/>
            <a:ext cx="1480308" cy="1445230"/>
            <a:chOff x="1108321" y="1820925"/>
            <a:chExt cx="1480308" cy="144523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469F75E-025A-5242-8152-2AE8F47842A8}"/>
                </a:ext>
              </a:extLst>
            </p:cNvPr>
            <p:cNvSpPr txBox="1"/>
            <p:nvPr/>
          </p:nvSpPr>
          <p:spPr>
            <a:xfrm>
              <a:off x="1108321" y="1820925"/>
              <a:ext cx="1480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Dead microbes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046FB2D-C586-E642-99B7-903A790B6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0255" y="2440655"/>
              <a:ext cx="876300" cy="825500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8E32B8A-B89F-0647-87BB-E5A3995CD8C1}"/>
              </a:ext>
            </a:extLst>
          </p:cNvPr>
          <p:cNvSpPr txBox="1"/>
          <p:nvPr/>
        </p:nvSpPr>
        <p:spPr>
          <a:xfrm>
            <a:off x="4122248" y="818935"/>
            <a:ext cx="1480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*Or even just a protein or antigen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A107F-8C7F-C64B-B6F3-B0B78105F98A}"/>
              </a:ext>
            </a:extLst>
          </p:cNvPr>
          <p:cNvGrpSpPr/>
          <p:nvPr/>
        </p:nvGrpSpPr>
        <p:grpSpPr>
          <a:xfrm>
            <a:off x="7388295" y="2044624"/>
            <a:ext cx="1031225" cy="2937450"/>
            <a:chOff x="7388295" y="2044624"/>
            <a:chExt cx="1031225" cy="2937450"/>
          </a:xfrm>
        </p:grpSpPr>
        <p:sp>
          <p:nvSpPr>
            <p:cNvPr id="2" name="Right Arrow 1">
              <a:extLst>
                <a:ext uri="{FF2B5EF4-FFF2-40B4-BE49-F238E27FC236}">
                  <a16:creationId xmlns:a16="http://schemas.microsoft.com/office/drawing/2014/main" id="{109648CD-5AD1-E646-AA01-799081AD14E7}"/>
                </a:ext>
              </a:extLst>
            </p:cNvPr>
            <p:cNvSpPr/>
            <p:nvPr/>
          </p:nvSpPr>
          <p:spPr>
            <a:xfrm rot="1823631">
              <a:off x="7392153" y="3918388"/>
              <a:ext cx="1027367" cy="260988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Arrow 59">
              <a:extLst>
                <a:ext uri="{FF2B5EF4-FFF2-40B4-BE49-F238E27FC236}">
                  <a16:creationId xmlns:a16="http://schemas.microsoft.com/office/drawing/2014/main" id="{64D61BBA-E436-E84B-B900-0E1644318808}"/>
                </a:ext>
              </a:extLst>
            </p:cNvPr>
            <p:cNvSpPr/>
            <p:nvPr/>
          </p:nvSpPr>
          <p:spPr>
            <a:xfrm rot="19956164">
              <a:off x="7388295" y="4721086"/>
              <a:ext cx="1027367" cy="260988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99B45B-2728-744B-9B4F-F0E0FE6635E6}"/>
                </a:ext>
              </a:extLst>
            </p:cNvPr>
            <p:cNvSpPr txBox="1"/>
            <p:nvPr/>
          </p:nvSpPr>
          <p:spPr>
            <a:xfrm>
              <a:off x="7517663" y="2044624"/>
              <a:ext cx="86273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EF8372-55E2-1048-8A60-932C8356532C}"/>
              </a:ext>
            </a:extLst>
          </p:cNvPr>
          <p:cNvGrpSpPr/>
          <p:nvPr/>
        </p:nvGrpSpPr>
        <p:grpSpPr>
          <a:xfrm>
            <a:off x="3290795" y="827457"/>
            <a:ext cx="6693263" cy="3149913"/>
            <a:chOff x="3290795" y="827457"/>
            <a:chExt cx="6693263" cy="314991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B6AE15-5DE4-F342-860B-A7B60981049E}"/>
                </a:ext>
              </a:extLst>
            </p:cNvPr>
            <p:cNvSpPr txBox="1"/>
            <p:nvPr/>
          </p:nvSpPr>
          <p:spPr>
            <a:xfrm>
              <a:off x="5388331" y="827457"/>
              <a:ext cx="459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   ***Conjugate or use an Adjuvant:  Alum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 			         </a:t>
              </a:r>
              <a:r>
                <a:rPr lang="en-US" dirty="0" err="1">
                  <a:solidFill>
                    <a:srgbClr val="FF0000"/>
                  </a:solidFill>
                </a:rPr>
                <a:t>Bact</a:t>
              </a:r>
              <a:r>
                <a:rPr lang="en-US" dirty="0">
                  <a:solidFill>
                    <a:srgbClr val="FF0000"/>
                  </a:solidFill>
                </a:rPr>
                <a:t> Lipids</a:t>
              </a:r>
            </a:p>
          </p:txBody>
        </p:sp>
        <p:sp>
          <p:nvSpPr>
            <p:cNvPr id="62" name="Right Arrow 61">
              <a:extLst>
                <a:ext uri="{FF2B5EF4-FFF2-40B4-BE49-F238E27FC236}">
                  <a16:creationId xmlns:a16="http://schemas.microsoft.com/office/drawing/2014/main" id="{CD3973BA-84E6-A142-B79F-142CB357558F}"/>
                </a:ext>
              </a:extLst>
            </p:cNvPr>
            <p:cNvSpPr/>
            <p:nvPr/>
          </p:nvSpPr>
          <p:spPr>
            <a:xfrm rot="16200000">
              <a:off x="2907605" y="3333193"/>
              <a:ext cx="1027367" cy="260988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267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043 -0.22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94B1E5-E1D6-2F4B-845A-3FCCDCE4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51" y="0"/>
            <a:ext cx="5508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30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C5628B-E88D-C24F-BD93-966507409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4513" y="3185492"/>
            <a:ext cx="5527435" cy="1112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799D9D-BFEA-904F-B2FD-1DEB3F4E23DC}"/>
              </a:ext>
            </a:extLst>
          </p:cNvPr>
          <p:cNvSpPr txBox="1"/>
          <p:nvPr/>
        </p:nvSpPr>
        <p:spPr>
          <a:xfrm>
            <a:off x="3730025" y="0"/>
            <a:ext cx="5450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Active Immunization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79CCE-E072-ED48-B006-02437EEA6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53038" y="4556103"/>
            <a:ext cx="2547996" cy="10718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BB3790-D91A-0647-81BC-562372201F3A}"/>
              </a:ext>
            </a:extLst>
          </p:cNvPr>
          <p:cNvSpPr txBox="1"/>
          <p:nvPr/>
        </p:nvSpPr>
        <p:spPr>
          <a:xfrm>
            <a:off x="1887296" y="61756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Epitheilial</a:t>
            </a:r>
            <a:endParaRPr lang="en-US" dirty="0"/>
          </a:p>
          <a:p>
            <a:pPr algn="ctr"/>
            <a:r>
              <a:rPr lang="en-US" dirty="0"/>
              <a:t>cells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D91B0-48DE-384E-9B0E-AD92DDCBF4A1}"/>
              </a:ext>
            </a:extLst>
          </p:cNvPr>
          <p:cNvSpPr txBox="1"/>
          <p:nvPr/>
        </p:nvSpPr>
        <p:spPr>
          <a:xfrm rot="16200000">
            <a:off x="2544239" y="106486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95FD54-459B-F940-9E7B-374598DBDC6C}"/>
              </a:ext>
            </a:extLst>
          </p:cNvPr>
          <p:cNvSpPr txBox="1"/>
          <p:nvPr/>
        </p:nvSpPr>
        <p:spPr>
          <a:xfrm rot="16200000">
            <a:off x="1521927" y="116151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outside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8BB47FB-CE1C-844B-86B8-D5DDE93FAAC1}"/>
              </a:ext>
            </a:extLst>
          </p:cNvPr>
          <p:cNvGrpSpPr/>
          <p:nvPr/>
        </p:nvGrpSpPr>
        <p:grpSpPr>
          <a:xfrm>
            <a:off x="600025" y="1690218"/>
            <a:ext cx="1112177" cy="1183792"/>
            <a:chOff x="1415154" y="1808431"/>
            <a:chExt cx="1112177" cy="11837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B7E602-8F9D-E943-A6B5-F5076A2BE09E}"/>
                </a:ext>
              </a:extLst>
            </p:cNvPr>
            <p:cNvSpPr txBox="1"/>
            <p:nvPr/>
          </p:nvSpPr>
          <p:spPr>
            <a:xfrm>
              <a:off x="1415154" y="1808431"/>
              <a:ext cx="1112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microbes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6FB46F3-243D-4548-97DA-A7A577410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9822" y="2166723"/>
              <a:ext cx="876300" cy="8255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E3B981E-EA3B-1E4E-92D0-234E58DF048D}"/>
              </a:ext>
            </a:extLst>
          </p:cNvPr>
          <p:cNvSpPr txBox="1"/>
          <p:nvPr/>
        </p:nvSpPr>
        <p:spPr>
          <a:xfrm>
            <a:off x="2991110" y="5062047"/>
            <a:ext cx="1477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macrophages</a:t>
            </a:r>
          </a:p>
          <a:p>
            <a:r>
              <a:rPr lang="en-US" dirty="0"/>
              <a:t>dendritic cells</a:t>
            </a:r>
          </a:p>
          <a:p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F28F2D-461E-BD43-BE15-32FD056561B8}"/>
              </a:ext>
            </a:extLst>
          </p:cNvPr>
          <p:cNvCxnSpPr>
            <a:cxnSpLocks/>
          </p:cNvCxnSpPr>
          <p:nvPr/>
        </p:nvCxnSpPr>
        <p:spPr>
          <a:xfrm flipV="1">
            <a:off x="3402752" y="3099601"/>
            <a:ext cx="0" cy="6419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4F392BF-8B66-364A-B106-933777EFF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993841">
            <a:off x="4131618" y="2527482"/>
            <a:ext cx="2360723" cy="215242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3B8EB33-9EF6-8941-AA96-F06D668C96F4}"/>
              </a:ext>
            </a:extLst>
          </p:cNvPr>
          <p:cNvGrpSpPr/>
          <p:nvPr/>
        </p:nvGrpSpPr>
        <p:grpSpPr>
          <a:xfrm>
            <a:off x="3993316" y="3099957"/>
            <a:ext cx="2002113" cy="2644923"/>
            <a:chOff x="2468600" y="3123398"/>
            <a:chExt cx="2002113" cy="264492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4D316C2-8CC2-3D42-B45D-0E418EA35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65813" y="3123398"/>
              <a:ext cx="1104900" cy="1130300"/>
            </a:xfrm>
            <a:prstGeom prst="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E72D068-589A-434B-8B7B-B965D9D026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600" y="4339632"/>
              <a:ext cx="1160206" cy="14286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ECE854B-52DD-2345-8087-B77B2139A042}"/>
              </a:ext>
            </a:extLst>
          </p:cNvPr>
          <p:cNvSpPr txBox="1"/>
          <p:nvPr/>
        </p:nvSpPr>
        <p:spPr>
          <a:xfrm>
            <a:off x="4688394" y="2081463"/>
            <a:ext cx="133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Lymph node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397197-F093-2048-BA6E-976E32DFD43B}"/>
              </a:ext>
            </a:extLst>
          </p:cNvPr>
          <p:cNvGrpSpPr/>
          <p:nvPr/>
        </p:nvGrpSpPr>
        <p:grpSpPr>
          <a:xfrm>
            <a:off x="5693001" y="1623474"/>
            <a:ext cx="1832400" cy="4386448"/>
            <a:chOff x="4074265" y="1586404"/>
            <a:chExt cx="1832400" cy="438644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FB4612C-F545-924E-8DE6-37E3D1384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7120" y="4487300"/>
              <a:ext cx="1071852" cy="113059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0B62481-5107-8A4B-9862-B331E4AA6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97921" y="1586404"/>
              <a:ext cx="1104549" cy="1080752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47D5425-C711-1E4D-968D-1CBFA53E9523}"/>
                </a:ext>
              </a:extLst>
            </p:cNvPr>
            <p:cNvGrpSpPr/>
            <p:nvPr/>
          </p:nvGrpSpPr>
          <p:grpSpPr>
            <a:xfrm>
              <a:off x="4188070" y="2992223"/>
              <a:ext cx="1323599" cy="1080752"/>
              <a:chOff x="4171985" y="3087661"/>
              <a:chExt cx="1323599" cy="108075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419FB760-A4E8-EA43-B8D5-E22741960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91035" y="3087661"/>
                <a:ext cx="1104549" cy="1080752"/>
              </a:xfrm>
              <a:prstGeom prst="rect">
                <a:avLst/>
              </a:prstGeom>
            </p:spPr>
          </p:pic>
          <p:sp>
            <p:nvSpPr>
              <p:cNvPr id="36" name="Equal 35">
                <a:extLst>
                  <a:ext uri="{FF2B5EF4-FFF2-40B4-BE49-F238E27FC236}">
                    <a16:creationId xmlns:a16="http://schemas.microsoft.com/office/drawing/2014/main" id="{7D8CDC57-B37F-3746-9A4A-365E51AD93AB}"/>
                  </a:ext>
                </a:extLst>
              </p:cNvPr>
              <p:cNvSpPr/>
              <p:nvPr/>
            </p:nvSpPr>
            <p:spPr>
              <a:xfrm>
                <a:off x="4171985" y="3492276"/>
                <a:ext cx="370703" cy="214336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81889A9-44EF-474D-B857-B05E8CCC2871}"/>
                </a:ext>
              </a:extLst>
            </p:cNvPr>
            <p:cNvSpPr txBox="1"/>
            <p:nvPr/>
          </p:nvSpPr>
          <p:spPr>
            <a:xfrm>
              <a:off x="4232215" y="2543602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Cytotoxic T cell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464BCFF-63BC-D540-952F-8032BDE08B41}"/>
                </a:ext>
              </a:extLst>
            </p:cNvPr>
            <p:cNvSpPr txBox="1"/>
            <p:nvPr/>
          </p:nvSpPr>
          <p:spPr>
            <a:xfrm>
              <a:off x="4166474" y="3994378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Helper T cell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D95B1A-2BC2-E548-9E9F-4AFA4D4111CE}"/>
                </a:ext>
              </a:extLst>
            </p:cNvPr>
            <p:cNvSpPr txBox="1"/>
            <p:nvPr/>
          </p:nvSpPr>
          <p:spPr>
            <a:xfrm>
              <a:off x="4074265" y="5603520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 cell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395931D-336D-2B44-8D7C-C1686D0343EF}"/>
              </a:ext>
            </a:extLst>
          </p:cNvPr>
          <p:cNvGrpSpPr/>
          <p:nvPr/>
        </p:nvGrpSpPr>
        <p:grpSpPr>
          <a:xfrm>
            <a:off x="7453691" y="2253174"/>
            <a:ext cx="2696309" cy="3536085"/>
            <a:chOff x="5834955" y="2216104"/>
            <a:chExt cx="2696309" cy="353608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003205B-C6C0-C045-AB36-20D92D3B9DF0}"/>
                </a:ext>
              </a:extLst>
            </p:cNvPr>
            <p:cNvCxnSpPr>
              <a:cxnSpLocks/>
            </p:cNvCxnSpPr>
            <p:nvPr/>
          </p:nvCxnSpPr>
          <p:spPr>
            <a:xfrm>
              <a:off x="5903821" y="3780960"/>
              <a:ext cx="831784" cy="4981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0EB4C94-7511-9A4E-96EF-B27DE69E22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4955" y="4575579"/>
              <a:ext cx="878075" cy="44939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5E16CF4-4A0A-6247-BFA2-A2A72C50A4C8}"/>
                </a:ext>
              </a:extLst>
            </p:cNvPr>
            <p:cNvCxnSpPr>
              <a:cxnSpLocks/>
            </p:cNvCxnSpPr>
            <p:nvPr/>
          </p:nvCxnSpPr>
          <p:spPr>
            <a:xfrm>
              <a:off x="5944298" y="2216104"/>
              <a:ext cx="831784" cy="4981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087DAEF-E76E-2740-8399-1A1F1E9E7F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5432" y="3010723"/>
              <a:ext cx="878075" cy="44939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8322A02-2B5C-2247-A655-C856E9C9C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7135686" y="2284130"/>
              <a:ext cx="1035564" cy="1013254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8F61C6D-C729-3E41-8AC7-9EC8C8C897BD}"/>
                </a:ext>
              </a:extLst>
            </p:cNvPr>
            <p:cNvSpPr txBox="1"/>
            <p:nvPr/>
          </p:nvSpPr>
          <p:spPr>
            <a:xfrm>
              <a:off x="6816243" y="3183992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Cytotoxic T cells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D3311BF-57D7-B64F-9A53-8C407FE48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03574" y="3938086"/>
              <a:ext cx="535351" cy="44931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58FE4E3-5B5C-EB4D-BBB1-037779C63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84447" y="4675600"/>
              <a:ext cx="501892" cy="63573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037A599-F64D-8E44-83B3-51A4EBEEA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515711" y="4485983"/>
              <a:ext cx="936864" cy="415853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A6C60BD3-20E1-8844-9C1D-48C8D3CBB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56814" y="3794688"/>
              <a:ext cx="955984" cy="736108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0F954AA9-465D-E449-92E1-B3757ABD6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586339" y="4904865"/>
              <a:ext cx="673969" cy="477992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0A287F5-81BA-BA48-B001-226C4318F1FE}"/>
                </a:ext>
              </a:extLst>
            </p:cNvPr>
            <p:cNvSpPr txBox="1"/>
            <p:nvPr/>
          </p:nvSpPr>
          <p:spPr>
            <a:xfrm>
              <a:off x="6856814" y="5382857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Antibodies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AA938FF-D656-2A4B-BBDF-DE374A0FB625}"/>
              </a:ext>
            </a:extLst>
          </p:cNvPr>
          <p:cNvGrpSpPr/>
          <p:nvPr/>
        </p:nvGrpSpPr>
        <p:grpSpPr>
          <a:xfrm>
            <a:off x="10034714" y="2341102"/>
            <a:ext cx="1674450" cy="3117897"/>
            <a:chOff x="8415978" y="2304032"/>
            <a:chExt cx="1674450" cy="3117897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55FB463-380D-C943-94FC-D2C340547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62200" y="3965498"/>
              <a:ext cx="1071852" cy="1130595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E2C1353-7A48-E247-A918-4178BEB2DD8C}"/>
                </a:ext>
              </a:extLst>
            </p:cNvPr>
            <p:cNvSpPr txBox="1"/>
            <p:nvPr/>
          </p:nvSpPr>
          <p:spPr>
            <a:xfrm>
              <a:off x="8415978" y="3201295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Memory T cells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386960C-3731-8E4A-94D0-530AC912B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8643093" y="2304032"/>
              <a:ext cx="1035564" cy="1013254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B504245-F67B-604F-9404-86FF17192970}"/>
                </a:ext>
              </a:extLst>
            </p:cNvPr>
            <p:cNvSpPr txBox="1"/>
            <p:nvPr/>
          </p:nvSpPr>
          <p:spPr>
            <a:xfrm>
              <a:off x="8415978" y="5052597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Memory B cells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7F7BEA9-4E2D-D648-A41E-0435617293A8}"/>
              </a:ext>
            </a:extLst>
          </p:cNvPr>
          <p:cNvGrpSpPr/>
          <p:nvPr/>
        </p:nvGrpSpPr>
        <p:grpSpPr>
          <a:xfrm>
            <a:off x="8062023" y="1679732"/>
            <a:ext cx="3968972" cy="4855285"/>
            <a:chOff x="6443287" y="1642662"/>
            <a:chExt cx="3968972" cy="4855285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4A79796-0936-C140-8AF0-678EE7D33C51}"/>
                </a:ext>
              </a:extLst>
            </p:cNvPr>
            <p:cNvSpPr txBox="1"/>
            <p:nvPr/>
          </p:nvSpPr>
          <p:spPr>
            <a:xfrm>
              <a:off x="6729426" y="1642662"/>
              <a:ext cx="3271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Cell-mediated immunity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0CE57C9-01D6-FE4F-BC3A-119714F6EEC3}"/>
                </a:ext>
              </a:extLst>
            </p:cNvPr>
            <p:cNvSpPr txBox="1"/>
            <p:nvPr/>
          </p:nvSpPr>
          <p:spPr>
            <a:xfrm>
              <a:off x="6443287" y="5666950"/>
              <a:ext cx="39689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Antibody-mediated immunity</a:t>
              </a:r>
            </a:p>
            <a:p>
              <a:pPr algn="ctr"/>
              <a:r>
                <a:rPr lang="en-US" sz="2400" b="1" dirty="0"/>
                <a:t>(humoral immunity)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B36F2E7-DA25-A547-9274-A00DCD9D45AF}"/>
              </a:ext>
            </a:extLst>
          </p:cNvPr>
          <p:cNvGrpSpPr/>
          <p:nvPr/>
        </p:nvGrpSpPr>
        <p:grpSpPr>
          <a:xfrm>
            <a:off x="256245" y="4610934"/>
            <a:ext cx="1480308" cy="1445230"/>
            <a:chOff x="1108321" y="1820925"/>
            <a:chExt cx="1480308" cy="144523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49DD35-BFFD-0F49-822D-F49A6FED9CE0}"/>
                </a:ext>
              </a:extLst>
            </p:cNvPr>
            <p:cNvSpPr txBox="1"/>
            <p:nvPr/>
          </p:nvSpPr>
          <p:spPr>
            <a:xfrm>
              <a:off x="1108321" y="1820925"/>
              <a:ext cx="1480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Attenuated live microbes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BA99560-C005-304F-95E7-D6D45CB28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0255" y="2440655"/>
              <a:ext cx="876300" cy="8255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BF4BC0C-E44F-EA49-97E1-8A6834931A62}"/>
              </a:ext>
            </a:extLst>
          </p:cNvPr>
          <p:cNvGrpSpPr/>
          <p:nvPr/>
        </p:nvGrpSpPr>
        <p:grpSpPr>
          <a:xfrm>
            <a:off x="263623" y="2979238"/>
            <a:ext cx="1480308" cy="1445230"/>
            <a:chOff x="1108321" y="1820925"/>
            <a:chExt cx="1480308" cy="144523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469F75E-025A-5242-8152-2AE8F47842A8}"/>
                </a:ext>
              </a:extLst>
            </p:cNvPr>
            <p:cNvSpPr txBox="1"/>
            <p:nvPr/>
          </p:nvSpPr>
          <p:spPr>
            <a:xfrm>
              <a:off x="1108321" y="1820925"/>
              <a:ext cx="1480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Dead microbes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046FB2D-C586-E642-99B7-903A790B6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0255" y="2440655"/>
              <a:ext cx="876300" cy="825500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8E32B8A-B89F-0647-87BB-E5A3995CD8C1}"/>
              </a:ext>
            </a:extLst>
          </p:cNvPr>
          <p:cNvSpPr txBox="1"/>
          <p:nvPr/>
        </p:nvSpPr>
        <p:spPr>
          <a:xfrm>
            <a:off x="4122246" y="818935"/>
            <a:ext cx="618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*caution is possible reversion to its pathogenic form</a:t>
            </a:r>
          </a:p>
          <a:p>
            <a:pPr algn="ctr"/>
            <a:r>
              <a:rPr lang="en-US" dirty="0"/>
              <a:t>Or sometimes cannot use with immunocompromised individuals</a:t>
            </a:r>
          </a:p>
        </p:txBody>
      </p:sp>
    </p:spTree>
    <p:extLst>
      <p:ext uri="{BB962C8B-B14F-4D97-AF65-F5344CB8AC3E}">
        <p14:creationId xmlns:p14="http://schemas.microsoft.com/office/powerpoint/2010/main" val="236911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21445 -0.48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C5628B-E88D-C24F-BD93-966507409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4513" y="3185492"/>
            <a:ext cx="5527435" cy="1112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799D9D-BFEA-904F-B2FD-1DEB3F4E23DC}"/>
              </a:ext>
            </a:extLst>
          </p:cNvPr>
          <p:cNvSpPr txBox="1"/>
          <p:nvPr/>
        </p:nvSpPr>
        <p:spPr>
          <a:xfrm>
            <a:off x="3408851" y="97524"/>
            <a:ext cx="6046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DNA and RNA Vaccines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79CCE-E072-ED48-B006-02437EEA6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53038" y="4556103"/>
            <a:ext cx="2547996" cy="10718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BB3790-D91A-0647-81BC-562372201F3A}"/>
              </a:ext>
            </a:extLst>
          </p:cNvPr>
          <p:cNvSpPr txBox="1"/>
          <p:nvPr/>
        </p:nvSpPr>
        <p:spPr>
          <a:xfrm>
            <a:off x="1887296" y="61756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Epitheilial</a:t>
            </a:r>
            <a:endParaRPr lang="en-US" dirty="0"/>
          </a:p>
          <a:p>
            <a:pPr algn="ctr"/>
            <a:r>
              <a:rPr lang="en-US" dirty="0"/>
              <a:t>cells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D91B0-48DE-384E-9B0E-AD92DDCBF4A1}"/>
              </a:ext>
            </a:extLst>
          </p:cNvPr>
          <p:cNvSpPr txBox="1"/>
          <p:nvPr/>
        </p:nvSpPr>
        <p:spPr>
          <a:xfrm rot="16200000">
            <a:off x="2544239" y="106486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95FD54-459B-F940-9E7B-374598DBDC6C}"/>
              </a:ext>
            </a:extLst>
          </p:cNvPr>
          <p:cNvSpPr txBox="1"/>
          <p:nvPr/>
        </p:nvSpPr>
        <p:spPr>
          <a:xfrm rot="16200000">
            <a:off x="1521927" y="116151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outside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8BB47FB-CE1C-844B-86B8-D5DDE93FAAC1}"/>
              </a:ext>
            </a:extLst>
          </p:cNvPr>
          <p:cNvGrpSpPr/>
          <p:nvPr/>
        </p:nvGrpSpPr>
        <p:grpSpPr>
          <a:xfrm>
            <a:off x="600025" y="1690218"/>
            <a:ext cx="1112177" cy="1183792"/>
            <a:chOff x="1415154" y="1808431"/>
            <a:chExt cx="1112177" cy="11837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B7E602-8F9D-E943-A6B5-F5076A2BE09E}"/>
                </a:ext>
              </a:extLst>
            </p:cNvPr>
            <p:cNvSpPr txBox="1"/>
            <p:nvPr/>
          </p:nvSpPr>
          <p:spPr>
            <a:xfrm>
              <a:off x="1415154" y="1808431"/>
              <a:ext cx="1112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microbes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6FB46F3-243D-4548-97DA-A7A577410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9822" y="2166723"/>
              <a:ext cx="876300" cy="8255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E3B981E-EA3B-1E4E-92D0-234E58DF048D}"/>
              </a:ext>
            </a:extLst>
          </p:cNvPr>
          <p:cNvSpPr txBox="1"/>
          <p:nvPr/>
        </p:nvSpPr>
        <p:spPr>
          <a:xfrm>
            <a:off x="2991110" y="5062047"/>
            <a:ext cx="1477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macrophages</a:t>
            </a:r>
          </a:p>
          <a:p>
            <a:r>
              <a:rPr lang="en-US" dirty="0"/>
              <a:t>dendritic cells</a:t>
            </a:r>
          </a:p>
          <a:p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F28F2D-461E-BD43-BE15-32FD056561B8}"/>
              </a:ext>
            </a:extLst>
          </p:cNvPr>
          <p:cNvCxnSpPr>
            <a:cxnSpLocks/>
          </p:cNvCxnSpPr>
          <p:nvPr/>
        </p:nvCxnSpPr>
        <p:spPr>
          <a:xfrm flipV="1">
            <a:off x="3402752" y="3099601"/>
            <a:ext cx="0" cy="6419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4F392BF-8B66-364A-B106-933777EFF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993841">
            <a:off x="4131618" y="2527482"/>
            <a:ext cx="2360723" cy="215242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3B8EB33-9EF6-8941-AA96-F06D668C96F4}"/>
              </a:ext>
            </a:extLst>
          </p:cNvPr>
          <p:cNvGrpSpPr/>
          <p:nvPr/>
        </p:nvGrpSpPr>
        <p:grpSpPr>
          <a:xfrm>
            <a:off x="3993316" y="3099957"/>
            <a:ext cx="2002113" cy="2644923"/>
            <a:chOff x="2468600" y="3123398"/>
            <a:chExt cx="2002113" cy="264492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4D316C2-8CC2-3D42-B45D-0E418EA35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65813" y="3123398"/>
              <a:ext cx="1104900" cy="1130300"/>
            </a:xfrm>
            <a:prstGeom prst="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E72D068-589A-434B-8B7B-B965D9D026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600" y="4339632"/>
              <a:ext cx="1160206" cy="14286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ECE854B-52DD-2345-8087-B77B2139A042}"/>
              </a:ext>
            </a:extLst>
          </p:cNvPr>
          <p:cNvSpPr txBox="1"/>
          <p:nvPr/>
        </p:nvSpPr>
        <p:spPr>
          <a:xfrm>
            <a:off x="4688394" y="2081463"/>
            <a:ext cx="133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Lymph node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397197-F093-2048-BA6E-976E32DFD43B}"/>
              </a:ext>
            </a:extLst>
          </p:cNvPr>
          <p:cNvGrpSpPr/>
          <p:nvPr/>
        </p:nvGrpSpPr>
        <p:grpSpPr>
          <a:xfrm>
            <a:off x="5693001" y="1623474"/>
            <a:ext cx="1832400" cy="4386448"/>
            <a:chOff x="4074265" y="1586404"/>
            <a:chExt cx="1832400" cy="438644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FB4612C-F545-924E-8DE6-37E3D1384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7120" y="4487300"/>
              <a:ext cx="1071852" cy="113059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0B62481-5107-8A4B-9862-B331E4AA6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97921" y="1586404"/>
              <a:ext cx="1104549" cy="1080752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47D5425-C711-1E4D-968D-1CBFA53E9523}"/>
                </a:ext>
              </a:extLst>
            </p:cNvPr>
            <p:cNvGrpSpPr/>
            <p:nvPr/>
          </p:nvGrpSpPr>
          <p:grpSpPr>
            <a:xfrm>
              <a:off x="4188070" y="2992223"/>
              <a:ext cx="1323599" cy="1080752"/>
              <a:chOff x="4171985" y="3087661"/>
              <a:chExt cx="1323599" cy="108075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419FB760-A4E8-EA43-B8D5-E22741960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91035" y="3087661"/>
                <a:ext cx="1104549" cy="1080752"/>
              </a:xfrm>
              <a:prstGeom prst="rect">
                <a:avLst/>
              </a:prstGeom>
            </p:spPr>
          </p:pic>
          <p:sp>
            <p:nvSpPr>
              <p:cNvPr id="36" name="Equal 35">
                <a:extLst>
                  <a:ext uri="{FF2B5EF4-FFF2-40B4-BE49-F238E27FC236}">
                    <a16:creationId xmlns:a16="http://schemas.microsoft.com/office/drawing/2014/main" id="{7D8CDC57-B37F-3746-9A4A-365E51AD93AB}"/>
                  </a:ext>
                </a:extLst>
              </p:cNvPr>
              <p:cNvSpPr/>
              <p:nvPr/>
            </p:nvSpPr>
            <p:spPr>
              <a:xfrm>
                <a:off x="4171985" y="3492276"/>
                <a:ext cx="370703" cy="214336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81889A9-44EF-474D-B857-B05E8CCC2871}"/>
                </a:ext>
              </a:extLst>
            </p:cNvPr>
            <p:cNvSpPr txBox="1"/>
            <p:nvPr/>
          </p:nvSpPr>
          <p:spPr>
            <a:xfrm>
              <a:off x="4232215" y="2543602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Cytotoxic T cell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464BCFF-63BC-D540-952F-8032BDE08B41}"/>
                </a:ext>
              </a:extLst>
            </p:cNvPr>
            <p:cNvSpPr txBox="1"/>
            <p:nvPr/>
          </p:nvSpPr>
          <p:spPr>
            <a:xfrm>
              <a:off x="4166474" y="3994378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Helper T cell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D95B1A-2BC2-E548-9E9F-4AFA4D4111CE}"/>
                </a:ext>
              </a:extLst>
            </p:cNvPr>
            <p:cNvSpPr txBox="1"/>
            <p:nvPr/>
          </p:nvSpPr>
          <p:spPr>
            <a:xfrm>
              <a:off x="4074265" y="5603520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 cell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395931D-336D-2B44-8D7C-C1686D0343EF}"/>
              </a:ext>
            </a:extLst>
          </p:cNvPr>
          <p:cNvGrpSpPr/>
          <p:nvPr/>
        </p:nvGrpSpPr>
        <p:grpSpPr>
          <a:xfrm>
            <a:off x="7453691" y="2253174"/>
            <a:ext cx="2696309" cy="3536085"/>
            <a:chOff x="5834955" y="2216104"/>
            <a:chExt cx="2696309" cy="353608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003205B-C6C0-C045-AB36-20D92D3B9DF0}"/>
                </a:ext>
              </a:extLst>
            </p:cNvPr>
            <p:cNvCxnSpPr>
              <a:cxnSpLocks/>
            </p:cNvCxnSpPr>
            <p:nvPr/>
          </p:nvCxnSpPr>
          <p:spPr>
            <a:xfrm>
              <a:off x="5903821" y="3780960"/>
              <a:ext cx="831784" cy="4981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0EB4C94-7511-9A4E-96EF-B27DE69E22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4955" y="4575579"/>
              <a:ext cx="878075" cy="44939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5E16CF4-4A0A-6247-BFA2-A2A72C50A4C8}"/>
                </a:ext>
              </a:extLst>
            </p:cNvPr>
            <p:cNvCxnSpPr>
              <a:cxnSpLocks/>
            </p:cNvCxnSpPr>
            <p:nvPr/>
          </p:nvCxnSpPr>
          <p:spPr>
            <a:xfrm>
              <a:off x="5944298" y="2216104"/>
              <a:ext cx="831784" cy="4981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087DAEF-E76E-2740-8399-1A1F1E9E7F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5432" y="3010723"/>
              <a:ext cx="878075" cy="44939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8322A02-2B5C-2247-A655-C856E9C9C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7135686" y="2284130"/>
              <a:ext cx="1035564" cy="1013254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8F61C6D-C729-3E41-8AC7-9EC8C8C897BD}"/>
                </a:ext>
              </a:extLst>
            </p:cNvPr>
            <p:cNvSpPr txBox="1"/>
            <p:nvPr/>
          </p:nvSpPr>
          <p:spPr>
            <a:xfrm>
              <a:off x="6816243" y="3183992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Cytotoxic T cells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D3311BF-57D7-B64F-9A53-8C407FE48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03574" y="3938086"/>
              <a:ext cx="535351" cy="44931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58FE4E3-5B5C-EB4D-BBB1-037779C63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84447" y="4675600"/>
              <a:ext cx="501892" cy="63573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037A599-F64D-8E44-83B3-51A4EBEEA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515711" y="4485983"/>
              <a:ext cx="936864" cy="415853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A6C60BD3-20E1-8844-9C1D-48C8D3CBB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56814" y="3794688"/>
              <a:ext cx="955984" cy="736108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0F954AA9-465D-E449-92E1-B3757ABD6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586339" y="4904865"/>
              <a:ext cx="673969" cy="477992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0A287F5-81BA-BA48-B001-226C4318F1FE}"/>
                </a:ext>
              </a:extLst>
            </p:cNvPr>
            <p:cNvSpPr txBox="1"/>
            <p:nvPr/>
          </p:nvSpPr>
          <p:spPr>
            <a:xfrm>
              <a:off x="6856814" y="5382857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Antibodies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AA938FF-D656-2A4B-BBDF-DE374A0FB625}"/>
              </a:ext>
            </a:extLst>
          </p:cNvPr>
          <p:cNvGrpSpPr/>
          <p:nvPr/>
        </p:nvGrpSpPr>
        <p:grpSpPr>
          <a:xfrm>
            <a:off x="10034714" y="2341102"/>
            <a:ext cx="1674450" cy="3117897"/>
            <a:chOff x="8415978" y="2304032"/>
            <a:chExt cx="1674450" cy="3117897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55FB463-380D-C943-94FC-D2C340547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62200" y="3965498"/>
              <a:ext cx="1071852" cy="1130595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E2C1353-7A48-E247-A918-4178BEB2DD8C}"/>
                </a:ext>
              </a:extLst>
            </p:cNvPr>
            <p:cNvSpPr txBox="1"/>
            <p:nvPr/>
          </p:nvSpPr>
          <p:spPr>
            <a:xfrm>
              <a:off x="8415978" y="3201295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Memory T cells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386960C-3731-8E4A-94D0-530AC912B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8643093" y="2304032"/>
              <a:ext cx="1035564" cy="1013254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B504245-F67B-604F-9404-86FF17192970}"/>
                </a:ext>
              </a:extLst>
            </p:cNvPr>
            <p:cNvSpPr txBox="1"/>
            <p:nvPr/>
          </p:nvSpPr>
          <p:spPr>
            <a:xfrm>
              <a:off x="8415978" y="5052597"/>
              <a:ext cx="167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Memory B cells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7F7BEA9-4E2D-D648-A41E-0435617293A8}"/>
              </a:ext>
            </a:extLst>
          </p:cNvPr>
          <p:cNvGrpSpPr/>
          <p:nvPr/>
        </p:nvGrpSpPr>
        <p:grpSpPr>
          <a:xfrm>
            <a:off x="8062023" y="1679732"/>
            <a:ext cx="3968972" cy="4855285"/>
            <a:chOff x="6443287" y="1642662"/>
            <a:chExt cx="3968972" cy="4855285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4A79796-0936-C140-8AF0-678EE7D33C51}"/>
                </a:ext>
              </a:extLst>
            </p:cNvPr>
            <p:cNvSpPr txBox="1"/>
            <p:nvPr/>
          </p:nvSpPr>
          <p:spPr>
            <a:xfrm>
              <a:off x="6729426" y="1642662"/>
              <a:ext cx="3271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Cell-mediated immunity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0CE57C9-01D6-FE4F-BC3A-119714F6EEC3}"/>
                </a:ext>
              </a:extLst>
            </p:cNvPr>
            <p:cNvSpPr txBox="1"/>
            <p:nvPr/>
          </p:nvSpPr>
          <p:spPr>
            <a:xfrm>
              <a:off x="6443287" y="5666950"/>
              <a:ext cx="39689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Antibody-mediated immunity</a:t>
              </a:r>
            </a:p>
            <a:p>
              <a:pPr algn="ctr"/>
              <a:r>
                <a:rPr lang="en-US" sz="2400" b="1" dirty="0"/>
                <a:t>(humoral immunity)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9A107B-CBF8-434A-942E-561CBDF55D45}"/>
              </a:ext>
            </a:extLst>
          </p:cNvPr>
          <p:cNvGrpSpPr/>
          <p:nvPr/>
        </p:nvGrpSpPr>
        <p:grpSpPr>
          <a:xfrm>
            <a:off x="263623" y="2979238"/>
            <a:ext cx="1480308" cy="892181"/>
            <a:chOff x="263623" y="2979238"/>
            <a:chExt cx="1480308" cy="89218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469F75E-025A-5242-8152-2AE8F47842A8}"/>
                </a:ext>
              </a:extLst>
            </p:cNvPr>
            <p:cNvSpPr txBox="1"/>
            <p:nvPr/>
          </p:nvSpPr>
          <p:spPr>
            <a:xfrm>
              <a:off x="263623" y="2979238"/>
              <a:ext cx="148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DNA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16D74C-E707-EA44-9DC0-178B7A675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6200000">
              <a:off x="789146" y="3044981"/>
              <a:ext cx="465691" cy="118718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DF5D8F-5F1F-6D44-873C-64D8A52F861F}"/>
              </a:ext>
            </a:extLst>
          </p:cNvPr>
          <p:cNvGrpSpPr/>
          <p:nvPr/>
        </p:nvGrpSpPr>
        <p:grpSpPr>
          <a:xfrm>
            <a:off x="256245" y="4610934"/>
            <a:ext cx="1480308" cy="893032"/>
            <a:chOff x="256245" y="4610934"/>
            <a:chExt cx="1480308" cy="89303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49DD35-BFFD-0F49-822D-F49A6FED9CE0}"/>
                </a:ext>
              </a:extLst>
            </p:cNvPr>
            <p:cNvSpPr txBox="1"/>
            <p:nvPr/>
          </p:nvSpPr>
          <p:spPr>
            <a:xfrm>
              <a:off x="256245" y="4610934"/>
              <a:ext cx="148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RNA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F29FBD0-241C-4541-AD0A-8F4EA805B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16200000">
              <a:off x="775195" y="4640176"/>
              <a:ext cx="493594" cy="123398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3287F1-B1F9-2E4C-9CBC-9CCA867625C4}"/>
              </a:ext>
            </a:extLst>
          </p:cNvPr>
          <p:cNvGrpSpPr/>
          <p:nvPr/>
        </p:nvGrpSpPr>
        <p:grpSpPr>
          <a:xfrm>
            <a:off x="2700584" y="2226525"/>
            <a:ext cx="1326978" cy="646331"/>
            <a:chOff x="2700584" y="2226525"/>
            <a:chExt cx="1326978" cy="64633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9A6893C-78F0-6341-B9BC-A4D2A9856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5400000">
              <a:off x="2715621" y="2382935"/>
              <a:ext cx="353364" cy="38343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49CC74-15AC-CB4A-AD5B-10CB3630A755}"/>
                </a:ext>
              </a:extLst>
            </p:cNvPr>
            <p:cNvSpPr txBox="1"/>
            <p:nvPr/>
          </p:nvSpPr>
          <p:spPr>
            <a:xfrm>
              <a:off x="3116540" y="2226525"/>
              <a:ext cx="911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MHC Class I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A8262D4-CF31-E84F-9D03-8F0B1B546549}"/>
              </a:ext>
            </a:extLst>
          </p:cNvPr>
          <p:cNvGrpSpPr/>
          <p:nvPr/>
        </p:nvGrpSpPr>
        <p:grpSpPr>
          <a:xfrm>
            <a:off x="2739263" y="1611182"/>
            <a:ext cx="1326978" cy="646331"/>
            <a:chOff x="2700584" y="2226525"/>
            <a:chExt cx="1326978" cy="64633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7E47D4D-F289-224A-8D82-5AD7B02AC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5400000">
              <a:off x="2715621" y="2382935"/>
              <a:ext cx="353364" cy="38343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732ACD9-048C-384F-B550-100C459C65BA}"/>
                </a:ext>
              </a:extLst>
            </p:cNvPr>
            <p:cNvSpPr txBox="1"/>
            <p:nvPr/>
          </p:nvSpPr>
          <p:spPr>
            <a:xfrm>
              <a:off x="3116540" y="2226525"/>
              <a:ext cx="911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MHC Class 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AF7FB6-42EC-664C-AF08-89855A239AD9}"/>
              </a:ext>
            </a:extLst>
          </p:cNvPr>
          <p:cNvGrpSpPr/>
          <p:nvPr/>
        </p:nvGrpSpPr>
        <p:grpSpPr>
          <a:xfrm>
            <a:off x="3954705" y="1155182"/>
            <a:ext cx="5174987" cy="5019849"/>
            <a:chOff x="3954705" y="1155182"/>
            <a:chExt cx="5174987" cy="501984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570B7F4-9A42-AA41-954D-50F9FAB92780}"/>
                </a:ext>
              </a:extLst>
            </p:cNvPr>
            <p:cNvSpPr/>
            <p:nvPr/>
          </p:nvSpPr>
          <p:spPr>
            <a:xfrm>
              <a:off x="3954705" y="1155182"/>
              <a:ext cx="5174987" cy="50198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698F26-2DD9-8A40-9FE0-EAC1805828BA}"/>
                </a:ext>
              </a:extLst>
            </p:cNvPr>
            <p:cNvSpPr txBox="1"/>
            <p:nvPr/>
          </p:nvSpPr>
          <p:spPr>
            <a:xfrm>
              <a:off x="5070340" y="2001365"/>
              <a:ext cx="3221072" cy="28623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With DNA vaccines</a:t>
              </a:r>
            </a:p>
            <a:p>
              <a:r>
                <a:rPr lang="en-US" dirty="0"/>
                <a:t>The worry can be that the pathogenic DNA will integrate into the genome</a:t>
              </a:r>
            </a:p>
            <a:p>
              <a:endParaRPr lang="en-US" dirty="0"/>
            </a:p>
            <a:p>
              <a:r>
                <a:rPr lang="en-US" dirty="0"/>
                <a:t>With RNA vaccines, the issue is RNA can be labile so it must be kept sterile, clean, and cold until its injected.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395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0.01135 L 0.12162 -0.2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125 -0.3611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8A6BAA-ADE2-B448-A223-23A79FF2A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34" y="0"/>
            <a:ext cx="10430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62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F08C9C-9672-3747-BAE1-412D5F93C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59" y="0"/>
            <a:ext cx="558370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044CD0-043A-174B-9BEC-6F1DB9431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1000"/>
            <a:ext cx="6045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43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9793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2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14300"/>
            <a:ext cx="98679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7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850900"/>
            <a:ext cx="98298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6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546100"/>
            <a:ext cx="98806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4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828800"/>
            <a:ext cx="4800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5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295400"/>
            <a:ext cx="4800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9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104900"/>
            <a:ext cx="98171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43" y="0"/>
            <a:ext cx="394854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792DD3-7AFE-924D-8DFA-D01C42EC12CE}"/>
              </a:ext>
            </a:extLst>
          </p:cNvPr>
          <p:cNvSpPr/>
          <p:nvPr/>
        </p:nvSpPr>
        <p:spPr>
          <a:xfrm>
            <a:off x="5087257" y="72968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chemoattractants</a:t>
            </a:r>
            <a:r>
              <a:rPr lang="en-US" dirty="0"/>
              <a:t> (chemokines, leukotrienes) attract eosinophils, neutrophils, and mononuclear cells; activators (histamine, platelet-activating factor, tryptase, </a:t>
            </a:r>
            <a:r>
              <a:rPr lang="en-US" dirty="0" err="1"/>
              <a:t>kininogenase</a:t>
            </a:r>
            <a:r>
              <a:rPr lang="en-US" dirty="0"/>
              <a:t>, cytokines) and promote vasodilation and edema.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  <a:r>
              <a:rPr lang="en-US" dirty="0" err="1"/>
              <a:t>spasmogens</a:t>
            </a:r>
            <a:r>
              <a:rPr lang="en-US" dirty="0"/>
              <a:t> (histamine, prostaglandin D2, leukotrienes) to directly affect bronchial smooth muscle and promote mucus secretion.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1EFAC-9230-8840-8483-59025A7340EA}"/>
              </a:ext>
            </a:extLst>
          </p:cNvPr>
          <p:cNvSpPr txBox="1"/>
          <p:nvPr/>
        </p:nvSpPr>
        <p:spPr>
          <a:xfrm>
            <a:off x="5210629" y="4238171"/>
            <a:ext cx="6981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Treatment: Desensitization (allergy shots) produces IgG to bind the allergen and prevent allergen binding to </a:t>
            </a:r>
            <a:r>
              <a:rPr lang="en-US" dirty="0" err="1"/>
              <a:t>IgE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3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473</Words>
  <Application>Microsoft Macintosh PowerPoint</Application>
  <PresentationFormat>Widescreen</PresentationFormat>
  <Paragraphs>124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courcelle</dc:creator>
  <cp:lastModifiedBy>Microsoft Office User</cp:lastModifiedBy>
  <cp:revision>37</cp:revision>
  <dcterms:created xsi:type="dcterms:W3CDTF">2025-12-27T00:45:47Z</dcterms:created>
  <dcterms:modified xsi:type="dcterms:W3CDTF">2026-01-12T21:51:19Z</dcterms:modified>
</cp:coreProperties>
</file>