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9"/>
  </p:notesMasterIdLst>
  <p:sldIdLst>
    <p:sldId id="256" r:id="rId2"/>
    <p:sldId id="351" r:id="rId3"/>
    <p:sldId id="352" r:id="rId4"/>
    <p:sldId id="353" r:id="rId5"/>
    <p:sldId id="354" r:id="rId6"/>
    <p:sldId id="257" r:id="rId7"/>
    <p:sldId id="297" r:id="rId8"/>
    <p:sldId id="298" r:id="rId9"/>
    <p:sldId id="299" r:id="rId10"/>
    <p:sldId id="301" r:id="rId11"/>
    <p:sldId id="302" r:id="rId12"/>
    <p:sldId id="303" r:id="rId13"/>
    <p:sldId id="304" r:id="rId14"/>
    <p:sldId id="307" r:id="rId15"/>
    <p:sldId id="305" r:id="rId16"/>
    <p:sldId id="308" r:id="rId17"/>
    <p:sldId id="306" r:id="rId18"/>
    <p:sldId id="309" r:id="rId19"/>
    <p:sldId id="300" r:id="rId20"/>
    <p:sldId id="263" r:id="rId21"/>
    <p:sldId id="296" r:id="rId22"/>
    <p:sldId id="283" r:id="rId23"/>
    <p:sldId id="278" r:id="rId24"/>
    <p:sldId id="279" r:id="rId25"/>
    <p:sldId id="280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81" r:id="rId40"/>
    <p:sldId id="313" r:id="rId41"/>
    <p:sldId id="314" r:id="rId42"/>
    <p:sldId id="282" r:id="rId43"/>
    <p:sldId id="258" r:id="rId44"/>
    <p:sldId id="262" r:id="rId45"/>
    <p:sldId id="260" r:id="rId46"/>
    <p:sldId id="261" r:id="rId47"/>
    <p:sldId id="284" r:id="rId48"/>
    <p:sldId id="285" r:id="rId49"/>
    <p:sldId id="318" r:id="rId50"/>
    <p:sldId id="319" r:id="rId51"/>
    <p:sldId id="320" r:id="rId52"/>
    <p:sldId id="317" r:id="rId53"/>
    <p:sldId id="324" r:id="rId54"/>
    <p:sldId id="326" r:id="rId55"/>
    <p:sldId id="321" r:id="rId56"/>
    <p:sldId id="325" r:id="rId57"/>
    <p:sldId id="322" r:id="rId58"/>
    <p:sldId id="327" r:id="rId59"/>
    <p:sldId id="333" r:id="rId60"/>
    <p:sldId id="328" r:id="rId61"/>
    <p:sldId id="329" r:id="rId62"/>
    <p:sldId id="330" r:id="rId63"/>
    <p:sldId id="331" r:id="rId64"/>
    <p:sldId id="323" r:id="rId65"/>
    <p:sldId id="332" r:id="rId66"/>
    <p:sldId id="315" r:id="rId67"/>
    <p:sldId id="340" r:id="rId68"/>
    <p:sldId id="341" r:id="rId69"/>
    <p:sldId id="342" r:id="rId70"/>
    <p:sldId id="334" r:id="rId71"/>
    <p:sldId id="335" r:id="rId72"/>
    <p:sldId id="336" r:id="rId73"/>
    <p:sldId id="337" r:id="rId74"/>
    <p:sldId id="343" r:id="rId75"/>
    <p:sldId id="344" r:id="rId76"/>
    <p:sldId id="316" r:id="rId77"/>
    <p:sldId id="311" r:id="rId78"/>
    <p:sldId id="346" r:id="rId79"/>
    <p:sldId id="347" r:id="rId80"/>
    <p:sldId id="348" r:id="rId81"/>
    <p:sldId id="349" r:id="rId82"/>
    <p:sldId id="345" r:id="rId83"/>
    <p:sldId id="350" r:id="rId84"/>
    <p:sldId id="289" r:id="rId85"/>
    <p:sldId id="290" r:id="rId86"/>
    <p:sldId id="294" r:id="rId87"/>
    <p:sldId id="355" r:id="rId8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99"/>
    <a:srgbClr val="000000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4" autoAdjust="0"/>
    <p:restoredTop sz="90929"/>
  </p:normalViewPr>
  <p:slideViewPr>
    <p:cSldViewPr>
      <p:cViewPr varScale="1">
        <p:scale>
          <a:sx n="61" d="100"/>
          <a:sy n="61" d="100"/>
        </p:scale>
        <p:origin x="-4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5.xml"/><Relationship Id="rId2" Type="http://schemas.openxmlformats.org/officeDocument/2006/relationships/slide" Target="slides/slide43.xml"/><Relationship Id="rId1" Type="http://schemas.openxmlformats.org/officeDocument/2006/relationships/slide" Target="slides/slide6.xml"/><Relationship Id="rId4" Type="http://schemas.openxmlformats.org/officeDocument/2006/relationships/slide" Target="slides/slide7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87ACF-B2CA-493F-A072-6E8A3C38D9A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E5B5F-66A2-4857-A00F-D6482312F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5B5F-66A2-4857-A00F-D6482312FE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pic>
        <p:nvPicPr>
          <p:cNvPr id="13315" name="Picture 3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6E104055-19BB-4A4D-BF2F-8CD4D9D21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71971-2707-43F7-8AE6-41C9B5A779D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16F9E-B606-41EA-BFC9-CF73DEB9598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9FE1F680-85FF-441C-B477-3241626EECA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7FA81-2714-4285-B713-3652036279D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C61DE-6198-44FD-8F46-56589DBBB4F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0F155-E214-45C2-8A2B-8B1D20D7B19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080E8-A9D1-41DB-8FFF-9E99440E60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35DD9-6CD3-4DAE-B2B6-E811418BFA5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E40C8-FBBF-4BBC-86C3-A4CBE35A86F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394B7-4870-446E-8056-CF74F7D7FC7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F7931-FFC5-42C9-9C79-E838362FDB3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229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229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2297" name="Picture 9" descr="anabnr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chemeClr val="tx2"/>
                </a:solidFill>
              </a:defRPr>
            </a:lvl1pPr>
          </a:lstStyle>
          <a:p>
            <a:fld id="{17ED754E-7D80-4E9E-BE18-3DC2725BA207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924800" cy="5029200"/>
          </a:xfrm>
        </p:spPr>
        <p:txBody>
          <a:bodyPr/>
          <a:lstStyle/>
          <a:p>
            <a:pPr algn="ctr"/>
            <a:r>
              <a:rPr lang="en-US" sz="8800" u="sng" dirty="0">
                <a:latin typeface="Amienne" pitchFamily="82" charset="0"/>
              </a:rPr>
              <a:t>The </a:t>
            </a:r>
            <a:r>
              <a:rPr lang="en-US" sz="9600" u="sng" dirty="0">
                <a:latin typeface="Amienne" pitchFamily="82" charset="0"/>
              </a:rPr>
              <a:t>Friendship</a:t>
            </a:r>
            <a:r>
              <a:rPr lang="en-US" sz="8800" u="sng" dirty="0">
                <a:latin typeface="Amienne" pitchFamily="82" charset="0"/>
              </a:rPr>
              <a:t> Theorem</a:t>
            </a:r>
            <a:r>
              <a:rPr lang="en-US" u="sng" dirty="0">
                <a:latin typeface="Amienne" pitchFamily="82" charset="0"/>
              </a:rPr>
              <a:t/>
            </a:r>
            <a:br>
              <a:rPr lang="en-US" u="sng" dirty="0">
                <a:latin typeface="Amienne" pitchFamily="82" charset="0"/>
              </a:rPr>
            </a:br>
            <a:r>
              <a:rPr lang="en-US" dirty="0">
                <a:latin typeface="Amienne" pitchFamily="82" charset="0"/>
              </a:rPr>
              <a:t/>
            </a:r>
            <a:br>
              <a:rPr lang="en-US" dirty="0">
                <a:latin typeface="Amienne" pitchFamily="82" charset="0"/>
              </a:rPr>
            </a:b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Dr. John S. Caughman</a:t>
            </a:r>
            <a:b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Portland State University</a:t>
            </a:r>
            <a:b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3962400" y="2743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2819400" y="2819400"/>
            <a:ext cx="1219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4038600" y="2819400"/>
            <a:ext cx="19050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2819400" y="5410200"/>
            <a:ext cx="3124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5867400" y="5334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2743200" y="5334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flipH="1">
            <a:off x="3124200" y="3048000"/>
            <a:ext cx="2819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6019800" y="3124200"/>
            <a:ext cx="609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>
            <a:off x="4343400" y="2667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5707063" y="2362200"/>
            <a:ext cx="204787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Vertices!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54102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3962400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2819400" y="2819400"/>
            <a:ext cx="1219200" cy="25908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4038600" y="2819400"/>
            <a:ext cx="1905000" cy="25908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819400" y="5410200"/>
            <a:ext cx="3124200" cy="15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5867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27432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3657600" y="2895600"/>
            <a:ext cx="2133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4800600" y="3200400"/>
            <a:ext cx="1524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5029200" y="3124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934075" y="2362200"/>
            <a:ext cx="159543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Edges!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5334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1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54102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Mark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58371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5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438400" y="2590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919788" y="2362200"/>
            <a:ext cx="162401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Loops!</a:t>
            </a:r>
          </a:p>
        </p:txBody>
      </p:sp>
      <p:cxnSp>
        <p:nvCxnSpPr>
          <p:cNvPr id="58385" name="AutoShape 17"/>
          <p:cNvCxnSpPr>
            <a:cxnSpLocks noChangeShapeType="1"/>
            <a:stCxn id="58371" idx="2"/>
            <a:endCxn id="58371" idx="6"/>
          </p:cNvCxnSpPr>
          <p:nvPr/>
        </p:nvCxnSpPr>
        <p:spPr bwMode="auto">
          <a:xfrm rot="10800000" flipH="1" flipV="1">
            <a:off x="3962400" y="2819400"/>
            <a:ext cx="152400" cy="1588"/>
          </a:xfrm>
          <a:prstGeom prst="curvedConnector5">
            <a:avLst>
              <a:gd name="adj1" fmla="val -150000"/>
              <a:gd name="adj2" fmla="val -48800005"/>
              <a:gd name="adj3" fmla="val 250000"/>
            </a:avLst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8390" name="Line 22"/>
          <p:cNvSpPr>
            <a:spLocks noChangeShapeType="1"/>
          </p:cNvSpPr>
          <p:nvPr/>
        </p:nvSpPr>
        <p:spPr bwMode="auto">
          <a:xfrm flipH="1" flipV="1">
            <a:off x="4724400" y="2590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54102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Mark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61443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4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47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8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438400" y="2590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 flipV="1">
            <a:off x="4724400" y="2590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919788" y="2362200"/>
            <a:ext cx="162401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Loops!</a:t>
            </a:r>
          </a:p>
        </p:txBody>
      </p:sp>
      <p:cxnSp>
        <p:nvCxnSpPr>
          <p:cNvPr id="61456" name="AutoShape 16"/>
          <p:cNvCxnSpPr>
            <a:cxnSpLocks noChangeShapeType="1"/>
            <a:stCxn id="61443" idx="2"/>
            <a:endCxn id="61443" idx="6"/>
          </p:cNvCxnSpPr>
          <p:nvPr/>
        </p:nvCxnSpPr>
        <p:spPr bwMode="auto">
          <a:xfrm rot="10800000" flipH="1" flipV="1">
            <a:off x="3962400" y="2819400"/>
            <a:ext cx="152400" cy="1588"/>
          </a:xfrm>
          <a:prstGeom prst="curvedConnector5">
            <a:avLst>
              <a:gd name="adj1" fmla="val -150000"/>
              <a:gd name="adj2" fmla="val -48800005"/>
              <a:gd name="adj3" fmla="val 250000"/>
            </a:avLst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3581400" y="1981200"/>
            <a:ext cx="10668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3581400" y="1981200"/>
            <a:ext cx="9144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4864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59395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399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2819400" y="38100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4038600" y="2819400"/>
            <a:ext cx="990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040313" y="2362200"/>
            <a:ext cx="33877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Directed edges!</a:t>
            </a:r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4114800" y="5410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86400" y="54102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62467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1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2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V="1">
            <a:off x="2895600" y="38100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4191000" y="3048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040313" y="2362200"/>
            <a:ext cx="33877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Directed edges!</a:t>
            </a:r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4114800" y="5410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4724400" y="3581400"/>
            <a:ext cx="6858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3200400" y="3581400"/>
            <a:ext cx="6096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3886200" y="4953000"/>
            <a:ext cx="6096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 flipH="1">
            <a:off x="4800600" y="3581400"/>
            <a:ext cx="533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 flipH="1">
            <a:off x="3200400" y="3581400"/>
            <a:ext cx="533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 flipH="1">
            <a:off x="3962400" y="4953000"/>
            <a:ext cx="533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5486400" y="54102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60419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0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4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5486400" y="3276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329238" y="2362200"/>
            <a:ext cx="281146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Multi-edges!</a:t>
            </a:r>
          </a:p>
        </p:txBody>
      </p:sp>
      <p:sp>
        <p:nvSpPr>
          <p:cNvPr id="60433" name="Freeform 17"/>
          <p:cNvSpPr>
            <a:spLocks/>
          </p:cNvSpPr>
          <p:nvPr/>
        </p:nvSpPr>
        <p:spPr bwMode="auto">
          <a:xfrm>
            <a:off x="4038600" y="2819400"/>
            <a:ext cx="19050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912"/>
              </a:cxn>
              <a:cxn ang="0">
                <a:pos x="1200" y="1632"/>
              </a:cxn>
            </a:cxnLst>
            <a:rect l="0" t="0" r="r" b="b"/>
            <a:pathLst>
              <a:path w="1200" h="1632">
                <a:moveTo>
                  <a:pt x="0" y="0"/>
                </a:moveTo>
                <a:cubicBezTo>
                  <a:pt x="92" y="320"/>
                  <a:pt x="184" y="640"/>
                  <a:pt x="384" y="912"/>
                </a:cubicBezTo>
                <a:cubicBezTo>
                  <a:pt x="584" y="1184"/>
                  <a:pt x="1064" y="1512"/>
                  <a:pt x="1200" y="16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34" name="Freeform 18"/>
          <p:cNvSpPr>
            <a:spLocks/>
          </p:cNvSpPr>
          <p:nvPr/>
        </p:nvSpPr>
        <p:spPr bwMode="auto">
          <a:xfrm>
            <a:off x="4038600" y="2819400"/>
            <a:ext cx="19050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672"/>
              </a:cxn>
              <a:cxn ang="0">
                <a:pos x="1200" y="1632"/>
              </a:cxn>
            </a:cxnLst>
            <a:rect l="0" t="0" r="r" b="b"/>
            <a:pathLst>
              <a:path w="1200" h="1632">
                <a:moveTo>
                  <a:pt x="0" y="0"/>
                </a:moveTo>
                <a:cubicBezTo>
                  <a:pt x="284" y="200"/>
                  <a:pt x="568" y="400"/>
                  <a:pt x="768" y="672"/>
                </a:cubicBezTo>
                <a:cubicBezTo>
                  <a:pt x="968" y="944"/>
                  <a:pt x="1084" y="1288"/>
                  <a:pt x="1200" y="16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54864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63491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2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495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H="1">
            <a:off x="5486400" y="3276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329238" y="2362200"/>
            <a:ext cx="281146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Multi-edges!</a:t>
            </a:r>
          </a:p>
        </p:txBody>
      </p:sp>
      <p:sp>
        <p:nvSpPr>
          <p:cNvPr id="63503" name="Freeform 15"/>
          <p:cNvSpPr>
            <a:spLocks/>
          </p:cNvSpPr>
          <p:nvPr/>
        </p:nvSpPr>
        <p:spPr bwMode="auto">
          <a:xfrm>
            <a:off x="4038600" y="2819400"/>
            <a:ext cx="19050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912"/>
              </a:cxn>
              <a:cxn ang="0">
                <a:pos x="1200" y="1632"/>
              </a:cxn>
            </a:cxnLst>
            <a:rect l="0" t="0" r="r" b="b"/>
            <a:pathLst>
              <a:path w="1200" h="1632">
                <a:moveTo>
                  <a:pt x="0" y="0"/>
                </a:moveTo>
                <a:cubicBezTo>
                  <a:pt x="92" y="320"/>
                  <a:pt x="184" y="640"/>
                  <a:pt x="384" y="912"/>
                </a:cubicBezTo>
                <a:cubicBezTo>
                  <a:pt x="584" y="1184"/>
                  <a:pt x="1064" y="1512"/>
                  <a:pt x="1200" y="16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04" name="Freeform 16"/>
          <p:cNvSpPr>
            <a:spLocks/>
          </p:cNvSpPr>
          <p:nvPr/>
        </p:nvSpPr>
        <p:spPr bwMode="auto">
          <a:xfrm>
            <a:off x="4038600" y="2819400"/>
            <a:ext cx="19050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672"/>
              </a:cxn>
              <a:cxn ang="0">
                <a:pos x="1200" y="1632"/>
              </a:cxn>
            </a:cxnLst>
            <a:rect l="0" t="0" r="r" b="b"/>
            <a:pathLst>
              <a:path w="1200" h="1632">
                <a:moveTo>
                  <a:pt x="0" y="0"/>
                </a:moveTo>
                <a:cubicBezTo>
                  <a:pt x="284" y="200"/>
                  <a:pt x="568" y="400"/>
                  <a:pt x="768" y="672"/>
                </a:cubicBezTo>
                <a:cubicBezTo>
                  <a:pt x="968" y="944"/>
                  <a:pt x="1084" y="1288"/>
                  <a:pt x="1200" y="16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H="1">
            <a:off x="4724400" y="3581400"/>
            <a:ext cx="6096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4648200" y="3581400"/>
            <a:ext cx="7620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4864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What a Graph </a:t>
            </a:r>
            <a:r>
              <a:rPr lang="en-US" sz="4400" i="1" u="sng">
                <a:solidFill>
                  <a:schemeClr val="tx2"/>
                </a:solidFill>
                <a:latin typeface="BakerSignet" pitchFamily="18" charset="0"/>
              </a:rPr>
              <a:t>IS NOT</a:t>
            </a:r>
            <a:r>
              <a:rPr lang="en-US" sz="4400" i="1">
                <a:solidFill>
                  <a:schemeClr val="tx2"/>
                </a:solidFill>
                <a:latin typeface="BakerSignet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1524000" y="2819400"/>
            <a:ext cx="3276600" cy="2743200"/>
            <a:chOff x="2064" y="1344"/>
            <a:chExt cx="2064" cy="1728"/>
          </a:xfrm>
        </p:grpSpPr>
        <p:sp>
          <p:nvSpPr>
            <p:cNvPr id="54275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6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8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9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‘Simple’ Graphs…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1336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85800" y="55626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622925" y="220662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 sz="4000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4419600" y="2209800"/>
            <a:ext cx="4343400" cy="22891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Finite</a:t>
            </a:r>
          </a:p>
          <a:p>
            <a:pPr algn="l">
              <a:buFontTx/>
              <a:buChar char="•"/>
            </a:pPr>
            <a:r>
              <a:rPr lang="en-US"/>
              <a:t> Undirected</a:t>
            </a:r>
          </a:p>
          <a:p>
            <a:pPr algn="l">
              <a:buFontTx/>
              <a:buChar char="•"/>
            </a:pPr>
            <a:r>
              <a:rPr lang="en-US"/>
              <a:t> No Loops</a:t>
            </a:r>
          </a:p>
          <a:p>
            <a:pPr algn="l">
              <a:buFontTx/>
              <a:buChar char="•"/>
            </a:pPr>
            <a:r>
              <a:rPr lang="en-US"/>
              <a:t> No Multiple Edges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4343400" y="55626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 Announcement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00"/>
            <a:ext cx="46858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p</a:t>
            </a:r>
            <a:r>
              <a:rPr lang="en-US" dirty="0" smtClean="0"/>
              <a:t>=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err="1" smtClean="0"/>
              <a:t>+b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…mod p</a:t>
            </a:r>
          </a:p>
          <a:p>
            <a:r>
              <a:rPr lang="en-US" dirty="0" smtClean="0"/>
              <a:t>…when a, b are integers</a:t>
            </a:r>
          </a:p>
          <a:p>
            <a:r>
              <a:rPr lang="en-US" dirty="0" smtClean="0"/>
              <a:t>…and p is prime.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057400"/>
            <a:ext cx="4080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“Freshman’s Dream”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62000" y="2514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BakerSignet" pitchFamily="18" charset="0"/>
              </a:rPr>
              <a:t>	Let G be a simple graph with n </a:t>
            </a:r>
            <a:r>
              <a:rPr lang="en-US" sz="2800" dirty="0" smtClean="0">
                <a:latin typeface="BakerSignet" pitchFamily="18" charset="0"/>
              </a:rPr>
              <a:t>vertices.</a:t>
            </a:r>
            <a:endParaRPr lang="en-US" sz="2800" dirty="0">
              <a:latin typeface="BakerSignet" pitchFamily="18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BakerSignet" pitchFamily="18" charset="0"/>
              </a:rPr>
              <a:t>	</a:t>
            </a:r>
          </a:p>
        </p:txBody>
      </p:sp>
      <p:cxnSp>
        <p:nvCxnSpPr>
          <p:cNvPr id="16388" name="AutoShape 4"/>
          <p:cNvCxnSpPr>
            <a:cxnSpLocks noChangeShapeType="1"/>
            <a:stCxn id="16387" idx="0"/>
            <a:endCxn id="16387" idx="0"/>
          </p:cNvCxnSpPr>
          <p:nvPr/>
        </p:nvCxnSpPr>
        <p:spPr bwMode="auto">
          <a:xfrm>
            <a:off x="4648200" y="2514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9" name="AutoShape 5"/>
          <p:cNvCxnSpPr>
            <a:cxnSpLocks noChangeShapeType="1"/>
            <a:stCxn id="16387" idx="0"/>
            <a:endCxn id="16387" idx="0"/>
          </p:cNvCxnSpPr>
          <p:nvPr/>
        </p:nvCxnSpPr>
        <p:spPr bwMode="auto">
          <a:xfrm>
            <a:off x="4648200" y="2514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9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The Theorem, Restated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62000" y="3429000"/>
            <a:ext cx="7696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BakerSignet" pitchFamily="18" charset="0"/>
              </a:rPr>
              <a:t>	If every pair of vertices in G has precisely one common neighbor, then G has a vertex with n-1 neighbors.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762000" y="2438400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BakerSignet" pitchFamily="18" charset="0"/>
              </a:rPr>
              <a:t>	Generally attributed to Erd</a:t>
            </a:r>
            <a:r>
              <a:rPr lang="en-US" sz="2800">
                <a:latin typeface="BakerSignet" pitchFamily="18" charset="0"/>
                <a:cs typeface="Times New Roman" pitchFamily="18" charset="0"/>
              </a:rPr>
              <a:t>ő</a:t>
            </a:r>
            <a:r>
              <a:rPr lang="en-US" sz="2800">
                <a:latin typeface="BakerSignet" pitchFamily="18" charset="0"/>
              </a:rPr>
              <a:t>s (1966). </a:t>
            </a:r>
          </a:p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endParaRPr lang="en-US" sz="2800">
              <a:latin typeface="BakerSignet" pitchFamily="18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BakerSignet" pitchFamily="18" charset="0"/>
              </a:rPr>
              <a:t>	Easily proved using linear algebra. </a:t>
            </a:r>
          </a:p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endParaRPr lang="en-US" sz="2800">
              <a:latin typeface="BakerSignet" pitchFamily="18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BakerSignet" pitchFamily="18" charset="0"/>
              </a:rPr>
              <a:t>	Combinatorial proofs more elusive.</a:t>
            </a:r>
          </a:p>
        </p:txBody>
      </p:sp>
      <p:cxnSp>
        <p:nvCxnSpPr>
          <p:cNvPr id="50179" name="AutoShape 3"/>
          <p:cNvCxnSpPr>
            <a:cxnSpLocks noChangeShapeType="1"/>
            <a:stCxn id="50178" idx="0"/>
            <a:endCxn id="50178" idx="0"/>
          </p:cNvCxnSpPr>
          <p:nvPr/>
        </p:nvCxnSpPr>
        <p:spPr bwMode="auto">
          <a:xfrm>
            <a:off x="4648200" y="2438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0180" name="AutoShape 4"/>
          <p:cNvCxnSpPr>
            <a:cxnSpLocks noChangeShapeType="1"/>
            <a:stCxn id="50178" idx="0"/>
            <a:endCxn id="50178" idx="0"/>
          </p:cNvCxnSpPr>
          <p:nvPr/>
        </p:nvCxnSpPr>
        <p:spPr bwMode="auto">
          <a:xfrm>
            <a:off x="4648200" y="2438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018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The Theorem, Restated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752600"/>
            <a:ext cx="7772400" cy="2362200"/>
          </a:xfrm>
        </p:spPr>
        <p:txBody>
          <a:bodyPr/>
          <a:lstStyle/>
          <a:p>
            <a:pPr algn="ctr"/>
            <a:r>
              <a:rPr lang="en-US" u="sng">
                <a:latin typeface="BakerSignet" pitchFamily="18" charset="0"/>
              </a:rPr>
              <a:t>NOT</a:t>
            </a:r>
            <a:r>
              <a:rPr lang="en-US">
                <a:latin typeface="BakerSignet" pitchFamily="18" charset="0"/>
              </a:rPr>
              <a:t> A TYPICAL “THRESHOLD”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Pigeonhole Principle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38200" y="21336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3200"/>
              <a:t>If </a:t>
            </a:r>
            <a:r>
              <a:rPr lang="en-US" sz="3200">
                <a:solidFill>
                  <a:srgbClr val="3333FF"/>
                </a:solidFill>
              </a:rPr>
              <a:t>more than n</a:t>
            </a:r>
            <a:r>
              <a:rPr lang="en-US" sz="3200"/>
              <a:t> pigeons are placed </a:t>
            </a:r>
          </a:p>
          <a:p>
            <a:r>
              <a:rPr lang="en-US" sz="3200"/>
              <a:t>into </a:t>
            </a:r>
            <a:r>
              <a:rPr lang="en-US" sz="3200">
                <a:solidFill>
                  <a:srgbClr val="3333FF"/>
                </a:solidFill>
              </a:rPr>
              <a:t>n or fewer</a:t>
            </a:r>
            <a:r>
              <a:rPr lang="en-US" sz="3200"/>
              <a:t> holes, then </a:t>
            </a:r>
          </a:p>
          <a:p>
            <a:r>
              <a:rPr lang="en-US" sz="3200">
                <a:solidFill>
                  <a:srgbClr val="3333FF"/>
                </a:solidFill>
              </a:rPr>
              <a:t>at least one</a:t>
            </a:r>
            <a:r>
              <a:rPr lang="en-US" sz="3200"/>
              <a:t> hole </a:t>
            </a:r>
          </a:p>
          <a:p>
            <a:r>
              <a:rPr lang="en-US" sz="3200"/>
              <a:t>will contain </a:t>
            </a:r>
            <a:r>
              <a:rPr lang="en-US" sz="3200">
                <a:solidFill>
                  <a:srgbClr val="3333FF"/>
                </a:solidFill>
              </a:rPr>
              <a:t>more than one</a:t>
            </a:r>
            <a:r>
              <a:rPr lang="en-US" sz="3200"/>
              <a:t> pigeon.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800600"/>
            <a:ext cx="1106488" cy="1295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00600"/>
            <a:ext cx="1106488" cy="1295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800600"/>
            <a:ext cx="1106488" cy="1295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00600"/>
            <a:ext cx="1106488" cy="1295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800600"/>
            <a:ext cx="1106488" cy="1295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</p:pic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914400" y="4572000"/>
            <a:ext cx="7772400" cy="1676400"/>
            <a:chOff x="576" y="2880"/>
            <a:chExt cx="4896" cy="1056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76" y="2928"/>
              <a:ext cx="1152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1920" y="2928"/>
              <a:ext cx="1152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120" y="2880"/>
              <a:ext cx="1152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320" y="2880"/>
              <a:ext cx="1152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Some threshold results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01725" y="2330450"/>
            <a:ext cx="7585075" cy="17399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If a graph with </a:t>
            </a:r>
            <a:r>
              <a:rPr lang="en-US">
                <a:solidFill>
                  <a:srgbClr val="3333FF"/>
                </a:solidFill>
              </a:rPr>
              <a:t>n</a:t>
            </a:r>
            <a:r>
              <a:rPr lang="en-US"/>
              <a:t> vertices has </a:t>
            </a:r>
            <a:r>
              <a:rPr lang="en-US">
                <a:solidFill>
                  <a:srgbClr val="3333FF"/>
                </a:solidFill>
              </a:rPr>
              <a:t>&gt; n</a:t>
            </a:r>
            <a:r>
              <a:rPr lang="en-US" baseline="30000">
                <a:solidFill>
                  <a:srgbClr val="3333FF"/>
                </a:solidFill>
              </a:rPr>
              <a:t>2</a:t>
            </a:r>
            <a:r>
              <a:rPr lang="en-US">
                <a:solidFill>
                  <a:srgbClr val="3333FF"/>
                </a:solidFill>
              </a:rPr>
              <a:t>/4</a:t>
            </a:r>
            <a:r>
              <a:rPr lang="en-US"/>
              <a:t> edges, then there must be a set of </a:t>
            </a:r>
            <a:r>
              <a:rPr lang="en-US">
                <a:solidFill>
                  <a:srgbClr val="3333FF"/>
                </a:solidFill>
              </a:rPr>
              <a:t>3</a:t>
            </a:r>
            <a:r>
              <a:rPr lang="en-US"/>
              <a:t> mutual neighbors.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43000" y="4648200"/>
            <a:ext cx="7585075" cy="11906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If it has </a:t>
            </a:r>
            <a:r>
              <a:rPr lang="en-US">
                <a:solidFill>
                  <a:srgbClr val="3333FF"/>
                </a:solidFill>
              </a:rPr>
              <a:t>&gt; n(n-2)/2</a:t>
            </a:r>
            <a:r>
              <a:rPr lang="en-US"/>
              <a:t> edges, then there must be a vertex with </a:t>
            </a:r>
            <a:r>
              <a:rPr lang="en-US">
                <a:solidFill>
                  <a:srgbClr val="3333FF"/>
                </a:solidFill>
              </a:rPr>
              <a:t>n-1</a:t>
            </a:r>
            <a:r>
              <a:rPr lang="en-US"/>
              <a:t> neighbors.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Extremal Graph Theory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01725" y="2330450"/>
            <a:ext cx="7585075" cy="22891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If this were an extremal problem, we would expect graphs with MORE edges than ours to also satisfy the same conclusion…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7912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743200" y="19050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743200" y="1905000"/>
            <a:ext cx="3124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8194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5867400" y="19050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8674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8100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58674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810000" y="19050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38100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810000" y="1905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743200" y="3657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810000" y="5410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57912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743200" y="19050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743200" y="1905000"/>
            <a:ext cx="3124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867400" y="19050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8674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8100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58674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810000" y="19050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38100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810000" y="1905000"/>
            <a:ext cx="2057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743200" y="3657600"/>
            <a:ext cx="41148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3810000" y="5410200"/>
            <a:ext cx="2057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57912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2743200" y="19050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743200" y="1905000"/>
            <a:ext cx="3124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8194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5867400" y="19050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8674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8100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8674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810000" y="19050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38100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57912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2743200" y="19050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743200" y="1905000"/>
            <a:ext cx="3124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8194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867400" y="19050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8674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38100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58674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810000" y="19050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38100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Freshman’s Dream Generalizes!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514600"/>
            <a:ext cx="66191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 smtClean="0"/>
              <a:t>+a</a:t>
            </a:r>
            <a:r>
              <a:rPr lang="en-US" baseline="-25000" dirty="0" smtClean="0"/>
              <a:t>2</a:t>
            </a:r>
            <a:r>
              <a:rPr lang="en-US" dirty="0" smtClean="0"/>
              <a:t>+…+a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r>
              <a:rPr lang="en-US" baseline="30000" dirty="0" smtClean="0"/>
              <a:t>p</a:t>
            </a:r>
            <a:r>
              <a:rPr lang="en-US" dirty="0" smtClean="0"/>
              <a:t>=a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p</a:t>
            </a:r>
            <a:r>
              <a:rPr lang="en-US" dirty="0" smtClean="0"/>
              <a:t> +a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p</a:t>
            </a:r>
            <a:r>
              <a:rPr lang="en-US" dirty="0" smtClean="0"/>
              <a:t> +…+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baseline="30000" dirty="0" err="1" smtClean="0"/>
              <a:t>p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…mod p</a:t>
            </a:r>
          </a:p>
          <a:p>
            <a:r>
              <a:rPr lang="en-US" dirty="0" smtClean="0"/>
              <a:t>…when a, b are integers</a:t>
            </a:r>
          </a:p>
          <a:p>
            <a:r>
              <a:rPr lang="en-US" dirty="0" smtClean="0"/>
              <a:t>…and p is prime.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57912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flipV="1">
            <a:off x="2743200" y="1905000"/>
            <a:ext cx="1066800" cy="1752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 flipV="1">
            <a:off x="2743200" y="1905000"/>
            <a:ext cx="3124200" cy="1752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27432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5867400" y="19050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58674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38100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58674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>
            <a:off x="3810000" y="19050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 flipV="1">
            <a:off x="3810000" y="3657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 flipV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2270125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2701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5052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270125" y="3394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5052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2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7150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270125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5052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2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7150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8580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0198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7010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1722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7056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657600" y="175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2667000" y="1828800"/>
            <a:ext cx="10668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2667000" y="1828800"/>
            <a:ext cx="31242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743200" y="35814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667000" y="35814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5791200" y="18288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791200" y="1828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733800" y="1828800"/>
            <a:ext cx="0" cy="35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5791200" y="3581400"/>
            <a:ext cx="990600" cy="1752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733800" y="1828800"/>
            <a:ext cx="30480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3733800" y="3581400"/>
            <a:ext cx="3048000" cy="17526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3733800" y="1828800"/>
            <a:ext cx="2057400" cy="3505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3733800" y="1828800"/>
            <a:ext cx="20574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934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2667000" y="1828800"/>
            <a:ext cx="4267200" cy="3657600"/>
            <a:chOff x="1680" y="1152"/>
            <a:chExt cx="2688" cy="2304"/>
          </a:xfrm>
        </p:grpSpPr>
        <p:sp>
          <p:nvSpPr>
            <p:cNvPr id="30722" name="Oval 2"/>
            <p:cNvSpPr>
              <a:spLocks noChangeArrowheads="1"/>
            </p:cNvSpPr>
            <p:nvPr/>
          </p:nvSpPr>
          <p:spPr bwMode="auto">
            <a:xfrm>
              <a:off x="3648" y="33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3" name="Oval 3"/>
            <p:cNvSpPr>
              <a:spLocks noChangeArrowheads="1"/>
            </p:cNvSpPr>
            <p:nvPr/>
          </p:nvSpPr>
          <p:spPr bwMode="auto">
            <a:xfrm>
              <a:off x="2352" y="33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4272" y="22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680" y="22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3648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2352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V="1">
              <a:off x="1728" y="1200"/>
              <a:ext cx="67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V="1">
              <a:off x="1728" y="1200"/>
              <a:ext cx="196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1776" y="2304"/>
              <a:ext cx="19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1728" y="2304"/>
              <a:ext cx="67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3696" y="1200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3696" y="1200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2400" y="1200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 flipH="1">
              <a:off x="3696" y="230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2400" y="1200"/>
              <a:ext cx="19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V="1">
              <a:off x="2400" y="2304"/>
              <a:ext cx="19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2400" y="1200"/>
              <a:ext cx="1296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 flipH="1">
              <a:off x="2400" y="1200"/>
              <a:ext cx="1296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85800" y="914400"/>
            <a:ext cx="7980363" cy="8223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400"/>
              <a:t>Of the 15 pairs, 3 have </a:t>
            </a:r>
            <a:r>
              <a:rPr lang="en-US" sz="2400">
                <a:solidFill>
                  <a:srgbClr val="3333FF"/>
                </a:solidFill>
              </a:rPr>
              <a:t>four</a:t>
            </a:r>
            <a:r>
              <a:rPr lang="en-US" sz="2400"/>
              <a:t> neighbors in common and 12 have </a:t>
            </a:r>
            <a:r>
              <a:rPr lang="en-US" sz="2400">
                <a:solidFill>
                  <a:srgbClr val="3333FF"/>
                </a:solidFill>
              </a:rPr>
              <a:t>two</a:t>
            </a:r>
            <a:r>
              <a:rPr lang="en-US" sz="2400"/>
              <a:t> in common. So ALL pairs have </a:t>
            </a:r>
            <a:r>
              <a:rPr lang="en-US" sz="2400" u="sng">
                <a:cs typeface="Times New Roman" pitchFamily="18" charset="0"/>
              </a:rPr>
              <a:t>at least</a:t>
            </a:r>
            <a:r>
              <a:rPr lang="en-US" sz="2400">
                <a:cs typeface="Times New Roman" pitchFamily="18" charset="0"/>
              </a:rPr>
              <a:t> one in common.</a:t>
            </a:r>
            <a:endParaRPr lang="en-US" sz="2400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762000" y="5638800"/>
            <a:ext cx="79803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400"/>
              <a:t>But NO vertex has </a:t>
            </a:r>
            <a:r>
              <a:rPr lang="en-US" sz="2400">
                <a:solidFill>
                  <a:srgbClr val="3333FF"/>
                </a:solidFill>
              </a:rPr>
              <a:t>five </a:t>
            </a:r>
            <a:r>
              <a:rPr lang="en-US" sz="2400"/>
              <a:t>neighbors</a:t>
            </a:r>
            <a:r>
              <a:rPr lang="en-US" sz="2400">
                <a:cs typeface="Times New Roman" pitchFamily="18" charset="0"/>
              </a:rPr>
              <a:t>!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 autoUpdateAnimBg="0"/>
      <p:bldP spid="3074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kerSignet" pitchFamily="18" charset="0"/>
                <a:ea typeface="+mj-ea"/>
                <a:cs typeface="+mj-cs"/>
              </a:rPr>
              <a:t>Related Fact – losing edges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56388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5814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56388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35814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7150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36576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36576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657600" y="5867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3657600" y="23622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3657600" y="23622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Freshman’s Dream Generalizes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343400"/>
            <a:ext cx="66575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 smtClean="0"/>
              <a:t>+a</a:t>
            </a:r>
            <a:r>
              <a:rPr lang="en-US" baseline="-25000" dirty="0" smtClean="0"/>
              <a:t>2</a:t>
            </a:r>
            <a:r>
              <a:rPr lang="en-US" dirty="0" smtClean="0"/>
              <a:t>+…+a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r>
              <a:rPr lang="en-US" baseline="30000" dirty="0" smtClean="0"/>
              <a:t>p </a:t>
            </a:r>
            <a:r>
              <a:rPr lang="en-US" dirty="0" smtClean="0"/>
              <a:t>= a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p</a:t>
            </a:r>
            <a:r>
              <a:rPr lang="en-US" dirty="0" smtClean="0"/>
              <a:t> +a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p</a:t>
            </a:r>
            <a:r>
              <a:rPr lang="en-US" dirty="0" smtClean="0"/>
              <a:t> +…+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baseline="30000" dirty="0" err="1" smtClean="0"/>
              <a:t>p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err="1" smtClean="0"/>
              <a:t>tr</a:t>
            </a:r>
            <a:r>
              <a:rPr lang="en-US" dirty="0" smtClean="0"/>
              <a:t>(A)</a:t>
            </a:r>
            <a:r>
              <a:rPr lang="en-US" baseline="30000" dirty="0" smtClean="0"/>
              <a:t> p</a:t>
            </a:r>
            <a:r>
              <a:rPr lang="en-US" dirty="0" smtClean="0"/>
              <a:t> = </a:t>
            </a:r>
            <a:r>
              <a:rPr lang="en-US" dirty="0" err="1" smtClean="0"/>
              <a:t>tr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)    (mod p)</a:t>
            </a:r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2743200" y="1981200"/>
            <a:ext cx="3124200" cy="2362200"/>
            <a:chOff x="2904" y="1344"/>
            <a:chExt cx="1968" cy="1488"/>
          </a:xfrm>
        </p:grpSpPr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4428" y="2322"/>
              <a:ext cx="444" cy="51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a</a:t>
              </a:r>
              <a:r>
                <a:rPr lang="en-US" sz="2800" baseline="-25000" dirty="0" smtClean="0"/>
                <a:t>4</a:t>
              </a:r>
              <a:endParaRPr lang="en-US" sz="2800" dirty="0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4152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3876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3600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428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152" y="1996"/>
              <a:ext cx="336" cy="45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a</a:t>
              </a:r>
              <a:r>
                <a:rPr lang="en-US" sz="2800" baseline="-25000" dirty="0" smtClean="0"/>
                <a:t>3</a:t>
              </a:r>
              <a:endParaRPr lang="en-US" sz="2800" dirty="0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76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600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428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152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876" y="1670"/>
              <a:ext cx="372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a</a:t>
              </a:r>
              <a:r>
                <a:rPr lang="en-US" sz="2800" baseline="-25000" dirty="0" smtClean="0"/>
                <a:t>2</a:t>
              </a:r>
              <a:endParaRPr lang="en-US" sz="2800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600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4428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152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876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600" y="1344"/>
              <a:ext cx="360" cy="38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a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auto">
            <a:xfrm>
              <a:off x="2904" y="1746"/>
              <a:ext cx="607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/>
                <a:t>A =</a:t>
              </a:r>
            </a:p>
          </p:txBody>
        </p:sp>
        <p:sp>
          <p:nvSpPr>
            <p:cNvPr id="23" name="AutoShape 95"/>
            <p:cNvSpPr>
              <a:spLocks noChangeArrowheads="1"/>
            </p:cNvSpPr>
            <p:nvPr/>
          </p:nvSpPr>
          <p:spPr bwMode="auto">
            <a:xfrm>
              <a:off x="3504" y="1344"/>
              <a:ext cx="1248" cy="129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dirty="0">
                <a:latin typeface="BakerSignet" pitchFamily="18" charset="0"/>
              </a:rPr>
              <a:t>Related Fact – </a:t>
            </a:r>
            <a:r>
              <a:rPr lang="en-US" dirty="0" smtClean="0">
                <a:latin typeface="BakerSignet" pitchFamily="18" charset="0"/>
              </a:rPr>
              <a:t>losing edges</a:t>
            </a:r>
            <a:endParaRPr lang="en-US" dirty="0">
              <a:latin typeface="BakerSignet" pitchFamily="18" charset="0"/>
            </a:endParaRP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56388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35814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56388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35814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57150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36576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3657600" y="5867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3657600" y="23622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3657600" y="23622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BakerSignet" pitchFamily="18" charset="0"/>
              </a:rPr>
              <a:t>Related Fact – </a:t>
            </a:r>
            <a:r>
              <a:rPr lang="en-US" dirty="0" smtClean="0">
                <a:latin typeface="BakerSignet" pitchFamily="18" charset="0"/>
              </a:rPr>
              <a:t>losing edges</a:t>
            </a:r>
            <a:endParaRPr lang="en-US" dirty="0">
              <a:latin typeface="BakerSignet" pitchFamily="18" charset="0"/>
            </a:endParaRPr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56388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35814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56388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35814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57150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36576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657600" y="5867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3657600" y="23622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84582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akerSignet" pitchFamily="18" charset="0"/>
              </a:rPr>
              <a:t>Summary</a:t>
            </a:r>
            <a:endParaRPr lang="en-US" dirty="0">
              <a:latin typeface="BakerSignet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62000" y="25146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3200"/>
              <a:t>If every pair of vertices in a graph has </a:t>
            </a:r>
            <a:r>
              <a:rPr lang="en-US" sz="3200">
                <a:solidFill>
                  <a:srgbClr val="3333FF"/>
                </a:solidFill>
              </a:rPr>
              <a:t>at least</a:t>
            </a:r>
            <a:r>
              <a:rPr lang="en-US" sz="3200"/>
              <a:t> one neighbor in common, it </a:t>
            </a:r>
            <a:r>
              <a:rPr lang="en-US" sz="3200" u="sng">
                <a:solidFill>
                  <a:srgbClr val="3333FF"/>
                </a:solidFill>
              </a:rPr>
              <a:t>might</a:t>
            </a:r>
            <a:r>
              <a:rPr lang="en-US" sz="3200">
                <a:solidFill>
                  <a:srgbClr val="3333FF"/>
                </a:solidFill>
              </a:rPr>
              <a:t> </a:t>
            </a:r>
            <a:r>
              <a:rPr lang="en-US" sz="3200" u="sng">
                <a:solidFill>
                  <a:srgbClr val="3333FF"/>
                </a:solidFill>
              </a:rPr>
              <a:t>not</a:t>
            </a:r>
            <a:r>
              <a:rPr lang="en-US" sz="3200"/>
              <a:t> be possible to remove edges and produce a subgraph in which every pair has </a:t>
            </a:r>
            <a:r>
              <a:rPr lang="en-US" sz="3200">
                <a:solidFill>
                  <a:srgbClr val="3333FF"/>
                </a:solidFill>
              </a:rPr>
              <a:t>exactly</a:t>
            </a:r>
            <a:r>
              <a:rPr lang="en-US" sz="3200"/>
              <a:t> one common neighbor.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Accolades for Friendship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772400" cy="1295400"/>
          </a:xfrm>
        </p:spPr>
        <p:txBody>
          <a:bodyPr/>
          <a:lstStyle/>
          <a:p>
            <a:r>
              <a:rPr lang="en-US"/>
              <a:t>The Friendship Theorem is listed among Abad's “100 Greatest Theorems”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90600" y="411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The proof is immortalized in Aigner and Ziegler's </a:t>
            </a:r>
            <a:r>
              <a:rPr lang="en-US" sz="3200" i="1" u="sng"/>
              <a:t>Proofs from THE BOOK</a:t>
            </a:r>
            <a:r>
              <a:rPr lang="en-US" sz="3200"/>
              <a:t>.  </a:t>
            </a:r>
          </a:p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4958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352800" y="2209800"/>
            <a:ext cx="1219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572000" y="2209800"/>
            <a:ext cx="19050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352800" y="4800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32766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BakerSignet" pitchFamily="18" charset="0"/>
              </a:rPr>
              <a:t>Example</a:t>
            </a:r>
            <a:r>
              <a:rPr lang="en-US" dirty="0">
                <a:latin typeface="BakerSignet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57150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6705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57912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810000" y="1905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743200" y="3657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37338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47" name="Oval 23"/>
          <p:cNvSpPr>
            <a:spLocks noChangeArrowheads="1"/>
          </p:cNvSpPr>
          <p:nvPr/>
        </p:nvSpPr>
        <p:spPr bwMode="auto">
          <a:xfrm>
            <a:off x="47244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BakerSignet" pitchFamily="18" charset="0"/>
              </a:rPr>
              <a:t>Example</a:t>
            </a:r>
            <a:r>
              <a:rPr lang="en-US" dirty="0">
                <a:latin typeface="BakerSignet" pitchFamily="18" charset="0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57150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7338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705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667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7912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733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0" y="3657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791200" y="36576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0" y="1905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743200" y="3657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7338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810000" y="19050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47244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4800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800600" y="30480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6477000" y="20574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4267200" y="3657600"/>
            <a:ext cx="533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800600" y="3657600"/>
            <a:ext cx="685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267200" y="594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667000" y="31242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>
            <a:off x="2667000" y="1981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200400" y="1981200"/>
            <a:ext cx="1600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5410200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25908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31242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4191000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7010400" y="2971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6400800" y="198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BakerSignet" pitchFamily="18" charset="0"/>
              </a:rPr>
              <a:t>Example</a:t>
            </a:r>
            <a:r>
              <a:rPr lang="en-US" dirty="0">
                <a:latin typeface="BakerSignet" pitchFamily="18" charset="0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11747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STEP ONE:   If  x and y are not neighbors,                                	they have the same # of neighbors.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34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752600" y="3733800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Let N</a:t>
            </a:r>
            <a:r>
              <a:rPr lang="en-US" baseline="-25000"/>
              <a:t>x</a:t>
            </a:r>
            <a:r>
              <a:rPr lang="en-US"/>
              <a:t> = set of neighbors of  x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752600" y="44958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Let N</a:t>
            </a:r>
            <a:r>
              <a:rPr lang="en-US" baseline="-25000"/>
              <a:t>y</a:t>
            </a:r>
            <a:r>
              <a:rPr lang="en-US"/>
              <a:t> = set of neighbors of  y</a:t>
            </a:r>
          </a:p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autoUpdateAnimBg="0"/>
      <p:bldP spid="37894" grpId="0" autoUpdateAnimBg="0"/>
      <p:bldP spid="37895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42" name="Group 1054"/>
          <p:cNvGrpSpPr>
            <a:grpSpLocks/>
          </p:cNvGrpSpPr>
          <p:nvPr/>
        </p:nvGrpSpPr>
        <p:grpSpPr bwMode="auto">
          <a:xfrm>
            <a:off x="2057400" y="2057400"/>
            <a:ext cx="5289550" cy="2057400"/>
            <a:chOff x="1296" y="1296"/>
            <a:chExt cx="3332" cy="1296"/>
          </a:xfrm>
        </p:grpSpPr>
        <p:sp>
          <p:nvSpPr>
            <p:cNvPr id="38916" name="Oval 1028"/>
            <p:cNvSpPr>
              <a:spLocks noChangeArrowheads="1"/>
            </p:cNvSpPr>
            <p:nvPr/>
          </p:nvSpPr>
          <p:spPr bwMode="auto">
            <a:xfrm>
              <a:off x="427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Line 1029"/>
            <p:cNvSpPr>
              <a:spLocks noChangeShapeType="1"/>
            </p:cNvSpPr>
            <p:nvPr/>
          </p:nvSpPr>
          <p:spPr bwMode="auto">
            <a:xfrm flipH="1" flipV="1">
              <a:off x="3264" y="1344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18" name="Line 1030"/>
            <p:cNvSpPr>
              <a:spLocks noChangeShapeType="1"/>
            </p:cNvSpPr>
            <p:nvPr/>
          </p:nvSpPr>
          <p:spPr bwMode="auto">
            <a:xfrm flipH="1" flipV="1">
              <a:off x="3264" y="1632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19" name="Line 1031"/>
            <p:cNvSpPr>
              <a:spLocks noChangeShapeType="1"/>
            </p:cNvSpPr>
            <p:nvPr/>
          </p:nvSpPr>
          <p:spPr bwMode="auto">
            <a:xfrm flipH="1" flipV="1">
              <a:off x="3264" y="1872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0" name="Line 1032"/>
            <p:cNvSpPr>
              <a:spLocks noChangeShapeType="1"/>
            </p:cNvSpPr>
            <p:nvPr/>
          </p:nvSpPr>
          <p:spPr bwMode="auto">
            <a:xfrm flipH="1">
              <a:off x="3264" y="206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1" name="Line 1033"/>
            <p:cNvSpPr>
              <a:spLocks noChangeShapeType="1"/>
            </p:cNvSpPr>
            <p:nvPr/>
          </p:nvSpPr>
          <p:spPr bwMode="auto">
            <a:xfrm flipH="1">
              <a:off x="2880" y="2064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3" name="Oval 1035"/>
            <p:cNvSpPr>
              <a:spLocks noChangeArrowheads="1"/>
            </p:cNvSpPr>
            <p:nvPr/>
          </p:nvSpPr>
          <p:spPr bwMode="auto">
            <a:xfrm>
              <a:off x="158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Line 1036"/>
            <p:cNvSpPr>
              <a:spLocks noChangeShapeType="1"/>
            </p:cNvSpPr>
            <p:nvPr/>
          </p:nvSpPr>
          <p:spPr bwMode="auto">
            <a:xfrm flipV="1">
              <a:off x="163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5" name="Line 1037"/>
            <p:cNvSpPr>
              <a:spLocks noChangeShapeType="1"/>
            </p:cNvSpPr>
            <p:nvPr/>
          </p:nvSpPr>
          <p:spPr bwMode="auto">
            <a:xfrm flipV="1">
              <a:off x="1632" y="1872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6" name="Line 1038"/>
            <p:cNvSpPr>
              <a:spLocks noChangeShapeType="1"/>
            </p:cNvSpPr>
            <p:nvPr/>
          </p:nvSpPr>
          <p:spPr bwMode="auto">
            <a:xfrm flipV="1">
              <a:off x="1632" y="1632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7" name="Line 1039"/>
            <p:cNvSpPr>
              <a:spLocks noChangeShapeType="1"/>
            </p:cNvSpPr>
            <p:nvPr/>
          </p:nvSpPr>
          <p:spPr bwMode="auto">
            <a:xfrm flipV="1">
              <a:off x="1632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8" name="Line 1040"/>
            <p:cNvSpPr>
              <a:spLocks noChangeShapeType="1"/>
            </p:cNvSpPr>
            <p:nvPr/>
          </p:nvSpPr>
          <p:spPr bwMode="auto">
            <a:xfrm>
              <a:off x="1632" y="211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1" name="Oval 1043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Oval 1044"/>
            <p:cNvSpPr>
              <a:spLocks noChangeArrowheads="1"/>
            </p:cNvSpPr>
            <p:nvPr/>
          </p:nvSpPr>
          <p:spPr bwMode="auto">
            <a:xfrm>
              <a:off x="321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Oval 1045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Oval 1046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Oval 1047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Oval 1048"/>
            <p:cNvSpPr>
              <a:spLocks noChangeArrowheads="1"/>
            </p:cNvSpPr>
            <p:nvPr/>
          </p:nvSpPr>
          <p:spPr bwMode="auto">
            <a:xfrm>
              <a:off x="28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Oval 1049"/>
            <p:cNvSpPr>
              <a:spLocks noChangeArrowheads="1"/>
            </p:cNvSpPr>
            <p:nvPr/>
          </p:nvSpPr>
          <p:spPr bwMode="auto">
            <a:xfrm>
              <a:off x="3216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Oval 1050"/>
            <p:cNvSpPr>
              <a:spLocks noChangeArrowheads="1"/>
            </p:cNvSpPr>
            <p:nvPr/>
          </p:nvSpPr>
          <p:spPr bwMode="auto">
            <a:xfrm>
              <a:off x="3216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Oval 1051"/>
            <p:cNvSpPr>
              <a:spLocks noChangeArrowheads="1"/>
            </p:cNvSpPr>
            <p:nvPr/>
          </p:nvSpPr>
          <p:spPr bwMode="auto">
            <a:xfrm>
              <a:off x="3216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Text Box 1052"/>
            <p:cNvSpPr txBox="1">
              <a:spLocks noChangeArrowheads="1"/>
            </p:cNvSpPr>
            <p:nvPr/>
          </p:nvSpPr>
          <p:spPr bwMode="auto">
            <a:xfrm>
              <a:off x="1296" y="18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38941" name="Text Box 1053"/>
            <p:cNvSpPr txBox="1">
              <a:spLocks noChangeArrowheads="1"/>
            </p:cNvSpPr>
            <p:nvPr/>
          </p:nvSpPr>
          <p:spPr bwMode="auto">
            <a:xfrm>
              <a:off x="4368" y="1824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sp>
        <p:nvSpPr>
          <p:cNvPr id="38952" name="Rectangle 1064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2057400" y="2057400"/>
            <a:ext cx="5289550" cy="2057400"/>
            <a:chOff x="1296" y="1296"/>
            <a:chExt cx="3332" cy="1296"/>
          </a:xfrm>
        </p:grpSpPr>
        <p:sp>
          <p:nvSpPr>
            <p:cNvPr id="74757" name="Oval 5"/>
            <p:cNvSpPr>
              <a:spLocks noChangeArrowheads="1"/>
            </p:cNvSpPr>
            <p:nvPr/>
          </p:nvSpPr>
          <p:spPr bwMode="auto">
            <a:xfrm>
              <a:off x="427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 flipH="1" flipV="1">
              <a:off x="3264" y="1344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 flipH="1" flipV="1">
              <a:off x="3264" y="1632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 flipH="1" flipV="1">
              <a:off x="3264" y="1872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 flipH="1">
              <a:off x="3264" y="206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H="1">
              <a:off x="2880" y="2064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3" name="Oval 11"/>
            <p:cNvSpPr>
              <a:spLocks noChangeArrowheads="1"/>
            </p:cNvSpPr>
            <p:nvPr/>
          </p:nvSpPr>
          <p:spPr bwMode="auto">
            <a:xfrm>
              <a:off x="158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 flipV="1">
              <a:off x="163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 flipV="1">
              <a:off x="1632" y="1632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V="1">
              <a:off x="1632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>
              <a:off x="1632" y="211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auto">
            <a:xfrm>
              <a:off x="321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1" name="Oval 19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2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3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>
              <a:off x="28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5" name="Oval 23"/>
            <p:cNvSpPr>
              <a:spLocks noChangeArrowheads="1"/>
            </p:cNvSpPr>
            <p:nvPr/>
          </p:nvSpPr>
          <p:spPr bwMode="auto">
            <a:xfrm>
              <a:off x="3216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Oval 24"/>
            <p:cNvSpPr>
              <a:spLocks noChangeArrowheads="1"/>
            </p:cNvSpPr>
            <p:nvPr/>
          </p:nvSpPr>
          <p:spPr bwMode="auto">
            <a:xfrm>
              <a:off x="3216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7" name="Oval 25"/>
            <p:cNvSpPr>
              <a:spLocks noChangeArrowheads="1"/>
            </p:cNvSpPr>
            <p:nvPr/>
          </p:nvSpPr>
          <p:spPr bwMode="auto">
            <a:xfrm>
              <a:off x="3216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8" name="Text Box 26"/>
            <p:cNvSpPr txBox="1">
              <a:spLocks noChangeArrowheads="1"/>
            </p:cNvSpPr>
            <p:nvPr/>
          </p:nvSpPr>
          <p:spPr bwMode="auto">
            <a:xfrm>
              <a:off x="1296" y="18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4779" name="Text Box 27"/>
            <p:cNvSpPr txBox="1">
              <a:spLocks noChangeArrowheads="1"/>
            </p:cNvSpPr>
            <p:nvPr/>
          </p:nvSpPr>
          <p:spPr bwMode="auto">
            <a:xfrm>
              <a:off x="4368" y="1824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3581400" y="1905000"/>
            <a:ext cx="1219200" cy="2971800"/>
            <a:chOff x="2256" y="1152"/>
            <a:chExt cx="768" cy="1872"/>
          </a:xfrm>
        </p:grpSpPr>
        <p:sp>
          <p:nvSpPr>
            <p:cNvPr id="74781" name="Freeform 29"/>
            <p:cNvSpPr>
              <a:spLocks/>
            </p:cNvSpPr>
            <p:nvPr/>
          </p:nvSpPr>
          <p:spPr bwMode="auto">
            <a:xfrm>
              <a:off x="2256" y="1152"/>
              <a:ext cx="768" cy="153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96" y="0"/>
                </a:cxn>
                <a:cxn ang="0">
                  <a:pos x="48" y="48"/>
                </a:cxn>
                <a:cxn ang="0">
                  <a:pos x="0" y="96"/>
                </a:cxn>
                <a:cxn ang="0">
                  <a:pos x="0" y="192"/>
                </a:cxn>
                <a:cxn ang="0">
                  <a:pos x="0" y="240"/>
                </a:cxn>
                <a:cxn ang="0">
                  <a:pos x="0" y="1056"/>
                </a:cxn>
                <a:cxn ang="0">
                  <a:pos x="576" y="1536"/>
                </a:cxn>
                <a:cxn ang="0">
                  <a:pos x="672" y="1536"/>
                </a:cxn>
                <a:cxn ang="0">
                  <a:pos x="768" y="1488"/>
                </a:cxn>
                <a:cxn ang="0">
                  <a:pos x="768" y="1440"/>
                </a:cxn>
                <a:cxn ang="0">
                  <a:pos x="768" y="1344"/>
                </a:cxn>
                <a:cxn ang="0">
                  <a:pos x="672" y="1248"/>
                </a:cxn>
                <a:cxn ang="0">
                  <a:pos x="288" y="960"/>
                </a:cxn>
                <a:cxn ang="0">
                  <a:pos x="288" y="48"/>
                </a:cxn>
                <a:cxn ang="0">
                  <a:pos x="240" y="0"/>
                </a:cxn>
                <a:cxn ang="0">
                  <a:pos x="96" y="0"/>
                </a:cxn>
                <a:cxn ang="0">
                  <a:pos x="144" y="0"/>
                </a:cxn>
              </a:cxnLst>
              <a:rect l="0" t="0" r="r" b="b"/>
              <a:pathLst>
                <a:path w="768" h="1536">
                  <a:moveTo>
                    <a:pt x="144" y="0"/>
                  </a:moveTo>
                  <a:lnTo>
                    <a:pt x="96" y="0"/>
                  </a:lnTo>
                  <a:lnTo>
                    <a:pt x="48" y="48"/>
                  </a:lnTo>
                  <a:lnTo>
                    <a:pt x="0" y="96"/>
                  </a:lnTo>
                  <a:lnTo>
                    <a:pt x="0" y="192"/>
                  </a:lnTo>
                  <a:lnTo>
                    <a:pt x="0" y="240"/>
                  </a:lnTo>
                  <a:lnTo>
                    <a:pt x="0" y="1056"/>
                  </a:lnTo>
                  <a:lnTo>
                    <a:pt x="576" y="1536"/>
                  </a:lnTo>
                  <a:lnTo>
                    <a:pt x="672" y="1536"/>
                  </a:lnTo>
                  <a:lnTo>
                    <a:pt x="768" y="1488"/>
                  </a:lnTo>
                  <a:lnTo>
                    <a:pt x="768" y="1440"/>
                  </a:lnTo>
                  <a:lnTo>
                    <a:pt x="768" y="1344"/>
                  </a:lnTo>
                  <a:lnTo>
                    <a:pt x="672" y="1248"/>
                  </a:lnTo>
                  <a:lnTo>
                    <a:pt x="288" y="960"/>
                  </a:lnTo>
                  <a:lnTo>
                    <a:pt x="288" y="48"/>
                  </a:lnTo>
                  <a:lnTo>
                    <a:pt x="240" y="0"/>
                  </a:lnTo>
                  <a:lnTo>
                    <a:pt x="96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82" name="Text Box 30"/>
            <p:cNvSpPr txBox="1">
              <a:spLocks noChangeArrowheads="1"/>
            </p:cNvSpPr>
            <p:nvPr/>
          </p:nvSpPr>
          <p:spPr bwMode="auto">
            <a:xfrm>
              <a:off x="2286" y="2620"/>
              <a:ext cx="42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  <a:r>
                <a:rPr lang="en-US" baseline="-25000"/>
                <a:t>x</a:t>
              </a:r>
              <a:endParaRPr lang="en-US"/>
            </a:p>
          </p:txBody>
        </p:sp>
      </p:grp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Freshman’s Dream Generalizes!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267200"/>
            <a:ext cx="4727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</a:t>
            </a:r>
            <a:r>
              <a:rPr lang="en-US" dirty="0" smtClean="0"/>
              <a:t>(A)</a:t>
            </a:r>
            <a:r>
              <a:rPr lang="en-US" baseline="30000" dirty="0" smtClean="0"/>
              <a:t> p</a:t>
            </a:r>
            <a:r>
              <a:rPr lang="en-US" dirty="0" smtClean="0"/>
              <a:t> = </a:t>
            </a:r>
            <a:r>
              <a:rPr lang="en-US" dirty="0" err="1" smtClean="0"/>
              <a:t>tr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)   (mod p)</a:t>
            </a:r>
          </a:p>
        </p:txBody>
      </p: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743200" y="1981200"/>
            <a:ext cx="3124200" cy="2362200"/>
            <a:chOff x="2904" y="1344"/>
            <a:chExt cx="1968" cy="1488"/>
          </a:xfrm>
        </p:grpSpPr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4428" y="2322"/>
              <a:ext cx="444" cy="51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4152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3876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3600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428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152" y="1996"/>
              <a:ext cx="336" cy="45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76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600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428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152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876" y="1670"/>
              <a:ext cx="372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600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4428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152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876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600" y="1344"/>
              <a:ext cx="360" cy="38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auto">
            <a:xfrm>
              <a:off x="2904" y="1746"/>
              <a:ext cx="607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/>
                <a:t>A =</a:t>
              </a:r>
            </a:p>
          </p:txBody>
        </p:sp>
        <p:sp>
          <p:nvSpPr>
            <p:cNvPr id="23" name="AutoShape 95"/>
            <p:cNvSpPr>
              <a:spLocks noChangeArrowheads="1"/>
            </p:cNvSpPr>
            <p:nvPr/>
          </p:nvSpPr>
          <p:spPr bwMode="auto">
            <a:xfrm>
              <a:off x="3504" y="1344"/>
              <a:ext cx="1248" cy="129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9779" y="4953000"/>
            <a:ext cx="80143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</a:t>
            </a:r>
            <a:r>
              <a:rPr lang="en-US" dirty="0" smtClean="0"/>
              <a:t>(A</a:t>
            </a:r>
            <a:r>
              <a:rPr lang="en-US" baseline="30000" dirty="0" smtClean="0"/>
              <a:t> p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tr</a:t>
            </a:r>
            <a:r>
              <a:rPr lang="en-US" dirty="0" smtClean="0"/>
              <a:t>((L+U)</a:t>
            </a:r>
            <a:r>
              <a:rPr lang="en-US" baseline="30000" dirty="0" smtClean="0"/>
              <a:t>p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3333FF"/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(</a:t>
            </a:r>
            <a:r>
              <a:rPr lang="en-US" dirty="0" err="1" smtClean="0"/>
              <a:t>L</a:t>
            </a:r>
            <a:r>
              <a:rPr lang="en-US" baseline="30000" dirty="0" err="1" smtClean="0"/>
              <a:t>p</a:t>
            </a:r>
            <a:r>
              <a:rPr lang="en-US" dirty="0" smtClean="0"/>
              <a:t> +U</a:t>
            </a:r>
            <a:r>
              <a:rPr lang="en-US" baseline="30000" dirty="0" smtClean="0"/>
              <a:t>p</a:t>
            </a:r>
            <a:r>
              <a:rPr lang="en-US" dirty="0" smtClean="0"/>
              <a:t>)               </a:t>
            </a:r>
          </a:p>
          <a:p>
            <a:r>
              <a:rPr lang="en-US" dirty="0" smtClean="0"/>
              <a:t>          = </a:t>
            </a:r>
            <a:r>
              <a:rPr lang="en-US" dirty="0" err="1" smtClean="0"/>
              <a:t>tr</a:t>
            </a:r>
            <a:r>
              <a:rPr lang="en-US" dirty="0" smtClean="0"/>
              <a:t>(</a:t>
            </a:r>
            <a:r>
              <a:rPr lang="en-US" dirty="0" err="1" smtClean="0"/>
              <a:t>L</a:t>
            </a:r>
            <a:r>
              <a:rPr lang="en-US" baseline="30000" dirty="0" err="1" smtClean="0"/>
              <a:t>p</a:t>
            </a:r>
            <a:r>
              <a:rPr lang="en-US" dirty="0" smtClean="0"/>
              <a:t>)+</a:t>
            </a:r>
            <a:r>
              <a:rPr lang="en-US" dirty="0" err="1" smtClean="0"/>
              <a:t>tr</a:t>
            </a:r>
            <a:r>
              <a:rPr lang="en-US" dirty="0" smtClean="0"/>
              <a:t>(U</a:t>
            </a:r>
            <a:r>
              <a:rPr lang="en-US" baseline="30000" dirty="0" smtClean="0"/>
              <a:t>p</a:t>
            </a:r>
            <a:r>
              <a:rPr lang="en-US" dirty="0" smtClean="0"/>
              <a:t>)=0+tr(U)</a:t>
            </a:r>
            <a:r>
              <a:rPr lang="en-US" baseline="30000" dirty="0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tr</a:t>
            </a:r>
            <a:r>
              <a:rPr lang="en-US" dirty="0" smtClean="0"/>
              <a:t>(A)</a:t>
            </a:r>
            <a:r>
              <a:rPr lang="en-US" baseline="30000" dirty="0" smtClean="0"/>
              <a:t>p</a:t>
            </a:r>
          </a:p>
          <a:p>
            <a:pPr algn="l"/>
            <a:endParaRPr lang="en-US" sz="1800" baseline="30000" dirty="0" smtClean="0"/>
          </a:p>
          <a:p>
            <a:pPr algn="l"/>
            <a:r>
              <a:rPr lang="en-US" sz="2800" b="1" baseline="30000" dirty="0" smtClean="0">
                <a:solidFill>
                  <a:srgbClr val="3333FF"/>
                </a:solidFill>
              </a:rPr>
              <a:t>Note:</a:t>
            </a:r>
            <a:r>
              <a:rPr lang="en-US" sz="2800" b="1" dirty="0" smtClean="0">
                <a:solidFill>
                  <a:srgbClr val="3333FF"/>
                </a:solidFill>
              </a:rPr>
              <a:t>  </a:t>
            </a:r>
            <a:r>
              <a:rPr lang="en-US" sz="1800" dirty="0" err="1" smtClean="0"/>
              <a:t>tr</a:t>
            </a:r>
            <a:r>
              <a:rPr lang="en-US" sz="1800" dirty="0" smtClean="0"/>
              <a:t>(UL)=</a:t>
            </a:r>
            <a:r>
              <a:rPr lang="en-US" sz="1800" dirty="0" err="1" smtClean="0"/>
              <a:t>tr</a:t>
            </a:r>
            <a:r>
              <a:rPr lang="en-US" sz="1800" dirty="0" smtClean="0"/>
              <a:t>(LU) so cross terms combine , and coefficients =0 mod p.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2057400" y="2057400"/>
            <a:ext cx="5289550" cy="2057400"/>
            <a:chOff x="1296" y="1296"/>
            <a:chExt cx="3332" cy="1296"/>
          </a:xfrm>
        </p:grpSpPr>
        <p:sp>
          <p:nvSpPr>
            <p:cNvPr id="75781" name="Oval 5"/>
            <p:cNvSpPr>
              <a:spLocks noChangeArrowheads="1"/>
            </p:cNvSpPr>
            <p:nvPr/>
          </p:nvSpPr>
          <p:spPr bwMode="auto">
            <a:xfrm>
              <a:off x="427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 flipH="1" flipV="1">
              <a:off x="3264" y="1344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 flipH="1" flipV="1">
              <a:off x="3264" y="1632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 flipH="1" flipV="1">
              <a:off x="3264" y="1872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 flipH="1">
              <a:off x="3264" y="206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 flipH="1">
              <a:off x="2880" y="2064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7" name="Oval 11"/>
            <p:cNvSpPr>
              <a:spLocks noChangeArrowheads="1"/>
            </p:cNvSpPr>
            <p:nvPr/>
          </p:nvSpPr>
          <p:spPr bwMode="auto">
            <a:xfrm>
              <a:off x="158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 flipV="1">
              <a:off x="163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V="1">
              <a:off x="1632" y="1632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flipV="1">
              <a:off x="1632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2" name="Line 16"/>
            <p:cNvSpPr>
              <a:spLocks noChangeShapeType="1"/>
            </p:cNvSpPr>
            <p:nvPr/>
          </p:nvSpPr>
          <p:spPr bwMode="auto">
            <a:xfrm>
              <a:off x="1632" y="211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3" name="Oval 17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4" name="Oval 18"/>
            <p:cNvSpPr>
              <a:spLocks noChangeArrowheads="1"/>
            </p:cNvSpPr>
            <p:nvPr/>
          </p:nvSpPr>
          <p:spPr bwMode="auto">
            <a:xfrm>
              <a:off x="321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Oval 22"/>
            <p:cNvSpPr>
              <a:spLocks noChangeArrowheads="1"/>
            </p:cNvSpPr>
            <p:nvPr/>
          </p:nvSpPr>
          <p:spPr bwMode="auto">
            <a:xfrm>
              <a:off x="28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9" name="Oval 23"/>
            <p:cNvSpPr>
              <a:spLocks noChangeArrowheads="1"/>
            </p:cNvSpPr>
            <p:nvPr/>
          </p:nvSpPr>
          <p:spPr bwMode="auto">
            <a:xfrm>
              <a:off x="3216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0" name="Oval 24"/>
            <p:cNvSpPr>
              <a:spLocks noChangeArrowheads="1"/>
            </p:cNvSpPr>
            <p:nvPr/>
          </p:nvSpPr>
          <p:spPr bwMode="auto">
            <a:xfrm>
              <a:off x="3216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1" name="Oval 25"/>
            <p:cNvSpPr>
              <a:spLocks noChangeArrowheads="1"/>
            </p:cNvSpPr>
            <p:nvPr/>
          </p:nvSpPr>
          <p:spPr bwMode="auto">
            <a:xfrm>
              <a:off x="3216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2" name="Text Box 26"/>
            <p:cNvSpPr txBox="1">
              <a:spLocks noChangeArrowheads="1"/>
            </p:cNvSpPr>
            <p:nvPr/>
          </p:nvSpPr>
          <p:spPr bwMode="auto">
            <a:xfrm>
              <a:off x="1296" y="18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5803" name="Text Box 27"/>
            <p:cNvSpPr txBox="1">
              <a:spLocks noChangeArrowheads="1"/>
            </p:cNvSpPr>
            <p:nvPr/>
          </p:nvSpPr>
          <p:spPr bwMode="auto">
            <a:xfrm>
              <a:off x="4368" y="1824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75807" name="Group 31"/>
          <p:cNvGrpSpPr>
            <a:grpSpLocks/>
          </p:cNvGrpSpPr>
          <p:nvPr/>
        </p:nvGrpSpPr>
        <p:grpSpPr bwMode="auto">
          <a:xfrm>
            <a:off x="4267200" y="1905000"/>
            <a:ext cx="1276350" cy="3003550"/>
            <a:chOff x="2640" y="1152"/>
            <a:chExt cx="804" cy="1892"/>
          </a:xfrm>
        </p:grpSpPr>
        <p:sp>
          <p:nvSpPr>
            <p:cNvPr id="75808" name="Freeform 32"/>
            <p:cNvSpPr>
              <a:spLocks/>
            </p:cNvSpPr>
            <p:nvPr/>
          </p:nvSpPr>
          <p:spPr bwMode="auto">
            <a:xfrm flipH="1">
              <a:off x="2640" y="1152"/>
              <a:ext cx="768" cy="153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96" y="0"/>
                </a:cxn>
                <a:cxn ang="0">
                  <a:pos x="48" y="48"/>
                </a:cxn>
                <a:cxn ang="0">
                  <a:pos x="0" y="96"/>
                </a:cxn>
                <a:cxn ang="0">
                  <a:pos x="0" y="192"/>
                </a:cxn>
                <a:cxn ang="0">
                  <a:pos x="0" y="240"/>
                </a:cxn>
                <a:cxn ang="0">
                  <a:pos x="0" y="1056"/>
                </a:cxn>
                <a:cxn ang="0">
                  <a:pos x="576" y="1536"/>
                </a:cxn>
                <a:cxn ang="0">
                  <a:pos x="672" y="1536"/>
                </a:cxn>
                <a:cxn ang="0">
                  <a:pos x="768" y="1488"/>
                </a:cxn>
                <a:cxn ang="0">
                  <a:pos x="768" y="1440"/>
                </a:cxn>
                <a:cxn ang="0">
                  <a:pos x="768" y="1344"/>
                </a:cxn>
                <a:cxn ang="0">
                  <a:pos x="672" y="1248"/>
                </a:cxn>
                <a:cxn ang="0">
                  <a:pos x="288" y="960"/>
                </a:cxn>
                <a:cxn ang="0">
                  <a:pos x="288" y="48"/>
                </a:cxn>
                <a:cxn ang="0">
                  <a:pos x="240" y="0"/>
                </a:cxn>
                <a:cxn ang="0">
                  <a:pos x="96" y="0"/>
                </a:cxn>
                <a:cxn ang="0">
                  <a:pos x="144" y="0"/>
                </a:cxn>
              </a:cxnLst>
              <a:rect l="0" t="0" r="r" b="b"/>
              <a:pathLst>
                <a:path w="768" h="1536">
                  <a:moveTo>
                    <a:pt x="144" y="0"/>
                  </a:moveTo>
                  <a:lnTo>
                    <a:pt x="96" y="0"/>
                  </a:lnTo>
                  <a:lnTo>
                    <a:pt x="48" y="48"/>
                  </a:lnTo>
                  <a:lnTo>
                    <a:pt x="0" y="96"/>
                  </a:lnTo>
                  <a:lnTo>
                    <a:pt x="0" y="192"/>
                  </a:lnTo>
                  <a:lnTo>
                    <a:pt x="0" y="240"/>
                  </a:lnTo>
                  <a:lnTo>
                    <a:pt x="0" y="1056"/>
                  </a:lnTo>
                  <a:lnTo>
                    <a:pt x="576" y="1536"/>
                  </a:lnTo>
                  <a:lnTo>
                    <a:pt x="672" y="1536"/>
                  </a:lnTo>
                  <a:lnTo>
                    <a:pt x="768" y="1488"/>
                  </a:lnTo>
                  <a:lnTo>
                    <a:pt x="768" y="1440"/>
                  </a:lnTo>
                  <a:lnTo>
                    <a:pt x="768" y="1344"/>
                  </a:lnTo>
                  <a:lnTo>
                    <a:pt x="672" y="1248"/>
                  </a:lnTo>
                  <a:lnTo>
                    <a:pt x="288" y="960"/>
                  </a:lnTo>
                  <a:lnTo>
                    <a:pt x="288" y="48"/>
                  </a:lnTo>
                  <a:lnTo>
                    <a:pt x="240" y="0"/>
                  </a:lnTo>
                  <a:lnTo>
                    <a:pt x="96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9" name="Text Box 33"/>
            <p:cNvSpPr txBox="1">
              <a:spLocks noChangeArrowheads="1"/>
            </p:cNvSpPr>
            <p:nvPr/>
          </p:nvSpPr>
          <p:spPr bwMode="auto">
            <a:xfrm>
              <a:off x="3024" y="2640"/>
              <a:ext cx="42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  <a:r>
                <a:rPr lang="en-US" baseline="-25000"/>
                <a:t>y</a:t>
              </a:r>
              <a:endParaRPr lang="en-US"/>
            </a:p>
          </p:txBody>
        </p:sp>
      </p:grpSp>
      <p:sp>
        <p:nvSpPr>
          <p:cNvPr id="75810" name="Rectangle 34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914400" y="5029200"/>
            <a:ext cx="7512050" cy="11906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For each u in N</a:t>
            </a:r>
            <a:r>
              <a:rPr lang="en-US" baseline="-25000"/>
              <a:t>x</a:t>
            </a:r>
            <a:r>
              <a:rPr lang="en-US"/>
              <a:t> define:</a:t>
            </a:r>
          </a:p>
          <a:p>
            <a:pPr algn="l"/>
            <a:r>
              <a:rPr lang="en-US"/>
              <a:t>f(u) = common neighbor of u and y.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2057400" y="2057400"/>
            <a:ext cx="5289550" cy="2057400"/>
            <a:chOff x="1296" y="1296"/>
            <a:chExt cx="3332" cy="1296"/>
          </a:xfrm>
        </p:grpSpPr>
        <p:sp>
          <p:nvSpPr>
            <p:cNvPr id="76805" name="Oval 5"/>
            <p:cNvSpPr>
              <a:spLocks noChangeArrowheads="1"/>
            </p:cNvSpPr>
            <p:nvPr/>
          </p:nvSpPr>
          <p:spPr bwMode="auto">
            <a:xfrm>
              <a:off x="427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 flipH="1" flipV="1">
              <a:off x="3264" y="1344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 flipH="1" flipV="1">
              <a:off x="3264" y="1632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 flipH="1" flipV="1">
              <a:off x="3264" y="1872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 flipH="1">
              <a:off x="3264" y="206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flipH="1">
              <a:off x="2880" y="2064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1" name="Oval 11"/>
            <p:cNvSpPr>
              <a:spLocks noChangeArrowheads="1"/>
            </p:cNvSpPr>
            <p:nvPr/>
          </p:nvSpPr>
          <p:spPr bwMode="auto">
            <a:xfrm>
              <a:off x="158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 flipV="1">
              <a:off x="163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4" name="Line 14"/>
            <p:cNvSpPr>
              <a:spLocks noChangeShapeType="1"/>
            </p:cNvSpPr>
            <p:nvPr/>
          </p:nvSpPr>
          <p:spPr bwMode="auto">
            <a:xfrm flipV="1">
              <a:off x="1632" y="1632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5" name="Line 15"/>
            <p:cNvSpPr>
              <a:spLocks noChangeShapeType="1"/>
            </p:cNvSpPr>
            <p:nvPr/>
          </p:nvSpPr>
          <p:spPr bwMode="auto">
            <a:xfrm flipV="1">
              <a:off x="1632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6" name="Line 16"/>
            <p:cNvSpPr>
              <a:spLocks noChangeShapeType="1"/>
            </p:cNvSpPr>
            <p:nvPr/>
          </p:nvSpPr>
          <p:spPr bwMode="auto">
            <a:xfrm>
              <a:off x="1632" y="211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321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Oval 22"/>
            <p:cNvSpPr>
              <a:spLocks noChangeArrowheads="1"/>
            </p:cNvSpPr>
            <p:nvPr/>
          </p:nvSpPr>
          <p:spPr bwMode="auto">
            <a:xfrm>
              <a:off x="28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Oval 23"/>
            <p:cNvSpPr>
              <a:spLocks noChangeArrowheads="1"/>
            </p:cNvSpPr>
            <p:nvPr/>
          </p:nvSpPr>
          <p:spPr bwMode="auto">
            <a:xfrm>
              <a:off x="3216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Oval 24"/>
            <p:cNvSpPr>
              <a:spLocks noChangeArrowheads="1"/>
            </p:cNvSpPr>
            <p:nvPr/>
          </p:nvSpPr>
          <p:spPr bwMode="auto">
            <a:xfrm>
              <a:off x="3216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Oval 25"/>
            <p:cNvSpPr>
              <a:spLocks noChangeArrowheads="1"/>
            </p:cNvSpPr>
            <p:nvPr/>
          </p:nvSpPr>
          <p:spPr bwMode="auto">
            <a:xfrm>
              <a:off x="3216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Text Box 26"/>
            <p:cNvSpPr txBox="1">
              <a:spLocks noChangeArrowheads="1"/>
            </p:cNvSpPr>
            <p:nvPr/>
          </p:nvSpPr>
          <p:spPr bwMode="auto">
            <a:xfrm>
              <a:off x="1296" y="18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6827" name="Text Box 27"/>
            <p:cNvSpPr txBox="1">
              <a:spLocks noChangeArrowheads="1"/>
            </p:cNvSpPr>
            <p:nvPr/>
          </p:nvSpPr>
          <p:spPr bwMode="auto">
            <a:xfrm>
              <a:off x="4368" y="1824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14400" y="50292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Pick </a:t>
            </a:r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1</a:t>
            </a:r>
            <a:r>
              <a:rPr lang="en-US"/>
              <a:t> in N</a:t>
            </a:r>
            <a:r>
              <a:rPr lang="en-US" baseline="-25000"/>
              <a:t>x</a:t>
            </a:r>
            <a:r>
              <a:rPr lang="en-US"/>
              <a:t>.</a:t>
            </a: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3679825" y="141605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1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914400" y="50292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3333FF"/>
                </a:solidFill>
              </a:rPr>
              <a:t>f(u</a:t>
            </a:r>
            <a:r>
              <a:rPr lang="en-US" baseline="-25000">
                <a:solidFill>
                  <a:srgbClr val="3333FF"/>
                </a:solidFill>
              </a:rPr>
              <a:t>1</a:t>
            </a:r>
            <a:r>
              <a:rPr lang="en-US">
                <a:solidFill>
                  <a:srgbClr val="3333FF"/>
                </a:solidFill>
              </a:rPr>
              <a:t>)</a:t>
            </a:r>
            <a:r>
              <a:rPr lang="en-US"/>
              <a:t> = common neighbor of </a:t>
            </a:r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3333FF"/>
                </a:solidFill>
              </a:rPr>
              <a:t>y</a:t>
            </a:r>
            <a:r>
              <a:rPr lang="en-US"/>
              <a:t>.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6" name="Oval 10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12" name="Oval 16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Oval 17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Oval 18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Oval 19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Oval 20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Oval 21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8" name="Oval 22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Oval 23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Oval 24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y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3679825" y="141605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1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3810000" y="2133600"/>
            <a:ext cx="1371600" cy="457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5257800" y="198120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</a:t>
            </a:r>
            <a:r>
              <a:rPr lang="en-US" baseline="-25000">
                <a:solidFill>
                  <a:srgbClr val="3333FF"/>
                </a:solidFill>
              </a:rPr>
              <a:t>1</a:t>
            </a:r>
            <a:r>
              <a:rPr lang="en-US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2057400" y="2057400"/>
            <a:ext cx="5289550" cy="2057400"/>
            <a:chOff x="1296" y="1296"/>
            <a:chExt cx="3332" cy="1296"/>
          </a:xfrm>
        </p:grpSpPr>
        <p:sp>
          <p:nvSpPr>
            <p:cNvPr id="82949" name="Oval 5"/>
            <p:cNvSpPr>
              <a:spLocks noChangeArrowheads="1"/>
            </p:cNvSpPr>
            <p:nvPr/>
          </p:nvSpPr>
          <p:spPr bwMode="auto">
            <a:xfrm>
              <a:off x="427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 flipH="1" flipV="1">
              <a:off x="3264" y="1344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 flipH="1" flipV="1">
              <a:off x="3264" y="1632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 flipH="1" flipV="1">
              <a:off x="3264" y="1872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 flipH="1">
              <a:off x="3264" y="206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 flipH="1">
              <a:off x="2880" y="2064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5" name="Oval 11"/>
            <p:cNvSpPr>
              <a:spLocks noChangeArrowheads="1"/>
            </p:cNvSpPr>
            <p:nvPr/>
          </p:nvSpPr>
          <p:spPr bwMode="auto">
            <a:xfrm>
              <a:off x="158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V="1">
              <a:off x="163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8" name="Line 14"/>
            <p:cNvSpPr>
              <a:spLocks noChangeShapeType="1"/>
            </p:cNvSpPr>
            <p:nvPr/>
          </p:nvSpPr>
          <p:spPr bwMode="auto">
            <a:xfrm flipV="1">
              <a:off x="1632" y="1632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59" name="Line 15"/>
            <p:cNvSpPr>
              <a:spLocks noChangeShapeType="1"/>
            </p:cNvSpPr>
            <p:nvPr/>
          </p:nvSpPr>
          <p:spPr bwMode="auto">
            <a:xfrm flipV="1">
              <a:off x="1632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60" name="Line 16"/>
            <p:cNvSpPr>
              <a:spLocks noChangeShapeType="1"/>
            </p:cNvSpPr>
            <p:nvPr/>
          </p:nvSpPr>
          <p:spPr bwMode="auto">
            <a:xfrm>
              <a:off x="1632" y="211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Oval 18"/>
            <p:cNvSpPr>
              <a:spLocks noChangeArrowheads="1"/>
            </p:cNvSpPr>
            <p:nvPr/>
          </p:nvSpPr>
          <p:spPr bwMode="auto">
            <a:xfrm>
              <a:off x="321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3" name="Oval 19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4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5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auto">
            <a:xfrm>
              <a:off x="28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7" name="Oval 23"/>
            <p:cNvSpPr>
              <a:spLocks noChangeArrowheads="1"/>
            </p:cNvSpPr>
            <p:nvPr/>
          </p:nvSpPr>
          <p:spPr bwMode="auto">
            <a:xfrm>
              <a:off x="3216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Oval 24"/>
            <p:cNvSpPr>
              <a:spLocks noChangeArrowheads="1"/>
            </p:cNvSpPr>
            <p:nvPr/>
          </p:nvSpPr>
          <p:spPr bwMode="auto">
            <a:xfrm>
              <a:off x="3216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Oval 25"/>
            <p:cNvSpPr>
              <a:spLocks noChangeArrowheads="1"/>
            </p:cNvSpPr>
            <p:nvPr/>
          </p:nvSpPr>
          <p:spPr bwMode="auto">
            <a:xfrm>
              <a:off x="3216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0" name="Text Box 26"/>
            <p:cNvSpPr txBox="1">
              <a:spLocks noChangeArrowheads="1"/>
            </p:cNvSpPr>
            <p:nvPr/>
          </p:nvSpPr>
          <p:spPr bwMode="auto">
            <a:xfrm>
              <a:off x="1296" y="18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82971" name="Text Box 27"/>
            <p:cNvSpPr txBox="1">
              <a:spLocks noChangeArrowheads="1"/>
            </p:cNvSpPr>
            <p:nvPr/>
          </p:nvSpPr>
          <p:spPr bwMode="auto">
            <a:xfrm>
              <a:off x="4368" y="1824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41" name="Oval 17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Oval 18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Oval 20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Oval 21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Oval 22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Oval 23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Oval 25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3352800" y="32766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2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914400" y="50292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Pick </a:t>
            </a:r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2</a:t>
            </a:r>
            <a:r>
              <a:rPr lang="en-US"/>
              <a:t> in N</a:t>
            </a:r>
            <a:r>
              <a:rPr lang="en-US" baseline="-25000"/>
              <a:t>x</a:t>
            </a:r>
            <a:r>
              <a:rPr lang="en-US"/>
              <a:t>.</a:t>
            </a:r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6" name="Oval 16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Oval 23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4" name="Oval 24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y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352800" y="32766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2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5257800" y="160020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</a:t>
            </a:r>
            <a:r>
              <a:rPr lang="en-US" baseline="-25000">
                <a:solidFill>
                  <a:srgbClr val="3333FF"/>
                </a:solidFill>
              </a:rPr>
              <a:t>2</a:t>
            </a:r>
            <a:r>
              <a:rPr lang="en-US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V="1">
            <a:off x="3810000" y="2133600"/>
            <a:ext cx="1371600" cy="1219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914400" y="50292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3333FF"/>
                </a:solidFill>
              </a:rPr>
              <a:t>f(u</a:t>
            </a:r>
            <a:r>
              <a:rPr lang="en-US" baseline="-25000">
                <a:solidFill>
                  <a:srgbClr val="3333FF"/>
                </a:solidFill>
              </a:rPr>
              <a:t>2</a:t>
            </a:r>
            <a:r>
              <a:rPr lang="en-US">
                <a:solidFill>
                  <a:srgbClr val="3333FF"/>
                </a:solidFill>
              </a:rPr>
              <a:t>)</a:t>
            </a:r>
            <a:r>
              <a:rPr lang="en-US"/>
              <a:t> = common neighbor of </a:t>
            </a:r>
            <a:r>
              <a:rPr lang="en-US">
                <a:solidFill>
                  <a:srgbClr val="3333FF"/>
                </a:solidFill>
              </a:rPr>
              <a:t>u</a:t>
            </a:r>
            <a:r>
              <a:rPr lang="en-US" baseline="-25000">
                <a:solidFill>
                  <a:srgbClr val="3333FF"/>
                </a:solidFill>
              </a:rPr>
              <a:t>2</a:t>
            </a:r>
            <a:r>
              <a:rPr lang="en-US"/>
              <a:t> and </a:t>
            </a:r>
            <a:r>
              <a:rPr lang="en-US">
                <a:solidFill>
                  <a:srgbClr val="3333FF"/>
                </a:solidFill>
              </a:rPr>
              <a:t>y</a:t>
            </a:r>
            <a:r>
              <a:rPr lang="en-US"/>
              <a:t>.</a:t>
            </a:r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057400" y="2057400"/>
            <a:ext cx="5289550" cy="2057400"/>
            <a:chOff x="1296" y="1296"/>
            <a:chExt cx="3332" cy="1296"/>
          </a:xfrm>
        </p:grpSpPr>
        <p:sp>
          <p:nvSpPr>
            <p:cNvPr id="78853" name="Oval 5"/>
            <p:cNvSpPr>
              <a:spLocks noChangeArrowheads="1"/>
            </p:cNvSpPr>
            <p:nvPr/>
          </p:nvSpPr>
          <p:spPr bwMode="auto">
            <a:xfrm>
              <a:off x="4272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flipH="1" flipV="1">
              <a:off x="3264" y="1344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H="1" flipV="1">
              <a:off x="3264" y="1632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 flipH="1" flipV="1">
              <a:off x="3264" y="1872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flipH="1">
              <a:off x="3264" y="206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H="1">
              <a:off x="2880" y="2064"/>
              <a:ext cx="14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158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 flipV="1">
              <a:off x="163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 flipV="1">
              <a:off x="1632" y="1632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V="1">
              <a:off x="1632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>
              <a:off x="1632" y="2112"/>
              <a:ext cx="12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65" name="Oval 17"/>
            <p:cNvSpPr>
              <a:spLocks noChangeArrowheads="1"/>
            </p:cNvSpPr>
            <p:nvPr/>
          </p:nvSpPr>
          <p:spPr bwMode="auto">
            <a:xfrm>
              <a:off x="23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321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Oval 19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28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3216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3216" y="12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Oval 25"/>
            <p:cNvSpPr>
              <a:spLocks noChangeArrowheads="1"/>
            </p:cNvSpPr>
            <p:nvPr/>
          </p:nvSpPr>
          <p:spPr bwMode="auto">
            <a:xfrm>
              <a:off x="3216" y="158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Text Box 26"/>
            <p:cNvSpPr txBox="1">
              <a:spLocks noChangeArrowheads="1"/>
            </p:cNvSpPr>
            <p:nvPr/>
          </p:nvSpPr>
          <p:spPr bwMode="auto">
            <a:xfrm>
              <a:off x="1296" y="18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8875" name="Text Box 27"/>
            <p:cNvSpPr txBox="1">
              <a:spLocks noChangeArrowheads="1"/>
            </p:cNvSpPr>
            <p:nvPr/>
          </p:nvSpPr>
          <p:spPr bwMode="auto">
            <a:xfrm>
              <a:off x="4368" y="1824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4" name="Oval 16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Oval 17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Oval 19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Oval 20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Oval 21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Oval 22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2" name="Oval 24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3124200" y="2971800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u*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5410200" y="2286000"/>
            <a:ext cx="21558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f(u)= f(u*)</a:t>
            </a:r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V="1">
            <a:off x="3810000" y="2971800"/>
            <a:ext cx="1371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8" name="Oval 30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3124200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</a:t>
            </a:r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3810000" y="2590800"/>
            <a:ext cx="1371600" cy="381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27" name="Oval 15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Oval 16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Oval 18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1" name="Oval 19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Oval 20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Oval 21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Oval 22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3124200" y="2971800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u*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5410200" y="2286000"/>
            <a:ext cx="21558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f(u)= f(u*)</a:t>
            </a:r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 flipV="1">
            <a:off x="3810000" y="2971800"/>
            <a:ext cx="1371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40" name="Oval 28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3124200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</a:t>
            </a:r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3810000" y="2590800"/>
            <a:ext cx="1371600" cy="381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 flipH="1">
            <a:off x="3200400" y="1905000"/>
            <a:ext cx="12192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3124200" y="1905000"/>
            <a:ext cx="12954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The Theorem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772400" cy="2438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>
              <a:latin typeface="BakerSignet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BakerSignet" pitchFamily="18" charset="0"/>
              </a:rPr>
              <a:t>	If every pair of </a:t>
            </a:r>
            <a:r>
              <a:rPr lang="en-US" dirty="0" smtClean="0">
                <a:latin typeface="BakerSignet" pitchFamily="18" charset="0"/>
              </a:rPr>
              <a:t>people at a party </a:t>
            </a:r>
            <a:r>
              <a:rPr lang="en-US" dirty="0">
                <a:latin typeface="BakerSignet" pitchFamily="18" charset="0"/>
              </a:rPr>
              <a:t>has precisely one common friend, then there must be a person who is everybody's friend.</a:t>
            </a:r>
          </a:p>
        </p:txBody>
      </p:sp>
      <p:cxnSp>
        <p:nvCxnSpPr>
          <p:cNvPr id="3076" name="AutoShape 4"/>
          <p:cNvCxnSpPr>
            <a:cxnSpLocks noChangeShapeType="1"/>
            <a:stCxn id="3075" idx="0"/>
            <a:endCxn id="3075" idx="0"/>
          </p:cNvCxnSpPr>
          <p:nvPr/>
        </p:nvCxnSpPr>
        <p:spPr bwMode="auto">
          <a:xfrm>
            <a:off x="4876800" y="2057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77" name="AutoShape 5"/>
          <p:cNvCxnSpPr>
            <a:cxnSpLocks noChangeShapeType="1"/>
            <a:stCxn id="3075" idx="0"/>
            <a:endCxn id="3075" idx="0"/>
          </p:cNvCxnSpPr>
          <p:nvPr/>
        </p:nvCxnSpPr>
        <p:spPr bwMode="auto">
          <a:xfrm>
            <a:off x="4876800" y="2057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914400" y="43434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f  is one-to-one from N</a:t>
            </a:r>
            <a:r>
              <a:rPr lang="en-US" baseline="-25000"/>
              <a:t>x</a:t>
            </a:r>
            <a:r>
              <a:rPr lang="en-US"/>
              <a:t> to N</a:t>
            </a:r>
            <a:r>
              <a:rPr lang="en-US" baseline="-25000"/>
              <a:t>y</a:t>
            </a:r>
            <a:r>
              <a:rPr lang="en-US"/>
              <a:t>.</a:t>
            </a:r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Oval 17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Oval 18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Oval 20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Oval 21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Oval 22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Oval 23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3124200" y="2971800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u*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5410200" y="2286000"/>
            <a:ext cx="21558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f(u)= f(u*)</a:t>
            </a:r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3810000" y="2971800"/>
            <a:ext cx="1371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21" name="Oval 29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3124200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</a:t>
            </a:r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>
            <a:off x="3810000" y="2590800"/>
            <a:ext cx="1371600" cy="381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26" name="Line 34"/>
          <p:cNvSpPr>
            <a:spLocks noChangeShapeType="1"/>
          </p:cNvSpPr>
          <p:nvPr/>
        </p:nvSpPr>
        <p:spPr bwMode="auto">
          <a:xfrm>
            <a:off x="3124200" y="1905000"/>
            <a:ext cx="12954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 flipH="1">
            <a:off x="3200400" y="1905000"/>
            <a:ext cx="12192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914400" y="43434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f  is one-to-one from N</a:t>
            </a:r>
            <a:r>
              <a:rPr lang="en-US" baseline="-25000"/>
              <a:t>x</a:t>
            </a:r>
            <a:r>
              <a:rPr lang="en-US"/>
              <a:t> to N</a:t>
            </a:r>
            <a:r>
              <a:rPr lang="en-US" baseline="-25000"/>
              <a:t>y</a:t>
            </a:r>
            <a:r>
              <a:rPr lang="en-US"/>
              <a:t>.</a:t>
            </a:r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32" name="Oval 16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Oval 17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Oval 21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Oval 22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Oval 23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3124200" y="2971800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u*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5410200" y="2286000"/>
            <a:ext cx="21558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f(u)= f(u*)</a:t>
            </a:r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 flipV="1">
            <a:off x="3810000" y="2971800"/>
            <a:ext cx="1371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45" name="Oval 29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3124200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</a:t>
            </a:r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>
            <a:off x="3810000" y="2590800"/>
            <a:ext cx="1371600" cy="381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914400" y="50292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it can’t be true that  |N</a:t>
            </a:r>
            <a:r>
              <a:rPr lang="en-US" baseline="-25000"/>
              <a:t>x</a:t>
            </a:r>
            <a:r>
              <a:rPr lang="en-US"/>
              <a:t>| &gt; |N</a:t>
            </a:r>
            <a:r>
              <a:rPr lang="en-US" baseline="-25000"/>
              <a:t>y</a:t>
            </a:r>
            <a:r>
              <a:rPr lang="en-US"/>
              <a:t>|.</a:t>
            </a:r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>
            <a:off x="3124200" y="1905000"/>
            <a:ext cx="12954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 flipH="1">
            <a:off x="3200400" y="1905000"/>
            <a:ext cx="12192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914400" y="43434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f  is one-to-one from N</a:t>
            </a:r>
            <a:r>
              <a:rPr lang="en-US" baseline="-25000"/>
              <a:t>x</a:t>
            </a:r>
            <a:r>
              <a:rPr lang="en-US"/>
              <a:t> to N</a:t>
            </a:r>
            <a:r>
              <a:rPr lang="en-US" baseline="-25000"/>
              <a:t>y</a:t>
            </a:r>
            <a:r>
              <a:rPr lang="en-US"/>
              <a:t>.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6781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H="1" flipV="1">
            <a:off x="5181600" y="2133600"/>
            <a:ext cx="1676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H="1" flipV="1">
            <a:off x="5181600" y="297180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 flipH="1">
            <a:off x="51816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4572000" y="3276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2514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V="1">
            <a:off x="25908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V="1">
            <a:off x="2590800" y="2971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V="1">
            <a:off x="25908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V="1">
            <a:off x="2590800" y="2133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90800" y="33528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56" name="Oval 16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Oval 17"/>
          <p:cNvSpPr>
            <a:spLocks noChangeArrowheads="1"/>
          </p:cNvSpPr>
          <p:nvPr/>
        </p:nvSpPr>
        <p:spPr bwMode="auto">
          <a:xfrm>
            <a:off x="51054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Oval 18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Oval 19"/>
          <p:cNvSpPr>
            <a:spLocks noChangeArrowheads="1"/>
          </p:cNvSpPr>
          <p:nvPr/>
        </p:nvSpPr>
        <p:spPr bwMode="auto">
          <a:xfrm>
            <a:off x="37338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Oval 20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2" name="Oval 22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3" name="Oval 23"/>
          <p:cNvSpPr>
            <a:spLocks noChangeArrowheads="1"/>
          </p:cNvSpPr>
          <p:nvPr/>
        </p:nvSpPr>
        <p:spPr bwMode="auto">
          <a:xfrm>
            <a:off x="5105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057400" y="29718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69342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3124200" y="2971800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u*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5410200" y="2286000"/>
            <a:ext cx="21558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f(u)= f(u*)</a:t>
            </a:r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 flipV="1">
            <a:off x="3810000" y="2971800"/>
            <a:ext cx="1371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5105400" y="2895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3124200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 u</a:t>
            </a:r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3810000" y="2590800"/>
            <a:ext cx="1371600" cy="381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914400" y="57150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           |N</a:t>
            </a:r>
            <a:r>
              <a:rPr lang="en-US" baseline="-25000"/>
              <a:t>x</a:t>
            </a:r>
            <a:r>
              <a:rPr lang="en-US"/>
              <a:t>| = |N</a:t>
            </a:r>
            <a:r>
              <a:rPr lang="en-US" baseline="-25000"/>
              <a:t>y</a:t>
            </a:r>
            <a:r>
              <a:rPr lang="en-US"/>
              <a:t>|.</a:t>
            </a:r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>
            <a:off x="3124200" y="1905000"/>
            <a:ext cx="12954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H="1">
            <a:off x="3200400" y="1905000"/>
            <a:ext cx="1219200" cy="1905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en-US" sz="4400">
                <a:solidFill>
                  <a:schemeClr val="tx2"/>
                </a:solidFill>
                <a:latin typeface="BakerSignet" pitchFamily="18" charset="0"/>
              </a:rPr>
              <a:t>How to prove it:</a:t>
            </a:r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914400" y="5029200"/>
            <a:ext cx="7512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it can’t be true that  |N</a:t>
            </a:r>
            <a:r>
              <a:rPr lang="en-US" baseline="-25000"/>
              <a:t>x</a:t>
            </a:r>
            <a:r>
              <a:rPr lang="en-US"/>
              <a:t>| &gt; |N</a:t>
            </a:r>
            <a:r>
              <a:rPr lang="en-US" baseline="-25000"/>
              <a:t>y</a:t>
            </a:r>
            <a:r>
              <a:rPr lang="en-US"/>
              <a:t>|.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11747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STEP 1:   If  x and y are not neighbors, they have the same # of neighbors.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85800" y="32766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2:   Either some x has n-1 neighbors or ALL vertices have same # of neighbors.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838200" y="45720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u="sng" dirty="0"/>
              <a:t>Why</a:t>
            </a:r>
            <a:r>
              <a:rPr lang="en-US" sz="3200" dirty="0" smtClean="0"/>
              <a:t>:  Assume no vertex has n-1 neighbors.</a:t>
            </a:r>
            <a:endParaRPr lang="en-US" sz="3200" u="sng" dirty="0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838200" y="51054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Let  A = {x :  x  has max # of neighbors, k}.</a:t>
            </a: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838200" y="5791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        B = {y :  y  has &lt;  k  neighbors}.</a:t>
            </a: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80772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 autoUpdateAnimBg="0"/>
      <p:bldP spid="88072" grpId="0" autoUpdateAnimBg="0"/>
      <p:bldP spid="88074" grpId="0" autoUpdateAnimBg="0"/>
      <p:bldP spid="88075" grpId="0" autoUpdateAnimBg="0"/>
      <p:bldP spid="8807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02" name="Group 30"/>
          <p:cNvGrpSpPr>
            <a:grpSpLocks/>
          </p:cNvGrpSpPr>
          <p:nvPr/>
        </p:nvGrpSpPr>
        <p:grpSpPr bwMode="auto">
          <a:xfrm>
            <a:off x="762000" y="1371600"/>
            <a:ext cx="7467600" cy="1371600"/>
            <a:chOff x="528" y="3216"/>
            <a:chExt cx="4704" cy="864"/>
          </a:xfrm>
        </p:grpSpPr>
        <p:sp>
          <p:nvSpPr>
            <p:cNvPr id="79900" name="Rectangle 28"/>
            <p:cNvSpPr>
              <a:spLocks noChangeArrowheads="1"/>
            </p:cNvSpPr>
            <p:nvPr/>
          </p:nvSpPr>
          <p:spPr bwMode="auto">
            <a:xfrm>
              <a:off x="528" y="3216"/>
              <a:ext cx="470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7200" indent="-457200"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3200" dirty="0" smtClean="0"/>
                <a:t>        A </a:t>
              </a:r>
              <a:r>
                <a:rPr lang="en-US" sz="3200" dirty="0"/>
                <a:t>= {x :  x  has max # of neighbors, k}.</a:t>
              </a:r>
            </a:p>
          </p:txBody>
        </p:sp>
        <p:sp>
          <p:nvSpPr>
            <p:cNvPr id="79901" name="Rectangle 29"/>
            <p:cNvSpPr>
              <a:spLocks noChangeArrowheads="1"/>
            </p:cNvSpPr>
            <p:nvPr/>
          </p:nvSpPr>
          <p:spPr bwMode="auto">
            <a:xfrm>
              <a:off x="528" y="3648"/>
              <a:ext cx="470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7200" indent="-457200"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3200"/>
                <a:t>        B = {y :  y  has &lt;  k  neighbors}.</a:t>
              </a:r>
            </a:p>
          </p:txBody>
        </p:sp>
      </p:grp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609600" y="32766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 smtClean="0"/>
              <a:t>By Step 1, all in </a:t>
            </a:r>
            <a:r>
              <a:rPr lang="en-US" sz="3200"/>
              <a:t>A </a:t>
            </a:r>
            <a:r>
              <a:rPr lang="en-US" sz="3200" smtClean="0"/>
              <a:t>are neighbors </a:t>
            </a:r>
            <a:r>
              <a:rPr lang="en-US" sz="3200"/>
              <a:t>to </a:t>
            </a:r>
            <a:r>
              <a:rPr lang="en-US" sz="3200" smtClean="0"/>
              <a:t>all in </a:t>
            </a:r>
            <a:r>
              <a:rPr lang="en-US" sz="3200" dirty="0"/>
              <a:t>B! </a:t>
            </a:r>
          </a:p>
        </p:txBody>
      </p:sp>
      <p:grpSp>
        <p:nvGrpSpPr>
          <p:cNvPr id="79909" name="Group 37"/>
          <p:cNvGrpSpPr>
            <a:grpSpLocks/>
          </p:cNvGrpSpPr>
          <p:nvPr/>
        </p:nvGrpSpPr>
        <p:grpSpPr bwMode="auto">
          <a:xfrm>
            <a:off x="838200" y="3962400"/>
            <a:ext cx="7635875" cy="2317750"/>
            <a:chOff x="528" y="2496"/>
            <a:chExt cx="4810" cy="1460"/>
          </a:xfrm>
        </p:grpSpPr>
        <p:sp>
          <p:nvSpPr>
            <p:cNvPr id="79905" name="Text Box 33"/>
            <p:cNvSpPr txBox="1">
              <a:spLocks noChangeArrowheads="1"/>
            </p:cNvSpPr>
            <p:nvPr/>
          </p:nvSpPr>
          <p:spPr bwMode="auto">
            <a:xfrm>
              <a:off x="576" y="2496"/>
              <a:ext cx="4762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u="sng"/>
                <a:t>Set    ||     Possible Size                          .   </a:t>
              </a:r>
            </a:p>
          </p:txBody>
        </p:sp>
        <p:sp>
          <p:nvSpPr>
            <p:cNvPr id="79906" name="Text Box 34"/>
            <p:cNvSpPr txBox="1">
              <a:spLocks noChangeArrowheads="1"/>
            </p:cNvSpPr>
            <p:nvPr/>
          </p:nvSpPr>
          <p:spPr bwMode="auto">
            <a:xfrm>
              <a:off x="576" y="2976"/>
              <a:ext cx="4762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 A          0,  1,  2,  …. ,   n</a:t>
              </a:r>
            </a:p>
          </p:txBody>
        </p:sp>
        <p:sp>
          <p:nvSpPr>
            <p:cNvPr id="79908" name="Text Box 36"/>
            <p:cNvSpPr txBox="1">
              <a:spLocks noChangeArrowheads="1"/>
            </p:cNvSpPr>
            <p:nvPr/>
          </p:nvSpPr>
          <p:spPr bwMode="auto">
            <a:xfrm>
              <a:off x="528" y="3552"/>
              <a:ext cx="4762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  B          0,  1,  2,  …. ,   n </a:t>
              </a:r>
            </a:p>
          </p:txBody>
        </p:sp>
      </p:grpSp>
      <p:grpSp>
        <p:nvGrpSpPr>
          <p:cNvPr id="79912" name="Group 40"/>
          <p:cNvGrpSpPr>
            <a:grpSpLocks/>
          </p:cNvGrpSpPr>
          <p:nvPr/>
        </p:nvGrpSpPr>
        <p:grpSpPr bwMode="auto">
          <a:xfrm>
            <a:off x="3124200" y="5715000"/>
            <a:ext cx="304800" cy="533400"/>
            <a:chOff x="3840" y="672"/>
            <a:chExt cx="192" cy="336"/>
          </a:xfrm>
        </p:grpSpPr>
        <p:sp>
          <p:nvSpPr>
            <p:cNvPr id="79910" name="Line 38"/>
            <p:cNvSpPr>
              <a:spLocks noChangeShapeType="1"/>
            </p:cNvSpPr>
            <p:nvPr/>
          </p:nvSpPr>
          <p:spPr bwMode="auto">
            <a:xfrm>
              <a:off x="3840" y="672"/>
              <a:ext cx="192" cy="33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11" name="Line 39"/>
            <p:cNvSpPr>
              <a:spLocks noChangeShapeType="1"/>
            </p:cNvSpPr>
            <p:nvPr/>
          </p:nvSpPr>
          <p:spPr bwMode="auto">
            <a:xfrm flipH="1">
              <a:off x="3840" y="672"/>
              <a:ext cx="192" cy="33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3657600" y="6019800"/>
            <a:ext cx="21336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79915" name="Group 43"/>
          <p:cNvGrpSpPr>
            <a:grpSpLocks/>
          </p:cNvGrpSpPr>
          <p:nvPr/>
        </p:nvGrpSpPr>
        <p:grpSpPr bwMode="auto">
          <a:xfrm>
            <a:off x="3124200" y="4800600"/>
            <a:ext cx="304800" cy="533400"/>
            <a:chOff x="3840" y="672"/>
            <a:chExt cx="192" cy="336"/>
          </a:xfrm>
        </p:grpSpPr>
        <p:sp>
          <p:nvSpPr>
            <p:cNvPr id="79916" name="Line 44"/>
            <p:cNvSpPr>
              <a:spLocks noChangeShapeType="1"/>
            </p:cNvSpPr>
            <p:nvPr/>
          </p:nvSpPr>
          <p:spPr bwMode="auto">
            <a:xfrm>
              <a:off x="3840" y="672"/>
              <a:ext cx="192" cy="33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17" name="Line 45"/>
            <p:cNvSpPr>
              <a:spLocks noChangeShapeType="1"/>
            </p:cNvSpPr>
            <p:nvPr/>
          </p:nvSpPr>
          <p:spPr bwMode="auto">
            <a:xfrm flipH="1">
              <a:off x="3840" y="672"/>
              <a:ext cx="192" cy="33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9918" name="Group 46"/>
          <p:cNvGrpSpPr>
            <a:grpSpLocks/>
          </p:cNvGrpSpPr>
          <p:nvPr/>
        </p:nvGrpSpPr>
        <p:grpSpPr bwMode="auto">
          <a:xfrm>
            <a:off x="2590800" y="4800600"/>
            <a:ext cx="304800" cy="533400"/>
            <a:chOff x="3840" y="672"/>
            <a:chExt cx="192" cy="336"/>
          </a:xfrm>
        </p:grpSpPr>
        <p:sp>
          <p:nvSpPr>
            <p:cNvPr id="79919" name="Line 47"/>
            <p:cNvSpPr>
              <a:spLocks noChangeShapeType="1"/>
            </p:cNvSpPr>
            <p:nvPr/>
          </p:nvSpPr>
          <p:spPr bwMode="auto">
            <a:xfrm>
              <a:off x="3840" y="672"/>
              <a:ext cx="192" cy="33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20" name="Line 48"/>
            <p:cNvSpPr>
              <a:spLocks noChangeShapeType="1"/>
            </p:cNvSpPr>
            <p:nvPr/>
          </p:nvSpPr>
          <p:spPr bwMode="auto">
            <a:xfrm flipH="1">
              <a:off x="3840" y="672"/>
              <a:ext cx="192" cy="33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9922" name="Oval 50"/>
          <p:cNvSpPr>
            <a:spLocks noChangeArrowheads="1"/>
          </p:cNvSpPr>
          <p:nvPr/>
        </p:nvSpPr>
        <p:spPr bwMode="auto">
          <a:xfrm>
            <a:off x="2514600" y="5638800"/>
            <a:ext cx="457200" cy="6096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3" name="Rectangle 51"/>
          <p:cNvSpPr>
            <a:spLocks noChangeArrowheads="1"/>
          </p:cNvSpPr>
          <p:nvPr/>
        </p:nvSpPr>
        <p:spPr bwMode="auto">
          <a:xfrm>
            <a:off x="762000" y="1219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endParaRPr lang="en-US" sz="4400" dirty="0">
              <a:solidFill>
                <a:schemeClr val="tx2"/>
              </a:solidFill>
              <a:latin typeface="BakerSigne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4" grpId="0" autoUpdateAnimBg="0"/>
      <p:bldP spid="79913" grpId="0" animBg="1"/>
      <p:bldP spid="7992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11747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STEP 1:   If  x and y are not neighbors, they have the same # of neighbors.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85800" y="32766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2:   Either some x has n-1 neighbors or ALL vertices have k neighbors.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85800" y="46482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772400" cy="6096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89100" name="AutoShape 12"/>
          <p:cNvSpPr>
            <a:spLocks noChangeArrowheads="1"/>
          </p:cNvSpPr>
          <p:nvPr/>
        </p:nvSpPr>
        <p:spPr bwMode="auto">
          <a:xfrm>
            <a:off x="80772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>
            <a:off x="8077200" y="3886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 animBg="1" autoUpdateAnimBg="0"/>
      <p:bldP spid="8910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grpSp>
        <p:nvGrpSpPr>
          <p:cNvPr id="71703" name="Group 23"/>
          <p:cNvGrpSpPr>
            <a:grpSpLocks/>
          </p:cNvGrpSpPr>
          <p:nvPr/>
        </p:nvGrpSpPr>
        <p:grpSpPr bwMode="auto">
          <a:xfrm>
            <a:off x="3352800" y="3962400"/>
            <a:ext cx="2286000" cy="152400"/>
            <a:chOff x="2112" y="2496"/>
            <a:chExt cx="1440" cy="96"/>
          </a:xfrm>
        </p:grpSpPr>
        <p:sp>
          <p:nvSpPr>
            <p:cNvPr id="71688" name="Oval 8"/>
            <p:cNvSpPr>
              <a:spLocks noChangeArrowheads="1"/>
            </p:cNvSpPr>
            <p:nvPr/>
          </p:nvSpPr>
          <p:spPr bwMode="auto">
            <a:xfrm>
              <a:off x="2112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2784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3456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>
              <a:off x="2160" y="25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 flipH="1">
              <a:off x="2832" y="25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2209800" y="4419600"/>
            <a:ext cx="1162050" cy="1098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6600">
                <a:solidFill>
                  <a:srgbClr val="3333FF"/>
                </a:solidFill>
              </a:rPr>
              <a:t>(  )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2562225" y="4589463"/>
            <a:ext cx="387350" cy="10064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33FF"/>
                </a:solidFill>
              </a:rPr>
              <a:t>n</a:t>
            </a:r>
          </a:p>
          <a:p>
            <a:r>
              <a:rPr lang="en-US" sz="2800">
                <a:solidFill>
                  <a:srgbClr val="3333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209800" y="4419600"/>
            <a:ext cx="1162050" cy="1098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(  )</a:t>
            </a:r>
          </a:p>
        </p:txBody>
      </p: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3324225" y="50466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3476625" y="4741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2562225" y="4589463"/>
            <a:ext cx="387350" cy="10064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  <a:p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2209800" y="4419600"/>
            <a:ext cx="1162050" cy="1098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(  )</a:t>
            </a:r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3324225" y="50466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3476625" y="4741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3995738" y="4741863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=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2562225" y="4589463"/>
            <a:ext cx="387350" cy="10064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  <a:p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51202" name="Oval 2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762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BakerSignet" pitchFamily="18" charset="0"/>
              </a:rPr>
              <a:t>Cheap Example</a:t>
            </a:r>
            <a:endParaRPr lang="en-US" dirty="0">
              <a:latin typeface="BakerSignet" pitchFamily="18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4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209800" y="4419600"/>
            <a:ext cx="1162050" cy="1098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(  )</a:t>
            </a:r>
          </a:p>
        </p:txBody>
      </p:sp>
      <p:sp>
        <p:nvSpPr>
          <p:cNvPr id="91149" name="Oval 13"/>
          <p:cNvSpPr>
            <a:spLocks noChangeArrowheads="1"/>
          </p:cNvSpPr>
          <p:nvPr/>
        </p:nvSpPr>
        <p:spPr bwMode="auto">
          <a:xfrm>
            <a:off x="3324225" y="50466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3476625" y="4741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995738" y="4741863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=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4511675" y="4589463"/>
            <a:ext cx="5175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n</a:t>
            </a:r>
            <a:r>
              <a:rPr lang="en-US"/>
              <a:t>              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562225" y="4589463"/>
            <a:ext cx="387350" cy="10064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  <a:p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2209800" y="4419600"/>
            <a:ext cx="1162050" cy="1098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(  )</a:t>
            </a:r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3324225" y="50466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3476625" y="4741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3995738" y="4741863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=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467225" y="4589463"/>
            <a:ext cx="117157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n </a:t>
            </a:r>
            <a:r>
              <a:rPr lang="en-US">
                <a:solidFill>
                  <a:srgbClr val="3333FF"/>
                </a:solidFill>
              </a:rPr>
              <a:t>(k)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2562225" y="4589463"/>
            <a:ext cx="387350" cy="10064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  <a:p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238375" y="4402138"/>
            <a:ext cx="1162050" cy="1098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(  )</a:t>
            </a:r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auto">
          <a:xfrm>
            <a:off x="3352800" y="502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05200" y="47244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024313" y="4724400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=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495800" y="4572000"/>
            <a:ext cx="22034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n (k) </a:t>
            </a:r>
            <a:r>
              <a:rPr lang="en-US">
                <a:solidFill>
                  <a:srgbClr val="3333FF"/>
                </a:solidFill>
              </a:rPr>
              <a:t>(k-1)</a:t>
            </a:r>
            <a:r>
              <a:rPr lang="en-US"/>
              <a:t> 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2590800" y="4572000"/>
            <a:ext cx="387350" cy="10064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  <a:p>
            <a:r>
              <a:rPr lang="en-US" sz="28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0668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685800" y="3124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	</a:t>
            </a:r>
            <a:r>
              <a:rPr lang="en-US" sz="3200" u="sng"/>
              <a:t>Why: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4406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Count paths of length 2…</a:t>
            </a: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34290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H="1">
            <a:off x="4495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94219" name="Group 11"/>
          <p:cNvGrpSpPr>
            <a:grpSpLocks/>
          </p:cNvGrpSpPr>
          <p:nvPr/>
        </p:nvGrpSpPr>
        <p:grpSpPr bwMode="auto">
          <a:xfrm>
            <a:off x="2209800" y="4419600"/>
            <a:ext cx="4460875" cy="1436688"/>
            <a:chOff x="834" y="2677"/>
            <a:chExt cx="2810" cy="905"/>
          </a:xfrm>
        </p:grpSpPr>
        <p:sp>
          <p:nvSpPr>
            <p:cNvPr id="94220" name="Text Box 12"/>
            <p:cNvSpPr txBox="1">
              <a:spLocks noChangeArrowheads="1"/>
            </p:cNvSpPr>
            <p:nvPr/>
          </p:nvSpPr>
          <p:spPr bwMode="auto">
            <a:xfrm>
              <a:off x="834" y="2677"/>
              <a:ext cx="732" cy="69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  )</a:t>
              </a:r>
            </a:p>
          </p:txBody>
        </p:sp>
        <p:sp>
          <p:nvSpPr>
            <p:cNvPr id="94221" name="Oval 13"/>
            <p:cNvSpPr>
              <a:spLocks noChangeArrowheads="1"/>
            </p:cNvSpPr>
            <p:nvPr/>
          </p:nvSpPr>
          <p:spPr bwMode="auto">
            <a:xfrm>
              <a:off x="1536" y="307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2" name="Text Box 14"/>
            <p:cNvSpPr txBox="1">
              <a:spLocks noChangeArrowheads="1"/>
            </p:cNvSpPr>
            <p:nvPr/>
          </p:nvSpPr>
          <p:spPr bwMode="auto">
            <a:xfrm>
              <a:off x="1632" y="2880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4223" name="Text Box 15"/>
            <p:cNvSpPr txBox="1">
              <a:spLocks noChangeArrowheads="1"/>
            </p:cNvSpPr>
            <p:nvPr/>
          </p:nvSpPr>
          <p:spPr bwMode="auto">
            <a:xfrm>
              <a:off x="1959" y="2880"/>
              <a:ext cx="27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=</a:t>
              </a:r>
            </a:p>
          </p:txBody>
        </p:sp>
        <p:sp>
          <p:nvSpPr>
            <p:cNvPr id="94224" name="Text Box 16"/>
            <p:cNvSpPr txBox="1">
              <a:spLocks noChangeArrowheads="1"/>
            </p:cNvSpPr>
            <p:nvPr/>
          </p:nvSpPr>
          <p:spPr bwMode="auto">
            <a:xfrm>
              <a:off x="2256" y="2784"/>
              <a:ext cx="138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 (k) (k-1) </a:t>
              </a:r>
            </a:p>
          </p:txBody>
        </p:sp>
        <p:sp>
          <p:nvSpPr>
            <p:cNvPr id="94225" name="Text Box 17"/>
            <p:cNvSpPr txBox="1">
              <a:spLocks noChangeArrowheads="1"/>
            </p:cNvSpPr>
            <p:nvPr/>
          </p:nvSpPr>
          <p:spPr bwMode="auto">
            <a:xfrm>
              <a:off x="2256" y="2832"/>
              <a:ext cx="1268" cy="7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FF"/>
                  </a:solidFill>
                </a:rPr>
                <a:t>________</a:t>
              </a:r>
            </a:p>
            <a:p>
              <a:r>
                <a:rPr lang="en-US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94226" name="Text Box 18"/>
            <p:cNvSpPr txBox="1">
              <a:spLocks noChangeArrowheads="1"/>
            </p:cNvSpPr>
            <p:nvPr/>
          </p:nvSpPr>
          <p:spPr bwMode="auto">
            <a:xfrm>
              <a:off x="1056" y="2784"/>
              <a:ext cx="244" cy="63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n</a:t>
              </a:r>
            </a:p>
            <a:p>
              <a:r>
                <a:rPr lang="en-US" sz="28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685800" y="19050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grpSp>
        <p:nvGrpSpPr>
          <p:cNvPr id="100356" name="Group 4"/>
          <p:cNvGrpSpPr>
            <a:grpSpLocks/>
          </p:cNvGrpSpPr>
          <p:nvPr/>
        </p:nvGrpSpPr>
        <p:grpSpPr bwMode="auto">
          <a:xfrm>
            <a:off x="2209800" y="3048000"/>
            <a:ext cx="4460875" cy="1436688"/>
            <a:chOff x="834" y="2677"/>
            <a:chExt cx="2810" cy="905"/>
          </a:xfrm>
        </p:grpSpPr>
        <p:sp>
          <p:nvSpPr>
            <p:cNvPr id="100357" name="Text Box 5"/>
            <p:cNvSpPr txBox="1">
              <a:spLocks noChangeArrowheads="1"/>
            </p:cNvSpPr>
            <p:nvPr/>
          </p:nvSpPr>
          <p:spPr bwMode="auto">
            <a:xfrm>
              <a:off x="834" y="2677"/>
              <a:ext cx="732" cy="69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(  )</a:t>
              </a:r>
            </a:p>
          </p:txBody>
        </p:sp>
        <p:sp>
          <p:nvSpPr>
            <p:cNvPr id="100358" name="Oval 6"/>
            <p:cNvSpPr>
              <a:spLocks noChangeArrowheads="1"/>
            </p:cNvSpPr>
            <p:nvPr/>
          </p:nvSpPr>
          <p:spPr bwMode="auto">
            <a:xfrm>
              <a:off x="1536" y="307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9" name="Text Box 7"/>
            <p:cNvSpPr txBox="1">
              <a:spLocks noChangeArrowheads="1"/>
            </p:cNvSpPr>
            <p:nvPr/>
          </p:nvSpPr>
          <p:spPr bwMode="auto">
            <a:xfrm>
              <a:off x="1632" y="2880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0360" name="Text Box 8"/>
            <p:cNvSpPr txBox="1">
              <a:spLocks noChangeArrowheads="1"/>
            </p:cNvSpPr>
            <p:nvPr/>
          </p:nvSpPr>
          <p:spPr bwMode="auto">
            <a:xfrm>
              <a:off x="1959" y="2880"/>
              <a:ext cx="27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=</a:t>
              </a:r>
            </a:p>
          </p:txBody>
        </p:sp>
        <p:sp>
          <p:nvSpPr>
            <p:cNvPr id="100361" name="Text Box 9"/>
            <p:cNvSpPr txBox="1">
              <a:spLocks noChangeArrowheads="1"/>
            </p:cNvSpPr>
            <p:nvPr/>
          </p:nvSpPr>
          <p:spPr bwMode="auto">
            <a:xfrm>
              <a:off x="2256" y="2784"/>
              <a:ext cx="138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 (k) (k-1) </a:t>
              </a:r>
            </a:p>
          </p:txBody>
        </p:sp>
        <p:sp>
          <p:nvSpPr>
            <p:cNvPr id="100362" name="Text Box 10"/>
            <p:cNvSpPr txBox="1">
              <a:spLocks noChangeArrowheads="1"/>
            </p:cNvSpPr>
            <p:nvPr/>
          </p:nvSpPr>
          <p:spPr bwMode="auto">
            <a:xfrm>
              <a:off x="2256" y="2832"/>
              <a:ext cx="1268" cy="7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________</a:t>
              </a:r>
            </a:p>
            <a:p>
              <a:r>
                <a:rPr lang="en-US"/>
                <a:t>2</a:t>
              </a:r>
            </a:p>
          </p:txBody>
        </p:sp>
        <p:sp>
          <p:nvSpPr>
            <p:cNvPr id="100363" name="Text Box 11"/>
            <p:cNvSpPr txBox="1">
              <a:spLocks noChangeArrowheads="1"/>
            </p:cNvSpPr>
            <p:nvPr/>
          </p:nvSpPr>
          <p:spPr bwMode="auto">
            <a:xfrm>
              <a:off x="1056" y="2784"/>
              <a:ext cx="244" cy="63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n</a:t>
              </a:r>
            </a:p>
            <a:p>
              <a:r>
                <a:rPr lang="en-US" sz="2800"/>
                <a:t>2</a:t>
              </a:r>
            </a:p>
          </p:txBody>
        </p:sp>
      </p:grpSp>
      <p:grpSp>
        <p:nvGrpSpPr>
          <p:cNvPr id="100374" name="Group 22"/>
          <p:cNvGrpSpPr>
            <a:grpSpLocks/>
          </p:cNvGrpSpPr>
          <p:nvPr/>
        </p:nvGrpSpPr>
        <p:grpSpPr bwMode="auto">
          <a:xfrm>
            <a:off x="1905000" y="4419600"/>
            <a:ext cx="4946650" cy="1266825"/>
            <a:chOff x="1113" y="2832"/>
            <a:chExt cx="3116" cy="798"/>
          </a:xfrm>
        </p:grpSpPr>
        <p:sp>
          <p:nvSpPr>
            <p:cNvPr id="100368" name="Text Box 16"/>
            <p:cNvSpPr txBox="1">
              <a:spLocks noChangeArrowheads="1"/>
            </p:cNvSpPr>
            <p:nvPr/>
          </p:nvSpPr>
          <p:spPr bwMode="auto">
            <a:xfrm>
              <a:off x="2448" y="2928"/>
              <a:ext cx="27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=</a:t>
              </a:r>
            </a:p>
          </p:txBody>
        </p:sp>
        <p:sp>
          <p:nvSpPr>
            <p:cNvPr id="100369" name="Text Box 17"/>
            <p:cNvSpPr txBox="1">
              <a:spLocks noChangeArrowheads="1"/>
            </p:cNvSpPr>
            <p:nvPr/>
          </p:nvSpPr>
          <p:spPr bwMode="auto">
            <a:xfrm>
              <a:off x="2841" y="2832"/>
              <a:ext cx="138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 (k) (k-1) </a:t>
              </a:r>
            </a:p>
          </p:txBody>
        </p:sp>
        <p:sp>
          <p:nvSpPr>
            <p:cNvPr id="100370" name="Text Box 18"/>
            <p:cNvSpPr txBox="1">
              <a:spLocks noChangeArrowheads="1"/>
            </p:cNvSpPr>
            <p:nvPr/>
          </p:nvSpPr>
          <p:spPr bwMode="auto">
            <a:xfrm>
              <a:off x="2841" y="2880"/>
              <a:ext cx="1268" cy="7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________</a:t>
              </a:r>
            </a:p>
            <a:p>
              <a:r>
                <a:rPr lang="en-US"/>
                <a:t>2</a:t>
              </a:r>
            </a:p>
          </p:txBody>
        </p:sp>
        <p:sp>
          <p:nvSpPr>
            <p:cNvPr id="100371" name="Text Box 19"/>
            <p:cNvSpPr txBox="1">
              <a:spLocks noChangeArrowheads="1"/>
            </p:cNvSpPr>
            <p:nvPr/>
          </p:nvSpPr>
          <p:spPr bwMode="auto">
            <a:xfrm>
              <a:off x="1113" y="2869"/>
              <a:ext cx="1344" cy="7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u="sng"/>
                <a:t>(n)(n-1)</a:t>
              </a:r>
            </a:p>
            <a:p>
              <a:r>
                <a:rPr lang="en-US"/>
                <a:t>2</a:t>
              </a:r>
            </a:p>
          </p:txBody>
        </p:sp>
      </p:grp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3048000" y="5715000"/>
            <a:ext cx="257016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 = k (k-1)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3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11747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STEP 1:   If  x and y are not neighbors, they have the same # of neighbors.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685800" y="32766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2:   Either some x has n-1 neighbors or ALL vertices have k neighbors.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85800" y="4648200"/>
            <a:ext cx="8153400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3200"/>
              <a:t>STEP 3:   If all vertices have k neighbors, then         			n = k (k-1) + 1.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772400" cy="609600"/>
          </a:xfrm>
        </p:spPr>
        <p:txBody>
          <a:bodyPr/>
          <a:lstStyle/>
          <a:p>
            <a:r>
              <a:rPr lang="en-US">
                <a:latin typeface="BakerSignet" pitchFamily="18" charset="0"/>
              </a:rPr>
              <a:t>How to prove it:</a:t>
            </a: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80772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8077200" y="3886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8077200" y="52578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The Master Plan</a:t>
            </a:r>
          </a:p>
        </p:txBody>
      </p:sp>
      <p:grpSp>
        <p:nvGrpSpPr>
          <p:cNvPr id="72725" name="Group 21"/>
          <p:cNvGrpSpPr>
            <a:grpSpLocks/>
          </p:cNvGrpSpPr>
          <p:nvPr/>
        </p:nvGrpSpPr>
        <p:grpSpPr bwMode="auto">
          <a:xfrm>
            <a:off x="1066800" y="2057400"/>
            <a:ext cx="2133600" cy="1600200"/>
            <a:chOff x="672" y="1296"/>
            <a:chExt cx="1344" cy="1008"/>
          </a:xfrm>
        </p:grpSpPr>
        <p:sp>
          <p:nvSpPr>
            <p:cNvPr id="72710" name="AutoShape 6"/>
            <p:cNvSpPr>
              <a:spLocks noChangeArrowheads="1"/>
            </p:cNvSpPr>
            <p:nvPr/>
          </p:nvSpPr>
          <p:spPr bwMode="auto">
            <a:xfrm>
              <a:off x="672" y="1296"/>
              <a:ext cx="1344" cy="1008"/>
            </a:xfrm>
            <a:prstGeom prst="rightArrowCallout">
              <a:avLst>
                <a:gd name="adj1" fmla="val 25000"/>
                <a:gd name="adj2" fmla="val 25000"/>
                <a:gd name="adj3" fmla="val 22222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Text Box 14"/>
            <p:cNvSpPr txBox="1">
              <a:spLocks noChangeArrowheads="1"/>
            </p:cNvSpPr>
            <p:nvPr/>
          </p:nvSpPr>
          <p:spPr bwMode="auto">
            <a:xfrm>
              <a:off x="672" y="1392"/>
              <a:ext cx="912" cy="74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Each pair has 1 in common</a:t>
              </a:r>
            </a:p>
          </p:txBody>
        </p:sp>
      </p:grpSp>
      <p:grpSp>
        <p:nvGrpSpPr>
          <p:cNvPr id="72726" name="Group 22"/>
          <p:cNvGrpSpPr>
            <a:grpSpLocks/>
          </p:cNvGrpSpPr>
          <p:nvPr/>
        </p:nvGrpSpPr>
        <p:grpSpPr bwMode="auto">
          <a:xfrm>
            <a:off x="3581400" y="1905000"/>
            <a:ext cx="1676400" cy="2514600"/>
            <a:chOff x="2256" y="1200"/>
            <a:chExt cx="1056" cy="1584"/>
          </a:xfrm>
        </p:grpSpPr>
        <p:sp>
          <p:nvSpPr>
            <p:cNvPr id="72712" name="AutoShape 8"/>
            <p:cNvSpPr>
              <a:spLocks noChangeArrowheads="1"/>
            </p:cNvSpPr>
            <p:nvPr/>
          </p:nvSpPr>
          <p:spPr bwMode="auto">
            <a:xfrm>
              <a:off x="2304" y="1248"/>
              <a:ext cx="912" cy="1536"/>
            </a:xfrm>
            <a:prstGeom prst="downArrowCallout">
              <a:avLst>
                <a:gd name="adj1" fmla="val 25000"/>
                <a:gd name="adj2" fmla="val 25000"/>
                <a:gd name="adj3" fmla="val 28070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9" name="Text Box 15"/>
            <p:cNvSpPr txBox="1">
              <a:spLocks noChangeArrowheads="1"/>
            </p:cNvSpPr>
            <p:nvPr/>
          </p:nvSpPr>
          <p:spPr bwMode="auto">
            <a:xfrm>
              <a:off x="2256" y="1200"/>
              <a:ext cx="1056" cy="97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If x,y not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neighbors,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|N</a:t>
              </a:r>
              <a:r>
                <a:rPr lang="en-US" sz="2400" baseline="-25000"/>
                <a:t>x</a:t>
              </a:r>
              <a:r>
                <a:rPr lang="en-US" sz="2400"/>
                <a:t>|=|N</a:t>
              </a:r>
              <a:r>
                <a:rPr lang="en-US" sz="2400" baseline="-25000"/>
                <a:t>y</a:t>
              </a:r>
              <a:r>
                <a:rPr lang="en-US" sz="2400"/>
                <a:t>|</a:t>
              </a:r>
            </a:p>
          </p:txBody>
        </p:sp>
      </p:grpSp>
      <p:grpSp>
        <p:nvGrpSpPr>
          <p:cNvPr id="72728" name="Group 24"/>
          <p:cNvGrpSpPr>
            <a:grpSpLocks/>
          </p:cNvGrpSpPr>
          <p:nvPr/>
        </p:nvGrpSpPr>
        <p:grpSpPr bwMode="auto">
          <a:xfrm>
            <a:off x="762000" y="4724400"/>
            <a:ext cx="1905000" cy="1676400"/>
            <a:chOff x="480" y="2976"/>
            <a:chExt cx="1200" cy="1056"/>
          </a:xfrm>
        </p:grpSpPr>
        <p:sp>
          <p:nvSpPr>
            <p:cNvPr id="72708" name="AutoShape 4"/>
            <p:cNvSpPr>
              <a:spLocks noChangeArrowheads="1"/>
            </p:cNvSpPr>
            <p:nvPr/>
          </p:nvSpPr>
          <p:spPr bwMode="auto">
            <a:xfrm>
              <a:off x="480" y="2976"/>
              <a:ext cx="1200" cy="1056"/>
            </a:xfrm>
            <a:prstGeom prst="flowChartPreparation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576" y="3120"/>
              <a:ext cx="1056" cy="74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Some x has n-1 neighbors</a:t>
              </a:r>
            </a:p>
          </p:txBody>
        </p:sp>
      </p:grpSp>
      <p:grpSp>
        <p:nvGrpSpPr>
          <p:cNvPr id="72729" name="Group 25"/>
          <p:cNvGrpSpPr>
            <a:grpSpLocks/>
          </p:cNvGrpSpPr>
          <p:nvPr/>
        </p:nvGrpSpPr>
        <p:grpSpPr bwMode="auto">
          <a:xfrm>
            <a:off x="6324600" y="3886200"/>
            <a:ext cx="2133600" cy="2667000"/>
            <a:chOff x="3984" y="2448"/>
            <a:chExt cx="1344" cy="1680"/>
          </a:xfrm>
        </p:grpSpPr>
        <p:sp>
          <p:nvSpPr>
            <p:cNvPr id="72715" name="AutoShape 11"/>
            <p:cNvSpPr>
              <a:spLocks noChangeArrowheads="1"/>
            </p:cNvSpPr>
            <p:nvPr/>
          </p:nvSpPr>
          <p:spPr bwMode="auto">
            <a:xfrm>
              <a:off x="4080" y="2448"/>
              <a:ext cx="1152" cy="1680"/>
            </a:xfrm>
            <a:prstGeom prst="upArrowCallout">
              <a:avLst>
                <a:gd name="adj1" fmla="val 25000"/>
                <a:gd name="adj2" fmla="val 25000"/>
                <a:gd name="adj3" fmla="val 24306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3984" y="3072"/>
              <a:ext cx="1344" cy="97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|N</a:t>
              </a:r>
              <a:r>
                <a:rPr lang="en-US" sz="2400" baseline="-25000"/>
                <a:t>x</a:t>
              </a:r>
              <a:r>
                <a:rPr lang="en-US" sz="2400"/>
                <a:t>|= k for 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all x, and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n =k(k-1)+1</a:t>
              </a:r>
            </a:p>
          </p:txBody>
        </p:sp>
      </p:grpSp>
      <p:grpSp>
        <p:nvGrpSpPr>
          <p:cNvPr id="72730" name="Group 26"/>
          <p:cNvGrpSpPr>
            <a:grpSpLocks/>
          </p:cNvGrpSpPr>
          <p:nvPr/>
        </p:nvGrpSpPr>
        <p:grpSpPr bwMode="auto">
          <a:xfrm>
            <a:off x="6324600" y="1905000"/>
            <a:ext cx="1905000" cy="1676400"/>
            <a:chOff x="3984" y="1200"/>
            <a:chExt cx="1200" cy="1056"/>
          </a:xfrm>
        </p:grpSpPr>
        <p:sp>
          <p:nvSpPr>
            <p:cNvPr id="72714" name="AutoShape 10"/>
            <p:cNvSpPr>
              <a:spLocks noChangeArrowheads="1"/>
            </p:cNvSpPr>
            <p:nvPr/>
          </p:nvSpPr>
          <p:spPr bwMode="auto">
            <a:xfrm>
              <a:off x="3984" y="1200"/>
              <a:ext cx="1200" cy="1056"/>
            </a:xfrm>
            <a:prstGeom prst="flowChartPrepa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auto">
            <a:xfrm>
              <a:off x="4080" y="1296"/>
              <a:ext cx="1056" cy="74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Some Linear Algebra</a:t>
              </a:r>
            </a:p>
          </p:txBody>
        </p:sp>
      </p:grpSp>
      <p:grpSp>
        <p:nvGrpSpPr>
          <p:cNvPr id="72727" name="Group 23"/>
          <p:cNvGrpSpPr>
            <a:grpSpLocks/>
          </p:cNvGrpSpPr>
          <p:nvPr/>
        </p:nvGrpSpPr>
        <p:grpSpPr bwMode="auto">
          <a:xfrm>
            <a:off x="2819400" y="4648200"/>
            <a:ext cx="3352800" cy="1828800"/>
            <a:chOff x="1776" y="2928"/>
            <a:chExt cx="2112" cy="1152"/>
          </a:xfrm>
        </p:grpSpPr>
        <p:sp>
          <p:nvSpPr>
            <p:cNvPr id="72713" name="AutoShape 9"/>
            <p:cNvSpPr>
              <a:spLocks noChangeArrowheads="1"/>
            </p:cNvSpPr>
            <p:nvPr/>
          </p:nvSpPr>
          <p:spPr bwMode="auto">
            <a:xfrm>
              <a:off x="1776" y="2928"/>
              <a:ext cx="2112" cy="1152"/>
            </a:xfrm>
            <a:prstGeom prst="leftRightArrowCallout">
              <a:avLst>
                <a:gd name="adj1" fmla="val 25000"/>
                <a:gd name="adj2" fmla="val 25000"/>
                <a:gd name="adj3" fmla="val 22917"/>
                <a:gd name="adj4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3" name="Text Box 19"/>
            <p:cNvSpPr txBox="1">
              <a:spLocks noChangeArrowheads="1"/>
            </p:cNvSpPr>
            <p:nvPr/>
          </p:nvSpPr>
          <p:spPr bwMode="auto">
            <a:xfrm>
              <a:off x="2304" y="3216"/>
              <a:ext cx="1056" cy="633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Either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Or</a:t>
              </a:r>
            </a:p>
          </p:txBody>
        </p:sp>
      </p:grp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6172200" y="1981200"/>
            <a:ext cx="2286000" cy="15557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4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Adjacency Matrix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Call vertices  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Let A = n x n  matrix where:             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baseline="-25000" dirty="0"/>
              <a:t>  </a:t>
            </a:r>
            <a:r>
              <a:rPr lang="en-US" b="1" dirty="0"/>
              <a:t>=  </a:t>
            </a:r>
            <a:r>
              <a:rPr lang="en-US" dirty="0"/>
              <a:t>1,      </a:t>
            </a:r>
            <a:r>
              <a:rPr lang="en-US"/>
              <a:t>if   </a:t>
            </a:r>
            <a:r>
              <a:rPr lang="en-US" smtClean="0"/>
              <a:t>v</a:t>
            </a:r>
            <a:r>
              <a:rPr lang="en-US" baseline="-25000" smtClean="0"/>
              <a:t>i</a:t>
            </a:r>
            <a:r>
              <a:rPr lang="en-US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 are neighbors,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  </a:t>
            </a:r>
            <a:r>
              <a:rPr lang="en-US" b="1" dirty="0" smtClean="0"/>
              <a:t>=  </a:t>
            </a:r>
            <a:r>
              <a:rPr lang="en-US" dirty="0" smtClean="0"/>
              <a:t>0,      if not.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A  </a:t>
            </a:r>
            <a:r>
              <a:rPr lang="en-US" dirty="0"/>
              <a:t>is called the </a:t>
            </a:r>
            <a:r>
              <a:rPr lang="en-US" u="sng" dirty="0">
                <a:solidFill>
                  <a:srgbClr val="3333FF"/>
                </a:solidFill>
              </a:rPr>
              <a:t>adjacency matrix</a:t>
            </a:r>
            <a:r>
              <a:rPr lang="en-US" dirty="0"/>
              <a:t> of  G.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Notice that the  trace of A  is  0.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69938" cy="15557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Adjacency Matrix</a:t>
            </a:r>
          </a:p>
        </p:txBody>
      </p:sp>
      <p:grpSp>
        <p:nvGrpSpPr>
          <p:cNvPr id="103521" name="Group 97"/>
          <p:cNvGrpSpPr>
            <a:grpSpLocks/>
          </p:cNvGrpSpPr>
          <p:nvPr/>
        </p:nvGrpSpPr>
        <p:grpSpPr bwMode="auto">
          <a:xfrm>
            <a:off x="762000" y="1676400"/>
            <a:ext cx="3035300" cy="2560638"/>
            <a:chOff x="480" y="1056"/>
            <a:chExt cx="1912" cy="1613"/>
          </a:xfrm>
        </p:grpSpPr>
        <p:sp>
          <p:nvSpPr>
            <p:cNvPr id="103506" name="Oval 82"/>
            <p:cNvSpPr>
              <a:spLocks noChangeArrowheads="1"/>
            </p:cNvSpPr>
            <p:nvPr/>
          </p:nvSpPr>
          <p:spPr bwMode="auto">
            <a:xfrm>
              <a:off x="1344" y="14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7" name="Oval 83"/>
            <p:cNvSpPr>
              <a:spLocks noChangeArrowheads="1"/>
            </p:cNvSpPr>
            <p:nvPr/>
          </p:nvSpPr>
          <p:spPr bwMode="auto">
            <a:xfrm>
              <a:off x="1344" y="22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8" name="Oval 84"/>
            <p:cNvSpPr>
              <a:spLocks noChangeArrowheads="1"/>
            </p:cNvSpPr>
            <p:nvPr/>
          </p:nvSpPr>
          <p:spPr bwMode="auto">
            <a:xfrm>
              <a:off x="1968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9" name="Oval 85"/>
            <p:cNvSpPr>
              <a:spLocks noChangeArrowheads="1"/>
            </p:cNvSpPr>
            <p:nvPr/>
          </p:nvSpPr>
          <p:spPr bwMode="auto">
            <a:xfrm>
              <a:off x="768" y="18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0" name="Line 86"/>
            <p:cNvSpPr>
              <a:spLocks noChangeShapeType="1"/>
            </p:cNvSpPr>
            <p:nvPr/>
          </p:nvSpPr>
          <p:spPr bwMode="auto">
            <a:xfrm flipV="1">
              <a:off x="816" y="1488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511" name="Line 87"/>
            <p:cNvSpPr>
              <a:spLocks noChangeShapeType="1"/>
            </p:cNvSpPr>
            <p:nvPr/>
          </p:nvSpPr>
          <p:spPr bwMode="auto">
            <a:xfrm flipV="1">
              <a:off x="1392" y="1872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512" name="Line 88"/>
            <p:cNvSpPr>
              <a:spLocks noChangeShapeType="1"/>
            </p:cNvSpPr>
            <p:nvPr/>
          </p:nvSpPr>
          <p:spPr bwMode="auto">
            <a:xfrm>
              <a:off x="816" y="1872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513" name="Line 89"/>
            <p:cNvSpPr>
              <a:spLocks noChangeShapeType="1"/>
            </p:cNvSpPr>
            <p:nvPr/>
          </p:nvSpPr>
          <p:spPr bwMode="auto">
            <a:xfrm>
              <a:off x="1392" y="148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514" name="Line 90"/>
            <p:cNvSpPr>
              <a:spLocks noChangeShapeType="1"/>
            </p:cNvSpPr>
            <p:nvPr/>
          </p:nvSpPr>
          <p:spPr bwMode="auto">
            <a:xfrm>
              <a:off x="1392" y="1488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515" name="Text Box 91"/>
            <p:cNvSpPr txBox="1">
              <a:spLocks noChangeArrowheads="1"/>
            </p:cNvSpPr>
            <p:nvPr/>
          </p:nvSpPr>
          <p:spPr bwMode="auto">
            <a:xfrm>
              <a:off x="480" y="1632"/>
              <a:ext cx="3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  <a:r>
                <a:rPr lang="en-US" sz="3200" baseline="-25000"/>
                <a:t>4</a:t>
              </a:r>
              <a:endParaRPr lang="en-US" sz="3200"/>
            </a:p>
          </p:txBody>
        </p:sp>
        <p:sp>
          <p:nvSpPr>
            <p:cNvPr id="103516" name="Text Box 92"/>
            <p:cNvSpPr txBox="1">
              <a:spLocks noChangeArrowheads="1"/>
            </p:cNvSpPr>
            <p:nvPr/>
          </p:nvSpPr>
          <p:spPr bwMode="auto">
            <a:xfrm>
              <a:off x="1296" y="1056"/>
              <a:ext cx="3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  <a:r>
                <a:rPr lang="en-US" sz="3200" baseline="-25000"/>
                <a:t>1</a:t>
              </a:r>
              <a:endParaRPr lang="en-US" sz="3200"/>
            </a:p>
          </p:txBody>
        </p:sp>
        <p:sp>
          <p:nvSpPr>
            <p:cNvPr id="103517" name="Text Box 93"/>
            <p:cNvSpPr txBox="1">
              <a:spLocks noChangeArrowheads="1"/>
            </p:cNvSpPr>
            <p:nvPr/>
          </p:nvSpPr>
          <p:spPr bwMode="auto">
            <a:xfrm>
              <a:off x="2064" y="1632"/>
              <a:ext cx="3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  <a:r>
                <a:rPr lang="en-US" sz="3200" baseline="-25000"/>
                <a:t>2</a:t>
              </a:r>
              <a:endParaRPr lang="en-US" sz="3200"/>
            </a:p>
          </p:txBody>
        </p:sp>
        <p:sp>
          <p:nvSpPr>
            <p:cNvPr id="103518" name="Text Box 94"/>
            <p:cNvSpPr txBox="1">
              <a:spLocks noChangeArrowheads="1"/>
            </p:cNvSpPr>
            <p:nvPr/>
          </p:nvSpPr>
          <p:spPr bwMode="auto">
            <a:xfrm>
              <a:off x="1248" y="2304"/>
              <a:ext cx="3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v</a:t>
              </a:r>
              <a:r>
                <a:rPr lang="en-US" sz="3200" baseline="-25000"/>
                <a:t>3</a:t>
              </a:r>
              <a:endParaRPr lang="en-US" sz="3200"/>
            </a:p>
          </p:txBody>
        </p:sp>
      </p:grpSp>
      <p:grpSp>
        <p:nvGrpSpPr>
          <p:cNvPr id="103520" name="Group 96"/>
          <p:cNvGrpSpPr>
            <a:grpSpLocks/>
          </p:cNvGrpSpPr>
          <p:nvPr/>
        </p:nvGrpSpPr>
        <p:grpSpPr bwMode="auto">
          <a:xfrm>
            <a:off x="4610100" y="2120900"/>
            <a:ext cx="2933700" cy="2070100"/>
            <a:chOff x="2904" y="1344"/>
            <a:chExt cx="1848" cy="1304"/>
          </a:xfrm>
        </p:grpSpPr>
        <p:sp>
          <p:nvSpPr>
            <p:cNvPr id="103445" name="Rectangle 21"/>
            <p:cNvSpPr>
              <a:spLocks noChangeArrowheads="1"/>
            </p:cNvSpPr>
            <p:nvPr/>
          </p:nvSpPr>
          <p:spPr bwMode="auto">
            <a:xfrm>
              <a:off x="4428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444" name="Rectangle 20"/>
            <p:cNvSpPr>
              <a:spLocks noChangeArrowheads="1"/>
            </p:cNvSpPr>
            <p:nvPr/>
          </p:nvSpPr>
          <p:spPr bwMode="auto">
            <a:xfrm>
              <a:off x="4152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43" name="Rectangle 19"/>
            <p:cNvSpPr>
              <a:spLocks noChangeArrowheads="1"/>
            </p:cNvSpPr>
            <p:nvPr/>
          </p:nvSpPr>
          <p:spPr bwMode="auto">
            <a:xfrm>
              <a:off x="3876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442" name="Rectangle 18"/>
            <p:cNvSpPr>
              <a:spLocks noChangeArrowheads="1"/>
            </p:cNvSpPr>
            <p:nvPr/>
          </p:nvSpPr>
          <p:spPr bwMode="auto">
            <a:xfrm>
              <a:off x="3600" y="232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41" name="Rectangle 17"/>
            <p:cNvSpPr>
              <a:spLocks noChangeArrowheads="1"/>
            </p:cNvSpPr>
            <p:nvPr/>
          </p:nvSpPr>
          <p:spPr bwMode="auto">
            <a:xfrm>
              <a:off x="4428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40" name="Rectangle 16"/>
            <p:cNvSpPr>
              <a:spLocks noChangeArrowheads="1"/>
            </p:cNvSpPr>
            <p:nvPr/>
          </p:nvSpPr>
          <p:spPr bwMode="auto">
            <a:xfrm>
              <a:off x="4152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439" name="Rectangle 15"/>
            <p:cNvSpPr>
              <a:spLocks noChangeArrowheads="1"/>
            </p:cNvSpPr>
            <p:nvPr/>
          </p:nvSpPr>
          <p:spPr bwMode="auto">
            <a:xfrm>
              <a:off x="3876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3600" y="199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4428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436" name="Rectangle 12"/>
            <p:cNvSpPr>
              <a:spLocks noChangeArrowheads="1"/>
            </p:cNvSpPr>
            <p:nvPr/>
          </p:nvSpPr>
          <p:spPr bwMode="auto">
            <a:xfrm>
              <a:off x="4152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5" name="Rectangle 11"/>
            <p:cNvSpPr>
              <a:spLocks noChangeArrowheads="1"/>
            </p:cNvSpPr>
            <p:nvPr/>
          </p:nvSpPr>
          <p:spPr bwMode="auto">
            <a:xfrm>
              <a:off x="3876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434" name="Rectangle 10"/>
            <p:cNvSpPr>
              <a:spLocks noChangeArrowheads="1"/>
            </p:cNvSpPr>
            <p:nvPr/>
          </p:nvSpPr>
          <p:spPr bwMode="auto">
            <a:xfrm>
              <a:off x="3600" y="167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3" name="Rectangle 9"/>
            <p:cNvSpPr>
              <a:spLocks noChangeArrowheads="1"/>
            </p:cNvSpPr>
            <p:nvPr/>
          </p:nvSpPr>
          <p:spPr bwMode="auto">
            <a:xfrm>
              <a:off x="4428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2" name="Rectangle 8"/>
            <p:cNvSpPr>
              <a:spLocks noChangeArrowheads="1"/>
            </p:cNvSpPr>
            <p:nvPr/>
          </p:nvSpPr>
          <p:spPr bwMode="auto">
            <a:xfrm>
              <a:off x="4152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1" name="Rectangle 7"/>
            <p:cNvSpPr>
              <a:spLocks noChangeArrowheads="1"/>
            </p:cNvSpPr>
            <p:nvPr/>
          </p:nvSpPr>
          <p:spPr bwMode="auto">
            <a:xfrm>
              <a:off x="3876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430" name="Rectangle 6"/>
            <p:cNvSpPr>
              <a:spLocks noChangeArrowheads="1"/>
            </p:cNvSpPr>
            <p:nvPr/>
          </p:nvSpPr>
          <p:spPr bwMode="auto">
            <a:xfrm>
              <a:off x="3600" y="13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03" name="Text Box 79"/>
            <p:cNvSpPr txBox="1">
              <a:spLocks noChangeArrowheads="1"/>
            </p:cNvSpPr>
            <p:nvPr/>
          </p:nvSpPr>
          <p:spPr bwMode="auto">
            <a:xfrm>
              <a:off x="2904" y="1746"/>
              <a:ext cx="607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/>
                <a:t>A =</a:t>
              </a:r>
            </a:p>
          </p:txBody>
        </p:sp>
        <p:sp>
          <p:nvSpPr>
            <p:cNvPr id="103519" name="AutoShape 95"/>
            <p:cNvSpPr>
              <a:spLocks noChangeArrowheads="1"/>
            </p:cNvSpPr>
            <p:nvPr/>
          </p:nvSpPr>
          <p:spPr bwMode="auto">
            <a:xfrm>
              <a:off x="3504" y="1344"/>
              <a:ext cx="1248" cy="129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39" name="Text Box 115"/>
          <p:cNvSpPr txBox="1">
            <a:spLocks noChangeArrowheads="1"/>
          </p:cNvSpPr>
          <p:nvPr/>
        </p:nvSpPr>
        <p:spPr bwMode="auto">
          <a:xfrm>
            <a:off x="533400" y="5029200"/>
            <a:ext cx="113506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  <a:r>
              <a:rPr lang="en-US" sz="4000" baseline="30000"/>
              <a:t>2</a:t>
            </a:r>
            <a:r>
              <a:rPr lang="en-US" sz="4000"/>
              <a:t> =</a:t>
            </a:r>
          </a:p>
        </p:txBody>
      </p:sp>
      <p:grpSp>
        <p:nvGrpSpPr>
          <p:cNvPr id="103541" name="Group 117"/>
          <p:cNvGrpSpPr>
            <a:grpSpLocks/>
          </p:cNvGrpSpPr>
          <p:nvPr/>
        </p:nvGrpSpPr>
        <p:grpSpPr bwMode="auto">
          <a:xfrm>
            <a:off x="1866900" y="4391025"/>
            <a:ext cx="1981200" cy="2070100"/>
            <a:chOff x="1176" y="2766"/>
            <a:chExt cx="1248" cy="1304"/>
          </a:xfrm>
        </p:grpSpPr>
        <p:sp>
          <p:nvSpPr>
            <p:cNvPr id="103523" name="Rectangle 99"/>
            <p:cNvSpPr>
              <a:spLocks noChangeArrowheads="1"/>
            </p:cNvSpPr>
            <p:nvPr/>
          </p:nvSpPr>
          <p:spPr bwMode="auto">
            <a:xfrm>
              <a:off x="2100" y="37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24" name="Rectangle 100"/>
            <p:cNvSpPr>
              <a:spLocks noChangeArrowheads="1"/>
            </p:cNvSpPr>
            <p:nvPr/>
          </p:nvSpPr>
          <p:spPr bwMode="auto">
            <a:xfrm>
              <a:off x="1824" y="37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25" name="Rectangle 101"/>
            <p:cNvSpPr>
              <a:spLocks noChangeArrowheads="1"/>
            </p:cNvSpPr>
            <p:nvPr/>
          </p:nvSpPr>
          <p:spPr bwMode="auto">
            <a:xfrm>
              <a:off x="1548" y="37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26" name="Rectangle 102"/>
            <p:cNvSpPr>
              <a:spLocks noChangeArrowheads="1"/>
            </p:cNvSpPr>
            <p:nvPr/>
          </p:nvSpPr>
          <p:spPr bwMode="auto">
            <a:xfrm>
              <a:off x="1272" y="374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27" name="Rectangle 103"/>
            <p:cNvSpPr>
              <a:spLocks noChangeArrowheads="1"/>
            </p:cNvSpPr>
            <p:nvPr/>
          </p:nvSpPr>
          <p:spPr bwMode="auto">
            <a:xfrm>
              <a:off x="2100" y="341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28" name="Rectangle 104"/>
            <p:cNvSpPr>
              <a:spLocks noChangeArrowheads="1"/>
            </p:cNvSpPr>
            <p:nvPr/>
          </p:nvSpPr>
          <p:spPr bwMode="auto">
            <a:xfrm>
              <a:off x="1824" y="341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29" name="Rectangle 105"/>
            <p:cNvSpPr>
              <a:spLocks noChangeArrowheads="1"/>
            </p:cNvSpPr>
            <p:nvPr/>
          </p:nvSpPr>
          <p:spPr bwMode="auto">
            <a:xfrm>
              <a:off x="1548" y="341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0" name="Rectangle 106"/>
            <p:cNvSpPr>
              <a:spLocks noChangeArrowheads="1"/>
            </p:cNvSpPr>
            <p:nvPr/>
          </p:nvSpPr>
          <p:spPr bwMode="auto">
            <a:xfrm>
              <a:off x="1272" y="341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1" name="Rectangle 107"/>
            <p:cNvSpPr>
              <a:spLocks noChangeArrowheads="1"/>
            </p:cNvSpPr>
            <p:nvPr/>
          </p:nvSpPr>
          <p:spPr bwMode="auto">
            <a:xfrm>
              <a:off x="2100" y="309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32" name="Rectangle 108"/>
            <p:cNvSpPr>
              <a:spLocks noChangeArrowheads="1"/>
            </p:cNvSpPr>
            <p:nvPr/>
          </p:nvSpPr>
          <p:spPr bwMode="auto">
            <a:xfrm>
              <a:off x="1824" y="309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3" name="Rectangle 109"/>
            <p:cNvSpPr>
              <a:spLocks noChangeArrowheads="1"/>
            </p:cNvSpPr>
            <p:nvPr/>
          </p:nvSpPr>
          <p:spPr bwMode="auto">
            <a:xfrm>
              <a:off x="1548" y="309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34" name="Rectangle 110"/>
            <p:cNvSpPr>
              <a:spLocks noChangeArrowheads="1"/>
            </p:cNvSpPr>
            <p:nvPr/>
          </p:nvSpPr>
          <p:spPr bwMode="auto">
            <a:xfrm>
              <a:off x="1272" y="309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5" name="Rectangle 111"/>
            <p:cNvSpPr>
              <a:spLocks noChangeArrowheads="1"/>
            </p:cNvSpPr>
            <p:nvPr/>
          </p:nvSpPr>
          <p:spPr bwMode="auto">
            <a:xfrm>
              <a:off x="2100" y="276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6" name="Rectangle 112"/>
            <p:cNvSpPr>
              <a:spLocks noChangeArrowheads="1"/>
            </p:cNvSpPr>
            <p:nvPr/>
          </p:nvSpPr>
          <p:spPr bwMode="auto">
            <a:xfrm>
              <a:off x="1824" y="276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7" name="Rectangle 113"/>
            <p:cNvSpPr>
              <a:spLocks noChangeArrowheads="1"/>
            </p:cNvSpPr>
            <p:nvPr/>
          </p:nvSpPr>
          <p:spPr bwMode="auto">
            <a:xfrm>
              <a:off x="1548" y="276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38" name="Rectangle 114"/>
            <p:cNvSpPr>
              <a:spLocks noChangeArrowheads="1"/>
            </p:cNvSpPr>
            <p:nvPr/>
          </p:nvSpPr>
          <p:spPr bwMode="auto">
            <a:xfrm>
              <a:off x="1272" y="2766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40" name="AutoShape 116"/>
            <p:cNvSpPr>
              <a:spLocks noChangeArrowheads="1"/>
            </p:cNvSpPr>
            <p:nvPr/>
          </p:nvSpPr>
          <p:spPr bwMode="auto">
            <a:xfrm>
              <a:off x="1176" y="2766"/>
              <a:ext cx="1248" cy="129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561" name="Group 137"/>
          <p:cNvGrpSpPr>
            <a:grpSpLocks/>
          </p:cNvGrpSpPr>
          <p:nvPr/>
        </p:nvGrpSpPr>
        <p:grpSpPr bwMode="auto">
          <a:xfrm>
            <a:off x="3962400" y="4419600"/>
            <a:ext cx="1981200" cy="2070100"/>
            <a:chOff x="3192" y="2832"/>
            <a:chExt cx="1248" cy="1304"/>
          </a:xfrm>
        </p:grpSpPr>
        <p:sp>
          <p:nvSpPr>
            <p:cNvPr id="103543" name="Rectangle 119"/>
            <p:cNvSpPr>
              <a:spLocks noChangeArrowheads="1"/>
            </p:cNvSpPr>
            <p:nvPr/>
          </p:nvSpPr>
          <p:spPr bwMode="auto">
            <a:xfrm>
              <a:off x="4116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44" name="Rectangle 120"/>
            <p:cNvSpPr>
              <a:spLocks noChangeArrowheads="1"/>
            </p:cNvSpPr>
            <p:nvPr/>
          </p:nvSpPr>
          <p:spPr bwMode="auto">
            <a:xfrm>
              <a:off x="3840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45" name="Rectangle 121"/>
            <p:cNvSpPr>
              <a:spLocks noChangeArrowheads="1"/>
            </p:cNvSpPr>
            <p:nvPr/>
          </p:nvSpPr>
          <p:spPr bwMode="auto">
            <a:xfrm>
              <a:off x="3564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46" name="Rectangle 122"/>
            <p:cNvSpPr>
              <a:spLocks noChangeArrowheads="1"/>
            </p:cNvSpPr>
            <p:nvPr/>
          </p:nvSpPr>
          <p:spPr bwMode="auto">
            <a:xfrm>
              <a:off x="3288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47" name="Rectangle 123"/>
            <p:cNvSpPr>
              <a:spLocks noChangeArrowheads="1"/>
            </p:cNvSpPr>
            <p:nvPr/>
          </p:nvSpPr>
          <p:spPr bwMode="auto">
            <a:xfrm>
              <a:off x="4116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48" name="Rectangle 124"/>
            <p:cNvSpPr>
              <a:spLocks noChangeArrowheads="1"/>
            </p:cNvSpPr>
            <p:nvPr/>
          </p:nvSpPr>
          <p:spPr bwMode="auto">
            <a:xfrm>
              <a:off x="3840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49" name="Rectangle 125"/>
            <p:cNvSpPr>
              <a:spLocks noChangeArrowheads="1"/>
            </p:cNvSpPr>
            <p:nvPr/>
          </p:nvSpPr>
          <p:spPr bwMode="auto">
            <a:xfrm>
              <a:off x="3564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0" name="Rectangle 126"/>
            <p:cNvSpPr>
              <a:spLocks noChangeArrowheads="1"/>
            </p:cNvSpPr>
            <p:nvPr/>
          </p:nvSpPr>
          <p:spPr bwMode="auto">
            <a:xfrm>
              <a:off x="3288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1" name="Rectangle 127"/>
            <p:cNvSpPr>
              <a:spLocks noChangeArrowheads="1"/>
            </p:cNvSpPr>
            <p:nvPr/>
          </p:nvSpPr>
          <p:spPr bwMode="auto">
            <a:xfrm>
              <a:off x="4116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52" name="Rectangle 128"/>
            <p:cNvSpPr>
              <a:spLocks noChangeArrowheads="1"/>
            </p:cNvSpPr>
            <p:nvPr/>
          </p:nvSpPr>
          <p:spPr bwMode="auto">
            <a:xfrm>
              <a:off x="3840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3" name="Rectangle 129"/>
            <p:cNvSpPr>
              <a:spLocks noChangeArrowheads="1"/>
            </p:cNvSpPr>
            <p:nvPr/>
          </p:nvSpPr>
          <p:spPr bwMode="auto">
            <a:xfrm>
              <a:off x="3564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54" name="Rectangle 130"/>
            <p:cNvSpPr>
              <a:spLocks noChangeArrowheads="1"/>
            </p:cNvSpPr>
            <p:nvPr/>
          </p:nvSpPr>
          <p:spPr bwMode="auto">
            <a:xfrm>
              <a:off x="3288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5" name="Rectangle 131"/>
            <p:cNvSpPr>
              <a:spLocks noChangeArrowheads="1"/>
            </p:cNvSpPr>
            <p:nvPr/>
          </p:nvSpPr>
          <p:spPr bwMode="auto">
            <a:xfrm>
              <a:off x="4116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6" name="Rectangle 132"/>
            <p:cNvSpPr>
              <a:spLocks noChangeArrowheads="1"/>
            </p:cNvSpPr>
            <p:nvPr/>
          </p:nvSpPr>
          <p:spPr bwMode="auto">
            <a:xfrm>
              <a:off x="3840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7" name="Rectangle 133"/>
            <p:cNvSpPr>
              <a:spLocks noChangeArrowheads="1"/>
            </p:cNvSpPr>
            <p:nvPr/>
          </p:nvSpPr>
          <p:spPr bwMode="auto">
            <a:xfrm>
              <a:off x="3564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58" name="Rectangle 134"/>
            <p:cNvSpPr>
              <a:spLocks noChangeArrowheads="1"/>
            </p:cNvSpPr>
            <p:nvPr/>
          </p:nvSpPr>
          <p:spPr bwMode="auto">
            <a:xfrm>
              <a:off x="3288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03560" name="AutoShape 136"/>
            <p:cNvSpPr>
              <a:spLocks noChangeArrowheads="1"/>
            </p:cNvSpPr>
            <p:nvPr/>
          </p:nvSpPr>
          <p:spPr bwMode="auto">
            <a:xfrm>
              <a:off x="3192" y="2832"/>
              <a:ext cx="1248" cy="129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62" name="Text Box 138"/>
          <p:cNvSpPr txBox="1">
            <a:spLocks noChangeArrowheads="1"/>
          </p:cNvSpPr>
          <p:nvPr/>
        </p:nvSpPr>
        <p:spPr bwMode="auto">
          <a:xfrm>
            <a:off x="6019800" y="5029200"/>
            <a:ext cx="4699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=</a:t>
            </a:r>
          </a:p>
        </p:txBody>
      </p:sp>
      <p:grpSp>
        <p:nvGrpSpPr>
          <p:cNvPr id="103563" name="Group 139"/>
          <p:cNvGrpSpPr>
            <a:grpSpLocks/>
          </p:cNvGrpSpPr>
          <p:nvPr/>
        </p:nvGrpSpPr>
        <p:grpSpPr bwMode="auto">
          <a:xfrm>
            <a:off x="6705600" y="4419600"/>
            <a:ext cx="1981200" cy="2070100"/>
            <a:chOff x="3192" y="2832"/>
            <a:chExt cx="1248" cy="1304"/>
          </a:xfrm>
        </p:grpSpPr>
        <p:sp>
          <p:nvSpPr>
            <p:cNvPr id="103564" name="Rectangle 140"/>
            <p:cNvSpPr>
              <a:spLocks noChangeArrowheads="1"/>
            </p:cNvSpPr>
            <p:nvPr/>
          </p:nvSpPr>
          <p:spPr bwMode="auto">
            <a:xfrm>
              <a:off x="4116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103565" name="Rectangle 141"/>
            <p:cNvSpPr>
              <a:spLocks noChangeArrowheads="1"/>
            </p:cNvSpPr>
            <p:nvPr/>
          </p:nvSpPr>
          <p:spPr bwMode="auto">
            <a:xfrm>
              <a:off x="3840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66" name="Rectangle 142"/>
            <p:cNvSpPr>
              <a:spLocks noChangeArrowheads="1"/>
            </p:cNvSpPr>
            <p:nvPr/>
          </p:nvSpPr>
          <p:spPr bwMode="auto">
            <a:xfrm>
              <a:off x="3564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103567" name="Rectangle 143"/>
            <p:cNvSpPr>
              <a:spLocks noChangeArrowheads="1"/>
            </p:cNvSpPr>
            <p:nvPr/>
          </p:nvSpPr>
          <p:spPr bwMode="auto">
            <a:xfrm>
              <a:off x="3288" y="3810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68" name="Rectangle 144"/>
            <p:cNvSpPr>
              <a:spLocks noChangeArrowheads="1"/>
            </p:cNvSpPr>
            <p:nvPr/>
          </p:nvSpPr>
          <p:spPr bwMode="auto">
            <a:xfrm>
              <a:off x="4116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69" name="Rectangle 145"/>
            <p:cNvSpPr>
              <a:spLocks noChangeArrowheads="1"/>
            </p:cNvSpPr>
            <p:nvPr/>
          </p:nvSpPr>
          <p:spPr bwMode="auto">
            <a:xfrm>
              <a:off x="3840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103570" name="Rectangle 146"/>
            <p:cNvSpPr>
              <a:spLocks noChangeArrowheads="1"/>
            </p:cNvSpPr>
            <p:nvPr/>
          </p:nvSpPr>
          <p:spPr bwMode="auto">
            <a:xfrm>
              <a:off x="3564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71" name="Rectangle 147"/>
            <p:cNvSpPr>
              <a:spLocks noChangeArrowheads="1"/>
            </p:cNvSpPr>
            <p:nvPr/>
          </p:nvSpPr>
          <p:spPr bwMode="auto">
            <a:xfrm>
              <a:off x="3288" y="3484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103572" name="Rectangle 148"/>
            <p:cNvSpPr>
              <a:spLocks noChangeArrowheads="1"/>
            </p:cNvSpPr>
            <p:nvPr/>
          </p:nvSpPr>
          <p:spPr bwMode="auto">
            <a:xfrm>
              <a:off x="4116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103573" name="Rectangle 149"/>
            <p:cNvSpPr>
              <a:spLocks noChangeArrowheads="1"/>
            </p:cNvSpPr>
            <p:nvPr/>
          </p:nvSpPr>
          <p:spPr bwMode="auto">
            <a:xfrm>
              <a:off x="3840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74" name="Rectangle 150"/>
            <p:cNvSpPr>
              <a:spLocks noChangeArrowheads="1"/>
            </p:cNvSpPr>
            <p:nvPr/>
          </p:nvSpPr>
          <p:spPr bwMode="auto">
            <a:xfrm>
              <a:off x="3564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103575" name="Rectangle 151"/>
            <p:cNvSpPr>
              <a:spLocks noChangeArrowheads="1"/>
            </p:cNvSpPr>
            <p:nvPr/>
          </p:nvSpPr>
          <p:spPr bwMode="auto">
            <a:xfrm>
              <a:off x="3288" y="3158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76" name="Rectangle 152"/>
            <p:cNvSpPr>
              <a:spLocks noChangeArrowheads="1"/>
            </p:cNvSpPr>
            <p:nvPr/>
          </p:nvSpPr>
          <p:spPr bwMode="auto">
            <a:xfrm>
              <a:off x="4116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77" name="Rectangle 153"/>
            <p:cNvSpPr>
              <a:spLocks noChangeArrowheads="1"/>
            </p:cNvSpPr>
            <p:nvPr/>
          </p:nvSpPr>
          <p:spPr bwMode="auto">
            <a:xfrm>
              <a:off x="3840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103578" name="Rectangle 154"/>
            <p:cNvSpPr>
              <a:spLocks noChangeArrowheads="1"/>
            </p:cNvSpPr>
            <p:nvPr/>
          </p:nvSpPr>
          <p:spPr bwMode="auto">
            <a:xfrm>
              <a:off x="3564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03579" name="Rectangle 155"/>
            <p:cNvSpPr>
              <a:spLocks noChangeArrowheads="1"/>
            </p:cNvSpPr>
            <p:nvPr/>
          </p:nvSpPr>
          <p:spPr bwMode="auto">
            <a:xfrm>
              <a:off x="3288" y="2832"/>
              <a:ext cx="276" cy="32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103580" name="AutoShape 156"/>
            <p:cNvSpPr>
              <a:spLocks noChangeArrowheads="1"/>
            </p:cNvSpPr>
            <p:nvPr/>
          </p:nvSpPr>
          <p:spPr bwMode="auto">
            <a:xfrm>
              <a:off x="3192" y="2832"/>
              <a:ext cx="1248" cy="129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81" name="AutoShape 157"/>
          <p:cNvSpPr>
            <a:spLocks noChangeArrowheads="1"/>
          </p:cNvSpPr>
          <p:nvPr/>
        </p:nvSpPr>
        <p:spPr bwMode="auto">
          <a:xfrm>
            <a:off x="1981200" y="4953000"/>
            <a:ext cx="1752600" cy="4572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82" name="AutoShape 158"/>
          <p:cNvSpPr>
            <a:spLocks noChangeArrowheads="1"/>
          </p:cNvSpPr>
          <p:nvPr/>
        </p:nvSpPr>
        <p:spPr bwMode="auto">
          <a:xfrm>
            <a:off x="5410200" y="4419600"/>
            <a:ext cx="381000" cy="20574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83" name="AutoShape 159"/>
          <p:cNvSpPr>
            <a:spLocks noChangeArrowheads="1"/>
          </p:cNvSpPr>
          <p:nvPr/>
        </p:nvSpPr>
        <p:spPr bwMode="auto">
          <a:xfrm>
            <a:off x="8153400" y="4953000"/>
            <a:ext cx="381000" cy="5334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39" grpId="0" autoUpdateAnimBg="0"/>
      <p:bldP spid="103562" grpId="0" autoUpdateAnimBg="0"/>
      <p:bldP spid="103581" grpId="0" animBg="1"/>
      <p:bldP spid="103582" grpId="0" animBg="1"/>
      <p:bldP spid="103583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Adjacency Matrix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838200" y="2028825"/>
            <a:ext cx="7026275" cy="11906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(A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 </a:t>
            </a:r>
            <a:r>
              <a:rPr lang="en-US" baseline="-25000"/>
              <a:t>ij</a:t>
            </a:r>
            <a:r>
              <a:rPr lang="en-US"/>
              <a:t> = # common neighbors of v</a:t>
            </a:r>
            <a:r>
              <a:rPr lang="en-US" baseline="-25000"/>
              <a:t>i</a:t>
            </a:r>
            <a:r>
              <a:rPr lang="en-US"/>
              <a:t>, v</a:t>
            </a:r>
            <a:r>
              <a:rPr lang="en-US" baseline="-25000"/>
              <a:t>j</a:t>
            </a:r>
          </a:p>
          <a:p>
            <a:pPr algn="l"/>
            <a:r>
              <a:rPr lang="en-US"/>
              <a:t>So……..   for our graphs…..</a:t>
            </a:r>
          </a:p>
        </p:txBody>
      </p:sp>
      <p:sp>
        <p:nvSpPr>
          <p:cNvPr id="104543" name="Text Box 95"/>
          <p:cNvSpPr txBox="1">
            <a:spLocks noChangeArrowheads="1"/>
          </p:cNvSpPr>
          <p:nvPr/>
        </p:nvSpPr>
        <p:spPr bwMode="auto">
          <a:xfrm>
            <a:off x="838200" y="4876800"/>
            <a:ext cx="7770813" cy="1323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>
                <a:solidFill>
                  <a:srgbClr val="3333FF"/>
                </a:solidFill>
              </a:rPr>
              <a:t>            A</a:t>
            </a:r>
            <a:r>
              <a:rPr lang="en-US" sz="4000" baseline="30000">
                <a:solidFill>
                  <a:srgbClr val="3333FF"/>
                </a:solidFill>
              </a:rPr>
              <a:t>2 </a:t>
            </a:r>
            <a:r>
              <a:rPr lang="en-US" sz="4000">
                <a:solidFill>
                  <a:srgbClr val="3333FF"/>
                </a:solidFill>
              </a:rPr>
              <a:t>= (k-1) I  +  J.</a:t>
            </a:r>
            <a:r>
              <a:rPr lang="en-US" sz="4000"/>
              <a:t>  </a:t>
            </a:r>
          </a:p>
          <a:p>
            <a:pPr algn="l"/>
            <a:r>
              <a:rPr lang="en-US" sz="4000"/>
              <a:t>				(J = all 1’s matrix) </a:t>
            </a:r>
          </a:p>
        </p:txBody>
      </p:sp>
      <p:sp>
        <p:nvSpPr>
          <p:cNvPr id="104544" name="Text Box 96"/>
          <p:cNvSpPr txBox="1">
            <a:spLocks noChangeArrowheads="1"/>
          </p:cNvSpPr>
          <p:nvPr/>
        </p:nvSpPr>
        <p:spPr bwMode="auto">
          <a:xfrm>
            <a:off x="762000" y="3476625"/>
            <a:ext cx="7213600" cy="119062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(A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 </a:t>
            </a:r>
            <a:r>
              <a:rPr lang="en-US" baseline="-25000"/>
              <a:t>ij</a:t>
            </a:r>
            <a:r>
              <a:rPr lang="en-US"/>
              <a:t>  =  1           if   i, j  different, and</a:t>
            </a:r>
          </a:p>
          <a:p>
            <a:pPr algn="l"/>
            <a:r>
              <a:rPr lang="en-US"/>
              <a:t>(A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 </a:t>
            </a:r>
            <a:r>
              <a:rPr lang="en-US" baseline="-25000"/>
              <a:t>ij</a:t>
            </a:r>
            <a:r>
              <a:rPr lang="en-US"/>
              <a:t>  =  k           if   i =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4" grpId="0" autoUpdateAnimBg="0"/>
      <p:bldP spid="104543" grpId="0" animBg="1" autoUpdateAnimBg="0"/>
      <p:bldP spid="1045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Cheap Example of a Graph</a:t>
            </a:r>
          </a:p>
        </p:txBody>
      </p:sp>
      <p:grpSp>
        <p:nvGrpSpPr>
          <p:cNvPr id="52242" name="Group 18"/>
          <p:cNvGrpSpPr>
            <a:grpSpLocks/>
          </p:cNvGrpSpPr>
          <p:nvPr/>
        </p:nvGrpSpPr>
        <p:grpSpPr bwMode="auto">
          <a:xfrm>
            <a:off x="1828800" y="2209800"/>
            <a:ext cx="4930775" cy="3733800"/>
            <a:chOff x="1200" y="1392"/>
            <a:chExt cx="3106" cy="2352"/>
          </a:xfrm>
        </p:grpSpPr>
        <p:sp>
          <p:nvSpPr>
            <p:cNvPr id="52227" name="Oval 3"/>
            <p:cNvSpPr>
              <a:spLocks noChangeArrowheads="1"/>
            </p:cNvSpPr>
            <p:nvPr/>
          </p:nvSpPr>
          <p:spPr bwMode="auto">
            <a:xfrm>
              <a:off x="2496" y="17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8" name="Line 4"/>
            <p:cNvSpPr>
              <a:spLocks noChangeShapeType="1"/>
            </p:cNvSpPr>
            <p:nvPr/>
          </p:nvSpPr>
          <p:spPr bwMode="auto">
            <a:xfrm flipH="1">
              <a:off x="1776" y="1776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2544" y="1776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1776" y="3408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auto">
            <a:xfrm>
              <a:off x="3696" y="33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auto">
            <a:xfrm>
              <a:off x="1728" y="33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2112" y="1392"/>
              <a:ext cx="94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Nancy</a:t>
              </a:r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1200" y="3456"/>
              <a:ext cx="94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John</a:t>
              </a:r>
            </a:p>
          </p:txBody>
        </p:sp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3360" y="3456"/>
              <a:ext cx="94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Mark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Adjacency Matrix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524000" y="1981200"/>
            <a:ext cx="7375525" cy="12509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	A</a:t>
            </a:r>
            <a:r>
              <a:rPr lang="en-US" baseline="30000"/>
              <a:t>2 </a:t>
            </a:r>
            <a:r>
              <a:rPr lang="en-US"/>
              <a:t>= (k-1) I  +  J</a:t>
            </a:r>
          </a:p>
          <a:p>
            <a:pPr algn="l"/>
            <a:r>
              <a:rPr lang="en-US"/>
              <a:t>				(J = all 1’s matrix)</a:t>
            </a:r>
            <a:r>
              <a:rPr lang="en-US" sz="4000"/>
              <a:t> 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819400" y="3352800"/>
            <a:ext cx="2514600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A J = (k) J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8458200" cy="10668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/>
              <a:t>Now let  </a:t>
            </a:r>
            <a:r>
              <a:rPr lang="en-US" sz="3200">
                <a:solidFill>
                  <a:srgbClr val="3333FF"/>
                </a:solidFill>
              </a:rPr>
              <a:t>p</a:t>
            </a:r>
            <a:r>
              <a:rPr lang="en-US" sz="3200"/>
              <a:t>  be a prime divisor of  </a:t>
            </a:r>
            <a:r>
              <a:rPr lang="en-US" sz="3200">
                <a:solidFill>
                  <a:srgbClr val="3333FF"/>
                </a:solidFill>
              </a:rPr>
              <a:t>k-1</a:t>
            </a:r>
            <a:r>
              <a:rPr lang="en-US" sz="3200"/>
              <a:t>.</a:t>
            </a:r>
          </a:p>
          <a:p>
            <a:pPr algn="l"/>
            <a:r>
              <a:rPr lang="en-US" sz="3200"/>
              <a:t>Then  </a:t>
            </a:r>
            <a:r>
              <a:rPr lang="en-US" sz="3200">
                <a:solidFill>
                  <a:srgbClr val="3333FF"/>
                </a:solidFill>
              </a:rPr>
              <a:t>k = 1</a:t>
            </a:r>
            <a:r>
              <a:rPr lang="en-US" sz="3200"/>
              <a:t>   and   </a:t>
            </a:r>
            <a:r>
              <a:rPr lang="en-US" sz="3200">
                <a:solidFill>
                  <a:srgbClr val="3333FF"/>
                </a:solidFill>
              </a:rPr>
              <a:t>n = k(k-1)+1 = 1</a:t>
            </a:r>
            <a:r>
              <a:rPr lang="en-US" sz="3200"/>
              <a:t>    (mod p)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838200" y="5334000"/>
            <a:ext cx="8001000" cy="11906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 A</a:t>
            </a:r>
            <a:r>
              <a:rPr lang="en-US" baseline="30000"/>
              <a:t>2 </a:t>
            </a:r>
            <a:r>
              <a:rPr lang="en-US"/>
              <a:t>= J,  and  A J = J. </a:t>
            </a:r>
            <a:r>
              <a:rPr lang="en-US" sz="3200"/>
              <a:t>(mod p)</a:t>
            </a:r>
            <a:endParaRPr lang="en-US"/>
          </a:p>
          <a:p>
            <a:pPr algn="l"/>
            <a:r>
              <a:rPr lang="en-US"/>
              <a:t>Therefore,    </a:t>
            </a:r>
            <a:r>
              <a:rPr lang="en-US" u="sng">
                <a:solidFill>
                  <a:srgbClr val="3333FF"/>
                </a:solidFill>
              </a:rPr>
              <a:t>A</a:t>
            </a:r>
            <a:r>
              <a:rPr lang="en-US" u="sng" baseline="30000">
                <a:solidFill>
                  <a:srgbClr val="3333FF"/>
                </a:solidFill>
              </a:rPr>
              <a:t>i </a:t>
            </a:r>
            <a:r>
              <a:rPr lang="en-US" u="sng">
                <a:solidFill>
                  <a:srgbClr val="3333FF"/>
                </a:solidFill>
              </a:rPr>
              <a:t>= J    for all  i &gt; 1</a:t>
            </a:r>
            <a:r>
              <a:rPr lang="en-US"/>
              <a:t>. </a:t>
            </a:r>
            <a:r>
              <a:rPr lang="en-US" sz="3200"/>
              <a:t>(mod p)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utoUpdateAnimBg="0"/>
      <p:bldP spid="105478" grpId="0" autoUpdateAnimBg="0"/>
      <p:bldP spid="105479" grpId="0" autoUpdateAnimBg="0"/>
      <p:bldP spid="105480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Adjacency Matrix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905000" y="1981200"/>
            <a:ext cx="5495925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30000"/>
              <a:t>i </a:t>
            </a:r>
            <a:r>
              <a:rPr lang="en-US"/>
              <a:t>= J    for all  i &gt; 1   </a:t>
            </a:r>
            <a:r>
              <a:rPr lang="en-US" sz="3200"/>
              <a:t>(mod p)</a:t>
            </a:r>
            <a:endParaRPr lang="en-US" sz="4000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990600" y="2819400"/>
            <a:ext cx="6513513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But         tr A</a:t>
            </a:r>
            <a:r>
              <a:rPr lang="en-US" baseline="30000"/>
              <a:t>p</a:t>
            </a:r>
            <a:r>
              <a:rPr lang="en-US"/>
              <a:t> = (tr A)</a:t>
            </a:r>
            <a:r>
              <a:rPr lang="en-US" baseline="30000"/>
              <a:t>p      </a:t>
            </a:r>
            <a:r>
              <a:rPr lang="en-US"/>
              <a:t>   </a:t>
            </a:r>
            <a:r>
              <a:rPr lang="en-US" sz="3200"/>
              <a:t>(mod p)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914400" y="3733800"/>
            <a:ext cx="6842125" cy="17399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So, modulo p,  we get:</a:t>
            </a:r>
          </a:p>
          <a:p>
            <a:pPr algn="l"/>
            <a:r>
              <a:rPr lang="en-US"/>
              <a:t>    </a:t>
            </a:r>
          </a:p>
          <a:p>
            <a:pPr algn="l"/>
            <a:r>
              <a:rPr lang="en-US"/>
              <a:t>     1 = n =  tr J =  tr A</a:t>
            </a:r>
            <a:r>
              <a:rPr lang="en-US" baseline="30000"/>
              <a:t>p</a:t>
            </a:r>
            <a:r>
              <a:rPr lang="en-US"/>
              <a:t> = (tr A)</a:t>
            </a:r>
            <a:r>
              <a:rPr lang="en-US" baseline="30000"/>
              <a:t>p</a:t>
            </a:r>
            <a:r>
              <a:rPr lang="en-US"/>
              <a:t> = 0.</a:t>
            </a: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2209800" y="533400"/>
            <a:ext cx="3352800" cy="6019800"/>
          </a:xfrm>
          <a:prstGeom prst="lightningBol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  <p:bldP spid="106503" grpId="0" autoUpdateAnimBg="0"/>
      <p:bldP spid="106504" grpId="0" autoUpdateAnimBg="0"/>
      <p:bldP spid="106505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Putting it all together</a:t>
            </a:r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auto">
          <a:xfrm>
            <a:off x="762000" y="4724400"/>
            <a:ext cx="1905000" cy="1676400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1066800" y="2057400"/>
            <a:ext cx="2133600" cy="1600200"/>
          </a:xfrm>
          <a:prstGeom prst="right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3657600" y="1981200"/>
            <a:ext cx="1447800" cy="2438400"/>
          </a:xfrm>
          <a:prstGeom prst="downArrowCallout">
            <a:avLst>
              <a:gd name="adj1" fmla="val 25000"/>
              <a:gd name="adj2" fmla="val 25000"/>
              <a:gd name="adj3" fmla="val 2807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2819400" y="4648200"/>
            <a:ext cx="3352800" cy="1828800"/>
          </a:xfrm>
          <a:prstGeom prst="leftRightArrowCallout">
            <a:avLst>
              <a:gd name="adj1" fmla="val 25000"/>
              <a:gd name="adj2" fmla="val 25000"/>
              <a:gd name="adj3" fmla="val 22917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6324600" y="1905000"/>
            <a:ext cx="1905000" cy="1676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6477000" y="3886200"/>
            <a:ext cx="1828800" cy="2667000"/>
          </a:xfrm>
          <a:prstGeom prst="upArrowCallout">
            <a:avLst>
              <a:gd name="adj1" fmla="val 25000"/>
              <a:gd name="adj2" fmla="val 25000"/>
              <a:gd name="adj3" fmla="val 24306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6096000" y="1295400"/>
            <a:ext cx="2362200" cy="2743200"/>
          </a:xfrm>
          <a:prstGeom prst="lightningBol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-228600" y="3581400"/>
            <a:ext cx="3962400" cy="3962400"/>
          </a:xfrm>
          <a:prstGeom prst="sun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FFFF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1066800" y="22098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Each pair has 1 in common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3581400" y="1905000"/>
            <a:ext cx="1676400" cy="15525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If x,y not</a:t>
            </a:r>
          </a:p>
          <a:p>
            <a:pPr>
              <a:spcBef>
                <a:spcPct val="50000"/>
              </a:spcBef>
            </a:pPr>
            <a:r>
              <a:rPr lang="en-US" sz="2400"/>
              <a:t>neighbors,</a:t>
            </a:r>
          </a:p>
          <a:p>
            <a:pPr>
              <a:spcBef>
                <a:spcPct val="50000"/>
              </a:spcBef>
            </a:pPr>
            <a:r>
              <a:rPr lang="en-US" sz="2400"/>
              <a:t>|N</a:t>
            </a:r>
            <a:r>
              <a:rPr lang="en-US" sz="2400" baseline="-25000"/>
              <a:t>x</a:t>
            </a:r>
            <a:r>
              <a:rPr lang="en-US" sz="2400"/>
              <a:t>|=|N</a:t>
            </a:r>
            <a:r>
              <a:rPr lang="en-US" sz="2400" baseline="-25000"/>
              <a:t>y</a:t>
            </a:r>
            <a:r>
              <a:rPr lang="en-US" sz="2400"/>
              <a:t>|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914400" y="49530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Some x has n-1 neighbors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6324600" y="48768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|N</a:t>
            </a:r>
            <a:r>
              <a:rPr lang="en-US" sz="2400" baseline="-25000"/>
              <a:t>x</a:t>
            </a:r>
            <a:r>
              <a:rPr lang="en-US" sz="2400"/>
              <a:t>|= k for </a:t>
            </a:r>
          </a:p>
          <a:p>
            <a:pPr>
              <a:spcBef>
                <a:spcPct val="50000"/>
              </a:spcBef>
            </a:pPr>
            <a:r>
              <a:rPr lang="en-US" sz="2400"/>
              <a:t>all x   and</a:t>
            </a:r>
          </a:p>
          <a:p>
            <a:pPr>
              <a:spcBef>
                <a:spcPct val="50000"/>
              </a:spcBef>
            </a:pPr>
            <a:r>
              <a:rPr lang="en-US" sz="2400"/>
              <a:t>n =k(k-1)+1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6477000" y="2438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0=1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3657600" y="5105400"/>
            <a:ext cx="1676400" cy="100488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Either</a:t>
            </a:r>
          </a:p>
          <a:p>
            <a:pPr>
              <a:spcBef>
                <a:spcPct val="50000"/>
              </a:spcBef>
            </a:pPr>
            <a:r>
              <a:rPr lang="en-US" sz="2400"/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/>
      <p:bldP spid="102404" grpId="0" animBg="1"/>
      <p:bldP spid="102405" grpId="0" animBg="1"/>
      <p:bldP spid="102406" grpId="0" animBg="1"/>
      <p:bldP spid="102407" grpId="0" animBg="1"/>
      <p:bldP spid="102408" grpId="0" animBg="1"/>
      <p:bldP spid="102409" grpId="0" animBg="1"/>
      <p:bldP spid="102410" grpId="0" animBg="1"/>
      <p:bldP spid="102411" grpId="0" autoUpdateAnimBg="0"/>
      <p:bldP spid="102412" grpId="0" autoUpdateAnimBg="0"/>
      <p:bldP spid="102413" grpId="0" autoUpdateAnimBg="0"/>
      <p:bldP spid="102414" grpId="0" autoUpdateAnimBg="0"/>
      <p:bldP spid="102415" grpId="0" autoUpdateAnimBg="0"/>
      <p:bldP spid="102416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4196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u="sng" dirty="0" smtClean="0">
                <a:latin typeface="BakerSignet" pitchFamily="18" charset="0"/>
              </a:rPr>
              <a:t>Moral</a:t>
            </a:r>
            <a:r>
              <a:rPr lang="en-US" dirty="0" smtClean="0">
                <a:latin typeface="BakerSignet" pitchFamily="18" charset="0"/>
              </a:rPr>
              <a:t>:</a:t>
            </a:r>
            <a:br>
              <a:rPr lang="en-US" dirty="0" smtClean="0">
                <a:latin typeface="BakerSignet" pitchFamily="18" charset="0"/>
              </a:rPr>
            </a:br>
            <a:r>
              <a:rPr lang="en-US" dirty="0" smtClean="0">
                <a:latin typeface="BakerSignet" pitchFamily="18" charset="0"/>
              </a:rPr>
              <a:t/>
            </a:r>
            <a:br>
              <a:rPr lang="en-US" dirty="0" smtClean="0">
                <a:latin typeface="BakerSignet" pitchFamily="18" charset="0"/>
              </a:rPr>
            </a:br>
            <a:r>
              <a:rPr lang="en-US" sz="4000" dirty="0" smtClean="0">
                <a:latin typeface="BakerSignet" pitchFamily="18" charset="0"/>
              </a:rPr>
              <a:t>To make progress in almost</a:t>
            </a:r>
            <a:br>
              <a:rPr lang="en-US" sz="4000" dirty="0" smtClean="0">
                <a:latin typeface="BakerSignet" pitchFamily="18" charset="0"/>
              </a:rPr>
            </a:br>
            <a:r>
              <a:rPr lang="en-US" sz="4000" dirty="0" smtClean="0">
                <a:latin typeface="BakerSignet" pitchFamily="18" charset="0"/>
              </a:rPr>
              <a:t>any field of math, find a way to sneak linear algebra into it !</a:t>
            </a:r>
            <a:br>
              <a:rPr lang="en-US" sz="4000" dirty="0" smtClean="0">
                <a:latin typeface="BakerSignet" pitchFamily="18" charset="0"/>
              </a:rPr>
            </a:br>
            <a:endParaRPr lang="en-US" dirty="0">
              <a:latin typeface="BakerSigne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Related Result 1</a:t>
            </a: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43000" y="2209800"/>
            <a:ext cx="6096000" cy="30130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 sz="2400"/>
          </a:p>
          <a:p>
            <a:r>
              <a:rPr lang="en-US" sz="2400"/>
              <a:t>Let m &gt; 0 and k &gt; 0 be integers. A graph with at least m points is an (m,k)-graph if any m-tuple of its points has exactly k common adjacent points. The friendship theorem characterizes all (2, 1)-graphs. For m &gt; 2 and k &gt; 0, there is only one (m,k)-graph, namely the complete graph on m+k points.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Related Result 2</a:t>
            </a:r>
          </a:p>
        </p:txBody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143000" y="2209800"/>
            <a:ext cx="6096000" cy="30130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400"/>
              <a:t>There are other generalizations of finite friendship graphs. Instead of graphs with edges encoding pairs of friends and adjacency matrix satisfying “A</a:t>
            </a:r>
            <a:r>
              <a:rPr lang="en-US" sz="2400" baseline="30000"/>
              <a:t>2</a:t>
            </a:r>
            <a:r>
              <a:rPr lang="en-US" sz="2400"/>
              <a:t>-J is diagonal", one could consider incidence matrices of finite geometries: these are associated with bijections between blockset and pointset of these geometries.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r>
              <a:rPr lang="en-US"/>
              <a:t>Friendship references</a:t>
            </a:r>
          </a:p>
        </p:txBody>
      </p:sp>
      <p:sp>
        <p:nvSpPr>
          <p:cNvPr id="110165" name="Text Box 597"/>
          <p:cNvSpPr txBox="1">
            <a:spLocks noChangeArrowheads="1"/>
          </p:cNvSpPr>
          <p:nvPr/>
        </p:nvSpPr>
        <p:spPr bwMode="auto">
          <a:xfrm>
            <a:off x="685800" y="1447800"/>
            <a:ext cx="8229600" cy="47371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/>
              <a:t> Huneke, Craig The friendship theorem. Amer. Math. Monthly 109 (2002), no. 2, 192--194. </a:t>
            </a:r>
          </a:p>
          <a:p>
            <a:pPr algn="l"/>
            <a:r>
              <a:rPr lang="en-US" sz="1600"/>
              <a:t> </a:t>
            </a:r>
          </a:p>
          <a:p>
            <a:pPr algn="l"/>
            <a:r>
              <a:rPr lang="en-US" sz="1600"/>
              <a:t> Brunat, Josep M. A proof of the friendship theorem by elementary methods. (Catalan) Butl. Soc. Catalana Mat. No. 7 (1992), 75--80. </a:t>
            </a:r>
          </a:p>
          <a:p>
            <a:pPr algn="l"/>
            <a:r>
              <a:rPr lang="en-US" sz="1600"/>
              <a:t> </a:t>
            </a:r>
          </a:p>
          <a:p>
            <a:pPr algn="l"/>
            <a:r>
              <a:rPr lang="en-US" sz="1600"/>
              <a:t> Hammersley, J. M. The friendship theorem and the love problem. Surveys in combinatorics (Southampton, 1983), 31--54, London Math. Soc. Lecture Note Ser., 82, Cambridge Univ. Press, Cambridge, 1983. </a:t>
            </a:r>
          </a:p>
          <a:p>
            <a:pPr algn="l"/>
            <a:r>
              <a:rPr lang="en-US" sz="1600"/>
              <a:t> </a:t>
            </a:r>
          </a:p>
          <a:p>
            <a:pPr algn="l"/>
            <a:r>
              <a:rPr lang="en-US" sz="1600"/>
              <a:t>Sudolsk\'y, Marián A generalization of the friendship theorem. Math. Slovaca 28 (1978), no. 1, 57--59. </a:t>
            </a:r>
          </a:p>
          <a:p>
            <a:pPr algn="l"/>
            <a:r>
              <a:rPr lang="en-US" sz="1600"/>
              <a:t> </a:t>
            </a:r>
          </a:p>
          <a:p>
            <a:pPr algn="l"/>
            <a:r>
              <a:rPr lang="en-US" sz="1600"/>
              <a:t> Skala, H. L. A variation of the friendship theorem. SIAM J. Appl. Math. 23 (1972), 214--220. </a:t>
            </a:r>
          </a:p>
          <a:p>
            <a:pPr algn="l"/>
            <a:r>
              <a:rPr lang="en-US" sz="1600"/>
              <a:t> </a:t>
            </a:r>
          </a:p>
          <a:p>
            <a:pPr algn="l"/>
            <a:r>
              <a:rPr lang="en-US" sz="1600"/>
              <a:t> Longyear, Judith Q.; Parsons, T. D. The friendship theorem. Nederl. Akad. Wetensch. Proc. Ser. A 75=Indag. Math. 34 (1972), 257--262. </a:t>
            </a:r>
          </a:p>
          <a:p>
            <a:pPr algn="l"/>
            <a:r>
              <a:rPr lang="en-US" sz="1600"/>
              <a:t> </a:t>
            </a:r>
          </a:p>
          <a:p>
            <a:pPr algn="l"/>
            <a:r>
              <a:rPr lang="en-US" sz="1600"/>
              <a:t> Wilf, Herbert S. The friendship theorem. 1971 Combinatorial Mathematics and its Applications (Proc. Conf., Oxford, 1969) pp. 307--309 Academic Press, London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BakerSignet" pitchFamily="18" charset="0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2743200" y="2743200"/>
            <a:ext cx="3276600" cy="2743200"/>
            <a:chOff x="2064" y="1344"/>
            <a:chExt cx="2064" cy="1728"/>
          </a:xfrm>
        </p:grpSpPr>
        <p:sp>
          <p:nvSpPr>
            <p:cNvPr id="53251" name="Oval 3"/>
            <p:cNvSpPr>
              <a:spLocks noChangeArrowheads="1"/>
            </p:cNvSpPr>
            <p:nvPr/>
          </p:nvSpPr>
          <p:spPr bwMode="auto">
            <a:xfrm>
              <a:off x="2832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Line 4"/>
            <p:cNvSpPr>
              <a:spLocks noChangeShapeType="1"/>
            </p:cNvSpPr>
            <p:nvPr/>
          </p:nvSpPr>
          <p:spPr bwMode="auto">
            <a:xfrm flipH="1">
              <a:off x="2112" y="1392"/>
              <a:ext cx="76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20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9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auto">
            <a:xfrm>
              <a:off x="20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7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BakerSignet" pitchFamily="18" charset="0"/>
              </a:rPr>
              <a:t>What a Graph </a:t>
            </a:r>
            <a:r>
              <a:rPr lang="en-US" i="1" u="sng">
                <a:latin typeface="BakerSignet" pitchFamily="18" charset="0"/>
              </a:rPr>
              <a:t>IS</a:t>
            </a:r>
            <a:r>
              <a:rPr lang="en-US" i="1">
                <a:latin typeface="BakerSignet" pitchFamily="18" charset="0"/>
              </a:rPr>
              <a:t>: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352800" y="2209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Nancy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905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John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334000" y="54864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oval" w="lg" len="lg"/>
          <a:tailEnd type="oval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oval" w="lg" len="lg"/>
          <a:tailEnd type="oval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1346</TotalTime>
  <Words>2241</Words>
  <Application>Microsoft Office PowerPoint</Application>
  <PresentationFormat>On-screen Show (4:3)</PresentationFormat>
  <Paragraphs>599</Paragraphs>
  <Slides>87</Slides>
  <Notes>87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Nature</vt:lpstr>
      <vt:lpstr>The Friendship Theorem  Dr. John S. Caughman Portland State University  </vt:lpstr>
      <vt:lpstr>Public Service Announcement</vt:lpstr>
      <vt:lpstr>Freshman’s Dream Generalizes!</vt:lpstr>
      <vt:lpstr>Freshman’s Dream Generalizes</vt:lpstr>
      <vt:lpstr>Freshman’s Dream Generalizes!</vt:lpstr>
      <vt:lpstr>The Theorem</vt:lpstr>
      <vt:lpstr>Cheap Example</vt:lpstr>
      <vt:lpstr>Cheap Example of a Graph</vt:lpstr>
      <vt:lpstr>What a Graph IS: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‘Simple’ Graphs…</vt:lpstr>
      <vt:lpstr>The Theorem, Restated</vt:lpstr>
      <vt:lpstr>The Theorem, Restated</vt:lpstr>
      <vt:lpstr>NOT A TYPICAL “THRESHOLD” RESULT</vt:lpstr>
      <vt:lpstr>Pigeonhole Principle</vt:lpstr>
      <vt:lpstr>Some threshold results</vt:lpstr>
      <vt:lpstr>Extremal Graph Theory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Related Fact – losing edges</vt:lpstr>
      <vt:lpstr>Related Fact – losing edges</vt:lpstr>
      <vt:lpstr>Summary</vt:lpstr>
      <vt:lpstr>Accolades for Friendship</vt:lpstr>
      <vt:lpstr>Example 1</vt:lpstr>
      <vt:lpstr>Example 2</vt:lpstr>
      <vt:lpstr>Example 3</vt:lpstr>
      <vt:lpstr>How to prove it: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How to prove it:</vt:lpstr>
      <vt:lpstr>Slide 64</vt:lpstr>
      <vt:lpstr>How to prove it:</vt:lpstr>
      <vt:lpstr>How to prove it:</vt:lpstr>
      <vt:lpstr>How to prove it:</vt:lpstr>
      <vt:lpstr>How to prove it:</vt:lpstr>
      <vt:lpstr>How to prove it:</vt:lpstr>
      <vt:lpstr>How to prove it:</vt:lpstr>
      <vt:lpstr>How to prove it:</vt:lpstr>
      <vt:lpstr>How to prove it:</vt:lpstr>
      <vt:lpstr>How to prove it:</vt:lpstr>
      <vt:lpstr>How to prove it:</vt:lpstr>
      <vt:lpstr>How to prove it:</vt:lpstr>
      <vt:lpstr>The Master Plan</vt:lpstr>
      <vt:lpstr>Adjacency Matrix</vt:lpstr>
      <vt:lpstr>Adjacency Matrix</vt:lpstr>
      <vt:lpstr>Adjacency Matrix</vt:lpstr>
      <vt:lpstr>Adjacency Matrix</vt:lpstr>
      <vt:lpstr>Adjacency Matrix</vt:lpstr>
      <vt:lpstr>Putting it all together</vt:lpstr>
      <vt:lpstr>        Moral:  To make progress in almost any field of math, find a way to sneak linear algebra into it ! </vt:lpstr>
      <vt:lpstr>Related Result 1</vt:lpstr>
      <vt:lpstr>Related Result 2</vt:lpstr>
      <vt:lpstr>Friendship references</vt:lpstr>
      <vt:lpstr>THANK YOU !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Friendship Theorem</dc:title>
  <dc:creator>strika</dc:creator>
  <cp:lastModifiedBy>John Caughman</cp:lastModifiedBy>
  <cp:revision>84</cp:revision>
  <dcterms:created xsi:type="dcterms:W3CDTF">2005-04-23T08:44:00Z</dcterms:created>
  <dcterms:modified xsi:type="dcterms:W3CDTF">2011-03-03T20:15:56Z</dcterms:modified>
</cp:coreProperties>
</file>