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1" r:id="rId6"/>
    <p:sldId id="26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2" r:id="rId15"/>
    <p:sldId id="264" r:id="rId16"/>
    <p:sldId id="265" r:id="rId17"/>
    <p:sldId id="266" r:id="rId18"/>
    <p:sldId id="267" r:id="rId19"/>
    <p:sldId id="268" r:id="rId20"/>
    <p:sldId id="269" r:id="rId21"/>
    <p:sldId id="263" r:id="rId22"/>
    <p:sldId id="278" r:id="rId23"/>
    <p:sldId id="290" r:id="rId24"/>
    <p:sldId id="291" r:id="rId25"/>
    <p:sldId id="292" r:id="rId26"/>
    <p:sldId id="293" r:id="rId27"/>
    <p:sldId id="294" r:id="rId28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953D"/>
    <a:srgbClr val="6D8C3A"/>
    <a:srgbClr val="658C3F"/>
    <a:srgbClr val="447327"/>
    <a:srgbClr val="75C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9"/>
    <p:restoredTop sz="94674"/>
  </p:normalViewPr>
  <p:slideViewPr>
    <p:cSldViewPr snapToGrid="0" snapToObjects="1">
      <p:cViewPr varScale="1">
        <p:scale>
          <a:sx n="99" d="100"/>
          <a:sy n="99" d="100"/>
        </p:scale>
        <p:origin x="18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88E1F-4F37-4A44-8F00-8A6F28F14FF8}" type="datetimeFigureOut">
              <a:rPr lang="en-US" smtClean="0"/>
              <a:t>4/23/20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C7734-CA3D-D04F-A0AA-B72EBD3E7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10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C7734-CA3D-D04F-A0AA-B72EBD3E72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9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C7734-CA3D-D04F-A0AA-B72EBD3E72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7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7045376"/>
            <a:ext cx="10058400" cy="727023"/>
          </a:xfrm>
          <a:prstGeom prst="rect">
            <a:avLst/>
          </a:prstGeom>
          <a:solidFill>
            <a:srgbClr val="73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" y="57231"/>
            <a:ext cx="3438592" cy="6858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>
            <a:normAutofit/>
          </a:bodyPr>
          <a:lstStyle>
            <a:lvl1pPr algn="ctr">
              <a:defRPr sz="4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Times New Roman" charset="0"/>
                <a:ea typeface="Times New Roman" charset="0"/>
                <a:cs typeface="Times New Roman" charset="0"/>
              </a:defRPr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6FAEAC60-8719-AF49-87EF-4E44CF8EA561}" type="datetime1">
              <a:rPr lang="en-US" smtClean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anmarti2@pdx.edu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4DD7B6-112C-C845-9648-1CD393D2B3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AAD2-B104-2E40-8FF8-31F00C85F3D4}" type="datetime1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0415-55A7-B047-8E04-B0071E7D47FD}" type="datetime1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045376"/>
            <a:ext cx="10058400" cy="727023"/>
          </a:xfrm>
          <a:prstGeom prst="rect">
            <a:avLst/>
          </a:prstGeom>
          <a:solidFill>
            <a:srgbClr val="73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28600" y="7132320"/>
            <a:ext cx="9601200" cy="548640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9" y="7189577"/>
            <a:ext cx="2185416" cy="435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143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515" y="1643754"/>
            <a:ext cx="8675370" cy="5356804"/>
          </a:xfrm>
          <a:solidFill>
            <a:schemeClr val="bg1"/>
          </a:solidFill>
        </p:spPr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defRPr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anmarti2@pdx.edu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D64DD7B6-112C-C845-9648-1CD393D2B3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CA40B-B26E-0346-AC1C-C0033D3DFC4E}" type="datetime1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9785-4B7D-B043-9CBA-D2C5A40F59EE}" type="datetime1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72BF3-D821-5546-AC8C-CEA25F6E85C8}" type="datetime1">
              <a:rPr lang="en-US" smtClean="0"/>
              <a:t>4/23/20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979B-6829-4246-86DA-F22CEB4768DA}" type="datetime1">
              <a:rPr lang="en-US" smtClean="0"/>
              <a:t>4/23/20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F3A51-466F-3841-B9E4-D814AA22C6C2}" type="datetime1">
              <a:rPr lang="en-US" smtClean="0"/>
              <a:t>4/23/20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02EB8-D850-7C42-A8DE-C1408D7002A5}" type="datetime1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BC54-D43C-1746-9A44-BBA2DC080B03}" type="datetime1">
              <a:rPr lang="en-US" smtClean="0"/>
              <a:t>4/23/20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BB0A8-5E26-FB42-A4A9-ABD7DE2CF470}" type="datetime1">
              <a:rPr lang="en-US" smtClean="0"/>
              <a:t>4/23/20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anmarti2@pdx.edu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DD7B6-112C-C845-9648-1CD393D2B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1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307911"/>
          </a:xfrm>
        </p:spPr>
        <p:txBody>
          <a:bodyPr/>
          <a:lstStyle/>
          <a:p>
            <a:r>
              <a:rPr lang="en-US" dirty="0"/>
              <a:t>ESM 424: Theory and Applied Research in Precipitation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192478"/>
            <a:ext cx="7543800" cy="187653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Dr. Andrew Martin</a:t>
            </a: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Research Assistant Professor</a:t>
            </a: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Dept. of Geography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7CE2C-0289-EE43-8828-3DD300CCE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2C75-0789-8A47-A96C-27EE1E4C57A9}" type="datetime1">
              <a:rPr lang="en-US" smtClean="0"/>
              <a:t>4/23/20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891A3-735D-FF45-A22C-339AEE2C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1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River Observatory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Martin, A.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8620-E2AA-5A41-BB92-6712DCA84FD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20" name="Picture 2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t="32912" r="28732" b="14868"/>
          <a:stretch/>
        </p:blipFill>
        <p:spPr>
          <a:xfrm>
            <a:off x="601273" y="1708774"/>
            <a:ext cx="3855477" cy="4891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1" name="Rectangle 220"/>
          <p:cNvSpPr/>
          <p:nvPr/>
        </p:nvSpPr>
        <p:spPr bwMode="auto">
          <a:xfrm>
            <a:off x="1060317" y="3290527"/>
            <a:ext cx="638058" cy="43803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3276" tIns="41638" rIns="83276" bIns="416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16358" indent="-416358" algn="just" defTabSz="83271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endParaRPr lang="en-US" sz="2186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8"/>
          <a:stretch/>
        </p:blipFill>
        <p:spPr>
          <a:xfrm>
            <a:off x="4740578" y="1708773"/>
            <a:ext cx="4908115" cy="3886200"/>
          </a:xfrm>
          <a:prstGeom prst="rect">
            <a:avLst/>
          </a:prstGeom>
        </p:spPr>
      </p:pic>
      <p:sp>
        <p:nvSpPr>
          <p:cNvPr id="223" name="TextBox 222"/>
          <p:cNvSpPr txBox="1"/>
          <p:nvPr/>
        </p:nvSpPr>
        <p:spPr>
          <a:xfrm>
            <a:off x="7251592" y="5150785"/>
            <a:ext cx="466538" cy="31098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21"/>
              <a:t>BBY</a:t>
            </a:r>
          </a:p>
        </p:txBody>
      </p:sp>
      <p:cxnSp>
        <p:nvCxnSpPr>
          <p:cNvPr id="224" name="Straight Connector 223"/>
          <p:cNvCxnSpPr/>
          <p:nvPr/>
        </p:nvCxnSpPr>
        <p:spPr bwMode="auto">
          <a:xfrm>
            <a:off x="6521175" y="4437375"/>
            <a:ext cx="443670" cy="969271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5" name="5-Point Star 224"/>
          <p:cNvSpPr/>
          <p:nvPr/>
        </p:nvSpPr>
        <p:spPr>
          <a:xfrm>
            <a:off x="6743010" y="5088364"/>
            <a:ext cx="419067" cy="437472"/>
          </a:xfrm>
          <a:prstGeom prst="star5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3276" tIns="41638" rIns="83276" bIns="416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21"/>
          </a:p>
        </p:txBody>
      </p:sp>
      <p:sp>
        <p:nvSpPr>
          <p:cNvPr id="226" name="TextBox 225"/>
          <p:cNvSpPr txBox="1"/>
          <p:nvPr/>
        </p:nvSpPr>
        <p:spPr>
          <a:xfrm>
            <a:off x="5910020" y="3990816"/>
            <a:ext cx="462947" cy="31098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21"/>
              <a:t>CZC</a:t>
            </a:r>
            <a:endParaRPr lang="en-US" sz="1421" dirty="0"/>
          </a:p>
        </p:txBody>
      </p:sp>
      <p:sp>
        <p:nvSpPr>
          <p:cNvPr id="227" name="TextBox 226"/>
          <p:cNvSpPr txBox="1"/>
          <p:nvPr/>
        </p:nvSpPr>
        <p:spPr>
          <a:xfrm>
            <a:off x="601273" y="6273148"/>
            <a:ext cx="2461379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i="1" dirty="0"/>
              <a:t>Maps provided by Brian Henn</a:t>
            </a:r>
          </a:p>
        </p:txBody>
      </p:sp>
      <p:sp>
        <p:nvSpPr>
          <p:cNvPr id="228" name="TextBox 227"/>
          <p:cNvSpPr txBox="1"/>
          <p:nvPr/>
        </p:nvSpPr>
        <p:spPr>
          <a:xfrm>
            <a:off x="4740578" y="5651824"/>
            <a:ext cx="4908115" cy="126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Bodega Bay Coastal ARO is a couplet of instrumented sites designed to measure the bulk flux as an AR strikes the coast and the resulting precipitation at mountaintop.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2731" y="2353197"/>
            <a:ext cx="1468672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Russian River </a:t>
            </a:r>
          </a:p>
          <a:p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Watershed</a:t>
            </a:r>
          </a:p>
        </p:txBody>
      </p:sp>
      <p:cxnSp>
        <p:nvCxnSpPr>
          <p:cNvPr id="240" name="Straight Arrow Connector 239"/>
          <p:cNvCxnSpPr/>
          <p:nvPr/>
        </p:nvCxnSpPr>
        <p:spPr>
          <a:xfrm flipH="1">
            <a:off x="1841094" y="2707399"/>
            <a:ext cx="934650" cy="5831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860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8620-E2AA-5A41-BB92-6712DCA84FDB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341894" y="5604965"/>
            <a:ext cx="1862138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entagon 6"/>
          <p:cNvSpPr/>
          <p:nvPr/>
        </p:nvSpPr>
        <p:spPr>
          <a:xfrm>
            <a:off x="1412738" y="3243558"/>
            <a:ext cx="4048125" cy="2347913"/>
          </a:xfrm>
          <a:prstGeom prst="homePlate">
            <a:avLst/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0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-702408" y="3977281"/>
            <a:ext cx="40481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99569" y="3823928"/>
            <a:ext cx="177644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Altitude MSL (km)</a:t>
            </a:r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903352" y="5443045"/>
            <a:ext cx="418306" cy="321305"/>
            <a:chOff x="291997" y="4959930"/>
            <a:chExt cx="393803" cy="302210"/>
          </a:xfrm>
        </p:grpSpPr>
        <p:cxnSp>
          <p:nvCxnSpPr>
            <p:cNvPr id="11" name="Straight Connector 10"/>
            <p:cNvCxnSpPr/>
            <p:nvPr/>
          </p:nvCxnSpPr>
          <p:spPr>
            <a:xfrm rot="10800000">
              <a:off x="533360" y="5105886"/>
              <a:ext cx="152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91997" y="4959930"/>
              <a:ext cx="264395" cy="3022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88" dirty="0">
                  <a:solidFill>
                    <a:prstClr val="black"/>
                  </a:solidFill>
                  <a:cs typeface="Arial" pitchFamily="34" charset="0"/>
                </a:rPr>
                <a:t>0</a:t>
              </a:r>
            </a:p>
          </p:txBody>
        </p:sp>
      </p:grpSp>
      <p:grpSp>
        <p:nvGrpSpPr>
          <p:cNvPr id="13" name="Group 26"/>
          <p:cNvGrpSpPr>
            <a:grpSpLocks/>
          </p:cNvGrpSpPr>
          <p:nvPr/>
        </p:nvGrpSpPr>
        <p:grpSpPr bwMode="auto">
          <a:xfrm>
            <a:off x="916846" y="4360172"/>
            <a:ext cx="418306" cy="321305"/>
            <a:chOff x="291997" y="4959930"/>
            <a:chExt cx="393803" cy="302210"/>
          </a:xfrm>
        </p:grpSpPr>
        <p:cxnSp>
          <p:nvCxnSpPr>
            <p:cNvPr id="14" name="Straight Connector 13"/>
            <p:cNvCxnSpPr/>
            <p:nvPr/>
          </p:nvCxnSpPr>
          <p:spPr>
            <a:xfrm rot="10800000">
              <a:off x="533360" y="5105886"/>
              <a:ext cx="152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91997" y="4959930"/>
              <a:ext cx="264395" cy="3022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88" dirty="0">
                  <a:solidFill>
                    <a:prstClr val="black"/>
                  </a:solidFill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16" name="Group 29"/>
          <p:cNvGrpSpPr>
            <a:grpSpLocks/>
          </p:cNvGrpSpPr>
          <p:nvPr/>
        </p:nvGrpSpPr>
        <p:grpSpPr bwMode="auto">
          <a:xfrm>
            <a:off x="916846" y="3278985"/>
            <a:ext cx="418306" cy="321305"/>
            <a:chOff x="291997" y="4959930"/>
            <a:chExt cx="393803" cy="302210"/>
          </a:xfrm>
        </p:grpSpPr>
        <p:cxnSp>
          <p:nvCxnSpPr>
            <p:cNvPr id="17" name="Straight Connector 16"/>
            <p:cNvCxnSpPr/>
            <p:nvPr/>
          </p:nvCxnSpPr>
          <p:spPr>
            <a:xfrm rot="10800000">
              <a:off x="533360" y="5105886"/>
              <a:ext cx="152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91997" y="4959930"/>
              <a:ext cx="264395" cy="3022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88" dirty="0">
                  <a:solidFill>
                    <a:prstClr val="black"/>
                  </a:solidFill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19" name="Group 32"/>
          <p:cNvGrpSpPr>
            <a:grpSpLocks/>
          </p:cNvGrpSpPr>
          <p:nvPr/>
        </p:nvGrpSpPr>
        <p:grpSpPr bwMode="auto">
          <a:xfrm>
            <a:off x="916846" y="2196110"/>
            <a:ext cx="418306" cy="321305"/>
            <a:chOff x="291997" y="4959930"/>
            <a:chExt cx="393803" cy="302210"/>
          </a:xfrm>
        </p:grpSpPr>
        <p:cxnSp>
          <p:nvCxnSpPr>
            <p:cNvPr id="20" name="Straight Connector 19"/>
            <p:cNvCxnSpPr/>
            <p:nvPr/>
          </p:nvCxnSpPr>
          <p:spPr>
            <a:xfrm rot="10800000">
              <a:off x="533360" y="5105886"/>
              <a:ext cx="152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91997" y="4959930"/>
              <a:ext cx="264395" cy="3022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88" dirty="0">
                  <a:solidFill>
                    <a:prstClr val="black"/>
                  </a:solidFill>
                  <a:cs typeface="Arial" pitchFamily="34" charset="0"/>
                </a:rPr>
                <a:t>3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98288" y="1352748"/>
            <a:ext cx="809625" cy="4847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75" dirty="0">
                <a:solidFill>
                  <a:prstClr val="black"/>
                </a:solidFill>
                <a:cs typeface="Arial" pitchFamily="34" charset="0"/>
              </a:rPr>
              <a:t>GPS satellite</a:t>
            </a:r>
          </a:p>
        </p:txBody>
      </p:sp>
      <p:grpSp>
        <p:nvGrpSpPr>
          <p:cNvPr id="23" name="Group 89"/>
          <p:cNvGrpSpPr>
            <a:grpSpLocks/>
          </p:cNvGrpSpPr>
          <p:nvPr/>
        </p:nvGrpSpPr>
        <p:grpSpPr bwMode="auto">
          <a:xfrm>
            <a:off x="1908638" y="1224559"/>
            <a:ext cx="1330821" cy="4346675"/>
            <a:chOff x="1752600" y="990600"/>
            <a:chExt cx="1252533" cy="4090985"/>
          </a:xfrm>
        </p:grpSpPr>
        <p:cxnSp>
          <p:nvCxnSpPr>
            <p:cNvPr id="24" name="Straight Connector 23"/>
            <p:cNvCxnSpPr/>
            <p:nvPr/>
          </p:nvCxnSpPr>
          <p:spPr>
            <a:xfrm rot="16200000" flipH="1">
              <a:off x="419099" y="2324101"/>
              <a:ext cx="3886197" cy="121919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 rot="16200000">
              <a:off x="2944014" y="4866479"/>
              <a:ext cx="46037" cy="76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13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2890833" y="5005385"/>
              <a:ext cx="1524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88"/>
          <p:cNvGrpSpPr>
            <a:grpSpLocks/>
          </p:cNvGrpSpPr>
          <p:nvPr/>
        </p:nvGrpSpPr>
        <p:grpSpPr bwMode="auto">
          <a:xfrm>
            <a:off x="3608845" y="5222086"/>
            <a:ext cx="161925" cy="374452"/>
            <a:chOff x="3352800" y="4752978"/>
            <a:chExt cx="152400" cy="352422"/>
          </a:xfrm>
        </p:grpSpPr>
        <p:cxnSp>
          <p:nvCxnSpPr>
            <p:cNvPr id="28" name="Straight Connector 27"/>
            <p:cNvCxnSpPr/>
            <p:nvPr/>
          </p:nvCxnSpPr>
          <p:spPr>
            <a:xfrm rot="5400000">
              <a:off x="3276601" y="4953001"/>
              <a:ext cx="30479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352800" y="4876802"/>
              <a:ext cx="762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429000" y="4829177"/>
              <a:ext cx="762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V="1">
              <a:off x="3467100" y="4791078"/>
              <a:ext cx="76199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87"/>
          <p:cNvGrpSpPr>
            <a:grpSpLocks/>
          </p:cNvGrpSpPr>
          <p:nvPr/>
        </p:nvGrpSpPr>
        <p:grpSpPr bwMode="auto">
          <a:xfrm>
            <a:off x="2394407" y="5652194"/>
            <a:ext cx="2266950" cy="830123"/>
            <a:chOff x="2209800" y="5156925"/>
            <a:chExt cx="2133600" cy="782151"/>
          </a:xfrm>
        </p:grpSpPr>
        <p:sp>
          <p:nvSpPr>
            <p:cNvPr id="33" name="TextBox 32"/>
            <p:cNvSpPr txBox="1"/>
            <p:nvPr/>
          </p:nvSpPr>
          <p:spPr>
            <a:xfrm>
              <a:off x="2209800" y="5311081"/>
              <a:ext cx="685800" cy="3641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956" dirty="0">
                  <a:solidFill>
                    <a:prstClr val="black"/>
                  </a:solidFill>
                  <a:cs typeface="Arial" pitchFamily="34" charset="0"/>
                </a:rPr>
                <a:t>GPS-met receiver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05100" y="5574896"/>
              <a:ext cx="990600" cy="3641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956" dirty="0">
                  <a:solidFill>
                    <a:prstClr val="black"/>
                  </a:solidFill>
                  <a:cs typeface="Arial" pitchFamily="34" charset="0"/>
                </a:rPr>
                <a:t>Wind profiler </a:t>
              </a:r>
            </a:p>
            <a:p>
              <a:pPr algn="ctr">
                <a:defRPr/>
              </a:pPr>
              <a:r>
                <a:rPr lang="en-US" sz="956" dirty="0">
                  <a:solidFill>
                    <a:prstClr val="black"/>
                  </a:solidFill>
                  <a:cs typeface="Arial" pitchFamily="34" charset="0"/>
                </a:rPr>
                <a:t>(915 or 449 MHz)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05200" y="5311081"/>
              <a:ext cx="838200" cy="5027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956" dirty="0">
                  <a:solidFill>
                    <a:prstClr val="black"/>
                  </a:solidFill>
                  <a:cs typeface="Arial" pitchFamily="34" charset="0"/>
                </a:rPr>
                <a:t>10-m surface meteorology tower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2809791" y="5157009"/>
              <a:ext cx="152567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2993802" y="5360349"/>
              <a:ext cx="40525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16200000" flipV="1">
              <a:off x="3428916" y="5157009"/>
              <a:ext cx="152567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013657" y="2545258"/>
            <a:ext cx="1619250" cy="4194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63" dirty="0">
                <a:solidFill>
                  <a:prstClr val="black"/>
                </a:solidFill>
                <a:cs typeface="Arial" pitchFamily="34" charset="0"/>
              </a:rPr>
              <a:t>Wind profiler beam with 100-m vertical resolution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10800000" flipV="1">
            <a:off x="3932694" y="2950076"/>
            <a:ext cx="242888" cy="1113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379003" y="4786911"/>
            <a:ext cx="1619250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00" b="1" dirty="0">
                <a:solidFill>
                  <a:srgbClr val="1F497D">
                    <a:lumMod val="75000"/>
                  </a:srgbClr>
                </a:solidFill>
                <a:cs typeface="Arial" pitchFamily="34" charset="0"/>
              </a:rPr>
              <a:t>Atmospheric River</a:t>
            </a:r>
          </a:p>
        </p:txBody>
      </p:sp>
      <p:grpSp>
        <p:nvGrpSpPr>
          <p:cNvPr id="42" name="Group 90"/>
          <p:cNvGrpSpPr>
            <a:grpSpLocks/>
          </p:cNvGrpSpPr>
          <p:nvPr/>
        </p:nvGrpSpPr>
        <p:grpSpPr bwMode="auto">
          <a:xfrm>
            <a:off x="2944281" y="2438997"/>
            <a:ext cx="996850" cy="3132237"/>
            <a:chOff x="2727539" y="2133600"/>
            <a:chExt cx="938215" cy="2947985"/>
          </a:xfrm>
        </p:grpSpPr>
        <p:sp>
          <p:nvSpPr>
            <p:cNvPr id="43" name="Rectangle 42"/>
            <p:cNvSpPr/>
            <p:nvPr/>
          </p:nvSpPr>
          <p:spPr>
            <a:xfrm>
              <a:off x="3048215" y="4952997"/>
              <a:ext cx="304801" cy="76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13">
                <a:solidFill>
                  <a:prstClr val="white"/>
                </a:solidFill>
              </a:endParaRPr>
            </a:p>
          </p:txBody>
        </p:sp>
        <p:sp>
          <p:nvSpPr>
            <p:cNvPr id="44" name="Isosceles Triangle 14"/>
            <p:cNvSpPr/>
            <p:nvPr/>
          </p:nvSpPr>
          <p:spPr>
            <a:xfrm flipV="1">
              <a:off x="3103777" y="2133600"/>
              <a:ext cx="180976" cy="2743197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13">
                <a:solidFill>
                  <a:prstClr val="white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5400000">
              <a:off x="3098221" y="5055391"/>
              <a:ext cx="5238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3250622" y="5055391"/>
              <a:ext cx="52388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79"/>
            <p:cNvGrpSpPr>
              <a:grpSpLocks/>
            </p:cNvGrpSpPr>
            <p:nvPr/>
          </p:nvGrpSpPr>
          <p:grpSpPr bwMode="auto">
            <a:xfrm>
              <a:off x="3119437" y="2657474"/>
              <a:ext cx="152400" cy="52385"/>
              <a:chOff x="3109911" y="2667000"/>
              <a:chExt cx="152400" cy="52385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3110126" y="2667000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3110126" y="2719388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Isosceles Triangle 77"/>
            <p:cNvSpPr/>
            <p:nvPr/>
          </p:nvSpPr>
          <p:spPr>
            <a:xfrm rot="-600000" flipV="1">
              <a:off x="2859301" y="2138363"/>
              <a:ext cx="180976" cy="2743197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13">
                <a:solidFill>
                  <a:prstClr val="white"/>
                </a:solidFill>
              </a:endParaRPr>
            </a:p>
          </p:txBody>
        </p:sp>
        <p:sp>
          <p:nvSpPr>
            <p:cNvPr id="49" name="Isosceles Triangle 78"/>
            <p:cNvSpPr/>
            <p:nvPr/>
          </p:nvSpPr>
          <p:spPr>
            <a:xfrm rot="600000" flipV="1">
              <a:off x="3353016" y="2138363"/>
              <a:ext cx="179388" cy="2743197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13">
                <a:solidFill>
                  <a:prstClr val="white"/>
                </a:solidFill>
              </a:endParaRPr>
            </a:p>
          </p:txBody>
        </p:sp>
        <p:grpSp>
          <p:nvGrpSpPr>
            <p:cNvPr id="50" name="Group 80"/>
            <p:cNvGrpSpPr>
              <a:grpSpLocks/>
            </p:cNvGrpSpPr>
            <p:nvPr/>
          </p:nvGrpSpPr>
          <p:grpSpPr bwMode="auto">
            <a:xfrm rot="21000000" flipH="1">
              <a:off x="2727539" y="2651257"/>
              <a:ext cx="152400" cy="52385"/>
              <a:chOff x="3109911" y="2667000"/>
              <a:chExt cx="152400" cy="52385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3110030" y="2666440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13885" y="2715732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83"/>
            <p:cNvGrpSpPr>
              <a:grpSpLocks/>
            </p:cNvGrpSpPr>
            <p:nvPr/>
          </p:nvGrpSpPr>
          <p:grpSpPr bwMode="auto">
            <a:xfrm rot="600000">
              <a:off x="3513354" y="2665546"/>
              <a:ext cx="152400" cy="52385"/>
              <a:chOff x="3109911" y="2667000"/>
              <a:chExt cx="152400" cy="52385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3105064" y="2665702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108920" y="2714994"/>
                <a:ext cx="1524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Freeform 57"/>
          <p:cNvSpPr/>
          <p:nvPr/>
        </p:nvSpPr>
        <p:spPr>
          <a:xfrm>
            <a:off x="5698689" y="2245027"/>
            <a:ext cx="3636567" cy="2902842"/>
          </a:xfrm>
          <a:custGeom>
            <a:avLst/>
            <a:gdLst>
              <a:gd name="connsiteX0" fmla="*/ 41564 w 3422073"/>
              <a:gd name="connsiteY0" fmla="*/ 2635722 h 2732703"/>
              <a:gd name="connsiteX1" fmla="*/ 69273 w 3422073"/>
              <a:gd name="connsiteY1" fmla="*/ 2414049 h 2732703"/>
              <a:gd name="connsiteX2" fmla="*/ 96982 w 3422073"/>
              <a:gd name="connsiteY2" fmla="*/ 2358631 h 2732703"/>
              <a:gd name="connsiteX3" fmla="*/ 138546 w 3422073"/>
              <a:gd name="connsiteY3" fmla="*/ 2330922 h 2732703"/>
              <a:gd name="connsiteX4" fmla="*/ 152400 w 3422073"/>
              <a:gd name="connsiteY4" fmla="*/ 2275503 h 2732703"/>
              <a:gd name="connsiteX5" fmla="*/ 110837 w 3422073"/>
              <a:gd name="connsiteY5" fmla="*/ 2220085 h 2732703"/>
              <a:gd name="connsiteX6" fmla="*/ 96982 w 3422073"/>
              <a:gd name="connsiteY6" fmla="*/ 2164667 h 2732703"/>
              <a:gd name="connsiteX7" fmla="*/ 110837 w 3422073"/>
              <a:gd name="connsiteY7" fmla="*/ 2053831 h 2732703"/>
              <a:gd name="connsiteX8" fmla="*/ 124691 w 3422073"/>
              <a:gd name="connsiteY8" fmla="*/ 2012267 h 2732703"/>
              <a:gd name="connsiteX9" fmla="*/ 166255 w 3422073"/>
              <a:gd name="connsiteY9" fmla="*/ 1984558 h 2732703"/>
              <a:gd name="connsiteX10" fmla="*/ 249382 w 3422073"/>
              <a:gd name="connsiteY10" fmla="*/ 1956849 h 2732703"/>
              <a:gd name="connsiteX11" fmla="*/ 277091 w 3422073"/>
              <a:gd name="connsiteY11" fmla="*/ 1776740 h 2732703"/>
              <a:gd name="connsiteX12" fmla="*/ 290946 w 3422073"/>
              <a:gd name="connsiteY12" fmla="*/ 1679758 h 2732703"/>
              <a:gd name="connsiteX13" fmla="*/ 304800 w 3422073"/>
              <a:gd name="connsiteY13" fmla="*/ 1638194 h 2732703"/>
              <a:gd name="connsiteX14" fmla="*/ 346364 w 3422073"/>
              <a:gd name="connsiteY14" fmla="*/ 1610485 h 2732703"/>
              <a:gd name="connsiteX15" fmla="*/ 387928 w 3422073"/>
              <a:gd name="connsiteY15" fmla="*/ 1568922 h 2732703"/>
              <a:gd name="connsiteX16" fmla="*/ 415637 w 3422073"/>
              <a:gd name="connsiteY16" fmla="*/ 1471940 h 2732703"/>
              <a:gd name="connsiteX17" fmla="*/ 429491 w 3422073"/>
              <a:gd name="connsiteY17" fmla="*/ 1374958 h 2732703"/>
              <a:gd name="connsiteX18" fmla="*/ 443346 w 3422073"/>
              <a:gd name="connsiteY18" fmla="*/ 1333394 h 2732703"/>
              <a:gd name="connsiteX19" fmla="*/ 457200 w 3422073"/>
              <a:gd name="connsiteY19" fmla="*/ 1277976 h 2732703"/>
              <a:gd name="connsiteX20" fmla="*/ 512619 w 3422073"/>
              <a:gd name="connsiteY20" fmla="*/ 1125576 h 2732703"/>
              <a:gd name="connsiteX21" fmla="*/ 526473 w 3422073"/>
              <a:gd name="connsiteY21" fmla="*/ 1084012 h 2732703"/>
              <a:gd name="connsiteX22" fmla="*/ 554182 w 3422073"/>
              <a:gd name="connsiteY22" fmla="*/ 1042449 h 2732703"/>
              <a:gd name="connsiteX23" fmla="*/ 623455 w 3422073"/>
              <a:gd name="connsiteY23" fmla="*/ 876194 h 2732703"/>
              <a:gd name="connsiteX24" fmla="*/ 734291 w 3422073"/>
              <a:gd name="connsiteY24" fmla="*/ 806922 h 2732703"/>
              <a:gd name="connsiteX25" fmla="*/ 775855 w 3422073"/>
              <a:gd name="connsiteY25" fmla="*/ 723794 h 2732703"/>
              <a:gd name="connsiteX26" fmla="*/ 803564 w 3422073"/>
              <a:gd name="connsiteY26" fmla="*/ 682231 h 2732703"/>
              <a:gd name="connsiteX27" fmla="*/ 817419 w 3422073"/>
              <a:gd name="connsiteY27" fmla="*/ 640667 h 2732703"/>
              <a:gd name="connsiteX28" fmla="*/ 845128 w 3422073"/>
              <a:gd name="connsiteY28" fmla="*/ 543685 h 2732703"/>
              <a:gd name="connsiteX29" fmla="*/ 914400 w 3422073"/>
              <a:gd name="connsiteY29" fmla="*/ 418994 h 2732703"/>
              <a:gd name="connsiteX30" fmla="*/ 997528 w 3422073"/>
              <a:gd name="connsiteY30" fmla="*/ 335867 h 2732703"/>
              <a:gd name="connsiteX31" fmla="*/ 1080655 w 3422073"/>
              <a:gd name="connsiteY31" fmla="*/ 252740 h 2732703"/>
              <a:gd name="connsiteX32" fmla="*/ 1177637 w 3422073"/>
              <a:gd name="connsiteY32" fmla="*/ 169612 h 2732703"/>
              <a:gd name="connsiteX33" fmla="*/ 1219200 w 3422073"/>
              <a:gd name="connsiteY33" fmla="*/ 141903 h 2732703"/>
              <a:gd name="connsiteX34" fmla="*/ 1316182 w 3422073"/>
              <a:gd name="connsiteY34" fmla="*/ 128049 h 2732703"/>
              <a:gd name="connsiteX35" fmla="*/ 1399310 w 3422073"/>
              <a:gd name="connsiteY35" fmla="*/ 58776 h 2732703"/>
              <a:gd name="connsiteX36" fmla="*/ 1482437 w 3422073"/>
              <a:gd name="connsiteY36" fmla="*/ 31067 h 2732703"/>
              <a:gd name="connsiteX37" fmla="*/ 1524000 w 3422073"/>
              <a:gd name="connsiteY37" fmla="*/ 44922 h 2732703"/>
              <a:gd name="connsiteX38" fmla="*/ 1537855 w 3422073"/>
              <a:gd name="connsiteY38" fmla="*/ 86485 h 2732703"/>
              <a:gd name="connsiteX39" fmla="*/ 1579419 w 3422073"/>
              <a:gd name="connsiteY39" fmla="*/ 58776 h 2732703"/>
              <a:gd name="connsiteX40" fmla="*/ 1662546 w 3422073"/>
              <a:gd name="connsiteY40" fmla="*/ 31067 h 2732703"/>
              <a:gd name="connsiteX41" fmla="*/ 1745673 w 3422073"/>
              <a:gd name="connsiteY41" fmla="*/ 86485 h 2732703"/>
              <a:gd name="connsiteX42" fmla="*/ 1828800 w 3422073"/>
              <a:gd name="connsiteY42" fmla="*/ 114194 h 2732703"/>
              <a:gd name="connsiteX43" fmla="*/ 1953491 w 3422073"/>
              <a:gd name="connsiteY43" fmla="*/ 58776 h 2732703"/>
              <a:gd name="connsiteX44" fmla="*/ 2175164 w 3422073"/>
              <a:gd name="connsiteY44" fmla="*/ 72631 h 2732703"/>
              <a:gd name="connsiteX45" fmla="*/ 2230582 w 3422073"/>
              <a:gd name="connsiteY45" fmla="*/ 86485 h 2732703"/>
              <a:gd name="connsiteX46" fmla="*/ 2286000 w 3422073"/>
              <a:gd name="connsiteY46" fmla="*/ 128049 h 2732703"/>
              <a:gd name="connsiteX47" fmla="*/ 2327564 w 3422073"/>
              <a:gd name="connsiteY47" fmla="*/ 155758 h 2732703"/>
              <a:gd name="connsiteX48" fmla="*/ 2355273 w 3422073"/>
              <a:gd name="connsiteY48" fmla="*/ 197322 h 2732703"/>
              <a:gd name="connsiteX49" fmla="*/ 2452255 w 3422073"/>
              <a:gd name="connsiteY49" fmla="*/ 238885 h 2732703"/>
              <a:gd name="connsiteX50" fmla="*/ 2563091 w 3422073"/>
              <a:gd name="connsiteY50" fmla="*/ 211176 h 2732703"/>
              <a:gd name="connsiteX51" fmla="*/ 2604655 w 3422073"/>
              <a:gd name="connsiteY51" fmla="*/ 183467 h 2732703"/>
              <a:gd name="connsiteX52" fmla="*/ 2798619 w 3422073"/>
              <a:gd name="connsiteY52" fmla="*/ 197322 h 2732703"/>
              <a:gd name="connsiteX53" fmla="*/ 2937164 w 3422073"/>
              <a:gd name="connsiteY53" fmla="*/ 225031 h 2732703"/>
              <a:gd name="connsiteX54" fmla="*/ 2978728 w 3422073"/>
              <a:gd name="connsiteY54" fmla="*/ 238885 h 2732703"/>
              <a:gd name="connsiteX55" fmla="*/ 3117273 w 3422073"/>
              <a:gd name="connsiteY55" fmla="*/ 280449 h 2732703"/>
              <a:gd name="connsiteX56" fmla="*/ 3158837 w 3422073"/>
              <a:gd name="connsiteY56" fmla="*/ 308158 h 2732703"/>
              <a:gd name="connsiteX57" fmla="*/ 3214255 w 3422073"/>
              <a:gd name="connsiteY57" fmla="*/ 335867 h 2732703"/>
              <a:gd name="connsiteX58" fmla="*/ 3241964 w 3422073"/>
              <a:gd name="connsiteY58" fmla="*/ 377431 h 2732703"/>
              <a:gd name="connsiteX59" fmla="*/ 3283528 w 3422073"/>
              <a:gd name="connsiteY59" fmla="*/ 391285 h 2732703"/>
              <a:gd name="connsiteX60" fmla="*/ 3338946 w 3422073"/>
              <a:gd name="connsiteY60" fmla="*/ 474412 h 2732703"/>
              <a:gd name="connsiteX61" fmla="*/ 3366655 w 3422073"/>
              <a:gd name="connsiteY61" fmla="*/ 557540 h 2732703"/>
              <a:gd name="connsiteX62" fmla="*/ 3380510 w 3422073"/>
              <a:gd name="connsiteY62" fmla="*/ 599103 h 2732703"/>
              <a:gd name="connsiteX63" fmla="*/ 3366655 w 3422073"/>
              <a:gd name="connsiteY63" fmla="*/ 682231 h 2732703"/>
              <a:gd name="connsiteX64" fmla="*/ 3352800 w 3422073"/>
              <a:gd name="connsiteY64" fmla="*/ 723794 h 2732703"/>
              <a:gd name="connsiteX65" fmla="*/ 3380510 w 3422073"/>
              <a:gd name="connsiteY65" fmla="*/ 806922 h 2732703"/>
              <a:gd name="connsiteX66" fmla="*/ 3394364 w 3422073"/>
              <a:gd name="connsiteY66" fmla="*/ 862340 h 2732703"/>
              <a:gd name="connsiteX67" fmla="*/ 3422073 w 3422073"/>
              <a:gd name="connsiteY67" fmla="*/ 903903 h 2732703"/>
              <a:gd name="connsiteX68" fmla="*/ 3408219 w 3422073"/>
              <a:gd name="connsiteY68" fmla="*/ 1167140 h 2732703"/>
              <a:gd name="connsiteX69" fmla="*/ 3394364 w 3422073"/>
              <a:gd name="connsiteY69" fmla="*/ 1208703 h 2732703"/>
              <a:gd name="connsiteX70" fmla="*/ 3366655 w 3422073"/>
              <a:gd name="connsiteY70" fmla="*/ 1250267 h 2732703"/>
              <a:gd name="connsiteX71" fmla="*/ 3325091 w 3422073"/>
              <a:gd name="connsiteY71" fmla="*/ 1291831 h 2732703"/>
              <a:gd name="connsiteX72" fmla="*/ 3200400 w 3422073"/>
              <a:gd name="connsiteY72" fmla="*/ 1277976 h 2732703"/>
              <a:gd name="connsiteX73" fmla="*/ 3117273 w 3422073"/>
              <a:gd name="connsiteY73" fmla="*/ 1250267 h 2732703"/>
              <a:gd name="connsiteX74" fmla="*/ 3075710 w 3422073"/>
              <a:gd name="connsiteY74" fmla="*/ 1236412 h 2732703"/>
              <a:gd name="connsiteX75" fmla="*/ 3034146 w 3422073"/>
              <a:gd name="connsiteY75" fmla="*/ 1264122 h 2732703"/>
              <a:gd name="connsiteX76" fmla="*/ 3006437 w 3422073"/>
              <a:gd name="connsiteY76" fmla="*/ 1347249 h 2732703"/>
              <a:gd name="connsiteX77" fmla="*/ 2992582 w 3422073"/>
              <a:gd name="connsiteY77" fmla="*/ 1499649 h 2732703"/>
              <a:gd name="connsiteX78" fmla="*/ 2937164 w 3422073"/>
              <a:gd name="connsiteY78" fmla="*/ 1568922 h 2732703"/>
              <a:gd name="connsiteX79" fmla="*/ 2867891 w 3422073"/>
              <a:gd name="connsiteY79" fmla="*/ 1638194 h 2732703"/>
              <a:gd name="connsiteX80" fmla="*/ 2646219 w 3422073"/>
              <a:gd name="connsiteY80" fmla="*/ 1624340 h 2732703"/>
              <a:gd name="connsiteX81" fmla="*/ 2604655 w 3422073"/>
              <a:gd name="connsiteY81" fmla="*/ 1610485 h 2732703"/>
              <a:gd name="connsiteX82" fmla="*/ 2590800 w 3422073"/>
              <a:gd name="connsiteY82" fmla="*/ 1652049 h 2732703"/>
              <a:gd name="connsiteX83" fmla="*/ 2535382 w 3422073"/>
              <a:gd name="connsiteY83" fmla="*/ 1721322 h 2732703"/>
              <a:gd name="connsiteX84" fmla="*/ 2507673 w 3422073"/>
              <a:gd name="connsiteY84" fmla="*/ 1859867 h 2732703"/>
              <a:gd name="connsiteX85" fmla="*/ 2493819 w 3422073"/>
              <a:gd name="connsiteY85" fmla="*/ 1915285 h 2732703"/>
              <a:gd name="connsiteX86" fmla="*/ 2466110 w 3422073"/>
              <a:gd name="connsiteY86" fmla="*/ 1956849 h 2732703"/>
              <a:gd name="connsiteX87" fmla="*/ 2216728 w 3422073"/>
              <a:gd name="connsiteY87" fmla="*/ 1970703 h 2732703"/>
              <a:gd name="connsiteX88" fmla="*/ 2175164 w 3422073"/>
              <a:gd name="connsiteY88" fmla="*/ 1998412 h 2732703"/>
              <a:gd name="connsiteX89" fmla="*/ 2133600 w 3422073"/>
              <a:gd name="connsiteY89" fmla="*/ 2178522 h 2732703"/>
              <a:gd name="connsiteX90" fmla="*/ 2078182 w 3422073"/>
              <a:gd name="connsiteY90" fmla="*/ 2303212 h 2732703"/>
              <a:gd name="connsiteX91" fmla="*/ 2050473 w 3422073"/>
              <a:gd name="connsiteY91" fmla="*/ 2414049 h 2732703"/>
              <a:gd name="connsiteX92" fmla="*/ 2022764 w 3422073"/>
              <a:gd name="connsiteY92" fmla="*/ 2497176 h 2732703"/>
              <a:gd name="connsiteX93" fmla="*/ 2008910 w 3422073"/>
              <a:gd name="connsiteY93" fmla="*/ 2538740 h 2732703"/>
              <a:gd name="connsiteX94" fmla="*/ 1981200 w 3422073"/>
              <a:gd name="connsiteY94" fmla="*/ 2566449 h 2732703"/>
              <a:gd name="connsiteX95" fmla="*/ 1967346 w 3422073"/>
              <a:gd name="connsiteY95" fmla="*/ 2608012 h 2732703"/>
              <a:gd name="connsiteX96" fmla="*/ 1925782 w 3422073"/>
              <a:gd name="connsiteY96" fmla="*/ 2580303 h 2732703"/>
              <a:gd name="connsiteX97" fmla="*/ 1870364 w 3422073"/>
              <a:gd name="connsiteY97" fmla="*/ 2497176 h 2732703"/>
              <a:gd name="connsiteX98" fmla="*/ 1787237 w 3422073"/>
              <a:gd name="connsiteY98" fmla="*/ 2372485 h 2732703"/>
              <a:gd name="connsiteX99" fmla="*/ 1731819 w 3422073"/>
              <a:gd name="connsiteY99" fmla="*/ 2303212 h 2732703"/>
              <a:gd name="connsiteX100" fmla="*/ 1634837 w 3422073"/>
              <a:gd name="connsiteY100" fmla="*/ 2289358 h 2732703"/>
              <a:gd name="connsiteX101" fmla="*/ 1385455 w 3422073"/>
              <a:gd name="connsiteY101" fmla="*/ 2303212 h 2732703"/>
              <a:gd name="connsiteX102" fmla="*/ 1302328 w 3422073"/>
              <a:gd name="connsiteY102" fmla="*/ 2330922 h 2732703"/>
              <a:gd name="connsiteX103" fmla="*/ 1233055 w 3422073"/>
              <a:gd name="connsiteY103" fmla="*/ 2414049 h 2732703"/>
              <a:gd name="connsiteX104" fmla="*/ 1177637 w 3422073"/>
              <a:gd name="connsiteY104" fmla="*/ 2427903 h 2732703"/>
              <a:gd name="connsiteX105" fmla="*/ 1025237 w 3422073"/>
              <a:gd name="connsiteY105" fmla="*/ 2441758 h 2732703"/>
              <a:gd name="connsiteX106" fmla="*/ 983673 w 3422073"/>
              <a:gd name="connsiteY106" fmla="*/ 2455612 h 2732703"/>
              <a:gd name="connsiteX107" fmla="*/ 914400 w 3422073"/>
              <a:gd name="connsiteY107" fmla="*/ 2511031 h 2732703"/>
              <a:gd name="connsiteX108" fmla="*/ 872837 w 3422073"/>
              <a:gd name="connsiteY108" fmla="*/ 2538740 h 2732703"/>
              <a:gd name="connsiteX109" fmla="*/ 831273 w 3422073"/>
              <a:gd name="connsiteY109" fmla="*/ 2621867 h 2732703"/>
              <a:gd name="connsiteX110" fmla="*/ 748146 w 3422073"/>
              <a:gd name="connsiteY110" fmla="*/ 2649576 h 2732703"/>
              <a:gd name="connsiteX111" fmla="*/ 720437 w 3422073"/>
              <a:gd name="connsiteY111" fmla="*/ 2691140 h 2732703"/>
              <a:gd name="connsiteX112" fmla="*/ 665019 w 3422073"/>
              <a:gd name="connsiteY112" fmla="*/ 2704994 h 2732703"/>
              <a:gd name="connsiteX113" fmla="*/ 623455 w 3422073"/>
              <a:gd name="connsiteY113" fmla="*/ 2732703 h 2732703"/>
              <a:gd name="connsiteX114" fmla="*/ 180110 w 3422073"/>
              <a:gd name="connsiteY114" fmla="*/ 2704994 h 2732703"/>
              <a:gd name="connsiteX115" fmla="*/ 69273 w 3422073"/>
              <a:gd name="connsiteY115" fmla="*/ 2691140 h 2732703"/>
              <a:gd name="connsiteX116" fmla="*/ 0 w 3422073"/>
              <a:gd name="connsiteY116" fmla="*/ 2677285 h 2732703"/>
              <a:gd name="connsiteX117" fmla="*/ 41564 w 3422073"/>
              <a:gd name="connsiteY117" fmla="*/ 2635722 h 27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422073" h="2732703">
                <a:moveTo>
                  <a:pt x="41564" y="2635722"/>
                </a:moveTo>
                <a:cubicBezTo>
                  <a:pt x="53110" y="2591849"/>
                  <a:pt x="38434" y="2486007"/>
                  <a:pt x="69273" y="2414049"/>
                </a:cubicBezTo>
                <a:cubicBezTo>
                  <a:pt x="77409" y="2395066"/>
                  <a:pt x="83760" y="2374497"/>
                  <a:pt x="96982" y="2358631"/>
                </a:cubicBezTo>
                <a:cubicBezTo>
                  <a:pt x="107642" y="2345839"/>
                  <a:pt x="124691" y="2340158"/>
                  <a:pt x="138546" y="2330922"/>
                </a:cubicBezTo>
                <a:cubicBezTo>
                  <a:pt x="143164" y="2312449"/>
                  <a:pt x="157018" y="2293976"/>
                  <a:pt x="152400" y="2275503"/>
                </a:cubicBezTo>
                <a:cubicBezTo>
                  <a:pt x="146800" y="2253102"/>
                  <a:pt x="121163" y="2240738"/>
                  <a:pt x="110837" y="2220085"/>
                </a:cubicBezTo>
                <a:cubicBezTo>
                  <a:pt x="102322" y="2203054"/>
                  <a:pt x="101600" y="2183140"/>
                  <a:pt x="96982" y="2164667"/>
                </a:cubicBezTo>
                <a:cubicBezTo>
                  <a:pt x="101600" y="2127722"/>
                  <a:pt x="104177" y="2090463"/>
                  <a:pt x="110837" y="2053831"/>
                </a:cubicBezTo>
                <a:cubicBezTo>
                  <a:pt x="113449" y="2039463"/>
                  <a:pt x="115568" y="2023671"/>
                  <a:pt x="124691" y="2012267"/>
                </a:cubicBezTo>
                <a:cubicBezTo>
                  <a:pt x="135093" y="1999265"/>
                  <a:pt x="151039" y="1991321"/>
                  <a:pt x="166255" y="1984558"/>
                </a:cubicBezTo>
                <a:cubicBezTo>
                  <a:pt x="192945" y="1972696"/>
                  <a:pt x="249382" y="1956849"/>
                  <a:pt x="249382" y="1956849"/>
                </a:cubicBezTo>
                <a:cubicBezTo>
                  <a:pt x="279228" y="1867313"/>
                  <a:pt x="257608" y="1942343"/>
                  <a:pt x="277091" y="1776740"/>
                </a:cubicBezTo>
                <a:cubicBezTo>
                  <a:pt x="280907" y="1744308"/>
                  <a:pt x="284542" y="1711779"/>
                  <a:pt x="290946" y="1679758"/>
                </a:cubicBezTo>
                <a:cubicBezTo>
                  <a:pt x="293810" y="1665438"/>
                  <a:pt x="295677" y="1649598"/>
                  <a:pt x="304800" y="1638194"/>
                </a:cubicBezTo>
                <a:cubicBezTo>
                  <a:pt x="315202" y="1625192"/>
                  <a:pt x="333572" y="1621145"/>
                  <a:pt x="346364" y="1610485"/>
                </a:cubicBezTo>
                <a:cubicBezTo>
                  <a:pt x="361416" y="1597942"/>
                  <a:pt x="374073" y="1582776"/>
                  <a:pt x="387928" y="1568922"/>
                </a:cubicBezTo>
                <a:cubicBezTo>
                  <a:pt x="399796" y="1533316"/>
                  <a:pt x="408680" y="1510205"/>
                  <a:pt x="415637" y="1471940"/>
                </a:cubicBezTo>
                <a:cubicBezTo>
                  <a:pt x="421479" y="1439811"/>
                  <a:pt x="423087" y="1406979"/>
                  <a:pt x="429491" y="1374958"/>
                </a:cubicBezTo>
                <a:cubicBezTo>
                  <a:pt x="432355" y="1360637"/>
                  <a:pt x="439334" y="1347436"/>
                  <a:pt x="443346" y="1333394"/>
                </a:cubicBezTo>
                <a:cubicBezTo>
                  <a:pt x="448577" y="1315085"/>
                  <a:pt x="451729" y="1296214"/>
                  <a:pt x="457200" y="1277976"/>
                </a:cubicBezTo>
                <a:cubicBezTo>
                  <a:pt x="486306" y="1180957"/>
                  <a:pt x="479571" y="1213707"/>
                  <a:pt x="512619" y="1125576"/>
                </a:cubicBezTo>
                <a:cubicBezTo>
                  <a:pt x="517747" y="1111902"/>
                  <a:pt x="519942" y="1097074"/>
                  <a:pt x="526473" y="1084012"/>
                </a:cubicBezTo>
                <a:cubicBezTo>
                  <a:pt x="533919" y="1069119"/>
                  <a:pt x="544946" y="1056303"/>
                  <a:pt x="554182" y="1042449"/>
                </a:cubicBezTo>
                <a:cubicBezTo>
                  <a:pt x="567801" y="994783"/>
                  <a:pt x="581804" y="914058"/>
                  <a:pt x="623455" y="876194"/>
                </a:cubicBezTo>
                <a:cubicBezTo>
                  <a:pt x="655692" y="846887"/>
                  <a:pt x="734291" y="806922"/>
                  <a:pt x="734291" y="806922"/>
                </a:cubicBezTo>
                <a:cubicBezTo>
                  <a:pt x="813704" y="687801"/>
                  <a:pt x="718492" y="838519"/>
                  <a:pt x="775855" y="723794"/>
                </a:cubicBezTo>
                <a:cubicBezTo>
                  <a:pt x="783302" y="708901"/>
                  <a:pt x="796117" y="697124"/>
                  <a:pt x="803564" y="682231"/>
                </a:cubicBezTo>
                <a:cubicBezTo>
                  <a:pt x="810095" y="669169"/>
                  <a:pt x="813407" y="654709"/>
                  <a:pt x="817419" y="640667"/>
                </a:cubicBezTo>
                <a:cubicBezTo>
                  <a:pt x="827465" y="605506"/>
                  <a:pt x="830889" y="576909"/>
                  <a:pt x="845128" y="543685"/>
                </a:cubicBezTo>
                <a:cubicBezTo>
                  <a:pt x="856942" y="516118"/>
                  <a:pt x="898637" y="438260"/>
                  <a:pt x="914400" y="418994"/>
                </a:cubicBezTo>
                <a:cubicBezTo>
                  <a:pt x="939214" y="388665"/>
                  <a:pt x="969819" y="363576"/>
                  <a:pt x="997528" y="335867"/>
                </a:cubicBezTo>
                <a:lnTo>
                  <a:pt x="1080655" y="252740"/>
                </a:lnTo>
                <a:cubicBezTo>
                  <a:pt x="1131008" y="202388"/>
                  <a:pt x="1115429" y="214047"/>
                  <a:pt x="1177637" y="169612"/>
                </a:cubicBezTo>
                <a:cubicBezTo>
                  <a:pt x="1191186" y="159934"/>
                  <a:pt x="1203251" y="146688"/>
                  <a:pt x="1219200" y="141903"/>
                </a:cubicBezTo>
                <a:cubicBezTo>
                  <a:pt x="1250478" y="132520"/>
                  <a:pt x="1283855" y="132667"/>
                  <a:pt x="1316182" y="128049"/>
                </a:cubicBezTo>
                <a:cubicBezTo>
                  <a:pt x="1342284" y="101947"/>
                  <a:pt x="1364589" y="74207"/>
                  <a:pt x="1399310" y="58776"/>
                </a:cubicBezTo>
                <a:cubicBezTo>
                  <a:pt x="1426000" y="46914"/>
                  <a:pt x="1482437" y="31067"/>
                  <a:pt x="1482437" y="31067"/>
                </a:cubicBezTo>
                <a:cubicBezTo>
                  <a:pt x="1496291" y="35685"/>
                  <a:pt x="1513674" y="34596"/>
                  <a:pt x="1524000" y="44922"/>
                </a:cubicBezTo>
                <a:cubicBezTo>
                  <a:pt x="1534326" y="55248"/>
                  <a:pt x="1523687" y="82943"/>
                  <a:pt x="1537855" y="86485"/>
                </a:cubicBezTo>
                <a:cubicBezTo>
                  <a:pt x="1554009" y="90523"/>
                  <a:pt x="1564203" y="65539"/>
                  <a:pt x="1579419" y="58776"/>
                </a:cubicBezTo>
                <a:cubicBezTo>
                  <a:pt x="1606109" y="46914"/>
                  <a:pt x="1662546" y="31067"/>
                  <a:pt x="1662546" y="31067"/>
                </a:cubicBezTo>
                <a:cubicBezTo>
                  <a:pt x="1800056" y="76905"/>
                  <a:pt x="1589999" y="0"/>
                  <a:pt x="1745673" y="86485"/>
                </a:cubicBezTo>
                <a:cubicBezTo>
                  <a:pt x="1771205" y="100670"/>
                  <a:pt x="1828800" y="114194"/>
                  <a:pt x="1828800" y="114194"/>
                </a:cubicBezTo>
                <a:cubicBezTo>
                  <a:pt x="1927724" y="81220"/>
                  <a:pt x="1887625" y="102687"/>
                  <a:pt x="1953491" y="58776"/>
                </a:cubicBezTo>
                <a:cubicBezTo>
                  <a:pt x="2027382" y="63394"/>
                  <a:pt x="2101496" y="65264"/>
                  <a:pt x="2175164" y="72631"/>
                </a:cubicBezTo>
                <a:cubicBezTo>
                  <a:pt x="2194111" y="74526"/>
                  <a:pt x="2213551" y="77970"/>
                  <a:pt x="2230582" y="86485"/>
                </a:cubicBezTo>
                <a:cubicBezTo>
                  <a:pt x="2251235" y="96812"/>
                  <a:pt x="2267210" y="114628"/>
                  <a:pt x="2286000" y="128049"/>
                </a:cubicBezTo>
                <a:cubicBezTo>
                  <a:pt x="2299550" y="137727"/>
                  <a:pt x="2313709" y="146522"/>
                  <a:pt x="2327564" y="155758"/>
                </a:cubicBezTo>
                <a:cubicBezTo>
                  <a:pt x="2336800" y="169613"/>
                  <a:pt x="2343499" y="185548"/>
                  <a:pt x="2355273" y="197322"/>
                </a:cubicBezTo>
                <a:cubicBezTo>
                  <a:pt x="2387166" y="229215"/>
                  <a:pt x="2409860" y="228287"/>
                  <a:pt x="2452255" y="238885"/>
                </a:cubicBezTo>
                <a:cubicBezTo>
                  <a:pt x="2489200" y="229649"/>
                  <a:pt x="2527301" y="224190"/>
                  <a:pt x="2563091" y="211176"/>
                </a:cubicBezTo>
                <a:cubicBezTo>
                  <a:pt x="2578740" y="205486"/>
                  <a:pt x="2588033" y="184445"/>
                  <a:pt x="2604655" y="183467"/>
                </a:cubicBezTo>
                <a:cubicBezTo>
                  <a:pt x="2669363" y="179661"/>
                  <a:pt x="2733964" y="192704"/>
                  <a:pt x="2798619" y="197322"/>
                </a:cubicBezTo>
                <a:cubicBezTo>
                  <a:pt x="2892519" y="228621"/>
                  <a:pt x="2777968" y="193192"/>
                  <a:pt x="2937164" y="225031"/>
                </a:cubicBezTo>
                <a:cubicBezTo>
                  <a:pt x="2951484" y="227895"/>
                  <a:pt x="2964873" y="234267"/>
                  <a:pt x="2978728" y="238885"/>
                </a:cubicBezTo>
                <a:cubicBezTo>
                  <a:pt x="3072256" y="301238"/>
                  <a:pt x="2955181" y="231821"/>
                  <a:pt x="3117273" y="280449"/>
                </a:cubicBezTo>
                <a:cubicBezTo>
                  <a:pt x="3133222" y="285234"/>
                  <a:pt x="3144380" y="299897"/>
                  <a:pt x="3158837" y="308158"/>
                </a:cubicBezTo>
                <a:cubicBezTo>
                  <a:pt x="3176769" y="318405"/>
                  <a:pt x="3195782" y="326631"/>
                  <a:pt x="3214255" y="335867"/>
                </a:cubicBezTo>
                <a:cubicBezTo>
                  <a:pt x="3223491" y="349722"/>
                  <a:pt x="3228962" y="367029"/>
                  <a:pt x="3241964" y="377431"/>
                </a:cubicBezTo>
                <a:cubicBezTo>
                  <a:pt x="3253368" y="386554"/>
                  <a:pt x="3273201" y="380958"/>
                  <a:pt x="3283528" y="391285"/>
                </a:cubicBezTo>
                <a:cubicBezTo>
                  <a:pt x="3307076" y="414833"/>
                  <a:pt x="3338946" y="474412"/>
                  <a:pt x="3338946" y="474412"/>
                </a:cubicBezTo>
                <a:lnTo>
                  <a:pt x="3366655" y="557540"/>
                </a:lnTo>
                <a:lnTo>
                  <a:pt x="3380510" y="599103"/>
                </a:lnTo>
                <a:cubicBezTo>
                  <a:pt x="3375892" y="626812"/>
                  <a:pt x="3372749" y="654808"/>
                  <a:pt x="3366655" y="682231"/>
                </a:cubicBezTo>
                <a:cubicBezTo>
                  <a:pt x="3363487" y="696487"/>
                  <a:pt x="3351187" y="709280"/>
                  <a:pt x="3352800" y="723794"/>
                </a:cubicBezTo>
                <a:cubicBezTo>
                  <a:pt x="3356026" y="752824"/>
                  <a:pt x="3373426" y="778586"/>
                  <a:pt x="3380510" y="806922"/>
                </a:cubicBezTo>
                <a:cubicBezTo>
                  <a:pt x="3385128" y="825395"/>
                  <a:pt x="3386863" y="844838"/>
                  <a:pt x="3394364" y="862340"/>
                </a:cubicBezTo>
                <a:cubicBezTo>
                  <a:pt x="3400923" y="877645"/>
                  <a:pt x="3412837" y="890049"/>
                  <a:pt x="3422073" y="903903"/>
                </a:cubicBezTo>
                <a:cubicBezTo>
                  <a:pt x="3417455" y="991649"/>
                  <a:pt x="3416174" y="1079634"/>
                  <a:pt x="3408219" y="1167140"/>
                </a:cubicBezTo>
                <a:cubicBezTo>
                  <a:pt x="3406897" y="1181684"/>
                  <a:pt x="3400895" y="1195641"/>
                  <a:pt x="3394364" y="1208703"/>
                </a:cubicBezTo>
                <a:cubicBezTo>
                  <a:pt x="3386917" y="1223596"/>
                  <a:pt x="3377315" y="1237475"/>
                  <a:pt x="3366655" y="1250267"/>
                </a:cubicBezTo>
                <a:cubicBezTo>
                  <a:pt x="3354112" y="1265319"/>
                  <a:pt x="3338946" y="1277976"/>
                  <a:pt x="3325091" y="1291831"/>
                </a:cubicBezTo>
                <a:cubicBezTo>
                  <a:pt x="3283527" y="1287213"/>
                  <a:pt x="3241407" y="1286178"/>
                  <a:pt x="3200400" y="1277976"/>
                </a:cubicBezTo>
                <a:cubicBezTo>
                  <a:pt x="3171759" y="1272248"/>
                  <a:pt x="3144982" y="1259503"/>
                  <a:pt x="3117273" y="1250267"/>
                </a:cubicBezTo>
                <a:lnTo>
                  <a:pt x="3075710" y="1236412"/>
                </a:lnTo>
                <a:cubicBezTo>
                  <a:pt x="3061855" y="1245649"/>
                  <a:pt x="3042971" y="1250002"/>
                  <a:pt x="3034146" y="1264122"/>
                </a:cubicBezTo>
                <a:cubicBezTo>
                  <a:pt x="3018666" y="1288890"/>
                  <a:pt x="3006437" y="1347249"/>
                  <a:pt x="3006437" y="1347249"/>
                </a:cubicBezTo>
                <a:cubicBezTo>
                  <a:pt x="3001819" y="1398049"/>
                  <a:pt x="3007797" y="1450961"/>
                  <a:pt x="2992582" y="1499649"/>
                </a:cubicBezTo>
                <a:cubicBezTo>
                  <a:pt x="2983762" y="1527874"/>
                  <a:pt x="2954906" y="1545265"/>
                  <a:pt x="2937164" y="1568922"/>
                </a:cubicBezTo>
                <a:cubicBezTo>
                  <a:pt x="2890983" y="1630496"/>
                  <a:pt x="2932545" y="1595092"/>
                  <a:pt x="2867891" y="1638194"/>
                </a:cubicBezTo>
                <a:cubicBezTo>
                  <a:pt x="2794000" y="1633576"/>
                  <a:pt x="2719847" y="1632090"/>
                  <a:pt x="2646219" y="1624340"/>
                </a:cubicBezTo>
                <a:cubicBezTo>
                  <a:pt x="2631695" y="1622811"/>
                  <a:pt x="2617717" y="1603954"/>
                  <a:pt x="2604655" y="1610485"/>
                </a:cubicBezTo>
                <a:cubicBezTo>
                  <a:pt x="2591593" y="1617016"/>
                  <a:pt x="2597331" y="1638987"/>
                  <a:pt x="2590800" y="1652049"/>
                </a:cubicBezTo>
                <a:cubicBezTo>
                  <a:pt x="2573323" y="1687002"/>
                  <a:pt x="2561153" y="1695550"/>
                  <a:pt x="2535382" y="1721322"/>
                </a:cubicBezTo>
                <a:cubicBezTo>
                  <a:pt x="2511737" y="1886840"/>
                  <a:pt x="2535310" y="1763138"/>
                  <a:pt x="2507673" y="1859867"/>
                </a:cubicBezTo>
                <a:cubicBezTo>
                  <a:pt x="2502442" y="1878176"/>
                  <a:pt x="2501320" y="1897783"/>
                  <a:pt x="2493819" y="1915285"/>
                </a:cubicBezTo>
                <a:cubicBezTo>
                  <a:pt x="2487260" y="1930590"/>
                  <a:pt x="2482438" y="1953583"/>
                  <a:pt x="2466110" y="1956849"/>
                </a:cubicBezTo>
                <a:cubicBezTo>
                  <a:pt x="2384471" y="1973177"/>
                  <a:pt x="2299855" y="1966085"/>
                  <a:pt x="2216728" y="1970703"/>
                </a:cubicBezTo>
                <a:cubicBezTo>
                  <a:pt x="2202873" y="1979939"/>
                  <a:pt x="2182611" y="1983519"/>
                  <a:pt x="2175164" y="1998412"/>
                </a:cubicBezTo>
                <a:cubicBezTo>
                  <a:pt x="2154263" y="2040214"/>
                  <a:pt x="2147183" y="2128720"/>
                  <a:pt x="2133600" y="2178522"/>
                </a:cubicBezTo>
                <a:cubicBezTo>
                  <a:pt x="2110771" y="2262227"/>
                  <a:pt x="2116309" y="2246022"/>
                  <a:pt x="2078182" y="2303212"/>
                </a:cubicBezTo>
                <a:cubicBezTo>
                  <a:pt x="2036140" y="2429343"/>
                  <a:pt x="2100637" y="2230118"/>
                  <a:pt x="2050473" y="2414049"/>
                </a:cubicBezTo>
                <a:cubicBezTo>
                  <a:pt x="2042788" y="2442228"/>
                  <a:pt x="2032000" y="2469467"/>
                  <a:pt x="2022764" y="2497176"/>
                </a:cubicBezTo>
                <a:cubicBezTo>
                  <a:pt x="2018146" y="2511031"/>
                  <a:pt x="2019237" y="2528414"/>
                  <a:pt x="2008910" y="2538740"/>
                </a:cubicBezTo>
                <a:lnTo>
                  <a:pt x="1981200" y="2566449"/>
                </a:lnTo>
                <a:cubicBezTo>
                  <a:pt x="1976582" y="2580303"/>
                  <a:pt x="1981514" y="2604470"/>
                  <a:pt x="1967346" y="2608012"/>
                </a:cubicBezTo>
                <a:cubicBezTo>
                  <a:pt x="1951192" y="2612050"/>
                  <a:pt x="1936747" y="2592834"/>
                  <a:pt x="1925782" y="2580303"/>
                </a:cubicBezTo>
                <a:cubicBezTo>
                  <a:pt x="1903852" y="2555241"/>
                  <a:pt x="1888837" y="2524885"/>
                  <a:pt x="1870364" y="2497176"/>
                </a:cubicBezTo>
                <a:lnTo>
                  <a:pt x="1787237" y="2372485"/>
                </a:lnTo>
                <a:cubicBezTo>
                  <a:pt x="1781044" y="2363195"/>
                  <a:pt x="1748739" y="2308852"/>
                  <a:pt x="1731819" y="2303212"/>
                </a:cubicBezTo>
                <a:cubicBezTo>
                  <a:pt x="1700839" y="2292885"/>
                  <a:pt x="1667164" y="2293976"/>
                  <a:pt x="1634837" y="2289358"/>
                </a:cubicBezTo>
                <a:cubicBezTo>
                  <a:pt x="1551710" y="2293976"/>
                  <a:pt x="1468068" y="2292885"/>
                  <a:pt x="1385455" y="2303212"/>
                </a:cubicBezTo>
                <a:cubicBezTo>
                  <a:pt x="1356473" y="2306835"/>
                  <a:pt x="1302328" y="2330922"/>
                  <a:pt x="1302328" y="2330922"/>
                </a:cubicBezTo>
                <a:cubicBezTo>
                  <a:pt x="1284671" y="2357407"/>
                  <a:pt x="1261775" y="2397638"/>
                  <a:pt x="1233055" y="2414049"/>
                </a:cubicBezTo>
                <a:cubicBezTo>
                  <a:pt x="1216523" y="2423496"/>
                  <a:pt x="1196511" y="2425386"/>
                  <a:pt x="1177637" y="2427903"/>
                </a:cubicBezTo>
                <a:cubicBezTo>
                  <a:pt x="1127075" y="2434645"/>
                  <a:pt x="1076037" y="2437140"/>
                  <a:pt x="1025237" y="2441758"/>
                </a:cubicBezTo>
                <a:cubicBezTo>
                  <a:pt x="1011382" y="2446376"/>
                  <a:pt x="996735" y="2449081"/>
                  <a:pt x="983673" y="2455612"/>
                </a:cubicBezTo>
                <a:cubicBezTo>
                  <a:pt x="926825" y="2484036"/>
                  <a:pt x="957349" y="2476672"/>
                  <a:pt x="914400" y="2511031"/>
                </a:cubicBezTo>
                <a:cubicBezTo>
                  <a:pt x="901398" y="2521433"/>
                  <a:pt x="886691" y="2529504"/>
                  <a:pt x="872837" y="2538740"/>
                </a:cubicBezTo>
                <a:cubicBezTo>
                  <a:pt x="865288" y="2561386"/>
                  <a:pt x="853889" y="2607732"/>
                  <a:pt x="831273" y="2621867"/>
                </a:cubicBezTo>
                <a:cubicBezTo>
                  <a:pt x="806505" y="2637347"/>
                  <a:pt x="748146" y="2649576"/>
                  <a:pt x="748146" y="2649576"/>
                </a:cubicBezTo>
                <a:cubicBezTo>
                  <a:pt x="738910" y="2663431"/>
                  <a:pt x="734292" y="2681904"/>
                  <a:pt x="720437" y="2691140"/>
                </a:cubicBezTo>
                <a:cubicBezTo>
                  <a:pt x="704594" y="2701702"/>
                  <a:pt x="682521" y="2697493"/>
                  <a:pt x="665019" y="2704994"/>
                </a:cubicBezTo>
                <a:cubicBezTo>
                  <a:pt x="649714" y="2711553"/>
                  <a:pt x="637310" y="2723467"/>
                  <a:pt x="623455" y="2732703"/>
                </a:cubicBezTo>
                <a:cubicBezTo>
                  <a:pt x="434036" y="2723232"/>
                  <a:pt x="352406" y="2722224"/>
                  <a:pt x="180110" y="2704994"/>
                </a:cubicBezTo>
                <a:cubicBezTo>
                  <a:pt x="143062" y="2701289"/>
                  <a:pt x="106073" y="2696802"/>
                  <a:pt x="69273" y="2691140"/>
                </a:cubicBezTo>
                <a:cubicBezTo>
                  <a:pt x="45999" y="2687559"/>
                  <a:pt x="23091" y="2681903"/>
                  <a:pt x="0" y="2677285"/>
                </a:cubicBezTo>
                <a:cubicBezTo>
                  <a:pt x="15553" y="2583972"/>
                  <a:pt x="30019" y="2679595"/>
                  <a:pt x="41564" y="26357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422857" y="4139206"/>
            <a:ext cx="4938713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422857" y="4705943"/>
            <a:ext cx="4938713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669566" y="4154389"/>
            <a:ext cx="1700213" cy="5502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88" dirty="0">
                <a:solidFill>
                  <a:prstClr val="black"/>
                </a:solidFill>
                <a:cs typeface="Arial" pitchFamily="34" charset="0"/>
              </a:rPr>
              <a:t>“Controlling layer” (upslope winds)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rot="5400000">
            <a:off x="5269419" y="4423421"/>
            <a:ext cx="566738" cy="168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627623" y="5068591"/>
            <a:ext cx="1558529" cy="5502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88" dirty="0">
                <a:solidFill>
                  <a:prstClr val="black"/>
                </a:solidFill>
                <a:cs typeface="Arial" pitchFamily="34" charset="0"/>
              </a:rPr>
              <a:t>Surface friction and barrier jet</a:t>
            </a:r>
          </a:p>
        </p:txBody>
      </p:sp>
      <p:cxnSp>
        <p:nvCxnSpPr>
          <p:cNvPr id="64" name="Straight Connector 63"/>
          <p:cNvCxnSpPr/>
          <p:nvPr/>
        </p:nvCxnSpPr>
        <p:spPr>
          <a:xfrm rot="5400000">
            <a:off x="7211676" y="4827387"/>
            <a:ext cx="8096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7373601" y="4827387"/>
            <a:ext cx="8096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800119" y="5137745"/>
            <a:ext cx="1108174" cy="6806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56" dirty="0">
                <a:solidFill>
                  <a:prstClr val="black"/>
                </a:solidFill>
                <a:cs typeface="Arial" pitchFamily="34" charset="0"/>
              </a:rPr>
              <a:t>S-PROF precipitation profiler; surface met;  </a:t>
            </a:r>
            <a:r>
              <a:rPr lang="en-US" sz="956" dirty="0" err="1">
                <a:solidFill>
                  <a:prstClr val="black"/>
                </a:solidFill>
                <a:cs typeface="Arial" pitchFamily="34" charset="0"/>
              </a:rPr>
              <a:t>disdrometer</a:t>
            </a:r>
            <a:endParaRPr lang="en-US" sz="956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rot="5400000" flipH="1" flipV="1">
            <a:off x="7212519" y="5013772"/>
            <a:ext cx="242888" cy="16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199"/>
          <p:cNvGrpSpPr>
            <a:grpSpLocks/>
          </p:cNvGrpSpPr>
          <p:nvPr/>
        </p:nvGrpSpPr>
        <p:grpSpPr bwMode="auto">
          <a:xfrm>
            <a:off x="1422857" y="3607893"/>
            <a:ext cx="7691438" cy="321305"/>
            <a:chOff x="1147339" y="3171824"/>
            <a:chExt cx="7239000" cy="302210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1147339" y="3325712"/>
              <a:ext cx="7239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500139" y="3171824"/>
              <a:ext cx="994179" cy="3022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88" dirty="0">
                  <a:solidFill>
                    <a:prstClr val="black"/>
                  </a:solidFill>
                  <a:cs typeface="Arial" pitchFamily="34" charset="0"/>
                </a:rPr>
                <a:t>Snow  level</a:t>
              </a:r>
            </a:p>
          </p:txBody>
        </p:sp>
      </p:grpSp>
      <p:grpSp>
        <p:nvGrpSpPr>
          <p:cNvPr id="71" name="Group 193"/>
          <p:cNvGrpSpPr>
            <a:grpSpLocks/>
          </p:cNvGrpSpPr>
          <p:nvPr/>
        </p:nvGrpSpPr>
        <p:grpSpPr bwMode="auto">
          <a:xfrm>
            <a:off x="1486955" y="1148660"/>
            <a:ext cx="939502" cy="366017"/>
            <a:chOff x="867845" y="833294"/>
            <a:chExt cx="1371600" cy="533398"/>
          </a:xfrm>
        </p:grpSpPr>
        <p:sp>
          <p:nvSpPr>
            <p:cNvPr id="72" name="Flowchart: Magnetic Disk 35"/>
            <p:cNvSpPr/>
            <p:nvPr/>
          </p:nvSpPr>
          <p:spPr>
            <a:xfrm rot="20400000" flipH="1">
              <a:off x="1412052" y="921784"/>
              <a:ext cx="302886" cy="380998"/>
            </a:xfrm>
            <a:prstGeom prst="flowChartMagneticDisk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13">
                <a:solidFill>
                  <a:prstClr val="white"/>
                </a:solidFill>
              </a:endParaRPr>
            </a:p>
          </p:txBody>
        </p:sp>
        <p:sp>
          <p:nvSpPr>
            <p:cNvPr id="73" name="Parallelogram 72"/>
            <p:cNvSpPr/>
            <p:nvPr/>
          </p:nvSpPr>
          <p:spPr>
            <a:xfrm rot="20400000" flipV="1">
              <a:off x="1781424" y="833294"/>
              <a:ext cx="458021" cy="228599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13">
                <a:solidFill>
                  <a:prstClr val="white"/>
                </a:solidFill>
              </a:endParaRPr>
            </a:p>
          </p:txBody>
        </p:sp>
        <p:sp>
          <p:nvSpPr>
            <p:cNvPr id="74" name="Parallelogram 73"/>
            <p:cNvSpPr/>
            <p:nvPr/>
          </p:nvSpPr>
          <p:spPr>
            <a:xfrm rot="20400000" flipV="1">
              <a:off x="867845" y="1138093"/>
              <a:ext cx="458021" cy="228599"/>
            </a:xfrm>
            <a:prstGeom prst="parallelogram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13">
                <a:solidFill>
                  <a:prstClr val="white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 rot="20400000" flipH="1">
              <a:off x="1217517" y="1189712"/>
              <a:ext cx="2265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20400000" flipH="1">
              <a:off x="1678000" y="1029939"/>
              <a:ext cx="22901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123"/>
          <p:cNvGrpSpPr>
            <a:grpSpLocks/>
          </p:cNvGrpSpPr>
          <p:nvPr/>
        </p:nvGrpSpPr>
        <p:grpSpPr bwMode="auto">
          <a:xfrm flipV="1">
            <a:off x="5745920" y="3005731"/>
            <a:ext cx="1528167" cy="1619250"/>
            <a:chOff x="4219586" y="147637"/>
            <a:chExt cx="1438266" cy="1524000"/>
          </a:xfrm>
        </p:grpSpPr>
        <p:sp>
          <p:nvSpPr>
            <p:cNvPr id="78" name="Circular Arrow 77"/>
            <p:cNvSpPr/>
            <p:nvPr/>
          </p:nvSpPr>
          <p:spPr>
            <a:xfrm>
              <a:off x="4438660" y="147637"/>
              <a:ext cx="1219192" cy="15240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36866"/>
                <a:gd name="adj5" fmla="val 125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13">
                <a:solidFill>
                  <a:prstClr val="black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219586" y="223837"/>
              <a:ext cx="838195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913">
                <a:solidFill>
                  <a:prstClr val="white"/>
                </a:solidFill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333120" y="2830315"/>
            <a:ext cx="1570336" cy="5502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88" dirty="0">
                <a:solidFill>
                  <a:prstClr val="black"/>
                </a:solidFill>
                <a:cs typeface="Arial" pitchFamily="34" charset="0"/>
              </a:rPr>
              <a:t>Orographic cloud and precipitation</a:t>
            </a:r>
          </a:p>
        </p:txBody>
      </p:sp>
      <p:cxnSp>
        <p:nvCxnSpPr>
          <p:cNvPr id="81" name="Straight Connector 80"/>
          <p:cNvCxnSpPr/>
          <p:nvPr/>
        </p:nvCxnSpPr>
        <p:spPr>
          <a:xfrm rot="16200000" flipH="1">
            <a:off x="5794832" y="5186659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 flipH="1">
            <a:off x="5951697" y="5120876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16200000" flipH="1">
            <a:off x="6174344" y="4969071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6200000" flipH="1">
            <a:off x="6361570" y="4867868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H="1">
            <a:off x="6442532" y="4822327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6200000" flipH="1">
            <a:off x="6604457" y="4751486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16200000" flipH="1">
            <a:off x="6523495" y="4786906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16200000" flipH="1">
            <a:off x="7439382" y="4766665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6200000" flipH="1">
            <a:off x="7565888" y="4888109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6200000" flipH="1">
            <a:off x="7712632" y="5065215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6200000" flipH="1">
            <a:off x="6928307" y="4635101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 flipH="1">
            <a:off x="6847345" y="4660402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6200000" flipH="1">
            <a:off x="6280607" y="4908349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16200000" flipH="1">
            <a:off x="6761322" y="4685703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16200000" flipH="1">
            <a:off x="6685420" y="4721124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16200000" flipH="1">
            <a:off x="6073140" y="5034855"/>
            <a:ext cx="323850" cy="1619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160"/>
          <p:cNvGrpSpPr>
            <a:grpSpLocks/>
          </p:cNvGrpSpPr>
          <p:nvPr/>
        </p:nvGrpSpPr>
        <p:grpSpPr bwMode="auto">
          <a:xfrm>
            <a:off x="6634819" y="3238499"/>
            <a:ext cx="242888" cy="242888"/>
            <a:chOff x="5583518" y="1047750"/>
            <a:chExt cx="228600" cy="228600"/>
          </a:xfrm>
        </p:grpSpPr>
        <p:cxnSp>
          <p:nvCxnSpPr>
            <p:cNvPr id="98" name="Straight Connector 97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61"/>
          <p:cNvGrpSpPr>
            <a:grpSpLocks/>
          </p:cNvGrpSpPr>
          <p:nvPr/>
        </p:nvGrpSpPr>
        <p:grpSpPr bwMode="auto">
          <a:xfrm>
            <a:off x="7474804" y="3445965"/>
            <a:ext cx="242888" cy="242888"/>
            <a:chOff x="5583518" y="1047750"/>
            <a:chExt cx="228600" cy="228600"/>
          </a:xfrm>
        </p:grpSpPr>
        <p:cxnSp>
          <p:nvCxnSpPr>
            <p:cNvPr id="105" name="Straight Connector 104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68"/>
          <p:cNvGrpSpPr>
            <a:grpSpLocks/>
          </p:cNvGrpSpPr>
          <p:nvPr/>
        </p:nvGrpSpPr>
        <p:grpSpPr bwMode="auto">
          <a:xfrm>
            <a:off x="6766383" y="2681885"/>
            <a:ext cx="139998" cy="141685"/>
            <a:chOff x="5583518" y="1047750"/>
            <a:chExt cx="228600" cy="228600"/>
          </a:xfrm>
        </p:grpSpPr>
        <p:cxnSp>
          <p:nvCxnSpPr>
            <p:cNvPr id="112" name="Straight Connector 111"/>
            <p:cNvCxnSpPr/>
            <p:nvPr/>
          </p:nvCxnSpPr>
          <p:spPr>
            <a:xfrm rot="5400000">
              <a:off x="5584896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3600000">
              <a:off x="5584896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7200000">
              <a:off x="5584896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75"/>
          <p:cNvGrpSpPr>
            <a:grpSpLocks/>
          </p:cNvGrpSpPr>
          <p:nvPr/>
        </p:nvGrpSpPr>
        <p:grpSpPr bwMode="auto">
          <a:xfrm>
            <a:off x="6680359" y="2924768"/>
            <a:ext cx="161925" cy="161925"/>
            <a:chOff x="5583518" y="1047750"/>
            <a:chExt cx="228600" cy="228600"/>
          </a:xfrm>
        </p:grpSpPr>
        <p:cxnSp>
          <p:nvCxnSpPr>
            <p:cNvPr id="119" name="Straight Connector 118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Oval 124"/>
          <p:cNvSpPr/>
          <p:nvPr/>
        </p:nvSpPr>
        <p:spPr>
          <a:xfrm>
            <a:off x="7495044" y="4118965"/>
            <a:ext cx="80963" cy="80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639878" y="3860898"/>
            <a:ext cx="80963" cy="80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409021" y="3891258"/>
            <a:ext cx="80963" cy="80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7813834" y="3896318"/>
            <a:ext cx="80963" cy="80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6518434" y="4220168"/>
            <a:ext cx="80963" cy="80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495044" y="4382093"/>
            <a:ext cx="80963" cy="80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7171194" y="4301130"/>
            <a:ext cx="80963" cy="80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685419" y="4058243"/>
            <a:ext cx="80963" cy="80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35804" y="144162"/>
            <a:ext cx="4868510" cy="8771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550" b="1" dirty="0">
                <a:solidFill>
                  <a:prstClr val="black"/>
                </a:solidFill>
                <a:cs typeface="Arial" pitchFamily="34" charset="0"/>
              </a:rPr>
              <a:t>Atmospheric River Observatory</a:t>
            </a:r>
          </a:p>
          <a:p>
            <a:pPr algn="ctr">
              <a:defRPr/>
            </a:pPr>
            <a:r>
              <a:rPr lang="en-US" sz="2550" b="1" dirty="0">
                <a:solidFill>
                  <a:prstClr val="black"/>
                </a:solidFill>
                <a:cs typeface="Arial" pitchFamily="34" charset="0"/>
              </a:rPr>
              <a:t>(ARO)</a:t>
            </a:r>
          </a:p>
        </p:txBody>
      </p:sp>
      <p:grpSp>
        <p:nvGrpSpPr>
          <p:cNvPr id="134" name="Group 223"/>
          <p:cNvGrpSpPr>
            <a:grpSpLocks/>
          </p:cNvGrpSpPr>
          <p:nvPr/>
        </p:nvGrpSpPr>
        <p:grpSpPr bwMode="auto">
          <a:xfrm>
            <a:off x="3441859" y="6416274"/>
            <a:ext cx="3967163" cy="484748"/>
            <a:chOff x="3062288" y="6005512"/>
            <a:chExt cx="3733800" cy="455939"/>
          </a:xfrm>
        </p:grpSpPr>
        <p:cxnSp>
          <p:nvCxnSpPr>
            <p:cNvPr id="135" name="Straight Arrow Connector 134"/>
            <p:cNvCxnSpPr/>
            <p:nvPr/>
          </p:nvCxnSpPr>
          <p:spPr>
            <a:xfrm>
              <a:off x="3062288" y="6235552"/>
              <a:ext cx="3733800" cy="158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3481388" y="6005512"/>
              <a:ext cx="2895600" cy="4559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75" dirty="0">
                  <a:solidFill>
                    <a:prstClr val="black"/>
                  </a:solidFill>
                  <a:cs typeface="Arial" pitchFamily="34" charset="0"/>
                </a:rPr>
                <a:t>0-50 km between wind profiler/GPS-met site and S-PROF precipitation profiler</a:t>
              </a:r>
            </a:p>
          </p:txBody>
        </p:sp>
      </p:grpSp>
      <p:sp>
        <p:nvSpPr>
          <p:cNvPr id="137" name="Freeform 136"/>
          <p:cNvSpPr/>
          <p:nvPr/>
        </p:nvSpPr>
        <p:spPr>
          <a:xfrm>
            <a:off x="5430504" y="4812210"/>
            <a:ext cx="3359944" cy="792758"/>
          </a:xfrm>
          <a:custGeom>
            <a:avLst/>
            <a:gdLst>
              <a:gd name="connsiteX0" fmla="*/ 0 w 1909618"/>
              <a:gd name="connsiteY0" fmla="*/ 378691 h 378691"/>
              <a:gd name="connsiteX1" fmla="*/ 318655 w 1909618"/>
              <a:gd name="connsiteY1" fmla="*/ 157019 h 378691"/>
              <a:gd name="connsiteX2" fmla="*/ 914400 w 1909618"/>
              <a:gd name="connsiteY2" fmla="*/ 18473 h 378691"/>
              <a:gd name="connsiteX3" fmla="*/ 1745673 w 1909618"/>
              <a:gd name="connsiteY3" fmla="*/ 267855 h 378691"/>
              <a:gd name="connsiteX4" fmla="*/ 1898073 w 1909618"/>
              <a:gd name="connsiteY4" fmla="*/ 378691 h 378691"/>
              <a:gd name="connsiteX5" fmla="*/ 1898073 w 1909618"/>
              <a:gd name="connsiteY5" fmla="*/ 378691 h 378691"/>
              <a:gd name="connsiteX0" fmla="*/ 0 w 1898073"/>
              <a:gd name="connsiteY0" fmla="*/ 397164 h 397164"/>
              <a:gd name="connsiteX1" fmla="*/ 318655 w 1898073"/>
              <a:gd name="connsiteY1" fmla="*/ 175492 h 397164"/>
              <a:gd name="connsiteX2" fmla="*/ 1295812 w 1898073"/>
              <a:gd name="connsiteY2" fmla="*/ 18473 h 397164"/>
              <a:gd name="connsiteX3" fmla="*/ 1745673 w 1898073"/>
              <a:gd name="connsiteY3" fmla="*/ 286328 h 397164"/>
              <a:gd name="connsiteX4" fmla="*/ 1898073 w 1898073"/>
              <a:gd name="connsiteY4" fmla="*/ 397164 h 397164"/>
              <a:gd name="connsiteX5" fmla="*/ 1898073 w 1898073"/>
              <a:gd name="connsiteY5" fmla="*/ 397164 h 397164"/>
              <a:gd name="connsiteX0" fmla="*/ 0 w 1898073"/>
              <a:gd name="connsiteY0" fmla="*/ 395563 h 395563"/>
              <a:gd name="connsiteX1" fmla="*/ 477405 w 1898073"/>
              <a:gd name="connsiteY1" fmla="*/ 183496 h 395563"/>
              <a:gd name="connsiteX2" fmla="*/ 1295812 w 1898073"/>
              <a:gd name="connsiteY2" fmla="*/ 16872 h 395563"/>
              <a:gd name="connsiteX3" fmla="*/ 1745673 w 1898073"/>
              <a:gd name="connsiteY3" fmla="*/ 284727 h 395563"/>
              <a:gd name="connsiteX4" fmla="*/ 1898073 w 1898073"/>
              <a:gd name="connsiteY4" fmla="*/ 395563 h 395563"/>
              <a:gd name="connsiteX5" fmla="*/ 1898073 w 1898073"/>
              <a:gd name="connsiteY5" fmla="*/ 395563 h 395563"/>
              <a:gd name="connsiteX0" fmla="*/ 0 w 1898073"/>
              <a:gd name="connsiteY0" fmla="*/ 402506 h 402506"/>
              <a:gd name="connsiteX1" fmla="*/ 613807 w 1898073"/>
              <a:gd name="connsiteY1" fmla="*/ 148782 h 402506"/>
              <a:gd name="connsiteX2" fmla="*/ 1295812 w 1898073"/>
              <a:gd name="connsiteY2" fmla="*/ 23815 h 402506"/>
              <a:gd name="connsiteX3" fmla="*/ 1745673 w 1898073"/>
              <a:gd name="connsiteY3" fmla="*/ 291670 h 402506"/>
              <a:gd name="connsiteX4" fmla="*/ 1898073 w 1898073"/>
              <a:gd name="connsiteY4" fmla="*/ 402506 h 402506"/>
              <a:gd name="connsiteX5" fmla="*/ 1898073 w 1898073"/>
              <a:gd name="connsiteY5" fmla="*/ 402506 h 402506"/>
              <a:gd name="connsiteX0" fmla="*/ 0 w 1898073"/>
              <a:gd name="connsiteY0" fmla="*/ 399519 h 399519"/>
              <a:gd name="connsiteX1" fmla="*/ 613807 w 1898073"/>
              <a:gd name="connsiteY1" fmla="*/ 145795 h 399519"/>
              <a:gd name="connsiteX2" fmla="*/ 1295812 w 1898073"/>
              <a:gd name="connsiteY2" fmla="*/ 20828 h 399519"/>
              <a:gd name="connsiteX3" fmla="*/ 1773218 w 1898073"/>
              <a:gd name="connsiteY3" fmla="*/ 270764 h 399519"/>
              <a:gd name="connsiteX4" fmla="*/ 1898073 w 1898073"/>
              <a:gd name="connsiteY4" fmla="*/ 399519 h 399519"/>
              <a:gd name="connsiteX5" fmla="*/ 1898073 w 1898073"/>
              <a:gd name="connsiteY5" fmla="*/ 399519 h 399519"/>
              <a:gd name="connsiteX0" fmla="*/ 0 w 2114221"/>
              <a:gd name="connsiteY0" fmla="*/ 399519 h 399519"/>
              <a:gd name="connsiteX1" fmla="*/ 613807 w 2114221"/>
              <a:gd name="connsiteY1" fmla="*/ 145795 h 399519"/>
              <a:gd name="connsiteX2" fmla="*/ 1295812 w 2114221"/>
              <a:gd name="connsiteY2" fmla="*/ 20828 h 399519"/>
              <a:gd name="connsiteX3" fmla="*/ 1773218 w 2114221"/>
              <a:gd name="connsiteY3" fmla="*/ 270764 h 399519"/>
              <a:gd name="connsiteX4" fmla="*/ 1898073 w 2114221"/>
              <a:gd name="connsiteY4" fmla="*/ 399519 h 399519"/>
              <a:gd name="connsiteX5" fmla="*/ 2114221 w 2114221"/>
              <a:gd name="connsiteY5" fmla="*/ 395732 h 399519"/>
              <a:gd name="connsiteX0" fmla="*/ 102300 w 2216521"/>
              <a:gd name="connsiteY0" fmla="*/ 399519 h 438019"/>
              <a:gd name="connsiteX1" fmla="*/ 102301 w 2216521"/>
              <a:gd name="connsiteY1" fmla="*/ 395732 h 438019"/>
              <a:gd name="connsiteX2" fmla="*/ 716107 w 2216521"/>
              <a:gd name="connsiteY2" fmla="*/ 145795 h 438019"/>
              <a:gd name="connsiteX3" fmla="*/ 1398112 w 2216521"/>
              <a:gd name="connsiteY3" fmla="*/ 20828 h 438019"/>
              <a:gd name="connsiteX4" fmla="*/ 1875518 w 2216521"/>
              <a:gd name="connsiteY4" fmla="*/ 270764 h 438019"/>
              <a:gd name="connsiteX5" fmla="*/ 2000373 w 2216521"/>
              <a:gd name="connsiteY5" fmla="*/ 399519 h 438019"/>
              <a:gd name="connsiteX6" fmla="*/ 2216521 w 2216521"/>
              <a:gd name="connsiteY6" fmla="*/ 395732 h 438019"/>
              <a:gd name="connsiteX0" fmla="*/ 375103 w 2489324"/>
              <a:gd name="connsiteY0" fmla="*/ 399519 h 407724"/>
              <a:gd name="connsiteX1" fmla="*/ 375104 w 2489324"/>
              <a:gd name="connsiteY1" fmla="*/ 395732 h 407724"/>
              <a:gd name="connsiteX2" fmla="*/ 988910 w 2489324"/>
              <a:gd name="connsiteY2" fmla="*/ 145795 h 407724"/>
              <a:gd name="connsiteX3" fmla="*/ 1670915 w 2489324"/>
              <a:gd name="connsiteY3" fmla="*/ 20828 h 407724"/>
              <a:gd name="connsiteX4" fmla="*/ 2148321 w 2489324"/>
              <a:gd name="connsiteY4" fmla="*/ 270764 h 407724"/>
              <a:gd name="connsiteX5" fmla="*/ 2273176 w 2489324"/>
              <a:gd name="connsiteY5" fmla="*/ 399519 h 407724"/>
              <a:gd name="connsiteX6" fmla="*/ 2489324 w 2489324"/>
              <a:gd name="connsiteY6" fmla="*/ 395732 h 407724"/>
              <a:gd name="connsiteX0" fmla="*/ 375103 w 2489324"/>
              <a:gd name="connsiteY0" fmla="*/ 399519 h 407724"/>
              <a:gd name="connsiteX1" fmla="*/ 375104 w 2489324"/>
              <a:gd name="connsiteY1" fmla="*/ 395732 h 407724"/>
              <a:gd name="connsiteX2" fmla="*/ 988910 w 2489324"/>
              <a:gd name="connsiteY2" fmla="*/ 145795 h 407724"/>
              <a:gd name="connsiteX3" fmla="*/ 1670915 w 2489324"/>
              <a:gd name="connsiteY3" fmla="*/ 20828 h 407724"/>
              <a:gd name="connsiteX4" fmla="*/ 2148321 w 2489324"/>
              <a:gd name="connsiteY4" fmla="*/ 270764 h 407724"/>
              <a:gd name="connsiteX5" fmla="*/ 2352923 w 2489324"/>
              <a:gd name="connsiteY5" fmla="*/ 312420 h 407724"/>
              <a:gd name="connsiteX6" fmla="*/ 2489324 w 2489324"/>
              <a:gd name="connsiteY6" fmla="*/ 395732 h 407724"/>
              <a:gd name="connsiteX0" fmla="*/ 375103 w 2830327"/>
              <a:gd name="connsiteY0" fmla="*/ 399519 h 407724"/>
              <a:gd name="connsiteX1" fmla="*/ 375104 w 2830327"/>
              <a:gd name="connsiteY1" fmla="*/ 395732 h 407724"/>
              <a:gd name="connsiteX2" fmla="*/ 988910 w 2830327"/>
              <a:gd name="connsiteY2" fmla="*/ 145795 h 407724"/>
              <a:gd name="connsiteX3" fmla="*/ 1670915 w 2830327"/>
              <a:gd name="connsiteY3" fmla="*/ 20828 h 407724"/>
              <a:gd name="connsiteX4" fmla="*/ 2148321 w 2830327"/>
              <a:gd name="connsiteY4" fmla="*/ 270764 h 407724"/>
              <a:gd name="connsiteX5" fmla="*/ 2352923 w 2830327"/>
              <a:gd name="connsiteY5" fmla="*/ 312420 h 407724"/>
              <a:gd name="connsiteX6" fmla="*/ 2830327 w 2830327"/>
              <a:gd name="connsiteY6" fmla="*/ 354076 h 40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0327" h="407724">
                <a:moveTo>
                  <a:pt x="375103" y="399519"/>
                </a:moveTo>
                <a:cubicBezTo>
                  <a:pt x="375103" y="398257"/>
                  <a:pt x="0" y="407724"/>
                  <a:pt x="375104" y="395732"/>
                </a:cubicBezTo>
                <a:cubicBezTo>
                  <a:pt x="477405" y="353445"/>
                  <a:pt x="772942" y="208279"/>
                  <a:pt x="988910" y="145795"/>
                </a:cubicBezTo>
                <a:cubicBezTo>
                  <a:pt x="1204879" y="83311"/>
                  <a:pt x="1477680" y="0"/>
                  <a:pt x="1670915" y="20828"/>
                </a:cubicBezTo>
                <a:cubicBezTo>
                  <a:pt x="1864150" y="41656"/>
                  <a:pt x="2034653" y="222165"/>
                  <a:pt x="2148321" y="270764"/>
                </a:cubicBezTo>
                <a:cubicBezTo>
                  <a:pt x="2261989" y="319363"/>
                  <a:pt x="2332114" y="290961"/>
                  <a:pt x="2352923" y="312420"/>
                </a:cubicBezTo>
                <a:lnTo>
                  <a:pt x="2830327" y="354076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black"/>
              </a:solidFill>
            </a:endParaRPr>
          </a:p>
        </p:txBody>
      </p:sp>
      <p:sp>
        <p:nvSpPr>
          <p:cNvPr id="138" name="TextBox 198"/>
          <p:cNvSpPr txBox="1">
            <a:spLocks noChangeArrowheads="1"/>
          </p:cNvSpPr>
          <p:nvPr/>
        </p:nvSpPr>
        <p:spPr bwMode="auto">
          <a:xfrm rot="-1800000">
            <a:off x="6216421" y="5066196"/>
            <a:ext cx="745717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700" i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Mountain</a:t>
            </a:r>
          </a:p>
        </p:txBody>
      </p:sp>
      <p:grpSp>
        <p:nvGrpSpPr>
          <p:cNvPr id="139" name="Group 200"/>
          <p:cNvGrpSpPr>
            <a:grpSpLocks/>
          </p:cNvGrpSpPr>
          <p:nvPr/>
        </p:nvGrpSpPr>
        <p:grpSpPr bwMode="auto">
          <a:xfrm>
            <a:off x="6918188" y="3420663"/>
            <a:ext cx="242888" cy="242888"/>
            <a:chOff x="5583518" y="1047750"/>
            <a:chExt cx="228600" cy="228600"/>
          </a:xfrm>
        </p:grpSpPr>
        <p:cxnSp>
          <p:nvCxnSpPr>
            <p:cNvPr id="140" name="Straight Connector 139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207"/>
          <p:cNvGrpSpPr>
            <a:grpSpLocks/>
          </p:cNvGrpSpPr>
          <p:nvPr/>
        </p:nvGrpSpPr>
        <p:grpSpPr bwMode="auto">
          <a:xfrm>
            <a:off x="6457713" y="3476326"/>
            <a:ext cx="242888" cy="242888"/>
            <a:chOff x="5583518" y="1047750"/>
            <a:chExt cx="228600" cy="228600"/>
          </a:xfrm>
        </p:grpSpPr>
        <p:cxnSp>
          <p:nvCxnSpPr>
            <p:cNvPr id="147" name="Straight Connector 146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214"/>
          <p:cNvGrpSpPr>
            <a:grpSpLocks/>
          </p:cNvGrpSpPr>
          <p:nvPr/>
        </p:nvGrpSpPr>
        <p:grpSpPr bwMode="auto">
          <a:xfrm>
            <a:off x="6923247" y="3086693"/>
            <a:ext cx="161925" cy="161925"/>
            <a:chOff x="5583518" y="1047750"/>
            <a:chExt cx="228600" cy="228600"/>
          </a:xfrm>
        </p:grpSpPr>
        <p:cxnSp>
          <p:nvCxnSpPr>
            <p:cNvPr id="154" name="Straight Connector 153"/>
            <p:cNvCxnSpPr/>
            <p:nvPr/>
          </p:nvCxnSpPr>
          <p:spPr>
            <a:xfrm rot="54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18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36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72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9000000">
              <a:off x="5583518" y="116205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Rectangle 159"/>
          <p:cNvSpPr/>
          <p:nvPr/>
        </p:nvSpPr>
        <p:spPr>
          <a:xfrm>
            <a:off x="7171195" y="4640162"/>
            <a:ext cx="323850" cy="1467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61" name="TextBox 222"/>
          <p:cNvSpPr txBox="1">
            <a:spLocks noChangeArrowheads="1"/>
          </p:cNvSpPr>
          <p:nvPr/>
        </p:nvSpPr>
        <p:spPr bwMode="auto">
          <a:xfrm>
            <a:off x="1825983" y="5510515"/>
            <a:ext cx="56137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700" i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Ocean</a:t>
            </a:r>
          </a:p>
        </p:txBody>
      </p:sp>
      <p:cxnSp>
        <p:nvCxnSpPr>
          <p:cNvPr id="162" name="Straight Connector 161"/>
          <p:cNvCxnSpPr/>
          <p:nvPr/>
        </p:nvCxnSpPr>
        <p:spPr>
          <a:xfrm>
            <a:off x="3042108" y="5596531"/>
            <a:ext cx="26650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7798654" y="4559201"/>
            <a:ext cx="1214438" cy="6810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13" dirty="0">
                <a:solidFill>
                  <a:prstClr val="black"/>
                </a:solidFill>
                <a:cs typeface="Arial" pitchFamily="34" charset="0"/>
              </a:rPr>
              <a:t>Rain shadow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5756038" y="850105"/>
            <a:ext cx="485775" cy="153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65" name="Right Triangle 164"/>
          <p:cNvSpPr/>
          <p:nvPr/>
        </p:nvSpPr>
        <p:spPr>
          <a:xfrm flipV="1">
            <a:off x="6150729" y="2145505"/>
            <a:ext cx="1295400" cy="647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66" name="Isosceles Triangle 319"/>
          <p:cNvSpPr/>
          <p:nvPr/>
        </p:nvSpPr>
        <p:spPr>
          <a:xfrm flipV="1">
            <a:off x="7277465" y="2307432"/>
            <a:ext cx="111323" cy="2292251"/>
          </a:xfrm>
          <a:prstGeom prst="triangl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527092" y="2413695"/>
            <a:ext cx="1052513" cy="4194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63" dirty="0">
                <a:solidFill>
                  <a:prstClr val="black"/>
                </a:solidFill>
                <a:cs typeface="Arial" pitchFamily="34" charset="0"/>
              </a:rPr>
              <a:t>S-PROF data up to 10 km MSL</a:t>
            </a:r>
          </a:p>
        </p:txBody>
      </p:sp>
      <p:cxnSp>
        <p:nvCxnSpPr>
          <p:cNvPr id="168" name="Straight Connector 167"/>
          <p:cNvCxnSpPr/>
          <p:nvPr/>
        </p:nvCxnSpPr>
        <p:spPr>
          <a:xfrm flipV="1">
            <a:off x="7410709" y="2519963"/>
            <a:ext cx="161925" cy="30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 168"/>
          <p:cNvSpPr/>
          <p:nvPr/>
        </p:nvSpPr>
        <p:spPr>
          <a:xfrm>
            <a:off x="5742158" y="873720"/>
            <a:ext cx="485775" cy="153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70" name="Right Triangle 169"/>
          <p:cNvSpPr/>
          <p:nvPr/>
        </p:nvSpPr>
        <p:spPr>
          <a:xfrm flipV="1">
            <a:off x="6136850" y="2169120"/>
            <a:ext cx="1295400" cy="647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71" name="Right Triangle 170"/>
          <p:cNvSpPr/>
          <p:nvPr/>
        </p:nvSpPr>
        <p:spPr>
          <a:xfrm flipV="1">
            <a:off x="6150734" y="1988204"/>
            <a:ext cx="1295400" cy="647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72" name="Right Triangle 171"/>
          <p:cNvSpPr/>
          <p:nvPr/>
        </p:nvSpPr>
        <p:spPr>
          <a:xfrm flipV="1">
            <a:off x="6011939" y="2002567"/>
            <a:ext cx="1295400" cy="647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73" name="Parallelogram 172"/>
          <p:cNvSpPr/>
          <p:nvPr/>
        </p:nvSpPr>
        <p:spPr>
          <a:xfrm flipH="1">
            <a:off x="7624537" y="278741"/>
            <a:ext cx="1943100" cy="1781175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 dirty="0">
              <a:solidFill>
                <a:prstClr val="white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6217813" y="116815"/>
            <a:ext cx="1214438" cy="3867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13" b="1" dirty="0">
                <a:solidFill>
                  <a:prstClr val="black"/>
                </a:solidFill>
                <a:cs typeface="Arial" pitchFamily="34" charset="0"/>
              </a:rPr>
              <a:t>Plan view</a:t>
            </a:r>
          </a:p>
        </p:txBody>
      </p:sp>
      <p:sp>
        <p:nvSpPr>
          <p:cNvPr id="175" name="Oval 174"/>
          <p:cNvSpPr/>
          <p:nvPr/>
        </p:nvSpPr>
        <p:spPr>
          <a:xfrm rot="19800000">
            <a:off x="7902848" y="347896"/>
            <a:ext cx="285055" cy="8686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 rot="20400000">
            <a:off x="8962105" y="531748"/>
            <a:ext cx="283369" cy="115540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8191274" y="359703"/>
            <a:ext cx="728663" cy="4194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63" dirty="0">
                <a:solidFill>
                  <a:prstClr val="black"/>
                </a:solidFill>
                <a:cs typeface="Arial" pitchFamily="34" charset="0"/>
              </a:rPr>
              <a:t>Rain shadow</a:t>
            </a:r>
          </a:p>
        </p:txBody>
      </p:sp>
      <p:sp>
        <p:nvSpPr>
          <p:cNvPr id="178" name="TextBox 177"/>
          <p:cNvSpPr txBox="1"/>
          <p:nvPr/>
        </p:nvSpPr>
        <p:spPr>
          <a:xfrm rot="3660000" flipH="1">
            <a:off x="7569720" y="673672"/>
            <a:ext cx="860227" cy="2559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63" b="1" dirty="0">
                <a:solidFill>
                  <a:prstClr val="black"/>
                </a:solidFill>
                <a:cs typeface="Arial" pitchFamily="34" charset="0"/>
              </a:rPr>
              <a:t>Heavy rain</a:t>
            </a:r>
          </a:p>
        </p:txBody>
      </p:sp>
      <p:sp>
        <p:nvSpPr>
          <p:cNvPr id="179" name="Pentagon 178"/>
          <p:cNvSpPr/>
          <p:nvPr/>
        </p:nvSpPr>
        <p:spPr>
          <a:xfrm rot="20100000">
            <a:off x="5818593" y="388378"/>
            <a:ext cx="4451251" cy="1356122"/>
          </a:xfrm>
          <a:prstGeom prst="homePlate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 rot="4020000">
            <a:off x="8656810" y="988245"/>
            <a:ext cx="828178" cy="2559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63" b="1" dirty="0">
                <a:solidFill>
                  <a:prstClr val="black"/>
                </a:solidFill>
                <a:cs typeface="Arial" pitchFamily="34" charset="0"/>
              </a:rPr>
              <a:t>Heavy rain</a:t>
            </a:r>
          </a:p>
        </p:txBody>
      </p:sp>
      <p:sp>
        <p:nvSpPr>
          <p:cNvPr id="181" name="TextBox 180"/>
          <p:cNvSpPr txBox="1"/>
          <p:nvPr/>
        </p:nvSpPr>
        <p:spPr>
          <a:xfrm rot="20100000">
            <a:off x="6032276" y="642659"/>
            <a:ext cx="1563589" cy="3213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88" dirty="0">
                <a:solidFill>
                  <a:prstClr val="black"/>
                </a:solidFill>
                <a:cs typeface="Arial" pitchFamily="34" charset="0"/>
              </a:rPr>
              <a:t>Atmos. Riv.</a:t>
            </a:r>
          </a:p>
        </p:txBody>
      </p:sp>
      <p:grpSp>
        <p:nvGrpSpPr>
          <p:cNvPr id="182" name="Group 243"/>
          <p:cNvGrpSpPr>
            <a:grpSpLocks/>
          </p:cNvGrpSpPr>
          <p:nvPr/>
        </p:nvGrpSpPr>
        <p:grpSpPr bwMode="auto">
          <a:xfrm rot="-1200000">
            <a:off x="7072982" y="1074873"/>
            <a:ext cx="428427" cy="166986"/>
            <a:chOff x="5283862" y="1290804"/>
            <a:chExt cx="402568" cy="156996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5303194" y="1444024"/>
              <a:ext cx="38037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-6600000">
              <a:off x="5283504" y="1366623"/>
              <a:ext cx="1522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-6600000">
              <a:off x="5357302" y="1363122"/>
              <a:ext cx="1522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-6600000">
              <a:off x="5435433" y="1366261"/>
              <a:ext cx="1522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-6600000">
              <a:off x="5205374" y="1363483"/>
              <a:ext cx="1522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8" name="TextBox 187"/>
          <p:cNvSpPr txBox="1"/>
          <p:nvPr/>
        </p:nvSpPr>
        <p:spPr>
          <a:xfrm>
            <a:off x="6976837" y="1250291"/>
            <a:ext cx="890588" cy="6809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75" dirty="0">
                <a:solidFill>
                  <a:prstClr val="black"/>
                </a:solidFill>
                <a:cs typeface="Arial" pitchFamily="34" charset="0"/>
              </a:rPr>
              <a:t>Wind direction in AR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7867424" y="-45110"/>
            <a:ext cx="1376363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 flipV="1">
            <a:off x="8267179" y="811745"/>
            <a:ext cx="703361" cy="3609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/>
          <p:cNvSpPr/>
          <p:nvPr/>
        </p:nvSpPr>
        <p:spPr>
          <a:xfrm>
            <a:off x="6232994" y="116815"/>
            <a:ext cx="3400425" cy="20240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93" name="Snip Single Corner Rectangle 192"/>
          <p:cNvSpPr/>
          <p:nvPr/>
        </p:nvSpPr>
        <p:spPr>
          <a:xfrm rot="19980000">
            <a:off x="8004049" y="-9688"/>
            <a:ext cx="1666478" cy="850106"/>
          </a:xfrm>
          <a:prstGeom prst="snip1Rect">
            <a:avLst>
              <a:gd name="adj" fmla="val 49559"/>
            </a:avLst>
          </a:prstGeom>
          <a:solidFill>
            <a:srgbClr val="FFFF6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94" name="Snip Single Corner Rectangle 193"/>
          <p:cNvSpPr/>
          <p:nvPr/>
        </p:nvSpPr>
        <p:spPr>
          <a:xfrm rot="19980000">
            <a:off x="9064995" y="516570"/>
            <a:ext cx="1148656" cy="529630"/>
          </a:xfrm>
          <a:prstGeom prst="snip1Rect">
            <a:avLst>
              <a:gd name="adj" fmla="val 49559"/>
            </a:avLst>
          </a:prstGeom>
          <a:solidFill>
            <a:srgbClr val="FFFF6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 rot="20100000">
            <a:off x="8074893" y="801039"/>
            <a:ext cx="939502" cy="4194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63" dirty="0">
                <a:solidFill>
                  <a:prstClr val="black"/>
                </a:solidFill>
                <a:cs typeface="Arial" pitchFamily="34" charset="0"/>
              </a:rPr>
              <a:t>Dividing streamline</a:t>
            </a:r>
          </a:p>
        </p:txBody>
      </p:sp>
      <p:sp>
        <p:nvSpPr>
          <p:cNvPr id="196" name="TextBox 306"/>
          <p:cNvSpPr txBox="1">
            <a:spLocks noChangeArrowheads="1"/>
          </p:cNvSpPr>
          <p:nvPr/>
        </p:nvSpPr>
        <p:spPr bwMode="auto">
          <a:xfrm>
            <a:off x="8241876" y="1655104"/>
            <a:ext cx="721672" cy="32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88" i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Mountains</a:t>
            </a:r>
          </a:p>
        </p:txBody>
      </p:sp>
      <p:cxnSp>
        <p:nvCxnSpPr>
          <p:cNvPr id="197" name="Straight Arrow Connector 196"/>
          <p:cNvCxnSpPr/>
          <p:nvPr/>
        </p:nvCxnSpPr>
        <p:spPr>
          <a:xfrm flipV="1">
            <a:off x="8808615" y="1498240"/>
            <a:ext cx="423367" cy="2378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 rot="16200000" flipV="1">
            <a:off x="7958507" y="1290772"/>
            <a:ext cx="647700" cy="242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/>
          <p:cNvSpPr/>
          <p:nvPr/>
        </p:nvSpPr>
        <p:spPr>
          <a:xfrm rot="16200000">
            <a:off x="8970538" y="-1259547"/>
            <a:ext cx="647700" cy="242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cxnSp>
        <p:nvCxnSpPr>
          <p:cNvPr id="200" name="Straight Arrow Connector 199"/>
          <p:cNvCxnSpPr/>
          <p:nvPr/>
        </p:nvCxnSpPr>
        <p:spPr>
          <a:xfrm rot="16200000" flipV="1">
            <a:off x="6378896" y="1251135"/>
            <a:ext cx="1214438" cy="56505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 rot="3900000">
            <a:off x="6392887" y="1454038"/>
            <a:ext cx="962123" cy="2722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69" dirty="0">
                <a:solidFill>
                  <a:prstClr val="black"/>
                </a:solidFill>
                <a:cs typeface="Arial" pitchFamily="34" charset="0"/>
              </a:rPr>
              <a:t>400 km wide</a:t>
            </a:r>
          </a:p>
        </p:txBody>
      </p:sp>
      <p:sp>
        <p:nvSpPr>
          <p:cNvPr id="202" name="Oval 201"/>
          <p:cNvSpPr/>
          <p:nvPr/>
        </p:nvSpPr>
        <p:spPr>
          <a:xfrm>
            <a:off x="7644778" y="476087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7806703" y="1133907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204" name="Oval 203"/>
          <p:cNvSpPr/>
          <p:nvPr/>
        </p:nvSpPr>
        <p:spPr>
          <a:xfrm>
            <a:off x="7968628" y="1791728"/>
            <a:ext cx="161925" cy="1619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7998989" y="1817029"/>
            <a:ext cx="584904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700" b="1" dirty="0">
                <a:solidFill>
                  <a:prstClr val="black"/>
                </a:solidFill>
                <a:cs typeface="Arial" pitchFamily="34" charset="0"/>
              </a:rPr>
              <a:t>ARO</a:t>
            </a:r>
          </a:p>
        </p:txBody>
      </p:sp>
      <p:cxnSp>
        <p:nvCxnSpPr>
          <p:cNvPr id="206" name="Straight Connector 205"/>
          <p:cNvCxnSpPr/>
          <p:nvPr/>
        </p:nvCxnSpPr>
        <p:spPr>
          <a:xfrm flipV="1">
            <a:off x="7438463" y="2445935"/>
            <a:ext cx="161925" cy="30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/>
          <p:cNvSpPr/>
          <p:nvPr/>
        </p:nvSpPr>
        <p:spPr>
          <a:xfrm>
            <a:off x="415890" y="121447"/>
            <a:ext cx="9231412" cy="67265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p:sp>
        <p:nvSpPr>
          <p:cNvPr id="208" name="Right Triangle 207"/>
          <p:cNvSpPr/>
          <p:nvPr/>
        </p:nvSpPr>
        <p:spPr>
          <a:xfrm flipV="1">
            <a:off x="6082932" y="2167980"/>
            <a:ext cx="1295400" cy="647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13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9" name="TextBox 208"/>
              <p:cNvSpPr txBox="1"/>
              <p:nvPr/>
            </p:nvSpPr>
            <p:spPr>
              <a:xfrm>
                <a:off x="558620" y="1029761"/>
                <a:ext cx="5375697" cy="103560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13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Basic Concept</a:t>
                </a:r>
                <a:r>
                  <a:rPr lang="en-US" sz="191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Measurements found by radar and GPS receiver instruments at BBY can be translated to bulk “upslope” flux </a:t>
                </a:r>
                <a:r>
                  <a:rPr lang="en-US" sz="191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𝑠𝑓𝑐</m:t>
                            </m:r>
                          </m:sub>
                        </m:sSub>
                      </m:e>
                    </m:d>
                  </m:oMath>
                </a14:m>
                <a:endParaRPr lang="en-US" sz="1913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9" name="TextBox 2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20" y="1029761"/>
                <a:ext cx="5375697" cy="1035605"/>
              </a:xfrm>
              <a:prstGeom prst="rect">
                <a:avLst/>
              </a:prstGeom>
              <a:blipFill>
                <a:blip r:embed="rId2"/>
                <a:stretch>
                  <a:fillRect l="-1179" t="-3614" b="-3614"/>
                </a:stretch>
              </a:blipFill>
              <a:ln w="63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0" name="TextBox 209"/>
          <p:cNvSpPr txBox="1"/>
          <p:nvPr/>
        </p:nvSpPr>
        <p:spPr>
          <a:xfrm>
            <a:off x="2335202" y="6239127"/>
            <a:ext cx="621004" cy="419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25" b="1"/>
              <a:t>BBY</a:t>
            </a:r>
            <a:endParaRPr lang="en-US" sz="2125" b="1" dirty="0"/>
          </a:p>
        </p:txBody>
      </p:sp>
      <p:sp>
        <p:nvSpPr>
          <p:cNvPr id="211" name="TextBox 210"/>
          <p:cNvSpPr txBox="1"/>
          <p:nvPr/>
        </p:nvSpPr>
        <p:spPr>
          <a:xfrm>
            <a:off x="7007656" y="5952663"/>
            <a:ext cx="598497" cy="419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25" b="1"/>
              <a:t>CZC</a:t>
            </a:r>
            <a:endParaRPr lang="en-US" sz="2125" b="1" dirty="0"/>
          </a:p>
        </p:txBody>
      </p:sp>
      <p:sp>
        <p:nvSpPr>
          <p:cNvPr id="212" name="Footer Placeholder 3">
            <a:extLst>
              <a:ext uri="{FF2B5EF4-FFF2-40B4-BE49-F238E27FC236}">
                <a16:creationId xmlns:a16="http://schemas.microsoft.com/office/drawing/2014/main" id="{36D0091D-4319-E346-96FD-75D7C80A5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83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Climatological Analysis of P</a:t>
            </a:r>
            <a:r>
              <a:rPr lang="en-US" baseline="-25000" dirty="0"/>
              <a:t>2</a:t>
            </a:r>
            <a:r>
              <a:rPr lang="en-US" dirty="0"/>
              <a:t> at ARO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8620-E2AA-5A41-BB92-6712DCA84FDB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99956" y="1990550"/>
            <a:ext cx="6623427" cy="4032531"/>
            <a:chOff x="1447800" y="228600"/>
            <a:chExt cx="6248400" cy="3200393"/>
          </a:xfrm>
        </p:grpSpPr>
        <p:pic>
          <p:nvPicPr>
            <p:cNvPr id="13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7" t="11908" r="10968" b="59737"/>
            <a:stretch>
              <a:fillRect/>
            </a:stretch>
          </p:blipFill>
          <p:spPr bwMode="auto">
            <a:xfrm>
              <a:off x="1454150" y="228600"/>
              <a:ext cx="6242050" cy="2909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7" t="64838" r="10968" b="31651"/>
            <a:stretch>
              <a:fillRect/>
            </a:stretch>
          </p:blipFill>
          <p:spPr bwMode="auto">
            <a:xfrm>
              <a:off x="1447800" y="3068775"/>
              <a:ext cx="6242050" cy="360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2343944" y="5761832"/>
            <a:ext cx="3211513" cy="261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13"/>
          </a:p>
        </p:txBody>
      </p:sp>
      <p:sp>
        <p:nvSpPr>
          <p:cNvPr id="20" name="Rectangle 19"/>
          <p:cNvSpPr/>
          <p:nvPr/>
        </p:nvSpPr>
        <p:spPr>
          <a:xfrm>
            <a:off x="472968" y="2611874"/>
            <a:ext cx="293099" cy="2325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13"/>
          </a:p>
        </p:txBody>
      </p:sp>
      <p:sp>
        <p:nvSpPr>
          <p:cNvPr id="6" name="TextBox 5"/>
          <p:cNvSpPr txBox="1"/>
          <p:nvPr/>
        </p:nvSpPr>
        <p:spPr>
          <a:xfrm>
            <a:off x="1520143" y="5774474"/>
            <a:ext cx="42707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Storm-total Bulk “Upslope” Flux (cm m s</a:t>
            </a:r>
            <a:r>
              <a:rPr lang="en-US" sz="1700" baseline="30000" dirty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700" dirty="0" err="1">
                <a:latin typeface="Times New Roman" charset="0"/>
                <a:ea typeface="Times New Roman" charset="0"/>
                <a:cs typeface="Times New Roman" charset="0"/>
              </a:rPr>
              <a:t>hr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701363" y="3689450"/>
            <a:ext cx="23823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Storm-total </a:t>
            </a:r>
            <a:r>
              <a:rPr lang="en-US" sz="1700" dirty="0" err="1">
                <a:latin typeface="Times New Roman" charset="0"/>
                <a:ea typeface="Times New Roman" charset="0"/>
                <a:cs typeface="Times New Roman" charset="0"/>
              </a:rPr>
              <a:t>Precip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. (mm)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6653" y="2320925"/>
            <a:ext cx="210235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Ralph et al. (2013)</a:t>
            </a:r>
          </a:p>
          <a:p>
            <a:r>
              <a:rPr lang="en-US" sz="1700" i="1" dirty="0">
                <a:latin typeface="Times New Roman" charset="0"/>
                <a:ea typeface="Times New Roman" charset="0"/>
                <a:cs typeface="Times New Roman" charset="0"/>
              </a:rPr>
              <a:t>J. Hydrometeorology</a:t>
            </a:r>
          </a:p>
          <a:p>
            <a:endParaRPr lang="en-US" sz="17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Found that precipitation amount responded quasi-linearly to the orographic precipitation term in 10 years of data.</a:t>
            </a:r>
          </a:p>
        </p:txBody>
      </p:sp>
      <p:sp>
        <p:nvSpPr>
          <p:cNvPr id="9" name="Rectangle 8"/>
          <p:cNvSpPr/>
          <p:nvPr/>
        </p:nvSpPr>
        <p:spPr>
          <a:xfrm>
            <a:off x="3194050" y="2226469"/>
            <a:ext cx="647700" cy="24288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13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BE6479CB-8255-ED43-8EBD-229EFFDF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 Weather Models Accurate in P</a:t>
            </a:r>
            <a:r>
              <a:rPr lang="en-US" baseline="-25000" dirty="0"/>
              <a:t>2</a:t>
            </a:r>
            <a:r>
              <a:rPr lang="en-US" dirty="0"/>
              <a:t>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8620-E2AA-5A41-BB92-6712DCA84FD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2"/>
          <a:stretch/>
        </p:blipFill>
        <p:spPr>
          <a:xfrm>
            <a:off x="805675" y="1601421"/>
            <a:ext cx="5168068" cy="52879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2037" y="6459171"/>
            <a:ext cx="4911706" cy="430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13" dirty="0"/>
          </a:p>
        </p:txBody>
      </p:sp>
      <p:sp>
        <p:nvSpPr>
          <p:cNvPr id="17" name="Rectangle 16"/>
          <p:cNvSpPr/>
          <p:nvPr/>
        </p:nvSpPr>
        <p:spPr>
          <a:xfrm>
            <a:off x="1939131" y="2438034"/>
            <a:ext cx="2671763" cy="79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13"/>
          </a:p>
        </p:txBody>
      </p:sp>
      <p:sp>
        <p:nvSpPr>
          <p:cNvPr id="18" name="Rectangle 17"/>
          <p:cNvSpPr/>
          <p:nvPr/>
        </p:nvSpPr>
        <p:spPr>
          <a:xfrm>
            <a:off x="1574800" y="2006234"/>
            <a:ext cx="273923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13"/>
          </a:p>
        </p:txBody>
      </p:sp>
      <p:sp>
        <p:nvSpPr>
          <p:cNvPr id="19" name="TextBox 18"/>
          <p:cNvSpPr txBox="1"/>
          <p:nvPr/>
        </p:nvSpPr>
        <p:spPr>
          <a:xfrm>
            <a:off x="1815923" y="6459172"/>
            <a:ext cx="28993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Storm-Total BUF (cm m s</a:t>
            </a:r>
            <a:r>
              <a:rPr lang="en-US" sz="1700" baseline="30000" dirty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700" dirty="0" err="1">
                <a:latin typeface="Times New Roman" charset="0"/>
                <a:ea typeface="Times New Roman" charset="0"/>
                <a:cs typeface="Times New Roman" charset="0"/>
              </a:rPr>
              <a:t>hr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301919" y="3703484"/>
            <a:ext cx="183736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Precipitation (mm)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56404" y="2438034"/>
            <a:ext cx="1401346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>
                <a:latin typeface="Times New Roman" charset="0"/>
                <a:ea typeface="Times New Roman" charset="0"/>
                <a:cs typeface="Times New Roman" charset="0"/>
              </a:rPr>
              <a:t>WRF (high-res)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69898" y="2679339"/>
            <a:ext cx="1284326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>
                <a:latin typeface="Times New Roman" charset="0"/>
                <a:ea typeface="Times New Roman" charset="0"/>
                <a:cs typeface="Times New Roman" charset="0"/>
              </a:rPr>
              <a:t>GFS (low-res)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74336" y="2920646"/>
            <a:ext cx="119455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>
                <a:latin typeface="Times New Roman" charset="0"/>
                <a:ea typeface="Times New Roman" charset="0"/>
                <a:cs typeface="Times New Roman" charset="0"/>
              </a:rPr>
              <a:t>Observations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601788" y="2324128"/>
            <a:ext cx="256381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67225" y="2160621"/>
            <a:ext cx="1156086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>
                <a:latin typeface="Times New Roman" charset="0"/>
                <a:ea typeface="Times New Roman" charset="0"/>
                <a:cs typeface="Times New Roman" charset="0"/>
              </a:rPr>
              <a:t>Historical fit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44371" y="1933031"/>
            <a:ext cx="3622514" cy="3624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13" dirty="0">
                <a:latin typeface="Times New Roman" charset="0"/>
                <a:ea typeface="Times New Roman" charset="0"/>
                <a:cs typeface="Times New Roman" charset="0"/>
              </a:rPr>
              <a:t>Martin et al. (2018) evaluated current-generation weather forecast models for their ability to reproduce orographic precipitation at the ARO.</a:t>
            </a:r>
          </a:p>
          <a:p>
            <a:endParaRPr lang="en-US" sz="1913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913" dirty="0">
                <a:latin typeface="Times New Roman" charset="0"/>
                <a:ea typeface="Times New Roman" charset="0"/>
                <a:cs typeface="Times New Roman" charset="0"/>
              </a:rPr>
              <a:t>Higher fidelity models do an adequate job, but lower fidelity “global” weather models – still used widely to drive hydrologic simulation – show a notable lack of relationship. 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6FFC338A-A281-F946-88CF-9444E80B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030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E620-47FF-D14E-9474-707049CE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baseline="-25000" dirty="0"/>
              <a:t>3</a:t>
            </a:r>
            <a:r>
              <a:rPr lang="en-US" dirty="0"/>
              <a:t>: Non-Orographic Lift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1809DC-18A6-BD40-9E3E-7F8CB92006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1515" y="1643754"/>
                <a:ext cx="4678975" cy="535680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/>
                  <a:t>: vertical motion induced by ‘largescale’ weather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Basic concept</a:t>
                </a:r>
                <a:r>
                  <a:rPr lang="en-US" dirty="0"/>
                  <a:t>: The weather at scales larger than the mountain slopes is causing air to rise. When this rising motion occurs in the saturated layer, precipitation results.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1809DC-18A6-BD40-9E3E-7F8CB92006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1515" y="1643754"/>
                <a:ext cx="4678975" cy="5356804"/>
              </a:xfrm>
              <a:blipFill>
                <a:blip r:embed="rId2"/>
                <a:stretch>
                  <a:fillRect l="-2973" t="-1418" r="-3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1AD61-57DD-4D43-B05C-E8875190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A1B5E6-532E-B644-87C3-75E90039F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35" b="9700"/>
          <a:stretch/>
        </p:blipFill>
        <p:spPr>
          <a:xfrm>
            <a:off x="5653825" y="1643754"/>
            <a:ext cx="3713060" cy="4146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3BCAFA-35C0-344A-9239-D24445CE13A4}"/>
              </a:ext>
            </a:extLst>
          </p:cNvPr>
          <p:cNvSpPr txBox="1"/>
          <p:nvPr/>
        </p:nvSpPr>
        <p:spPr>
          <a:xfrm>
            <a:off x="5847008" y="5898524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Thunderstorm Cloud Over SE OR</a:t>
            </a:r>
          </a:p>
        </p:txBody>
      </p:sp>
    </p:spTree>
    <p:extLst>
      <p:ext uri="{BB962C8B-B14F-4D97-AF65-F5344CB8AC3E}">
        <p14:creationId xmlns:p14="http://schemas.microsoft.com/office/powerpoint/2010/main" val="3581382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0D9E-EDF8-174C-B46B-B2D9EE1F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Non-Orographic Lifting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1DC35-F3E5-894B-8BFC-6045FF471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Buoyancy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Frontal Lift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Baroclinic Instability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4F4AA-BCCD-E242-BC72-41BA9BA6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65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7723-91AB-5D4B-B2B1-36720211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Buoyancy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0891C-6EBC-F64B-B565-B5568136B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" y="1643754"/>
            <a:ext cx="8675370" cy="136990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Basic concept</a:t>
            </a:r>
            <a:r>
              <a:rPr lang="en-US" dirty="0"/>
              <a:t>: Air becomes warmer (less dense) than its surroundings. If a deep buoyant layer forms, cumulus clouds and precipitation result.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E6498-CA6F-8B46-89DC-93487424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4315D-624F-5A4B-8879-4A20786FC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370" y="3000448"/>
            <a:ext cx="7872936" cy="4040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885176-6F7B-354A-BC84-AE8C8AEAA3A9}"/>
              </a:ext>
            </a:extLst>
          </p:cNvPr>
          <p:cNvSpPr txBox="1"/>
          <p:nvPr/>
        </p:nvSpPr>
        <p:spPr>
          <a:xfrm rot="16200000" flipH="1">
            <a:off x="-381630" y="4418103"/>
            <a:ext cx="277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Graphical depiction of the  thunderstorm lifecycle</a:t>
            </a:r>
          </a:p>
        </p:txBody>
      </p:sp>
    </p:spTree>
    <p:extLst>
      <p:ext uri="{BB962C8B-B14F-4D97-AF65-F5344CB8AC3E}">
        <p14:creationId xmlns:p14="http://schemas.microsoft.com/office/powerpoint/2010/main" val="3023147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1046-F8BE-5743-8B37-3F38D844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Frontal Lift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E7A52-3034-F841-ADB3-6862AC9C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  <p:pic>
        <p:nvPicPr>
          <p:cNvPr id="6" name="Google Shape;80;p17">
            <a:extLst>
              <a:ext uri="{FF2B5EF4-FFF2-40B4-BE49-F238E27FC236}">
                <a16:creationId xmlns:a16="http://schemas.microsoft.com/office/drawing/2014/main" id="{71A9D0DC-C967-834E-A4F0-D30CED4D3B2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94991" y="1658687"/>
            <a:ext cx="3764575" cy="28869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8C7ED1-BC0E-FB4C-8C66-736234AFADCB}"/>
              </a:ext>
            </a:extLst>
          </p:cNvPr>
          <p:cNvSpPr txBox="1"/>
          <p:nvPr/>
        </p:nvSpPr>
        <p:spPr>
          <a:xfrm>
            <a:off x="691516" y="1870035"/>
            <a:ext cx="4086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storm type known as an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extratropical cyclone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both deforms weather fronts and causes airflows that rise as they flow over the fronts.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8C6052-9175-044F-A6E0-61621004D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" y="4653964"/>
            <a:ext cx="6096000" cy="2362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57B67-AC89-CE41-A904-2BCC86968CC8}"/>
              </a:ext>
            </a:extLst>
          </p:cNvPr>
          <p:cNvSpPr txBox="1"/>
          <p:nvPr/>
        </p:nvSpPr>
        <p:spPr>
          <a:xfrm>
            <a:off x="6471984" y="4658655"/>
            <a:ext cx="2594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these airflows, the “warm conveyor belt”, causes a significant amount of precipitation in extratropical regions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 PNW).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74AEFE-D95B-0042-9FC8-935079E49398}"/>
              </a:ext>
            </a:extLst>
          </p:cNvPr>
          <p:cNvSpPr txBox="1"/>
          <p:nvPr/>
        </p:nvSpPr>
        <p:spPr>
          <a:xfrm>
            <a:off x="1493949" y="4314423"/>
            <a:ext cx="291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Warm Conveyor Belt (WCB)</a:t>
            </a:r>
          </a:p>
        </p:txBody>
      </p:sp>
    </p:spTree>
    <p:extLst>
      <p:ext uri="{BB962C8B-B14F-4D97-AF65-F5344CB8AC3E}">
        <p14:creationId xmlns:p14="http://schemas.microsoft.com/office/powerpoint/2010/main" val="2414900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91F3-34D6-B446-80D3-6CBAF0D9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Predicting ARs, WCBs, and Rainfall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D494A-1EA1-C641-875C-17943976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5D1D64-E839-134F-9979-C5214DE2F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" y="1811728"/>
            <a:ext cx="5844513" cy="4810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3A66A1-8F3D-8348-B265-E711415C679D}"/>
              </a:ext>
            </a:extLst>
          </p:cNvPr>
          <p:cNvSpPr txBox="1"/>
          <p:nvPr/>
        </p:nvSpPr>
        <p:spPr>
          <a:xfrm>
            <a:off x="6606862" y="1849607"/>
            <a:ext cx="27600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Rarely, an extratropical cyclone may form on the periphery of an AR.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case, with AR shown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colorfill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developing cyclone shown by ‘X’, caused significant forecast uncertainty.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 et al. (2019 –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Hydrometeorology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attributed uncertainty to a rapidly developing warm conveyor belt, among other factors. </a:t>
            </a:r>
          </a:p>
        </p:txBody>
      </p:sp>
    </p:spTree>
    <p:extLst>
      <p:ext uri="{BB962C8B-B14F-4D97-AF65-F5344CB8AC3E}">
        <p14:creationId xmlns:p14="http://schemas.microsoft.com/office/powerpoint/2010/main" val="995939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9F5C-A2C9-D345-B677-BF81F753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Baroclinic Instability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F98BE-796D-5343-BC73-01DB4A9F0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B03DB3-DFA5-5A41-A975-DBAE77324895}"/>
              </a:ext>
            </a:extLst>
          </p:cNvPr>
          <p:cNvSpPr txBox="1"/>
          <p:nvPr/>
        </p:nvSpPr>
        <p:spPr>
          <a:xfrm>
            <a:off x="5267459" y="1854660"/>
            <a:ext cx="39151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Baroclinic Instability –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Rauber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et al. (2003)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7D18BE-3F63-0E46-924E-B4B812B7DC9C}"/>
              </a:ext>
            </a:extLst>
          </p:cNvPr>
          <p:cNvGrpSpPr/>
          <p:nvPr/>
        </p:nvGrpSpPr>
        <p:grpSpPr>
          <a:xfrm>
            <a:off x="5061397" y="1779883"/>
            <a:ext cx="4172756" cy="2946663"/>
            <a:chOff x="5061397" y="1779883"/>
            <a:chExt cx="4172756" cy="2946663"/>
          </a:xfrm>
        </p:grpSpPr>
        <p:pic>
          <p:nvPicPr>
            <p:cNvPr id="7" name="Google Shape;87;p18">
              <a:extLst>
                <a:ext uri="{FF2B5EF4-FFF2-40B4-BE49-F238E27FC236}">
                  <a16:creationId xmlns:a16="http://schemas.microsoft.com/office/drawing/2014/main" id="{6CEC09BD-3938-634E-93B4-D34E186C844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45584"/>
            <a:stretch/>
          </p:blipFill>
          <p:spPr>
            <a:xfrm>
              <a:off x="5061397" y="1779883"/>
              <a:ext cx="4172756" cy="2946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46D3BE-68CC-FD4C-8BA8-9F508DD4AC76}"/>
                </a:ext>
              </a:extLst>
            </p:cNvPr>
            <p:cNvSpPr txBox="1"/>
            <p:nvPr/>
          </p:nvSpPr>
          <p:spPr>
            <a:xfrm>
              <a:off x="5267459" y="1854660"/>
              <a:ext cx="39151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Baroclinic Instability –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Rauber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et al. (2003)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A69B1DD-C36E-5848-8B44-C7DB3B1F767D}"/>
              </a:ext>
            </a:extLst>
          </p:cNvPr>
          <p:cNvSpPr txBox="1"/>
          <p:nvPr/>
        </p:nvSpPr>
        <p:spPr>
          <a:xfrm>
            <a:off x="691515" y="1854660"/>
            <a:ext cx="41727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concept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Fluid dynamics governing atmospheric jets, fronts, high and low pressures create patterns of rising and sinking motion.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Rising motion from baroclinic instability can enhance precipitation from extratropical cyclones, ARs, and WCBs</a:t>
            </a:r>
          </a:p>
        </p:txBody>
      </p:sp>
    </p:spTree>
    <p:extLst>
      <p:ext uri="{BB962C8B-B14F-4D97-AF65-F5344CB8AC3E}">
        <p14:creationId xmlns:p14="http://schemas.microsoft.com/office/powerpoint/2010/main" val="13895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0696B-2936-794B-944B-5D1C7295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Precipitation Form in the Atmosphere?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FF9124-4918-F14E-9B61-0F86314276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1515" y="1643754"/>
                <a:ext cx="5081323" cy="5356804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Simply: If water continues to condense after reaching saturation, the excess will precipitate to the surface.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Less Simply: If the flux of water vapor converging into a </a:t>
                </a:r>
                <a:r>
                  <a:rPr lang="en-US" sz="2400" b="1" dirty="0"/>
                  <a:t>saturated</a:t>
                </a:r>
                <a:r>
                  <a:rPr lang="en-US" sz="2400" dirty="0"/>
                  <a:t> volume of the atmosphere exceeds the </a:t>
                </a:r>
                <a:r>
                  <a:rPr lang="en-US" sz="2400" dirty="0" err="1"/>
                  <a:t>evapo-transpirative</a:t>
                </a:r>
                <a:r>
                  <a:rPr lang="en-US" sz="2400" dirty="0"/>
                  <a:t> demand, </a:t>
                </a:r>
                <a:r>
                  <a:rPr lang="en-US" sz="2400" b="1" dirty="0"/>
                  <a:t>while holding stored water fixed</a:t>
                </a:r>
                <a:r>
                  <a:rPr lang="en-US" sz="2400" dirty="0"/>
                  <a:t>, precipitation will occur.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Mathematically: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 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FF9124-4918-F14E-9B61-0F8631427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1515" y="1643754"/>
                <a:ext cx="5081323" cy="5356804"/>
              </a:xfrm>
              <a:blipFill>
                <a:blip r:embed="rId2"/>
                <a:stretch>
                  <a:fillRect l="-1244" t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8E4F8-7AC5-9B4E-A16A-72BAD7AE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F378B-5D3F-644C-8E45-2C089BE85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536" y="1643754"/>
            <a:ext cx="4299563" cy="3788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81B5A4-30D5-584A-92EC-4E0778788F53}"/>
              </a:ext>
            </a:extLst>
          </p:cNvPr>
          <p:cNvSpPr txBox="1"/>
          <p:nvPr/>
        </p:nvSpPr>
        <p:spPr>
          <a:xfrm>
            <a:off x="5629620" y="5519124"/>
            <a:ext cx="395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Graphical Depiction of the Hydrologic Cycle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noaa.gov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1067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74F3-8511-AC45-B5E1-9D29DCAE6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Baroclinic Instability and Orographic Ratio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74FED-D35C-904D-9ED8-0E4AA33C1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D8AC1-036D-8B4E-A2D7-DDE2427B6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" b="2072"/>
          <a:stretch/>
        </p:blipFill>
        <p:spPr>
          <a:xfrm>
            <a:off x="691515" y="1655172"/>
            <a:ext cx="5022253" cy="5003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90D66-3F9A-C742-A5FD-2030C32E9E14}"/>
              </a:ext>
            </a:extLst>
          </p:cNvPr>
          <p:cNvSpPr txBox="1"/>
          <p:nvPr/>
        </p:nvSpPr>
        <p:spPr>
          <a:xfrm rot="16200000">
            <a:off x="489695" y="204774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0FA2A-7E67-3B43-A574-B061E55FDBD0}"/>
              </a:ext>
            </a:extLst>
          </p:cNvPr>
          <p:cNvSpPr txBox="1"/>
          <p:nvPr/>
        </p:nvSpPr>
        <p:spPr>
          <a:xfrm>
            <a:off x="4776215" y="6314803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75FE7-1F6E-5A4C-804A-2C96A525FEE4}"/>
              </a:ext>
            </a:extLst>
          </p:cNvPr>
          <p:cNvSpPr txBox="1"/>
          <p:nvPr/>
        </p:nvSpPr>
        <p:spPr>
          <a:xfrm>
            <a:off x="5877799" y="1845922"/>
            <a:ext cx="34890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ratio of precipitation rates at the ARO mountaintop (CZC – 500 m) to the coastal (BBY) sites can yield insight into the relative strengths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Typically, this ratio is 2-3.</a:t>
            </a:r>
          </a:p>
          <a:p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ratios are indicative of a weak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term. A storm on Feb 13, 2019 with strong baroclinic instability brought heavy rain with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 ratios.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 et al.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Meeting of the AMS,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329DF3-0F51-CA41-8A09-EF6344DDA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21" t="1987" r="869" b="14333"/>
          <a:stretch/>
        </p:blipFill>
        <p:spPr>
          <a:xfrm>
            <a:off x="1388963" y="1768954"/>
            <a:ext cx="4273289" cy="4256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7AA190-3D64-D348-9613-ACA2ACE7C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88" t="1989" r="1367" b="13670"/>
          <a:stretch/>
        </p:blipFill>
        <p:spPr>
          <a:xfrm>
            <a:off x="1426350" y="1768954"/>
            <a:ext cx="4198513" cy="42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5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AD34-BEBD-9949-9906-70E83FB6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“P</a:t>
            </a:r>
            <a:r>
              <a:rPr lang="en-US" sz="3600" baseline="-25000" dirty="0"/>
              <a:t>4</a:t>
            </a:r>
            <a:r>
              <a:rPr lang="en-US" sz="3600" dirty="0"/>
              <a:t>”: What does the Alpert </a:t>
            </a:r>
            <a:r>
              <a:rPr lang="en-US" sz="3600" dirty="0" err="1"/>
              <a:t>Eqn</a:t>
            </a:r>
            <a:r>
              <a:rPr lang="en-US" sz="3600" dirty="0"/>
              <a:t> Leave 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61E79-893F-4442-993C-065329E5B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few things. Notably, it assumes that any additional condensation becomes precipitation.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neglects an important component of the atmosphere</a:t>
            </a:r>
            <a:r>
              <a:rPr lang="en-US"/>
              <a:t>: clouds!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11BA1-78DA-C241-AEA8-1245CCDD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5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0181-7CF3-3D48-9E4D-8DD0E0CD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The Orographic Seeder-Feeder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161BE-6D1F-8944-B05F-774D803D9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98"/>
          <a:stretch/>
        </p:blipFill>
        <p:spPr>
          <a:xfrm>
            <a:off x="644721" y="1596499"/>
            <a:ext cx="6524212" cy="358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4DB98-9B82-3045-A5D4-39B2D58F809D}"/>
              </a:ext>
            </a:extLst>
          </p:cNvPr>
          <p:cNvSpPr txBox="1"/>
          <p:nvPr/>
        </p:nvSpPr>
        <p:spPr>
          <a:xfrm>
            <a:off x="841811" y="5275082"/>
            <a:ext cx="769688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concept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water vapor driven up mountain slopes forms a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cloud underneath a high-altitude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seeder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cloud formed by largescale lift.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variety of cloud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hydrometeor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are supported in this system. 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Aerosols can influence the hydrometeors and resulting precipitation in their roles as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 Condensation Nuclei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(CCN)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Ice Nucleating Particles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C7266-384F-4641-A523-C63DBDA3E09B}"/>
              </a:ext>
            </a:extLst>
          </p:cNvPr>
          <p:cNvSpPr txBox="1"/>
          <p:nvPr/>
        </p:nvSpPr>
        <p:spPr>
          <a:xfrm>
            <a:off x="4566673" y="4859749"/>
            <a:ext cx="2528019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Creamean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et al. (2013 -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76C9C-CED7-CB43-89F6-4A3D9E49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11602A2-A57E-E14B-8BC2-645B4E8E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0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3057E-1D7F-D04F-96B7-4CC96C80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Condensation Nuclei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AF94E-EACF-7E4E-95A3-3587AD46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ED5C8-F7F2-E94C-A051-45771EA32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1781175"/>
            <a:ext cx="4610100" cy="4152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6BE8D7-1461-6A41-9277-C3EA3E7D64FB}"/>
              </a:ext>
            </a:extLst>
          </p:cNvPr>
          <p:cNvSpPr txBox="1"/>
          <p:nvPr/>
        </p:nvSpPr>
        <p:spPr>
          <a:xfrm>
            <a:off x="5400676" y="1828800"/>
            <a:ext cx="39662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CCN are water-soluble aerosols that support the formation of liquid cloud droplets at humidity just above saturation.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CCN, humidity would have to reach extreme values for cloud droplets to form.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Pollutants are an important source of CCN but any aerosol of sufficient size can become one.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impact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Cloud droplet sizes scale inversely with the number of CCN.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56C14-E48E-B34E-B738-9D7ADB7A1180}"/>
              </a:ext>
            </a:extLst>
          </p:cNvPr>
          <p:cNvSpPr txBox="1"/>
          <p:nvPr/>
        </p:nvSpPr>
        <p:spPr>
          <a:xfrm>
            <a:off x="691516" y="5934075"/>
            <a:ext cx="461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Conceptual diagram of water vapor and the surface of a CCN aerosol. NWS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 Stream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5A6ECB8-2F1A-8D47-85E2-93B5E5A0B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2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31317-EBBC-A840-A3F8-41B262E0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CCN Impact on Rain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F4288-04D4-8947-A80D-86ECFA5A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FBD14FD-3205-394A-AC5C-797AADB6B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001" y="1567659"/>
            <a:ext cx="6495393" cy="519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141401-6F08-EA42-94B5-3809525691A0}"/>
              </a:ext>
            </a:extLst>
          </p:cNvPr>
          <p:cNvSpPr txBox="1">
            <a:spLocks/>
          </p:cNvSpPr>
          <p:nvPr/>
        </p:nvSpPr>
        <p:spPr>
          <a:xfrm>
            <a:off x="5778639" y="6561017"/>
            <a:ext cx="3588246" cy="427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Rosenfeld et al., 2014,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Atm. Res.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1FB3AE-8480-4C41-8BA2-D9A007B7B5BB}"/>
              </a:ext>
            </a:extLst>
          </p:cNvPr>
          <p:cNvSpPr txBox="1"/>
          <p:nvPr/>
        </p:nvSpPr>
        <p:spPr>
          <a:xfrm>
            <a:off x="7173376" y="1721409"/>
            <a:ext cx="21935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 in droplet growth between pristine and polluted clouds can be very large.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has implications on the initiation of precipitation, as shown by the black line representing the drizzle threshold.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AE40FD1-762C-104D-A033-3B19E19DB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90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265BF-5160-4847-AAC7-7917995ED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Ice Nucleating Particles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AC671-2F1D-A541-A8CB-CEF492036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99" y="5425047"/>
            <a:ext cx="6425485" cy="913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E90D86-D225-7B41-B473-C137EF56F0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6" b="11667"/>
          <a:stretch/>
        </p:blipFill>
        <p:spPr>
          <a:xfrm>
            <a:off x="690638" y="1659317"/>
            <a:ext cx="6686035" cy="3361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C335E2-04E2-794B-8050-F1BF31E0CAEF}"/>
              </a:ext>
            </a:extLst>
          </p:cNvPr>
          <p:cNvSpPr txBox="1"/>
          <p:nvPr/>
        </p:nvSpPr>
        <p:spPr>
          <a:xfrm>
            <a:off x="4908105" y="4980567"/>
            <a:ext cx="2307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Thomas </a:t>
            </a:r>
            <a:r>
              <a:rPr lang="en-US" sz="1400" dirty="0" err="1"/>
              <a:t>Leisner</a:t>
            </a:r>
            <a:r>
              <a:rPr lang="en-US" sz="1400" dirty="0"/>
              <a:t>, DWD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BC48AD-6B42-274A-A6C9-A4753814A922}"/>
              </a:ext>
            </a:extLst>
          </p:cNvPr>
          <p:cNvSpPr/>
          <p:nvPr/>
        </p:nvSpPr>
        <p:spPr>
          <a:xfrm>
            <a:off x="2911579" y="2080342"/>
            <a:ext cx="1996526" cy="2755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720C17-402F-E147-AD65-2AE2EC429B26}"/>
              </a:ext>
            </a:extLst>
          </p:cNvPr>
          <p:cNvSpPr txBox="1"/>
          <p:nvPr/>
        </p:nvSpPr>
        <p:spPr>
          <a:xfrm>
            <a:off x="7506929" y="1659317"/>
            <a:ext cx="18599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water in droplets cannot freeze at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&gt; -35 °C unless it contains the right type of insoluble material: INPs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14F64-CE05-924E-9F65-C43B6B1A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436E900-95AC-5E47-AA56-FF7CD5992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8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8778-ABFA-B645-BC01-947C94D37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Very Different INP Found at ARO Sites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F1EE7-6D7A-4843-AA6C-1388DE03E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78" y="1841563"/>
            <a:ext cx="6090840" cy="5144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BBA694-DD5E-9441-A404-117EC0206F64}"/>
              </a:ext>
            </a:extLst>
          </p:cNvPr>
          <p:cNvSpPr txBox="1"/>
          <p:nvPr/>
        </p:nvSpPr>
        <p:spPr>
          <a:xfrm>
            <a:off x="3529545" y="1681778"/>
            <a:ext cx="136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BBY / Unheated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9C53C-5996-C14F-9660-529205CF7826}"/>
              </a:ext>
            </a:extLst>
          </p:cNvPr>
          <p:cNvSpPr txBox="1"/>
          <p:nvPr/>
        </p:nvSpPr>
        <p:spPr>
          <a:xfrm>
            <a:off x="3564544" y="4265074"/>
            <a:ext cx="1167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BBY / Heated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27141-0DF9-4840-A022-2962E1E6420D}"/>
              </a:ext>
            </a:extLst>
          </p:cNvPr>
          <p:cNvSpPr txBox="1"/>
          <p:nvPr/>
        </p:nvSpPr>
        <p:spPr>
          <a:xfrm>
            <a:off x="6205414" y="1687674"/>
            <a:ext cx="1346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CZC / Unheated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E20EB-E23B-E64A-8E0A-AB50EB759A20}"/>
              </a:ext>
            </a:extLst>
          </p:cNvPr>
          <p:cNvSpPr txBox="1"/>
          <p:nvPr/>
        </p:nvSpPr>
        <p:spPr>
          <a:xfrm>
            <a:off x="6207078" y="4265074"/>
            <a:ext cx="115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CZC / Heated</a:t>
            </a:r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52C2AD-CC99-0E49-A9C7-E3852FDEAEBD}"/>
              </a:ext>
            </a:extLst>
          </p:cNvPr>
          <p:cNvSpPr txBox="1"/>
          <p:nvPr/>
        </p:nvSpPr>
        <p:spPr>
          <a:xfrm>
            <a:off x="492340" y="1681778"/>
            <a:ext cx="261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 fewer INP were found in coastal (BBY) precipitation with smaller intra-event variability.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Freezing spectra and heat treatment indicate biological source of INP at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mtntop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(CZC).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analysis showed more cloud ice over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mtntop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site (CZC) given equivalent temperature.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647453-9695-6946-A430-3DD40C9DD6DE}"/>
              </a:ext>
            </a:extLst>
          </p:cNvPr>
          <p:cNvSpPr txBox="1"/>
          <p:nvPr/>
        </p:nvSpPr>
        <p:spPr>
          <a:xfrm>
            <a:off x="1247910" y="6488990"/>
            <a:ext cx="2009868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 et al.,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 –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Atmos. Chem. Phys.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583C0C6-5495-374D-91C1-CB83E5AF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DD7B6-112C-C845-9648-1CD393D2B3A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04D14620-D8A2-4447-9620-67760FF0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7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BE49E-32E7-C942-B59D-533EB0822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E17D9-1D55-A442-82C7-993685D27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err="1"/>
              <a:t>Hydrometeorologists</a:t>
            </a:r>
            <a:r>
              <a:rPr lang="en-US" dirty="0"/>
              <a:t> study the atmospheric branch of the hydrologic cycle using physical science concepts like Alpert’s water balance equation.</a:t>
            </a:r>
          </a:p>
          <a:p>
            <a:pPr>
              <a:spcAft>
                <a:spcPts val="1200"/>
              </a:spcAft>
            </a:pPr>
            <a:r>
              <a:rPr lang="en-US" dirty="0"/>
              <a:t>Atmospheric rivers are critical events for water supply and flooding in the Western US. They are also natural laboratories for understanding orographic precipitation.</a:t>
            </a:r>
          </a:p>
          <a:p>
            <a:pPr>
              <a:spcAft>
                <a:spcPts val="1200"/>
              </a:spcAft>
            </a:pPr>
            <a:r>
              <a:rPr lang="en-US" dirty="0"/>
              <a:t>The meteorology of largescale lift and cloud physics are also important processes contributing to precipitation in Western US mountain ranges.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DDC0D-3EF7-994D-9699-F32684FA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3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AFD03-FE27-3442-8E87-B71568CF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to Storms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7988C4-C0E2-E043-9F0C-73B73C1187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dirty="0"/>
                  <a:t>For most precipitating weather systems, we can assume that storage is fixed and that there is a deep, saturated air layer extending from the surface.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By rewriting the flux term,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  <m:acc>
                              <m:accPr>
                                <m:chr m:val="⃑"/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</m:d>
                      </m:e>
                    </m:nary>
                    <m:r>
                      <a:rPr lang="en-US" sz="2800" i="1">
                        <a:latin typeface="Cambria Math" panose="02040503050406030204" pitchFamily="18" charset="0"/>
                      </a:rPr>
                      <m:t>𝑑𝑧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Simplifying to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𝑃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E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+ </m:t>
                    </m:r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𝜌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</m:acc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acc>
                          <m:accPr>
                            <m:chr m:val="⃑"/>
                            <m:ctrlPr>
                              <a:rPr lang="en-US" sz="28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𝒖</m:t>
                            </m:r>
                          </m:e>
                        </m:acc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∇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𝑠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+ 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Alpert (1986 – </a:t>
                </a:r>
                <a:r>
                  <a:rPr lang="en-US" i="1" dirty="0"/>
                  <a:t>J. </a:t>
                </a:r>
                <a:r>
                  <a:rPr lang="en-US" i="1" dirty="0" err="1"/>
                  <a:t>Clim</a:t>
                </a:r>
                <a:r>
                  <a:rPr lang="en-US" i="1" dirty="0"/>
                  <a:t>. Appl. Meteor.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7988C4-C0E2-E043-9F0C-73B73C1187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6" t="-1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F9F67-EA9D-314D-9DE0-20F251221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B800F6-6376-A846-90F6-800D63C3B782}"/>
              </a:ext>
            </a:extLst>
          </p:cNvPr>
          <p:cNvGrpSpPr/>
          <p:nvPr/>
        </p:nvGrpSpPr>
        <p:grpSpPr>
          <a:xfrm>
            <a:off x="4829577" y="4523349"/>
            <a:ext cx="1149212" cy="1106271"/>
            <a:chOff x="3624549" y="4505899"/>
            <a:chExt cx="1652531" cy="110627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0FC815-A6FC-0740-9BD1-9EB058DFC630}"/>
                </a:ext>
              </a:extLst>
            </p:cNvPr>
            <p:cNvSpPr/>
            <p:nvPr/>
          </p:nvSpPr>
          <p:spPr>
            <a:xfrm>
              <a:off x="3624549" y="4505899"/>
              <a:ext cx="1652531" cy="68304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FA81C9-7FAB-3B47-9A94-192238CE95CE}"/>
                </a:ext>
              </a:extLst>
            </p:cNvPr>
            <p:cNvSpPr txBox="1"/>
            <p:nvPr/>
          </p:nvSpPr>
          <p:spPr>
            <a:xfrm>
              <a:off x="3624549" y="5242838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7E70B0-2C92-4A4D-869D-23244DCED27B}"/>
              </a:ext>
            </a:extLst>
          </p:cNvPr>
          <p:cNvGrpSpPr/>
          <p:nvPr/>
        </p:nvGrpSpPr>
        <p:grpSpPr>
          <a:xfrm>
            <a:off x="6385501" y="4514624"/>
            <a:ext cx="638954" cy="1071019"/>
            <a:chOff x="5651678" y="4505899"/>
            <a:chExt cx="638954" cy="10710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579886-C1F4-0141-86AA-175B9A9FB1E6}"/>
                </a:ext>
              </a:extLst>
            </p:cNvPr>
            <p:cNvSpPr/>
            <p:nvPr/>
          </p:nvSpPr>
          <p:spPr>
            <a:xfrm>
              <a:off x="5669452" y="4505899"/>
              <a:ext cx="621180" cy="68304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6424B2-C3B6-334F-BE3B-A778F0140078}"/>
                </a:ext>
              </a:extLst>
            </p:cNvPr>
            <p:cNvSpPr txBox="1"/>
            <p:nvPr/>
          </p:nvSpPr>
          <p:spPr>
            <a:xfrm>
              <a:off x="5651678" y="5207586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57E1B4-38BF-F042-B462-ACC574748008}"/>
              </a:ext>
            </a:extLst>
          </p:cNvPr>
          <p:cNvGrpSpPr/>
          <p:nvPr/>
        </p:nvGrpSpPr>
        <p:grpSpPr>
          <a:xfrm>
            <a:off x="3573689" y="4523349"/>
            <a:ext cx="389851" cy="1071019"/>
            <a:chOff x="6599129" y="4505899"/>
            <a:chExt cx="572852" cy="10710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3A3031-159F-F946-896D-13C5BB606ACD}"/>
                </a:ext>
              </a:extLst>
            </p:cNvPr>
            <p:cNvSpPr/>
            <p:nvPr/>
          </p:nvSpPr>
          <p:spPr>
            <a:xfrm>
              <a:off x="6660971" y="4505899"/>
              <a:ext cx="511010" cy="68304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75A9A7-4892-AB44-9DA9-B52195623BD9}"/>
                </a:ext>
              </a:extLst>
            </p:cNvPr>
            <p:cNvSpPr txBox="1"/>
            <p:nvPr/>
          </p:nvSpPr>
          <p:spPr>
            <a:xfrm>
              <a:off x="6599129" y="5207586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875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8949-7522-784B-B7CE-FAAD4A09F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Alpert Terms (Outline)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B1D45-A7BF-EB45-8636-389AD68BB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Most of my research as a </a:t>
            </a:r>
            <a:r>
              <a:rPr lang="en-US" dirty="0" err="1"/>
              <a:t>hydrometeorologist</a:t>
            </a:r>
            <a:r>
              <a:rPr lang="en-US" dirty="0"/>
              <a:t> connects to the terms of Alpert’s precipitation equation.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Evapotranspiration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Orographic Lift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Non-Orographic Lift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Processes Missed by the Assumptions in Alpert: Clouds and Other Aerosols.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FB678C-2ADF-7845-B6B5-E4C8B091C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36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D7F8-0DFB-A748-ACA9-B191281D8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baseline="-25000" dirty="0"/>
              <a:t>1</a:t>
            </a:r>
            <a:r>
              <a:rPr lang="en-US" dirty="0"/>
              <a:t>: Evapotranspiration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66B84-6E0F-A046-94E4-1E4CA5BEA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</a:t>
            </a:r>
            <a:r>
              <a:rPr lang="en-US" baseline="-25000" dirty="0"/>
              <a:t>1</a:t>
            </a:r>
            <a:r>
              <a:rPr lang="en-US" dirty="0"/>
              <a:t> = Evaporation + Transpiration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E492B5-827E-9A4C-B5D8-18B4D573F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17DA32-C437-6244-9915-CB489B2E0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385" y="1760117"/>
            <a:ext cx="3238500" cy="2705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86F75B-64F8-2745-9004-4F089F0214F3}"/>
              </a:ext>
            </a:extLst>
          </p:cNvPr>
          <p:cNvSpPr txBox="1"/>
          <p:nvPr/>
        </p:nvSpPr>
        <p:spPr>
          <a:xfrm>
            <a:off x="691515" y="2455148"/>
            <a:ext cx="52842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concept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total rate of water vapor flux from the soils to the atmosphere.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Controlled largely by soil moisture, temperature, solar radiation and near-surface humidity.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precipitation in the Western US occurs during the winter during very humid conditions.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Evapotranspiration is small for these conditions, so we will not consider it in the remaining discussion.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87FCB-BA49-2F49-B4D8-B5B7CE5A0778}"/>
              </a:ext>
            </a:extLst>
          </p:cNvPr>
          <p:cNvSpPr txBox="1"/>
          <p:nvPr/>
        </p:nvSpPr>
        <p:spPr>
          <a:xfrm>
            <a:off x="8188357" y="4465217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USGS.gov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9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46CA1-7B94-1148-BE2D-2160F4C2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baseline="-25000" dirty="0"/>
              <a:t>2</a:t>
            </a:r>
            <a:r>
              <a:rPr lang="en-US" dirty="0"/>
              <a:t>: Orographic Lift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6F41D9-243D-4E41-A2CC-F43478D989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𝑠𝑓𝑐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i="1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acc>
                  </m:oMath>
                </a14:m>
                <a:r>
                  <a:rPr lang="en-US" i="1" dirty="0"/>
                  <a:t>: </a:t>
                </a:r>
                <a:r>
                  <a:rPr lang="en-US" dirty="0"/>
                  <a:t>saturated layer air density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</m:acc>
                  </m:oMath>
                </a14:m>
                <a:r>
                  <a:rPr lang="en-US" dirty="0"/>
                  <a:t>: saturated layer vapor content 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dirty="0"/>
                  <a:t>: horizontal wind (vector)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𝑠𝑓𝑐</m:t>
                        </m:r>
                      </m:sub>
                    </m:sSub>
                  </m:oMath>
                </a14:m>
                <a:r>
                  <a:rPr lang="en-US" dirty="0"/>
                  <a:t>: topographic gradient (vector)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Basic concept</a:t>
                </a:r>
                <a:r>
                  <a:rPr lang="en-US" dirty="0"/>
                  <a:t>: how much flowing water vapor is being forced to rise by mountain slopes?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orientation of the vapor flux compared to aspect controls the precipitation rate.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6F41D9-243D-4E41-A2CC-F43478D989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2A777-D54A-CD44-8EF8-DF161829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anmarti2@pdx.edu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Rivers (ARs)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Martin, A.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8620-E2AA-5A41-BB92-6712DCA84FD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" y="1746951"/>
            <a:ext cx="5434331" cy="2442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7" y="4182521"/>
            <a:ext cx="5107242" cy="707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2320" y="1882331"/>
            <a:ext cx="38888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Simply, an AR is</a:t>
            </a:r>
          </a:p>
          <a:p>
            <a:pPr marL="303609" indent="-303609">
              <a:buFont typeface="Arial" charset="0"/>
              <a:buChar char="•"/>
            </a:pP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A long, narrow corridor of </a:t>
            </a:r>
            <a:r>
              <a:rPr lang="en-US" sz="1700" b="1" dirty="0">
                <a:latin typeface="Times New Roman" charset="0"/>
                <a:ea typeface="Times New Roman" charset="0"/>
                <a:cs typeface="Times New Roman" charset="0"/>
              </a:rPr>
              <a:t>moving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 water vapor</a:t>
            </a:r>
          </a:p>
          <a:p>
            <a:pPr marL="303609" indent="-303609">
              <a:buFont typeface="Arial" charset="0"/>
              <a:buChar char="•"/>
            </a:pP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Directed horizontally from the tropics toward the poles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52320" y="3404732"/>
            <a:ext cx="38888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The figure shows the enhanced </a:t>
            </a:r>
            <a:r>
              <a:rPr lang="en-US" sz="1700" i="1" dirty="0">
                <a:latin typeface="Times New Roman" charset="0"/>
                <a:ea typeface="Times New Roman" charset="0"/>
                <a:cs typeface="Times New Roman" charset="0"/>
              </a:rPr>
              <a:t>Integrated Water Vapor </a:t>
            </a:r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left behind by an atmospheric river as it moves. As seen by the SSM/I satellite microwave sensor.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D75F7-A700-5E41-AB24-5E030568C6CE}"/>
              </a:ext>
            </a:extLst>
          </p:cNvPr>
          <p:cNvSpPr txBox="1"/>
          <p:nvPr/>
        </p:nvSpPr>
        <p:spPr>
          <a:xfrm>
            <a:off x="566547" y="5138670"/>
            <a:ext cx="8800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ARs present a very simple visualization of orographic precipitation. In other weather systems, vapor flows are curved or rapidly vary in space. An atmospheric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gets its name by the long distance vapor flows in a narrow, relatively straight path.</a:t>
            </a:r>
          </a:p>
        </p:txBody>
      </p:sp>
    </p:spTree>
    <p:extLst>
      <p:ext uri="{BB962C8B-B14F-4D97-AF65-F5344CB8AC3E}">
        <p14:creationId xmlns:p14="http://schemas.microsoft.com/office/powerpoint/2010/main" val="340429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ARs Important?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Martin, A.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8620-E2AA-5A41-BB92-6712DCA84FD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2282" y="5940789"/>
            <a:ext cx="3368435" cy="38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13" dirty="0">
                <a:solidFill>
                  <a:schemeClr val="bg1"/>
                </a:solidFill>
              </a:rPr>
              <a:t>From Neiman et al. 2013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22288" y="1516118"/>
            <a:ext cx="4372790" cy="5064003"/>
            <a:chOff x="228600" y="932721"/>
            <a:chExt cx="5280587" cy="6354831"/>
          </a:xfrm>
        </p:grpSpPr>
        <p:sp>
          <p:nvSpPr>
            <p:cNvPr id="8" name="TextBox 7"/>
            <p:cNvSpPr txBox="1"/>
            <p:nvPr/>
          </p:nvSpPr>
          <p:spPr>
            <a:xfrm>
              <a:off x="228600" y="932721"/>
              <a:ext cx="5280587" cy="93660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25" b="1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ARs Provide beneficial rain and snow for water supply</a:t>
              </a:r>
            </a:p>
          </p:txBody>
        </p:sp>
        <p:pic>
          <p:nvPicPr>
            <p:cNvPr id="9" name="Picture 8" descr="new_ar.ppt_contribs.png"/>
            <p:cNvPicPr/>
            <p:nvPr/>
          </p:nvPicPr>
          <p:blipFill>
            <a:blip r:embed="rId2" cstate="print"/>
            <a:srcRect t="8011" r="57892"/>
            <a:stretch>
              <a:fillRect/>
            </a:stretch>
          </p:blipFill>
          <p:spPr>
            <a:xfrm>
              <a:off x="437609" y="2025632"/>
              <a:ext cx="2457991" cy="485975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57200" y="2026497"/>
              <a:ext cx="2438400" cy="3962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34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83565" y="2369320"/>
              <a:ext cx="2133600" cy="4918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13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25% - 45% of annual precipitation in the west coast states fell on the same day an atmospheric river was present.</a:t>
              </a:r>
            </a:p>
            <a:p>
              <a:pPr algn="ctr"/>
              <a:endParaRPr lang="en-US" sz="1913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r>
                <a:rPr lang="en-US" sz="1913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Adapted from</a:t>
              </a:r>
            </a:p>
            <a:p>
              <a:r>
                <a:rPr lang="en-US" sz="1913" dirty="0" err="1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Dettinger</a:t>
              </a:r>
              <a:r>
                <a:rPr lang="en-US" sz="1913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et al. (2011 – </a:t>
              </a:r>
              <a:r>
                <a:rPr lang="en-US" sz="1913" i="1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Water</a:t>
              </a:r>
              <a:r>
                <a:rPr lang="en-US" sz="1913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)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0064" y="2133600"/>
              <a:ext cx="1086391" cy="279919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34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46A67E-4B97-F64F-9E6C-842A0C888F51}"/>
              </a:ext>
            </a:extLst>
          </p:cNvPr>
          <p:cNvGrpSpPr/>
          <p:nvPr/>
        </p:nvGrpSpPr>
        <p:grpSpPr>
          <a:xfrm>
            <a:off x="5096261" y="1526298"/>
            <a:ext cx="4439857" cy="5269497"/>
            <a:chOff x="5096261" y="1526298"/>
            <a:chExt cx="4439857" cy="52694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350209" y="2422448"/>
              <a:ext cx="3435383" cy="387261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96261" y="1526298"/>
              <a:ext cx="4372790" cy="7463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25" b="1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ARs also account for a </a:t>
              </a:r>
              <a:r>
                <a:rPr lang="en-US" sz="2125" b="1" i="1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large</a:t>
              </a:r>
              <a:r>
                <a:rPr lang="en-US" sz="2125" b="1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majority of damaging floods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3649" y="6180242"/>
              <a:ext cx="410246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700" dirty="0">
                <a:latin typeface="Times New Roman" charset="0"/>
                <a:ea typeface="Times New Roman" charset="0"/>
                <a:cs typeface="Times New Roman" charset="0"/>
              </a:endParaRPr>
            </a:p>
            <a:p>
              <a:r>
                <a:rPr lang="en-US" sz="1700" dirty="0" err="1">
                  <a:latin typeface="Times New Roman" charset="0"/>
                  <a:ea typeface="Times New Roman" charset="0"/>
                  <a:cs typeface="Times New Roman" charset="0"/>
                </a:rPr>
                <a:t>Corringham</a:t>
              </a:r>
              <a:r>
                <a:rPr lang="en-US" sz="1700" dirty="0">
                  <a:latin typeface="Times New Roman" charset="0"/>
                  <a:ea typeface="Times New Roman" charset="0"/>
                  <a:cs typeface="Times New Roman" charset="0"/>
                </a:rPr>
                <a:t> et al. (2019 – </a:t>
              </a:r>
              <a:r>
                <a:rPr lang="en-US" sz="1700" i="1" dirty="0">
                  <a:latin typeface="Times New Roman" charset="0"/>
                  <a:ea typeface="Times New Roman" charset="0"/>
                  <a:cs typeface="Times New Roman" charset="0"/>
                </a:rPr>
                <a:t>Science Advances</a:t>
              </a:r>
              <a:r>
                <a:rPr lang="en-US" sz="1700" dirty="0">
                  <a:latin typeface="Times New Roman" charset="0"/>
                  <a:ea typeface="Times New Roman" charset="0"/>
                  <a:cs typeface="Times New Roman" charset="0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3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River Measurements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Martin, A.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8620-E2AA-5A41-BB92-6712DCA84FDB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14620" y="1686766"/>
                <a:ext cx="4152265" cy="3227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25" b="1" dirty="0">
                    <a:latin typeface="Times New Roman" charset="0"/>
                    <a:ea typeface="Times New Roman" charset="0"/>
                    <a:cs typeface="Times New Roman" charset="0"/>
                  </a:rPr>
                  <a:t>Integrated Vapor Transport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913" b="1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r>
                            <a:rPr lang="en-US" sz="1913" b="1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𝑰𝑽𝑻</m:t>
                          </m:r>
                        </m:e>
                      </m:acc>
                      <m:r>
                        <a:rPr lang="en-US" sz="1913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nary>
                        <m:naryPr>
                          <m:ctrlPr>
                            <a:rPr lang="en-US" sz="1913" i="1"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913" i="1">
                              <a:latin typeface="Cambria Math" panose="02040503050406030204" pitchFamily="18" charset="0"/>
                              <a:cs typeface="Times New Roman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1913" i="1"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1913" i="1"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913" i="1"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0</m:t>
                              </m:r>
                            </m:sub>
                          </m:sSub>
                        </m:sup>
                        <m:e>
                          <m:r>
                            <a:rPr lang="en-US" sz="1913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𝜌</m:t>
                          </m:r>
                          <m:r>
                            <a:rPr lang="en-US" sz="1913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𝑞</m:t>
                          </m:r>
                          <m:acc>
                            <m:accPr>
                              <m:chr m:val="⃑"/>
                              <m:ctrlPr>
                                <a:rPr lang="en-US" sz="1913" b="1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accPr>
                            <m:e>
                              <m:r>
                                <a:rPr lang="en-US" sz="1913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𝒖</m:t>
                              </m:r>
                            </m:e>
                          </m:acc>
                          <m:r>
                            <a:rPr lang="en-US" sz="1913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  <m:r>
                            <a:rPr lang="en-US" sz="1913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𝑧</m:t>
                          </m:r>
                        </m:e>
                      </m:nary>
                    </m:oMath>
                  </m:oMathPara>
                </a14:m>
                <a:endParaRPr lang="en-US" sz="1913" dirty="0">
                  <a:latin typeface="Cambria Math" charset="0"/>
                  <a:ea typeface="Times New Roman" charset="0"/>
                  <a:cs typeface="Times New Roman" charset="0"/>
                </a:endParaRPr>
              </a:p>
              <a:p>
                <a:r>
                  <a:rPr lang="en-US" sz="1913" dirty="0">
                    <a:latin typeface="Times New Roman" charset="0"/>
                    <a:ea typeface="Times New Roman" charset="0"/>
                    <a:cs typeface="Times New Roman" charset="0"/>
                  </a:rPr>
                  <a:t>Vector. units = kg m</a:t>
                </a:r>
                <a:r>
                  <a:rPr lang="en-US" sz="1913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-1</a:t>
                </a:r>
                <a:r>
                  <a:rPr lang="en-US" sz="1913" dirty="0">
                    <a:latin typeface="Times New Roman" charset="0"/>
                    <a:ea typeface="Times New Roman" charset="0"/>
                    <a:cs typeface="Times New Roman" charset="0"/>
                  </a:rPr>
                  <a:t> s</a:t>
                </a:r>
                <a:r>
                  <a:rPr lang="en-US" sz="1913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-1</a:t>
                </a:r>
              </a:p>
              <a:p>
                <a:endParaRPr lang="en-US" sz="1913" baseline="30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sz="1913" baseline="30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sz="1913" baseline="300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sz="1913" dirty="0">
                    <a:latin typeface="Times New Roman" charset="0"/>
                    <a:ea typeface="Times New Roman" charset="0"/>
                    <a:cs typeface="Times New Roman" charset="0"/>
                  </a:rPr>
                  <a:t>Simplification as in Alpert can give bulk flux:</a:t>
                </a:r>
              </a:p>
              <a:p>
                <a:endParaRPr lang="en-US" sz="1913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𝑝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𝑞</m:t>
                          </m:r>
                        </m:e>
                      </m:acc>
                      <m:acc>
                        <m:accPr>
                          <m:chr m:val="⃗"/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cs typeface="Times New Roman" charset="0"/>
                            </a:rPr>
                            <m:t>𝒖</m:t>
                          </m:r>
                        </m:e>
                      </m:acc>
                    </m:oMath>
                  </m:oMathPara>
                </a14:m>
                <a:endParaRPr lang="en-US" sz="2000" b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620" y="1686766"/>
                <a:ext cx="4152265" cy="3227422"/>
              </a:xfrm>
              <a:prstGeom prst="rect">
                <a:avLst/>
              </a:prstGeom>
              <a:blipFill>
                <a:blip r:embed="rId2"/>
                <a:stretch>
                  <a:fillRect l="-1829" t="-25490" r="-2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0611"/>
          <a:stretch/>
        </p:blipFill>
        <p:spPr>
          <a:xfrm>
            <a:off x="691515" y="1686766"/>
            <a:ext cx="4523105" cy="2436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1515" y="4260407"/>
            <a:ext cx="410295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Times New Roman" charset="0"/>
                <a:ea typeface="Times New Roman" charset="0"/>
                <a:cs typeface="Times New Roman" charset="0"/>
              </a:rPr>
              <a:t>A model-generated map of instantaneous IVT shows 3-4 individual ARs in the North Atlantic Ocean.</a:t>
            </a:r>
          </a:p>
        </p:txBody>
      </p:sp>
    </p:spTree>
    <p:extLst>
      <p:ext uri="{BB962C8B-B14F-4D97-AF65-F5344CB8AC3E}">
        <p14:creationId xmlns:p14="http://schemas.microsoft.com/office/powerpoint/2010/main" val="1221788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F923501D-B569-6840-AC7E-C250D7984287}" vid="{2AA9AC88-5133-4A44-B67D-01CCBBBB5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</TotalTime>
  <Words>1836</Words>
  <Application>Microsoft Macintosh PowerPoint</Application>
  <PresentationFormat>Custom</PresentationFormat>
  <Paragraphs>262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Angsana New</vt:lpstr>
      <vt:lpstr>Arial</vt:lpstr>
      <vt:lpstr>Calibri</vt:lpstr>
      <vt:lpstr>Calibri Light</vt:lpstr>
      <vt:lpstr>Cambria Math</vt:lpstr>
      <vt:lpstr>Times New Roman</vt:lpstr>
      <vt:lpstr>Office Theme</vt:lpstr>
      <vt:lpstr>ESM 424: Theory and Applied Research in Precipitation</vt:lpstr>
      <vt:lpstr>How Does Precipitation Form in the Atmosphere?</vt:lpstr>
      <vt:lpstr>Application to Storms</vt:lpstr>
      <vt:lpstr>The Alpert Terms (Outline)</vt:lpstr>
      <vt:lpstr>P1: Evapotranspiration</vt:lpstr>
      <vt:lpstr>P2: Orographic Lift</vt:lpstr>
      <vt:lpstr>Atmospheric Rivers (ARs)</vt:lpstr>
      <vt:lpstr>Why are ARs Important?</vt:lpstr>
      <vt:lpstr>Atmospheric River Measurements</vt:lpstr>
      <vt:lpstr>Atmospheric River Observatory</vt:lpstr>
      <vt:lpstr>PowerPoint Presentation</vt:lpstr>
      <vt:lpstr>Climatological Analysis of P2 at ARO</vt:lpstr>
      <vt:lpstr>Are Weather Models Accurate in P2?</vt:lpstr>
      <vt:lpstr>P3: Non-Orographic Lift </vt:lpstr>
      <vt:lpstr>Non-Orographic Lifting Mechanisms</vt:lpstr>
      <vt:lpstr>Buoyancy</vt:lpstr>
      <vt:lpstr>Frontal Lift</vt:lpstr>
      <vt:lpstr>Predicting ARs, WCBs, and Rainfall</vt:lpstr>
      <vt:lpstr>Baroclinic Instability</vt:lpstr>
      <vt:lpstr>Baroclinic Instability and Orographic Ratio</vt:lpstr>
      <vt:lpstr>“P4”: What does the Alpert Eqn Leave Out?</vt:lpstr>
      <vt:lpstr>The Orographic Seeder-Feeder Model</vt:lpstr>
      <vt:lpstr>Cloud Condensation Nuclei</vt:lpstr>
      <vt:lpstr>CCN Impact on Rain</vt:lpstr>
      <vt:lpstr>Ice Nucleating Particles</vt:lpstr>
      <vt:lpstr>Very Different INP Found at ARO Sites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ESM 424: Theory and Applied Research in Orographic Precipitation</dc:title>
  <dc:creator>Microsoft Office User</dc:creator>
  <cp:lastModifiedBy>Microsoft Office User</cp:lastModifiedBy>
  <cp:revision>29</cp:revision>
  <dcterms:created xsi:type="dcterms:W3CDTF">2020-04-22T23:08:49Z</dcterms:created>
  <dcterms:modified xsi:type="dcterms:W3CDTF">2020-04-23T21:04:44Z</dcterms:modified>
</cp:coreProperties>
</file>