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8"/>
  </p:notesMasterIdLst>
  <p:sldIdLst>
    <p:sldId id="256" r:id="rId2"/>
    <p:sldId id="257" r:id="rId3"/>
    <p:sldId id="283" r:id="rId4"/>
    <p:sldId id="258" r:id="rId5"/>
    <p:sldId id="259" r:id="rId6"/>
    <p:sldId id="260" r:id="rId7"/>
    <p:sldId id="271" r:id="rId8"/>
    <p:sldId id="263" r:id="rId9"/>
    <p:sldId id="265" r:id="rId10"/>
    <p:sldId id="264" r:id="rId11"/>
    <p:sldId id="266" r:id="rId12"/>
    <p:sldId id="267" r:id="rId13"/>
    <p:sldId id="268" r:id="rId14"/>
    <p:sldId id="269" r:id="rId15"/>
    <p:sldId id="286" r:id="rId16"/>
    <p:sldId id="279" r:id="rId17"/>
    <p:sldId id="280" r:id="rId18"/>
    <p:sldId id="281" r:id="rId19"/>
    <p:sldId id="274" r:id="rId20"/>
    <p:sldId id="273" r:id="rId21"/>
    <p:sldId id="282" r:id="rId22"/>
    <p:sldId id="285" r:id="rId23"/>
    <p:sldId id="275" r:id="rId24"/>
    <p:sldId id="276" r:id="rId25"/>
    <p:sldId id="278" r:id="rId26"/>
    <p:sldId id="284" r:id="rId27"/>
  </p:sldIdLst>
  <p:sldSz cx="10058400" cy="77724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3953D"/>
    <a:srgbClr val="6D8C3A"/>
    <a:srgbClr val="658C3F"/>
    <a:srgbClr val="447327"/>
    <a:srgbClr val="75C0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48"/>
    <p:restoredTop sz="95062"/>
  </p:normalViewPr>
  <p:slideViewPr>
    <p:cSldViewPr snapToGrid="0" snapToObjects="1">
      <p:cViewPr varScale="1">
        <p:scale>
          <a:sx n="94" d="100"/>
          <a:sy n="94" d="100"/>
        </p:scale>
        <p:origin x="186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amartin/Desktop/Andrew/Project-Seeds/Meso-Wave/Manuscripts/Feb2019Case/GUEC1%20Feb2019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ave\Documents\FIRO\LAMC1\LAMC1HOF.pobs06_sums_12_25h_09_10_added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100" b="1" dirty="0"/>
              <a:t>Russian River @ Guerneville</a:t>
            </a:r>
          </a:p>
          <a:p>
            <a:pPr>
              <a:defRPr/>
            </a:pPr>
            <a:r>
              <a:rPr lang="en-US" sz="1100" b="1" dirty="0"/>
              <a:t>February 10 – 20, 2019 </a:t>
            </a:r>
          </a:p>
        </c:rich>
      </c:tx>
      <c:layout>
        <c:manualLayout>
          <c:xMode val="edge"/>
          <c:yMode val="edge"/>
          <c:x val="0.30701788127581597"/>
          <c:y val="3.703690333837209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352287147307601"/>
          <c:y val="0.17171310606231499"/>
          <c:w val="0.78445844269466303"/>
          <c:h val="0.69019285802850305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Sheet2!$C$1</c:f>
              <c:strCache>
                <c:ptCount val="1"/>
                <c:pt idx="0">
                  <c:v>Observed</c:v>
                </c:pt>
              </c:strCache>
            </c:strRef>
          </c:tx>
          <c:spPr>
            <a:ln w="381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Sheet2!$B$2:$B$268</c:f>
              <c:numCache>
                <c:formatCode>m/d/yy\ h:mm;@</c:formatCode>
                <c:ptCount val="267"/>
                <c:pt idx="0">
                  <c:v>43506</c:v>
                </c:pt>
                <c:pt idx="1">
                  <c:v>43506.041666666657</c:v>
                </c:pt>
                <c:pt idx="2">
                  <c:v>43506.083333333343</c:v>
                </c:pt>
                <c:pt idx="3">
                  <c:v>43506.125</c:v>
                </c:pt>
                <c:pt idx="4">
                  <c:v>43506.166666666657</c:v>
                </c:pt>
                <c:pt idx="5">
                  <c:v>43506.208333333343</c:v>
                </c:pt>
                <c:pt idx="6">
                  <c:v>43506.25</c:v>
                </c:pt>
                <c:pt idx="7">
                  <c:v>43506.291666666657</c:v>
                </c:pt>
                <c:pt idx="8">
                  <c:v>43506.333333333343</c:v>
                </c:pt>
                <c:pt idx="9">
                  <c:v>43506.375</c:v>
                </c:pt>
                <c:pt idx="10">
                  <c:v>43506.416666666657</c:v>
                </c:pt>
                <c:pt idx="11">
                  <c:v>43506.458333333328</c:v>
                </c:pt>
                <c:pt idx="12">
                  <c:v>43506.5</c:v>
                </c:pt>
                <c:pt idx="13">
                  <c:v>43506.541666666657</c:v>
                </c:pt>
                <c:pt idx="14">
                  <c:v>43506.583333333343</c:v>
                </c:pt>
                <c:pt idx="15">
                  <c:v>43506.625</c:v>
                </c:pt>
                <c:pt idx="16">
                  <c:v>43506.666666666657</c:v>
                </c:pt>
                <c:pt idx="17">
                  <c:v>43506.708333333343</c:v>
                </c:pt>
                <c:pt idx="18">
                  <c:v>43506.75</c:v>
                </c:pt>
                <c:pt idx="19">
                  <c:v>43506.791666666657</c:v>
                </c:pt>
                <c:pt idx="20">
                  <c:v>43506.833333333343</c:v>
                </c:pt>
                <c:pt idx="21">
                  <c:v>43506.875</c:v>
                </c:pt>
                <c:pt idx="22">
                  <c:v>43506.916666666657</c:v>
                </c:pt>
                <c:pt idx="23">
                  <c:v>43506.958333333328</c:v>
                </c:pt>
                <c:pt idx="24">
                  <c:v>43507</c:v>
                </c:pt>
                <c:pt idx="25">
                  <c:v>43507.041666666657</c:v>
                </c:pt>
                <c:pt idx="26">
                  <c:v>43507.083333333343</c:v>
                </c:pt>
                <c:pt idx="27">
                  <c:v>43507.125</c:v>
                </c:pt>
                <c:pt idx="28">
                  <c:v>43507.166666666657</c:v>
                </c:pt>
                <c:pt idx="29">
                  <c:v>43507.208333333343</c:v>
                </c:pt>
                <c:pt idx="30">
                  <c:v>43507.25</c:v>
                </c:pt>
                <c:pt idx="31">
                  <c:v>43507.291666666657</c:v>
                </c:pt>
                <c:pt idx="32">
                  <c:v>43507.333333333343</c:v>
                </c:pt>
                <c:pt idx="33">
                  <c:v>43507.375</c:v>
                </c:pt>
                <c:pt idx="34">
                  <c:v>43507.416666666657</c:v>
                </c:pt>
                <c:pt idx="35">
                  <c:v>43507.458333333328</c:v>
                </c:pt>
                <c:pt idx="36">
                  <c:v>43507.5</c:v>
                </c:pt>
                <c:pt idx="37">
                  <c:v>43507.541666666657</c:v>
                </c:pt>
                <c:pt idx="38">
                  <c:v>43507.583333333343</c:v>
                </c:pt>
                <c:pt idx="39">
                  <c:v>43507.625</c:v>
                </c:pt>
                <c:pt idx="40">
                  <c:v>43507.666666666657</c:v>
                </c:pt>
                <c:pt idx="41">
                  <c:v>43507.708333333343</c:v>
                </c:pt>
                <c:pt idx="42">
                  <c:v>43507.75</c:v>
                </c:pt>
                <c:pt idx="43">
                  <c:v>43507.791666666657</c:v>
                </c:pt>
                <c:pt idx="44">
                  <c:v>43507.833333333343</c:v>
                </c:pt>
                <c:pt idx="45">
                  <c:v>43507.875</c:v>
                </c:pt>
                <c:pt idx="46">
                  <c:v>43507.916666666657</c:v>
                </c:pt>
                <c:pt idx="47">
                  <c:v>43507.958333333328</c:v>
                </c:pt>
                <c:pt idx="48">
                  <c:v>43508</c:v>
                </c:pt>
                <c:pt idx="49">
                  <c:v>43508.041666666657</c:v>
                </c:pt>
                <c:pt idx="50">
                  <c:v>43508.083333333343</c:v>
                </c:pt>
                <c:pt idx="51">
                  <c:v>43508.125</c:v>
                </c:pt>
                <c:pt idx="52">
                  <c:v>43508.166666666657</c:v>
                </c:pt>
                <c:pt idx="53">
                  <c:v>43508.208333333343</c:v>
                </c:pt>
                <c:pt idx="54">
                  <c:v>43508.25</c:v>
                </c:pt>
                <c:pt idx="55">
                  <c:v>43508.291666666657</c:v>
                </c:pt>
                <c:pt idx="56">
                  <c:v>43508.333333333343</c:v>
                </c:pt>
                <c:pt idx="57">
                  <c:v>43508.375</c:v>
                </c:pt>
                <c:pt idx="58">
                  <c:v>43508.416666666657</c:v>
                </c:pt>
                <c:pt idx="59">
                  <c:v>43508.458333333328</c:v>
                </c:pt>
                <c:pt idx="60">
                  <c:v>43508.5</c:v>
                </c:pt>
                <c:pt idx="61">
                  <c:v>43508.541666666657</c:v>
                </c:pt>
                <c:pt idx="62">
                  <c:v>43508.583333333343</c:v>
                </c:pt>
                <c:pt idx="63">
                  <c:v>43508.625</c:v>
                </c:pt>
                <c:pt idx="64">
                  <c:v>43508.666666666657</c:v>
                </c:pt>
                <c:pt idx="65">
                  <c:v>43508.708333333343</c:v>
                </c:pt>
                <c:pt idx="66">
                  <c:v>43508.75</c:v>
                </c:pt>
                <c:pt idx="67">
                  <c:v>43508.791666666657</c:v>
                </c:pt>
                <c:pt idx="68">
                  <c:v>43508.833333333343</c:v>
                </c:pt>
                <c:pt idx="69">
                  <c:v>43508.875</c:v>
                </c:pt>
                <c:pt idx="70">
                  <c:v>43508.916666666657</c:v>
                </c:pt>
                <c:pt idx="71">
                  <c:v>43508.958333333328</c:v>
                </c:pt>
                <c:pt idx="72">
                  <c:v>43509</c:v>
                </c:pt>
                <c:pt idx="73">
                  <c:v>43509.041666666657</c:v>
                </c:pt>
                <c:pt idx="74">
                  <c:v>43509.083333333343</c:v>
                </c:pt>
                <c:pt idx="75">
                  <c:v>43509.125</c:v>
                </c:pt>
                <c:pt idx="76">
                  <c:v>43509.166666666657</c:v>
                </c:pt>
                <c:pt idx="77">
                  <c:v>43509.208333333343</c:v>
                </c:pt>
                <c:pt idx="78">
                  <c:v>43509.25</c:v>
                </c:pt>
                <c:pt idx="79">
                  <c:v>43509.291666666657</c:v>
                </c:pt>
                <c:pt idx="80">
                  <c:v>43509.333333333343</c:v>
                </c:pt>
                <c:pt idx="81">
                  <c:v>43509.375</c:v>
                </c:pt>
                <c:pt idx="82">
                  <c:v>43509.416666666657</c:v>
                </c:pt>
                <c:pt idx="83">
                  <c:v>43509.458333333328</c:v>
                </c:pt>
                <c:pt idx="84">
                  <c:v>43509.5</c:v>
                </c:pt>
                <c:pt idx="85">
                  <c:v>43509.541666666657</c:v>
                </c:pt>
                <c:pt idx="86">
                  <c:v>43509.583333333343</c:v>
                </c:pt>
                <c:pt idx="87">
                  <c:v>43509.625</c:v>
                </c:pt>
                <c:pt idx="88">
                  <c:v>43509.666666666657</c:v>
                </c:pt>
                <c:pt idx="89">
                  <c:v>43509.708333333343</c:v>
                </c:pt>
                <c:pt idx="90">
                  <c:v>43509.75</c:v>
                </c:pt>
                <c:pt idx="91">
                  <c:v>43509.791666666657</c:v>
                </c:pt>
                <c:pt idx="92">
                  <c:v>43509.833333333343</c:v>
                </c:pt>
                <c:pt idx="93">
                  <c:v>43509.875</c:v>
                </c:pt>
                <c:pt idx="94">
                  <c:v>43509.916666666657</c:v>
                </c:pt>
                <c:pt idx="95">
                  <c:v>43509.958333333328</c:v>
                </c:pt>
                <c:pt idx="96">
                  <c:v>43510</c:v>
                </c:pt>
                <c:pt idx="97">
                  <c:v>43510.041666666657</c:v>
                </c:pt>
                <c:pt idx="98">
                  <c:v>43510.083333333343</c:v>
                </c:pt>
                <c:pt idx="99">
                  <c:v>43510.125</c:v>
                </c:pt>
                <c:pt idx="100">
                  <c:v>43510.166666666657</c:v>
                </c:pt>
                <c:pt idx="101">
                  <c:v>43510.208333333343</c:v>
                </c:pt>
                <c:pt idx="102">
                  <c:v>43510.25</c:v>
                </c:pt>
                <c:pt idx="103">
                  <c:v>43510.291666666657</c:v>
                </c:pt>
                <c:pt idx="104">
                  <c:v>43510.333333333343</c:v>
                </c:pt>
                <c:pt idx="105">
                  <c:v>43510.375</c:v>
                </c:pt>
                <c:pt idx="106">
                  <c:v>43510.416666666657</c:v>
                </c:pt>
                <c:pt idx="107">
                  <c:v>43510.458333333328</c:v>
                </c:pt>
                <c:pt idx="108">
                  <c:v>43510.5</c:v>
                </c:pt>
                <c:pt idx="109">
                  <c:v>43510.541666666657</c:v>
                </c:pt>
                <c:pt idx="110">
                  <c:v>43510.583333333343</c:v>
                </c:pt>
                <c:pt idx="111">
                  <c:v>43510.625</c:v>
                </c:pt>
                <c:pt idx="112">
                  <c:v>43510.666666666657</c:v>
                </c:pt>
                <c:pt idx="113">
                  <c:v>43510.708333333343</c:v>
                </c:pt>
                <c:pt idx="114">
                  <c:v>43510.75</c:v>
                </c:pt>
                <c:pt idx="115">
                  <c:v>43510.791666666657</c:v>
                </c:pt>
                <c:pt idx="116">
                  <c:v>43510.833333333343</c:v>
                </c:pt>
                <c:pt idx="117">
                  <c:v>43510.875</c:v>
                </c:pt>
                <c:pt idx="118">
                  <c:v>43510.916666666657</c:v>
                </c:pt>
                <c:pt idx="119">
                  <c:v>43510.958333333328</c:v>
                </c:pt>
                <c:pt idx="120">
                  <c:v>43511</c:v>
                </c:pt>
                <c:pt idx="121">
                  <c:v>43511.041666666657</c:v>
                </c:pt>
                <c:pt idx="122">
                  <c:v>43511.083333333343</c:v>
                </c:pt>
                <c:pt idx="123">
                  <c:v>43511.125</c:v>
                </c:pt>
                <c:pt idx="124">
                  <c:v>43511.166666666657</c:v>
                </c:pt>
                <c:pt idx="125">
                  <c:v>43511.208333333343</c:v>
                </c:pt>
                <c:pt idx="126">
                  <c:v>43511.25</c:v>
                </c:pt>
                <c:pt idx="127">
                  <c:v>43511.291666666657</c:v>
                </c:pt>
                <c:pt idx="128">
                  <c:v>43511.333333333343</c:v>
                </c:pt>
                <c:pt idx="129">
                  <c:v>43511.375</c:v>
                </c:pt>
                <c:pt idx="130">
                  <c:v>43511.416666666657</c:v>
                </c:pt>
                <c:pt idx="131">
                  <c:v>43511.458333333328</c:v>
                </c:pt>
                <c:pt idx="132">
                  <c:v>43511.5</c:v>
                </c:pt>
                <c:pt idx="133">
                  <c:v>43511.541666666657</c:v>
                </c:pt>
                <c:pt idx="134">
                  <c:v>43511.583333333343</c:v>
                </c:pt>
                <c:pt idx="135">
                  <c:v>43511.625</c:v>
                </c:pt>
                <c:pt idx="136">
                  <c:v>43511.666666666657</c:v>
                </c:pt>
                <c:pt idx="137">
                  <c:v>43511.708333333343</c:v>
                </c:pt>
                <c:pt idx="138">
                  <c:v>43511.75</c:v>
                </c:pt>
                <c:pt idx="139">
                  <c:v>43511.791666666657</c:v>
                </c:pt>
                <c:pt idx="140">
                  <c:v>43511.833333333343</c:v>
                </c:pt>
                <c:pt idx="141">
                  <c:v>43511.875</c:v>
                </c:pt>
                <c:pt idx="142">
                  <c:v>43511.916666666657</c:v>
                </c:pt>
                <c:pt idx="143">
                  <c:v>43511.958333333328</c:v>
                </c:pt>
                <c:pt idx="144">
                  <c:v>43512</c:v>
                </c:pt>
                <c:pt idx="145">
                  <c:v>43512.041666666657</c:v>
                </c:pt>
                <c:pt idx="146">
                  <c:v>43512.083333333343</c:v>
                </c:pt>
                <c:pt idx="147">
                  <c:v>43512.125</c:v>
                </c:pt>
                <c:pt idx="148">
                  <c:v>43512.166666666657</c:v>
                </c:pt>
                <c:pt idx="149">
                  <c:v>43512.208333333343</c:v>
                </c:pt>
                <c:pt idx="150">
                  <c:v>43512.25</c:v>
                </c:pt>
                <c:pt idx="151">
                  <c:v>43512.291666666657</c:v>
                </c:pt>
                <c:pt idx="152">
                  <c:v>43512.333333333343</c:v>
                </c:pt>
                <c:pt idx="153">
                  <c:v>43512.375</c:v>
                </c:pt>
                <c:pt idx="154">
                  <c:v>43512.416666666657</c:v>
                </c:pt>
                <c:pt idx="155">
                  <c:v>43512.458333333328</c:v>
                </c:pt>
                <c:pt idx="156">
                  <c:v>43512.5</c:v>
                </c:pt>
                <c:pt idx="157">
                  <c:v>43512.541666666657</c:v>
                </c:pt>
                <c:pt idx="158">
                  <c:v>43512.583333333343</c:v>
                </c:pt>
                <c:pt idx="159">
                  <c:v>43512.625</c:v>
                </c:pt>
                <c:pt idx="160">
                  <c:v>43512.666666666657</c:v>
                </c:pt>
                <c:pt idx="161">
                  <c:v>43512.708333333343</c:v>
                </c:pt>
                <c:pt idx="162">
                  <c:v>43512.75</c:v>
                </c:pt>
                <c:pt idx="163">
                  <c:v>43512.791666666657</c:v>
                </c:pt>
                <c:pt idx="164">
                  <c:v>43512.833333333343</c:v>
                </c:pt>
                <c:pt idx="165">
                  <c:v>43512.875</c:v>
                </c:pt>
                <c:pt idx="166">
                  <c:v>43512.916666666657</c:v>
                </c:pt>
                <c:pt idx="167">
                  <c:v>43512.958333333328</c:v>
                </c:pt>
                <c:pt idx="168">
                  <c:v>43513</c:v>
                </c:pt>
                <c:pt idx="169">
                  <c:v>43513.041666666657</c:v>
                </c:pt>
                <c:pt idx="170">
                  <c:v>43513.083333333343</c:v>
                </c:pt>
                <c:pt idx="171">
                  <c:v>43513.125</c:v>
                </c:pt>
                <c:pt idx="172">
                  <c:v>43513.166666666657</c:v>
                </c:pt>
                <c:pt idx="173">
                  <c:v>43513.208333333343</c:v>
                </c:pt>
                <c:pt idx="174">
                  <c:v>43513.25</c:v>
                </c:pt>
                <c:pt idx="175">
                  <c:v>43513.291666666657</c:v>
                </c:pt>
                <c:pt idx="176">
                  <c:v>43513.333333333343</c:v>
                </c:pt>
                <c:pt idx="177">
                  <c:v>43513.375</c:v>
                </c:pt>
                <c:pt idx="178">
                  <c:v>43513.416666666657</c:v>
                </c:pt>
                <c:pt idx="179">
                  <c:v>43513.458333333328</c:v>
                </c:pt>
                <c:pt idx="180">
                  <c:v>43513.5</c:v>
                </c:pt>
                <c:pt idx="181">
                  <c:v>43513.541666666657</c:v>
                </c:pt>
                <c:pt idx="182">
                  <c:v>43513.583333333343</c:v>
                </c:pt>
                <c:pt idx="183">
                  <c:v>43513.625</c:v>
                </c:pt>
                <c:pt idx="184">
                  <c:v>43513.666666666657</c:v>
                </c:pt>
                <c:pt idx="185">
                  <c:v>43513.677083333343</c:v>
                </c:pt>
                <c:pt idx="186">
                  <c:v>43513.6875</c:v>
                </c:pt>
                <c:pt idx="187">
                  <c:v>43513.697916666657</c:v>
                </c:pt>
                <c:pt idx="188">
                  <c:v>43513.708333333343</c:v>
                </c:pt>
                <c:pt idx="189">
                  <c:v>43513.75</c:v>
                </c:pt>
                <c:pt idx="190">
                  <c:v>43513.791666666657</c:v>
                </c:pt>
                <c:pt idx="191">
                  <c:v>43513.833333333343</c:v>
                </c:pt>
                <c:pt idx="192">
                  <c:v>43513.875</c:v>
                </c:pt>
                <c:pt idx="193">
                  <c:v>43513.916666666657</c:v>
                </c:pt>
                <c:pt idx="194">
                  <c:v>43513.958333333328</c:v>
                </c:pt>
                <c:pt idx="195">
                  <c:v>43514</c:v>
                </c:pt>
                <c:pt idx="196">
                  <c:v>43514.041666666657</c:v>
                </c:pt>
                <c:pt idx="197">
                  <c:v>43514.083333333343</c:v>
                </c:pt>
                <c:pt idx="198">
                  <c:v>43514.125</c:v>
                </c:pt>
                <c:pt idx="199">
                  <c:v>43514.166666666657</c:v>
                </c:pt>
                <c:pt idx="200">
                  <c:v>43514.208333333343</c:v>
                </c:pt>
                <c:pt idx="201">
                  <c:v>43514.25</c:v>
                </c:pt>
                <c:pt idx="202">
                  <c:v>43514.291666666657</c:v>
                </c:pt>
                <c:pt idx="203">
                  <c:v>43514.333333333343</c:v>
                </c:pt>
                <c:pt idx="204">
                  <c:v>43514.375</c:v>
                </c:pt>
                <c:pt idx="205">
                  <c:v>43514.416666666657</c:v>
                </c:pt>
                <c:pt idx="206">
                  <c:v>43514.458333333328</c:v>
                </c:pt>
                <c:pt idx="207">
                  <c:v>43514.5</c:v>
                </c:pt>
                <c:pt idx="208">
                  <c:v>43514.541666666657</c:v>
                </c:pt>
                <c:pt idx="209">
                  <c:v>43514.583333333343</c:v>
                </c:pt>
                <c:pt idx="210">
                  <c:v>43514.625</c:v>
                </c:pt>
                <c:pt idx="211">
                  <c:v>43514.666666666657</c:v>
                </c:pt>
                <c:pt idx="212">
                  <c:v>43514.708333333343</c:v>
                </c:pt>
                <c:pt idx="213">
                  <c:v>43514.75</c:v>
                </c:pt>
                <c:pt idx="214">
                  <c:v>43514.791666666657</c:v>
                </c:pt>
                <c:pt idx="215">
                  <c:v>43514.833333333343</c:v>
                </c:pt>
                <c:pt idx="216">
                  <c:v>43514.875</c:v>
                </c:pt>
                <c:pt idx="217">
                  <c:v>43514.916666666657</c:v>
                </c:pt>
                <c:pt idx="218">
                  <c:v>43514.958333333328</c:v>
                </c:pt>
                <c:pt idx="219">
                  <c:v>43515</c:v>
                </c:pt>
                <c:pt idx="220">
                  <c:v>43515.041666666657</c:v>
                </c:pt>
                <c:pt idx="221">
                  <c:v>43515.083333333343</c:v>
                </c:pt>
                <c:pt idx="222">
                  <c:v>43515.125</c:v>
                </c:pt>
                <c:pt idx="223">
                  <c:v>43515.166666666657</c:v>
                </c:pt>
                <c:pt idx="224">
                  <c:v>43515.208333333343</c:v>
                </c:pt>
                <c:pt idx="225">
                  <c:v>43515.25</c:v>
                </c:pt>
                <c:pt idx="226">
                  <c:v>43515.291666666657</c:v>
                </c:pt>
                <c:pt idx="227">
                  <c:v>43515.333333333343</c:v>
                </c:pt>
                <c:pt idx="228">
                  <c:v>43515.375</c:v>
                </c:pt>
                <c:pt idx="229">
                  <c:v>43515.416666666657</c:v>
                </c:pt>
                <c:pt idx="230">
                  <c:v>43515.458333333328</c:v>
                </c:pt>
                <c:pt idx="231">
                  <c:v>43515.5</c:v>
                </c:pt>
                <c:pt idx="232">
                  <c:v>43515.541666666657</c:v>
                </c:pt>
                <c:pt idx="233">
                  <c:v>43515.583333333343</c:v>
                </c:pt>
                <c:pt idx="234">
                  <c:v>43515.625</c:v>
                </c:pt>
                <c:pt idx="235">
                  <c:v>43515.666666666657</c:v>
                </c:pt>
                <c:pt idx="236">
                  <c:v>43515.708333333343</c:v>
                </c:pt>
                <c:pt idx="237">
                  <c:v>43515.75</c:v>
                </c:pt>
                <c:pt idx="238">
                  <c:v>43515.791666666657</c:v>
                </c:pt>
                <c:pt idx="239">
                  <c:v>43515.833333333343</c:v>
                </c:pt>
                <c:pt idx="240">
                  <c:v>43515.875</c:v>
                </c:pt>
                <c:pt idx="241">
                  <c:v>43515.916666666657</c:v>
                </c:pt>
                <c:pt idx="242">
                  <c:v>43515.958333333328</c:v>
                </c:pt>
                <c:pt idx="243">
                  <c:v>43516</c:v>
                </c:pt>
                <c:pt idx="244">
                  <c:v>43516.041666666657</c:v>
                </c:pt>
                <c:pt idx="245">
                  <c:v>43516.083333333343</c:v>
                </c:pt>
                <c:pt idx="246">
                  <c:v>43516.125</c:v>
                </c:pt>
                <c:pt idx="247">
                  <c:v>43516.166666666657</c:v>
                </c:pt>
                <c:pt idx="248">
                  <c:v>43516.208333333343</c:v>
                </c:pt>
                <c:pt idx="249">
                  <c:v>43516.25</c:v>
                </c:pt>
                <c:pt idx="250">
                  <c:v>43516.291666666657</c:v>
                </c:pt>
                <c:pt idx="251">
                  <c:v>43516.333333333343</c:v>
                </c:pt>
                <c:pt idx="252">
                  <c:v>43516.375</c:v>
                </c:pt>
                <c:pt idx="253">
                  <c:v>43516.416666666657</c:v>
                </c:pt>
                <c:pt idx="254">
                  <c:v>43516.458333333328</c:v>
                </c:pt>
                <c:pt idx="255">
                  <c:v>43516.5</c:v>
                </c:pt>
                <c:pt idx="256">
                  <c:v>43516.541666666657</c:v>
                </c:pt>
                <c:pt idx="257">
                  <c:v>43516.583333333343</c:v>
                </c:pt>
                <c:pt idx="258">
                  <c:v>43516.625</c:v>
                </c:pt>
                <c:pt idx="259">
                  <c:v>43516.666666666657</c:v>
                </c:pt>
                <c:pt idx="260">
                  <c:v>43516.708333333343</c:v>
                </c:pt>
                <c:pt idx="261">
                  <c:v>43516.75</c:v>
                </c:pt>
                <c:pt idx="262">
                  <c:v>43516.791666666657</c:v>
                </c:pt>
                <c:pt idx="263">
                  <c:v>43516.833333333343</c:v>
                </c:pt>
                <c:pt idx="264">
                  <c:v>43516.875</c:v>
                </c:pt>
                <c:pt idx="265">
                  <c:v>43516.916666666657</c:v>
                </c:pt>
                <c:pt idx="266">
                  <c:v>43516.958333333328</c:v>
                </c:pt>
              </c:numCache>
            </c:numRef>
          </c:xVal>
          <c:yVal>
            <c:numRef>
              <c:f>Sheet2!$C$2:$C$268</c:f>
              <c:numCache>
                <c:formatCode>General</c:formatCode>
                <c:ptCount val="267"/>
                <c:pt idx="0">
                  <c:v>10.57</c:v>
                </c:pt>
                <c:pt idx="1">
                  <c:v>10.63</c:v>
                </c:pt>
                <c:pt idx="2">
                  <c:v>10.69</c:v>
                </c:pt>
                <c:pt idx="3">
                  <c:v>10.75</c:v>
                </c:pt>
                <c:pt idx="4">
                  <c:v>10.8</c:v>
                </c:pt>
                <c:pt idx="5">
                  <c:v>10.85</c:v>
                </c:pt>
                <c:pt idx="6">
                  <c:v>10.9</c:v>
                </c:pt>
                <c:pt idx="7">
                  <c:v>10.96</c:v>
                </c:pt>
                <c:pt idx="8">
                  <c:v>10.99</c:v>
                </c:pt>
                <c:pt idx="9">
                  <c:v>11.06</c:v>
                </c:pt>
                <c:pt idx="10">
                  <c:v>11.12</c:v>
                </c:pt>
                <c:pt idx="11">
                  <c:v>11.17</c:v>
                </c:pt>
                <c:pt idx="12">
                  <c:v>11.23</c:v>
                </c:pt>
                <c:pt idx="13">
                  <c:v>11.3</c:v>
                </c:pt>
                <c:pt idx="14">
                  <c:v>11.37</c:v>
                </c:pt>
                <c:pt idx="15">
                  <c:v>11.44</c:v>
                </c:pt>
                <c:pt idx="16">
                  <c:v>11.52</c:v>
                </c:pt>
                <c:pt idx="17">
                  <c:v>11.58</c:v>
                </c:pt>
                <c:pt idx="18">
                  <c:v>11.63</c:v>
                </c:pt>
                <c:pt idx="19">
                  <c:v>11.71</c:v>
                </c:pt>
                <c:pt idx="20">
                  <c:v>11.76</c:v>
                </c:pt>
                <c:pt idx="21">
                  <c:v>11.81</c:v>
                </c:pt>
                <c:pt idx="22">
                  <c:v>11.86</c:v>
                </c:pt>
                <c:pt idx="23">
                  <c:v>11.9</c:v>
                </c:pt>
                <c:pt idx="24">
                  <c:v>11.93</c:v>
                </c:pt>
                <c:pt idx="25">
                  <c:v>11.95</c:v>
                </c:pt>
                <c:pt idx="26">
                  <c:v>11.95</c:v>
                </c:pt>
                <c:pt idx="27">
                  <c:v>11.94</c:v>
                </c:pt>
                <c:pt idx="28">
                  <c:v>11.92</c:v>
                </c:pt>
                <c:pt idx="29">
                  <c:v>11.89</c:v>
                </c:pt>
                <c:pt idx="30">
                  <c:v>11.86</c:v>
                </c:pt>
                <c:pt idx="31">
                  <c:v>11.82</c:v>
                </c:pt>
                <c:pt idx="32">
                  <c:v>11.77</c:v>
                </c:pt>
                <c:pt idx="33">
                  <c:v>11.72</c:v>
                </c:pt>
                <c:pt idx="34">
                  <c:v>11.67</c:v>
                </c:pt>
                <c:pt idx="35">
                  <c:v>11.62</c:v>
                </c:pt>
                <c:pt idx="36">
                  <c:v>11.58</c:v>
                </c:pt>
                <c:pt idx="37">
                  <c:v>11.53</c:v>
                </c:pt>
                <c:pt idx="38">
                  <c:v>11.48</c:v>
                </c:pt>
                <c:pt idx="39">
                  <c:v>11.45</c:v>
                </c:pt>
                <c:pt idx="40">
                  <c:v>11.4</c:v>
                </c:pt>
                <c:pt idx="41">
                  <c:v>11.36</c:v>
                </c:pt>
                <c:pt idx="42">
                  <c:v>11.33</c:v>
                </c:pt>
                <c:pt idx="43">
                  <c:v>11.29</c:v>
                </c:pt>
                <c:pt idx="44">
                  <c:v>11.27</c:v>
                </c:pt>
                <c:pt idx="45">
                  <c:v>11.24</c:v>
                </c:pt>
                <c:pt idx="46">
                  <c:v>11.22</c:v>
                </c:pt>
                <c:pt idx="47">
                  <c:v>11.19</c:v>
                </c:pt>
                <c:pt idx="48">
                  <c:v>11.16</c:v>
                </c:pt>
                <c:pt idx="49">
                  <c:v>11.12</c:v>
                </c:pt>
                <c:pt idx="50">
                  <c:v>11.08</c:v>
                </c:pt>
                <c:pt idx="51">
                  <c:v>11.04</c:v>
                </c:pt>
                <c:pt idx="52">
                  <c:v>11</c:v>
                </c:pt>
                <c:pt idx="53">
                  <c:v>10.97</c:v>
                </c:pt>
                <c:pt idx="54">
                  <c:v>10.94</c:v>
                </c:pt>
                <c:pt idx="55">
                  <c:v>10.89</c:v>
                </c:pt>
                <c:pt idx="56">
                  <c:v>10.86</c:v>
                </c:pt>
                <c:pt idx="57">
                  <c:v>10.84</c:v>
                </c:pt>
                <c:pt idx="58">
                  <c:v>10.8</c:v>
                </c:pt>
                <c:pt idx="59">
                  <c:v>10.78</c:v>
                </c:pt>
                <c:pt idx="60">
                  <c:v>10.76</c:v>
                </c:pt>
                <c:pt idx="61">
                  <c:v>10.72</c:v>
                </c:pt>
                <c:pt idx="62">
                  <c:v>10.69</c:v>
                </c:pt>
                <c:pt idx="63">
                  <c:v>10.66</c:v>
                </c:pt>
                <c:pt idx="64">
                  <c:v>10.61</c:v>
                </c:pt>
                <c:pt idx="65">
                  <c:v>10.57</c:v>
                </c:pt>
                <c:pt idx="66">
                  <c:v>10.51</c:v>
                </c:pt>
                <c:pt idx="67">
                  <c:v>10.48</c:v>
                </c:pt>
                <c:pt idx="68">
                  <c:v>10.41</c:v>
                </c:pt>
                <c:pt idx="69">
                  <c:v>10.35</c:v>
                </c:pt>
                <c:pt idx="70">
                  <c:v>10.29</c:v>
                </c:pt>
                <c:pt idx="71">
                  <c:v>10.23</c:v>
                </c:pt>
                <c:pt idx="72">
                  <c:v>10.199999999999999</c:v>
                </c:pt>
                <c:pt idx="73">
                  <c:v>10.18</c:v>
                </c:pt>
                <c:pt idx="74">
                  <c:v>10.19</c:v>
                </c:pt>
                <c:pt idx="75">
                  <c:v>10.28</c:v>
                </c:pt>
                <c:pt idx="76">
                  <c:v>10.47</c:v>
                </c:pt>
                <c:pt idx="77">
                  <c:v>10.84</c:v>
                </c:pt>
                <c:pt idx="78">
                  <c:v>11.38</c:v>
                </c:pt>
                <c:pt idx="79">
                  <c:v>12.14</c:v>
                </c:pt>
                <c:pt idx="80">
                  <c:v>12.99</c:v>
                </c:pt>
                <c:pt idx="81">
                  <c:v>13.86</c:v>
                </c:pt>
                <c:pt idx="82">
                  <c:v>14.67</c:v>
                </c:pt>
                <c:pt idx="83">
                  <c:v>15.52</c:v>
                </c:pt>
                <c:pt idx="84">
                  <c:v>16.43</c:v>
                </c:pt>
                <c:pt idx="85">
                  <c:v>17.39</c:v>
                </c:pt>
                <c:pt idx="86">
                  <c:v>18.420000000000002</c:v>
                </c:pt>
                <c:pt idx="87">
                  <c:v>19.48</c:v>
                </c:pt>
                <c:pt idx="88">
                  <c:v>20.48</c:v>
                </c:pt>
                <c:pt idx="89">
                  <c:v>21.45</c:v>
                </c:pt>
                <c:pt idx="90">
                  <c:v>22.37</c:v>
                </c:pt>
                <c:pt idx="91">
                  <c:v>23.21</c:v>
                </c:pt>
                <c:pt idx="92">
                  <c:v>24.04</c:v>
                </c:pt>
                <c:pt idx="93">
                  <c:v>24.69</c:v>
                </c:pt>
                <c:pt idx="94">
                  <c:v>25.25</c:v>
                </c:pt>
                <c:pt idx="95">
                  <c:v>25.78</c:v>
                </c:pt>
                <c:pt idx="96">
                  <c:v>26.38</c:v>
                </c:pt>
                <c:pt idx="97">
                  <c:v>26.91</c:v>
                </c:pt>
                <c:pt idx="98">
                  <c:v>27.51</c:v>
                </c:pt>
                <c:pt idx="99">
                  <c:v>28.06</c:v>
                </c:pt>
                <c:pt idx="100">
                  <c:v>28.64</c:v>
                </c:pt>
                <c:pt idx="101">
                  <c:v>29.29</c:v>
                </c:pt>
                <c:pt idx="102">
                  <c:v>29.82</c:v>
                </c:pt>
                <c:pt idx="103">
                  <c:v>30.28</c:v>
                </c:pt>
                <c:pt idx="104">
                  <c:v>30.77</c:v>
                </c:pt>
                <c:pt idx="105">
                  <c:v>31.18</c:v>
                </c:pt>
                <c:pt idx="106">
                  <c:v>31.6</c:v>
                </c:pt>
                <c:pt idx="107">
                  <c:v>31.96</c:v>
                </c:pt>
                <c:pt idx="108">
                  <c:v>32.340000000000003</c:v>
                </c:pt>
                <c:pt idx="109">
                  <c:v>32.68</c:v>
                </c:pt>
                <c:pt idx="110">
                  <c:v>32.950000000000003</c:v>
                </c:pt>
                <c:pt idx="111">
                  <c:v>33.29</c:v>
                </c:pt>
                <c:pt idx="112">
                  <c:v>33.54</c:v>
                </c:pt>
                <c:pt idx="113">
                  <c:v>33.81</c:v>
                </c:pt>
                <c:pt idx="114">
                  <c:v>33.96</c:v>
                </c:pt>
                <c:pt idx="115">
                  <c:v>34.15</c:v>
                </c:pt>
                <c:pt idx="116">
                  <c:v>34.299999999999997</c:v>
                </c:pt>
                <c:pt idx="117">
                  <c:v>34.42</c:v>
                </c:pt>
                <c:pt idx="118">
                  <c:v>34.549999999999997</c:v>
                </c:pt>
                <c:pt idx="119">
                  <c:v>34.619999999999997</c:v>
                </c:pt>
                <c:pt idx="120">
                  <c:v>34.74</c:v>
                </c:pt>
                <c:pt idx="121">
                  <c:v>34.76</c:v>
                </c:pt>
                <c:pt idx="122">
                  <c:v>34.76</c:v>
                </c:pt>
                <c:pt idx="123">
                  <c:v>34.72</c:v>
                </c:pt>
                <c:pt idx="124">
                  <c:v>34.700000000000003</c:v>
                </c:pt>
                <c:pt idx="125">
                  <c:v>34.56</c:v>
                </c:pt>
                <c:pt idx="126">
                  <c:v>34.5</c:v>
                </c:pt>
                <c:pt idx="127">
                  <c:v>34.39</c:v>
                </c:pt>
                <c:pt idx="128">
                  <c:v>34.25</c:v>
                </c:pt>
                <c:pt idx="129">
                  <c:v>34.07</c:v>
                </c:pt>
                <c:pt idx="130">
                  <c:v>33.86</c:v>
                </c:pt>
                <c:pt idx="131">
                  <c:v>33.61</c:v>
                </c:pt>
                <c:pt idx="132">
                  <c:v>33.380000000000003</c:v>
                </c:pt>
                <c:pt idx="133">
                  <c:v>33.1</c:v>
                </c:pt>
                <c:pt idx="134">
                  <c:v>32.83</c:v>
                </c:pt>
                <c:pt idx="135">
                  <c:v>32.54</c:v>
                </c:pt>
                <c:pt idx="136">
                  <c:v>32.22</c:v>
                </c:pt>
                <c:pt idx="137">
                  <c:v>31.9</c:v>
                </c:pt>
                <c:pt idx="138">
                  <c:v>31.58</c:v>
                </c:pt>
                <c:pt idx="139">
                  <c:v>31.26</c:v>
                </c:pt>
                <c:pt idx="140">
                  <c:v>30.9</c:v>
                </c:pt>
                <c:pt idx="141">
                  <c:v>30.55</c:v>
                </c:pt>
                <c:pt idx="142">
                  <c:v>30.2</c:v>
                </c:pt>
                <c:pt idx="143">
                  <c:v>29.86</c:v>
                </c:pt>
                <c:pt idx="144">
                  <c:v>29.53</c:v>
                </c:pt>
                <c:pt idx="145">
                  <c:v>29.21</c:v>
                </c:pt>
                <c:pt idx="146">
                  <c:v>28.87</c:v>
                </c:pt>
                <c:pt idx="147">
                  <c:v>28.55</c:v>
                </c:pt>
                <c:pt idx="148">
                  <c:v>28.23</c:v>
                </c:pt>
                <c:pt idx="149">
                  <c:v>27.9</c:v>
                </c:pt>
                <c:pt idx="150">
                  <c:v>27.59</c:v>
                </c:pt>
                <c:pt idx="151">
                  <c:v>27.26</c:v>
                </c:pt>
                <c:pt idx="152">
                  <c:v>26.99</c:v>
                </c:pt>
                <c:pt idx="153">
                  <c:v>26.65</c:v>
                </c:pt>
                <c:pt idx="154">
                  <c:v>26.38</c:v>
                </c:pt>
                <c:pt idx="155">
                  <c:v>26.08</c:v>
                </c:pt>
                <c:pt idx="156">
                  <c:v>25.81</c:v>
                </c:pt>
                <c:pt idx="157">
                  <c:v>25.52</c:v>
                </c:pt>
                <c:pt idx="158">
                  <c:v>25.26</c:v>
                </c:pt>
                <c:pt idx="159">
                  <c:v>24.98</c:v>
                </c:pt>
                <c:pt idx="160">
                  <c:v>24.73</c:v>
                </c:pt>
                <c:pt idx="161">
                  <c:v>24.48</c:v>
                </c:pt>
                <c:pt idx="162">
                  <c:v>24.23</c:v>
                </c:pt>
                <c:pt idx="163">
                  <c:v>24.01</c:v>
                </c:pt>
                <c:pt idx="164">
                  <c:v>23.82</c:v>
                </c:pt>
                <c:pt idx="165">
                  <c:v>23.6</c:v>
                </c:pt>
                <c:pt idx="166">
                  <c:v>23.44</c:v>
                </c:pt>
                <c:pt idx="167">
                  <c:v>23.28</c:v>
                </c:pt>
                <c:pt idx="168">
                  <c:v>23.13</c:v>
                </c:pt>
                <c:pt idx="169">
                  <c:v>22.98</c:v>
                </c:pt>
                <c:pt idx="170">
                  <c:v>22.9</c:v>
                </c:pt>
                <c:pt idx="171">
                  <c:v>22.78</c:v>
                </c:pt>
                <c:pt idx="172">
                  <c:v>22.66</c:v>
                </c:pt>
                <c:pt idx="173">
                  <c:v>22.59</c:v>
                </c:pt>
                <c:pt idx="174">
                  <c:v>22.48</c:v>
                </c:pt>
                <c:pt idx="175">
                  <c:v>22.39</c:v>
                </c:pt>
                <c:pt idx="176">
                  <c:v>22.29</c:v>
                </c:pt>
                <c:pt idx="177">
                  <c:v>22.2</c:v>
                </c:pt>
                <c:pt idx="178">
                  <c:v>22.11</c:v>
                </c:pt>
                <c:pt idx="179">
                  <c:v>22.02</c:v>
                </c:pt>
                <c:pt idx="180">
                  <c:v>21.95</c:v>
                </c:pt>
                <c:pt idx="181">
                  <c:v>21.83</c:v>
                </c:pt>
                <c:pt idx="182">
                  <c:v>21.72</c:v>
                </c:pt>
                <c:pt idx="183">
                  <c:v>21.66</c:v>
                </c:pt>
                <c:pt idx="184">
                  <c:v>21.57</c:v>
                </c:pt>
                <c:pt idx="185">
                  <c:v>21.54</c:v>
                </c:pt>
                <c:pt idx="186">
                  <c:v>21.51</c:v>
                </c:pt>
                <c:pt idx="187">
                  <c:v>21.49</c:v>
                </c:pt>
                <c:pt idx="188">
                  <c:v>21.47</c:v>
                </c:pt>
                <c:pt idx="189">
                  <c:v>21.36</c:v>
                </c:pt>
                <c:pt idx="190">
                  <c:v>21.27</c:v>
                </c:pt>
                <c:pt idx="191">
                  <c:v>21.17</c:v>
                </c:pt>
                <c:pt idx="192">
                  <c:v>21.06</c:v>
                </c:pt>
                <c:pt idx="193">
                  <c:v>20.94</c:v>
                </c:pt>
                <c:pt idx="194">
                  <c:v>20.79</c:v>
                </c:pt>
                <c:pt idx="195">
                  <c:v>20.66</c:v>
                </c:pt>
                <c:pt idx="196">
                  <c:v>20.54</c:v>
                </c:pt>
                <c:pt idx="197">
                  <c:v>20.41</c:v>
                </c:pt>
                <c:pt idx="198">
                  <c:v>20.27</c:v>
                </c:pt>
                <c:pt idx="199">
                  <c:v>20.12</c:v>
                </c:pt>
                <c:pt idx="200">
                  <c:v>19.989999999999998</c:v>
                </c:pt>
                <c:pt idx="201">
                  <c:v>19.850000000000001</c:v>
                </c:pt>
                <c:pt idx="202">
                  <c:v>19.690000000000001</c:v>
                </c:pt>
                <c:pt idx="203">
                  <c:v>19.57</c:v>
                </c:pt>
                <c:pt idx="204">
                  <c:v>19.43</c:v>
                </c:pt>
                <c:pt idx="205">
                  <c:v>19.29</c:v>
                </c:pt>
                <c:pt idx="206">
                  <c:v>19.13</c:v>
                </c:pt>
                <c:pt idx="207">
                  <c:v>19</c:v>
                </c:pt>
                <c:pt idx="208">
                  <c:v>18.89</c:v>
                </c:pt>
                <c:pt idx="209">
                  <c:v>18.739999999999998</c:v>
                </c:pt>
                <c:pt idx="210">
                  <c:v>18.61</c:v>
                </c:pt>
                <c:pt idx="211">
                  <c:v>18.47</c:v>
                </c:pt>
                <c:pt idx="212">
                  <c:v>18.350000000000001</c:v>
                </c:pt>
                <c:pt idx="213">
                  <c:v>18.190000000000001</c:v>
                </c:pt>
                <c:pt idx="214">
                  <c:v>18.079999999999998</c:v>
                </c:pt>
                <c:pt idx="215">
                  <c:v>17.95</c:v>
                </c:pt>
                <c:pt idx="216">
                  <c:v>17.809999999999999</c:v>
                </c:pt>
                <c:pt idx="217">
                  <c:v>17.690000000000001</c:v>
                </c:pt>
                <c:pt idx="218">
                  <c:v>17.59</c:v>
                </c:pt>
                <c:pt idx="219">
                  <c:v>17.47</c:v>
                </c:pt>
                <c:pt idx="220">
                  <c:v>17.36</c:v>
                </c:pt>
                <c:pt idx="221">
                  <c:v>17.239999999999998</c:v>
                </c:pt>
                <c:pt idx="222">
                  <c:v>17.14</c:v>
                </c:pt>
                <c:pt idx="223">
                  <c:v>17.02</c:v>
                </c:pt>
                <c:pt idx="224">
                  <c:v>16.940000000000001</c:v>
                </c:pt>
                <c:pt idx="225">
                  <c:v>16.84</c:v>
                </c:pt>
                <c:pt idx="226">
                  <c:v>16.75</c:v>
                </c:pt>
                <c:pt idx="227">
                  <c:v>16.64</c:v>
                </c:pt>
                <c:pt idx="228">
                  <c:v>16.55</c:v>
                </c:pt>
                <c:pt idx="229">
                  <c:v>16.48</c:v>
                </c:pt>
                <c:pt idx="230">
                  <c:v>16.399999999999999</c:v>
                </c:pt>
                <c:pt idx="231">
                  <c:v>16.309999999999999</c:v>
                </c:pt>
                <c:pt idx="232">
                  <c:v>16.239999999999998</c:v>
                </c:pt>
                <c:pt idx="233">
                  <c:v>16.13</c:v>
                </c:pt>
                <c:pt idx="234">
                  <c:v>16.05</c:v>
                </c:pt>
                <c:pt idx="235">
                  <c:v>15.98</c:v>
                </c:pt>
                <c:pt idx="236">
                  <c:v>15.9</c:v>
                </c:pt>
                <c:pt idx="237">
                  <c:v>15.83</c:v>
                </c:pt>
                <c:pt idx="238">
                  <c:v>15.77</c:v>
                </c:pt>
                <c:pt idx="239">
                  <c:v>15.69</c:v>
                </c:pt>
                <c:pt idx="240">
                  <c:v>15.64</c:v>
                </c:pt>
                <c:pt idx="241">
                  <c:v>15.58</c:v>
                </c:pt>
                <c:pt idx="242">
                  <c:v>15.53</c:v>
                </c:pt>
                <c:pt idx="243">
                  <c:v>15.45</c:v>
                </c:pt>
                <c:pt idx="244">
                  <c:v>15.4</c:v>
                </c:pt>
                <c:pt idx="245">
                  <c:v>15.35</c:v>
                </c:pt>
                <c:pt idx="246">
                  <c:v>15.29</c:v>
                </c:pt>
                <c:pt idx="247">
                  <c:v>15.24</c:v>
                </c:pt>
                <c:pt idx="248">
                  <c:v>15.18</c:v>
                </c:pt>
                <c:pt idx="249">
                  <c:v>15.12</c:v>
                </c:pt>
                <c:pt idx="250">
                  <c:v>15.04</c:v>
                </c:pt>
                <c:pt idx="251">
                  <c:v>15.02</c:v>
                </c:pt>
                <c:pt idx="252">
                  <c:v>14.97</c:v>
                </c:pt>
                <c:pt idx="253">
                  <c:v>14.9</c:v>
                </c:pt>
                <c:pt idx="254">
                  <c:v>14.85</c:v>
                </c:pt>
                <c:pt idx="255">
                  <c:v>14.82</c:v>
                </c:pt>
                <c:pt idx="256">
                  <c:v>14.77</c:v>
                </c:pt>
                <c:pt idx="257">
                  <c:v>14.72</c:v>
                </c:pt>
                <c:pt idx="258">
                  <c:v>14.66</c:v>
                </c:pt>
                <c:pt idx="259">
                  <c:v>14.62</c:v>
                </c:pt>
                <c:pt idx="260">
                  <c:v>14.55</c:v>
                </c:pt>
                <c:pt idx="261">
                  <c:v>14.5</c:v>
                </c:pt>
                <c:pt idx="262">
                  <c:v>14.49</c:v>
                </c:pt>
                <c:pt idx="263">
                  <c:v>14.42</c:v>
                </c:pt>
                <c:pt idx="264">
                  <c:v>14.38</c:v>
                </c:pt>
                <c:pt idx="265">
                  <c:v>14.34</c:v>
                </c:pt>
                <c:pt idx="266">
                  <c:v>14.3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B35A-4993-9904-69C59E8763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094620944"/>
        <c:axId val="-1062953376"/>
      </c:scatterChart>
      <c:valAx>
        <c:axId val="-1094620944"/>
        <c:scaling>
          <c:orientation val="minMax"/>
          <c:max val="43516"/>
          <c:min val="43506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/>
                  <a:t>Date/ Time (PST)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m/d/yy\ h:mm;@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062953376"/>
        <c:crosses val="autoZero"/>
        <c:crossBetween val="midCat"/>
        <c:majorUnit val="2"/>
      </c:valAx>
      <c:valAx>
        <c:axId val="-1062953376"/>
        <c:scaling>
          <c:orientation val="minMax"/>
          <c:min val="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/>
                  <a:t>Stage</a:t>
                </a:r>
                <a:r>
                  <a:rPr lang="en-US" b="1" baseline="0"/>
                  <a:t> (FT)</a:t>
                </a:r>
                <a:endParaRPr lang="en-US" b="1"/>
              </a:p>
            </c:rich>
          </c:tx>
          <c:layout>
            <c:manualLayout>
              <c:xMode val="edge"/>
              <c:yMode val="edge"/>
              <c:x val="2.27160251000895E-2"/>
              <c:y val="0.3438915837526039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.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09462094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.71876268963066803"/>
          <c:y val="0.17476758031181999"/>
          <c:w val="0.197460368697219"/>
          <c:h val="0.2163059210710779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CNRFC Skill Scores 24 </a:t>
            </a:r>
            <a:r>
              <a:rPr lang="en-US" dirty="0" err="1"/>
              <a:t>hr</a:t>
            </a:r>
            <a:r>
              <a:rPr lang="en-US" dirty="0"/>
              <a:t> QPF (&gt;= 2”) 2014</a:t>
            </a:r>
            <a:r>
              <a:rPr lang="en-US" baseline="0" dirty="0"/>
              <a:t> - 2016</a:t>
            </a:r>
            <a:endParaRPr lang="en-US" dirty="0"/>
          </a:p>
        </c:rich>
      </c:tx>
      <c:layout>
        <c:manualLayout>
          <c:xMode val="edge"/>
          <c:yMode val="edge"/>
          <c:x val="0.28286888817390099"/>
          <c:y val="6.6771475851586701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25875139028573"/>
          <c:y val="0.177423579456046"/>
          <c:w val="0.82308492221935303"/>
          <c:h val="0.62414681794383498"/>
        </c:manualLayout>
      </c:layout>
      <c:lineChart>
        <c:grouping val="standard"/>
        <c:varyColors val="0"/>
        <c:ser>
          <c:idx val="2"/>
          <c:order val="0"/>
          <c:tx>
            <c:strRef>
              <c:f>'POD FAR CSI day 1-5'!$J$2</c:f>
              <c:strCache>
                <c:ptCount val="1"/>
                <c:pt idx="0">
                  <c:v>CSI</c:v>
                </c:pt>
              </c:strCache>
            </c:strRef>
          </c:tx>
          <c:spPr>
            <a:ln w="28575">
              <a:solidFill>
                <a:srgbClr val="00B050"/>
              </a:solidFill>
            </a:ln>
          </c:spPr>
          <c:marker>
            <c:spPr>
              <a:solidFill>
                <a:srgbClr val="00B050"/>
              </a:solidFill>
            </c:spPr>
          </c:marker>
          <c:val>
            <c:numRef>
              <c:f>'POD FAR CSI day 1-5'!$J$3:$J$7</c:f>
              <c:numCache>
                <c:formatCode>General</c:formatCode>
                <c:ptCount val="5"/>
                <c:pt idx="0">
                  <c:v>0.47</c:v>
                </c:pt>
                <c:pt idx="1">
                  <c:v>0.41</c:v>
                </c:pt>
                <c:pt idx="2">
                  <c:v>0.32</c:v>
                </c:pt>
                <c:pt idx="3">
                  <c:v>0.28000000000000003</c:v>
                </c:pt>
                <c:pt idx="4">
                  <c:v>0.16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FF6-4FAE-963F-41BF6D02A54B}"/>
            </c:ext>
          </c:extLst>
        </c:ser>
        <c:ser>
          <c:idx val="3"/>
          <c:order val="1"/>
          <c:tx>
            <c:strRef>
              <c:f>'POD FAR CSI day 1-5'!$L$2</c:f>
              <c:strCache>
                <c:ptCount val="1"/>
                <c:pt idx="0">
                  <c:v>CSI CONS 2014-2016</c:v>
                </c:pt>
              </c:strCache>
            </c:strRef>
          </c:tx>
          <c:spPr>
            <a:ln w="28575"/>
          </c:spPr>
          <c:val>
            <c:numRef>
              <c:f>'POD FAR CSI day 1-5'!$L$3:$L$7</c:f>
              <c:numCache>
                <c:formatCode>General</c:formatCode>
                <c:ptCount val="5"/>
                <c:pt idx="0">
                  <c:v>0.8</c:v>
                </c:pt>
                <c:pt idx="1">
                  <c:v>0.42</c:v>
                </c:pt>
                <c:pt idx="2">
                  <c:v>0.5</c:v>
                </c:pt>
                <c:pt idx="3">
                  <c:v>0.45</c:v>
                </c:pt>
                <c:pt idx="4">
                  <c:v>0.39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2FF6-4FAE-963F-41BF6D02A54B}"/>
            </c:ext>
          </c:extLst>
        </c:ser>
        <c:ser>
          <c:idx val="4"/>
          <c:order val="2"/>
          <c:tx>
            <c:v>CNRFC CSI 2014-2016</c:v>
          </c:tx>
          <c:spPr>
            <a:ln w="28575">
              <a:solidFill>
                <a:srgbClr val="FF0000"/>
              </a:solidFill>
            </a:ln>
          </c:spPr>
          <c:marker>
            <c:spPr>
              <a:solidFill>
                <a:srgbClr val="FF0000"/>
              </a:solidFill>
            </c:spPr>
          </c:marker>
          <c:val>
            <c:numRef>
              <c:f>'POD FAR CSI day 1-5'!$AD$12:$AD$16</c:f>
              <c:numCache>
                <c:formatCode>General</c:formatCode>
                <c:ptCount val="5"/>
                <c:pt idx="0">
                  <c:v>0.86</c:v>
                </c:pt>
                <c:pt idx="1">
                  <c:v>0.75</c:v>
                </c:pt>
                <c:pt idx="2">
                  <c:v>0.55000000000000004</c:v>
                </c:pt>
                <c:pt idx="3">
                  <c:v>0.56999999999999995</c:v>
                </c:pt>
                <c:pt idx="4">
                  <c:v>0.43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2FF6-4FAE-963F-41BF6D02A5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hiLowLines>
          <c:spPr>
            <a:ln>
              <a:noFill/>
            </a:ln>
          </c:spPr>
        </c:hiLowLines>
        <c:marker val="1"/>
        <c:smooth val="0"/>
        <c:axId val="-1057238288"/>
        <c:axId val="-1118348288"/>
      </c:lineChart>
      <c:catAx>
        <c:axId val="-105723828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Days Ahead</a:t>
                </a:r>
              </a:p>
            </c:rich>
          </c:tx>
          <c:overlay val="0"/>
        </c:title>
        <c:majorTickMark val="none"/>
        <c:minorTickMark val="none"/>
        <c:tickLblPos val="nextTo"/>
        <c:crossAx val="-1118348288"/>
        <c:crosses val="autoZero"/>
        <c:auto val="1"/>
        <c:lblAlgn val="ctr"/>
        <c:lblOffset val="100"/>
        <c:noMultiLvlLbl val="0"/>
      </c:catAx>
      <c:valAx>
        <c:axId val="-1118348288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Score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-1057238288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5.00000502361602E-2"/>
          <c:y val="0.92441913357283001"/>
          <c:w val="0.89999989952768"/>
          <c:h val="7.5580866427169602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200" baseline="0"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CB8EF3-AC2B-9047-8CF7-204ED0272FCB}" type="datetimeFigureOut">
              <a:rPr lang="en-US" smtClean="0"/>
              <a:t>4/23/20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1925" y="1143000"/>
            <a:ext cx="39941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16C689-1E50-C946-B214-FC203805E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8596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6C689-1E50-C946-B214-FC203805E4A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8955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6C689-1E50-C946-B214-FC203805E4A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4376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6C689-1E50-C946-B214-FC203805E4A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659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7045376"/>
            <a:ext cx="10058400" cy="727023"/>
          </a:xfrm>
          <a:prstGeom prst="rect">
            <a:avLst/>
          </a:prstGeom>
          <a:solidFill>
            <a:srgbClr val="7395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9" y="57231"/>
            <a:ext cx="3438592" cy="685800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1272011"/>
            <a:ext cx="8549640" cy="2705947"/>
          </a:xfrm>
        </p:spPr>
        <p:txBody>
          <a:bodyPr anchor="b">
            <a:normAutofit/>
          </a:bodyPr>
          <a:lstStyle>
            <a:lvl1pPr algn="ctr">
              <a:defRPr sz="4400"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4082310"/>
            <a:ext cx="7543800" cy="1876530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latin typeface="Times New Roman" charset="0"/>
                <a:ea typeface="Times New Roman" charset="0"/>
                <a:cs typeface="Times New Roman" charset="0"/>
              </a:defRPr>
            </a:lvl1pPr>
            <a:lvl2pPr marL="502920" indent="0" algn="ctr">
              <a:buNone/>
              <a:defRPr sz="2200"/>
            </a:lvl2pPr>
            <a:lvl3pPr marL="1005840" indent="0" algn="ctr">
              <a:buNone/>
              <a:defRPr sz="1980"/>
            </a:lvl3pPr>
            <a:lvl4pPr marL="1508760" indent="0" algn="ctr">
              <a:buNone/>
              <a:defRPr sz="1760"/>
            </a:lvl4pPr>
            <a:lvl5pPr marL="2011680" indent="0" algn="ctr">
              <a:buNone/>
              <a:defRPr sz="1760"/>
            </a:lvl5pPr>
            <a:lvl6pPr marL="2514600" indent="0" algn="ctr">
              <a:buNone/>
              <a:defRPr sz="1760"/>
            </a:lvl6pPr>
            <a:lvl7pPr marL="3017520" indent="0" algn="ctr">
              <a:buNone/>
              <a:defRPr sz="1760"/>
            </a:lvl7pPr>
            <a:lvl8pPr marL="3520440" indent="0" algn="ctr">
              <a:buNone/>
              <a:defRPr sz="1760"/>
            </a:lvl8pPr>
            <a:lvl9pPr marL="4023360" indent="0" algn="ctr">
              <a:buNone/>
              <a:defRPr sz="17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fld id="{D064ABED-6B93-0443-A177-659B4E0FB4F4}" type="datetime1">
              <a:rPr lang="en-US" smtClean="0"/>
              <a:t>4/23/20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4DD7B6-112C-C845-9648-1CD393D2B3A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F52BA-F30B-AC4E-99E2-9D6017BDF831}" type="datetime1">
              <a:rPr lang="en-US" smtClean="0"/>
              <a:t>4/23/20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DD7B6-112C-C845-9648-1CD393D2B3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8043" y="413808"/>
            <a:ext cx="2168843" cy="6586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1515" y="413808"/>
            <a:ext cx="6380798" cy="65867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0B62C-CFDA-AD47-80A2-0F1C4AECC3A1}" type="datetime1">
              <a:rPr lang="en-US" smtClean="0"/>
              <a:t>4/23/20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DD7B6-112C-C845-9648-1CD393D2B3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7045376"/>
            <a:ext cx="10058400" cy="727023"/>
          </a:xfrm>
          <a:prstGeom prst="rect">
            <a:avLst/>
          </a:prstGeom>
          <a:solidFill>
            <a:srgbClr val="7395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228600" y="7132320"/>
            <a:ext cx="9601200" cy="548640"/>
          </a:xfrm>
          <a:prstGeom prst="rect">
            <a:avLst/>
          </a:prstGeom>
          <a:solidFill>
            <a:schemeClr val="bg1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59" y="7189577"/>
            <a:ext cx="2185416" cy="4358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1515" y="413810"/>
            <a:ext cx="8675370" cy="1143000"/>
          </a:xfrm>
          <a:solidFill>
            <a:schemeClr val="bg1">
              <a:lumMod val="75000"/>
            </a:schemeClr>
          </a:solidFill>
        </p:spPr>
        <p:txBody>
          <a:bodyPr/>
          <a:lstStyle>
            <a:lvl1pPr>
              <a:defRPr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515" y="1643754"/>
            <a:ext cx="8675370" cy="5356804"/>
          </a:xfrm>
          <a:solidFill>
            <a:schemeClr val="bg1"/>
          </a:solidFill>
        </p:spPr>
        <p:txBody>
          <a:bodyPr/>
          <a:lstStyle>
            <a:lvl1pPr>
              <a:defRPr>
                <a:latin typeface="Times New Roman" charset="0"/>
                <a:ea typeface="Times New Roman" charset="0"/>
                <a:cs typeface="Times New Roman" charset="0"/>
              </a:defRPr>
            </a:lvl1pPr>
            <a:lvl2pPr>
              <a:defRPr>
                <a:latin typeface="Times New Roman" charset="0"/>
                <a:ea typeface="Times New Roman" charset="0"/>
                <a:cs typeface="Times New Roman" charset="0"/>
              </a:defRPr>
            </a:lvl2pPr>
            <a:lvl3pPr>
              <a:defRPr>
                <a:latin typeface="Times New Roman" charset="0"/>
                <a:ea typeface="Times New Roman" charset="0"/>
                <a:cs typeface="Times New Roman" charset="0"/>
              </a:defRPr>
            </a:lvl3pPr>
            <a:lvl4pPr>
              <a:defRPr>
                <a:latin typeface="Times New Roman" charset="0"/>
                <a:ea typeface="Times New Roman" charset="0"/>
                <a:cs typeface="Times New Roman" charset="0"/>
              </a:defRPr>
            </a:lvl4pPr>
            <a:lvl5pPr>
              <a:defRPr>
                <a:latin typeface="Times New Roman" charset="0"/>
                <a:ea typeface="Times New Roman" charset="0"/>
                <a:cs typeface="Times New Roman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400"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fld id="{D64DD7B6-112C-C845-9648-1CD393D2B3A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277" y="1937705"/>
            <a:ext cx="8675370" cy="3233102"/>
          </a:xfrm>
        </p:spPr>
        <p:txBody>
          <a:bodyPr anchor="b"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77" y="5201393"/>
            <a:ext cx="8675370" cy="1700212"/>
          </a:xfrm>
        </p:spPr>
        <p:txBody>
          <a:bodyPr/>
          <a:lstStyle>
            <a:lvl1pPr marL="0" indent="0">
              <a:buNone/>
              <a:defRPr sz="2640">
                <a:solidFill>
                  <a:schemeClr val="tx1"/>
                </a:solidFill>
              </a:defRPr>
            </a:lvl1pPr>
            <a:lvl2pPr marL="50292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C01DE-CEEC-654A-9E60-587E0EDF4D33}" type="datetime1">
              <a:rPr lang="en-US" smtClean="0"/>
              <a:t>4/23/20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DD7B6-112C-C845-9648-1CD393D2B3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51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206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D658A-1DC2-E041-80C7-2D69DC56B828}" type="datetime1">
              <a:rPr lang="en-US" smtClean="0"/>
              <a:t>4/23/20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DD7B6-112C-C845-9648-1CD393D2B3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413810"/>
            <a:ext cx="8675370" cy="1502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826" y="1905318"/>
            <a:ext cx="4255174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826" y="2839085"/>
            <a:ext cx="4255174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2066" y="1905318"/>
            <a:ext cx="4276130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2066" y="2839085"/>
            <a:ext cx="4276130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84001-451D-0D4A-8104-5387EE776638}" type="datetime1">
              <a:rPr lang="en-US" smtClean="0"/>
              <a:t>4/23/20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DD7B6-112C-C845-9648-1CD393D2B3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84971-FBA1-FF42-9806-B8B52EC26EC5}" type="datetime1">
              <a:rPr lang="en-US" smtClean="0"/>
              <a:t>4/23/20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DD7B6-112C-C845-9648-1CD393D2B3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0DC4E-B61A-B04A-BF04-8CCFE943024B}" type="datetime1">
              <a:rPr lang="en-US" smtClean="0"/>
              <a:t>4/23/20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DD7B6-112C-C845-9648-1CD393D2B3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130" y="1119083"/>
            <a:ext cx="5092065" cy="5523442"/>
          </a:xfrm>
        </p:spPr>
        <p:txBody>
          <a:bodyPr/>
          <a:lstStyle>
            <a:lvl1pPr>
              <a:defRPr sz="3520"/>
            </a:lvl1pPr>
            <a:lvl2pPr>
              <a:defRPr sz="3080"/>
            </a:lvl2pPr>
            <a:lvl3pPr>
              <a:defRPr sz="264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4227D-D15C-9945-8121-21CC6D5156B8}" type="datetime1">
              <a:rPr lang="en-US" smtClean="0"/>
              <a:t>4/23/20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DD7B6-112C-C845-9648-1CD393D2B3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76130" y="1119083"/>
            <a:ext cx="5092065" cy="5523442"/>
          </a:xfrm>
        </p:spPr>
        <p:txBody>
          <a:bodyPr anchor="t"/>
          <a:lstStyle>
            <a:lvl1pPr marL="0" indent="0">
              <a:buNone/>
              <a:defRPr sz="3520"/>
            </a:lvl1pPr>
            <a:lvl2pPr marL="502920" indent="0">
              <a:buNone/>
              <a:defRPr sz="3080"/>
            </a:lvl2pPr>
            <a:lvl3pPr marL="1005840" indent="0">
              <a:buNone/>
              <a:defRPr sz="2640"/>
            </a:lvl3pPr>
            <a:lvl4pPr marL="1508760" indent="0">
              <a:buNone/>
              <a:defRPr sz="2200"/>
            </a:lvl4pPr>
            <a:lvl5pPr marL="2011680" indent="0">
              <a:buNone/>
              <a:defRPr sz="2200"/>
            </a:lvl5pPr>
            <a:lvl6pPr marL="2514600" indent="0">
              <a:buNone/>
              <a:defRPr sz="2200"/>
            </a:lvl6pPr>
            <a:lvl7pPr marL="3017520" indent="0">
              <a:buNone/>
              <a:defRPr sz="2200"/>
            </a:lvl7pPr>
            <a:lvl8pPr marL="3520440" indent="0">
              <a:buNone/>
              <a:defRPr sz="2200"/>
            </a:lvl8pPr>
            <a:lvl9pPr marL="4023360" indent="0">
              <a:buNone/>
              <a:defRPr sz="22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B5918-5144-184D-BACF-23960F41D0E3}" type="datetime1">
              <a:rPr lang="en-US" smtClean="0"/>
              <a:t>4/23/20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DD7B6-112C-C845-9648-1CD393D2B3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413810"/>
            <a:ext cx="867537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CC5D63-8920-6F44-AD7D-826D98143E98}" type="datetime1">
              <a:rPr lang="en-US" smtClean="0"/>
              <a:t>4/23/20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4DD7B6-112C-C845-9648-1CD393D2B3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013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1005840" rtl="0" eaLnBrk="1" latinLnBrk="0" hangingPunct="1">
        <a:lnSpc>
          <a:spcPct val="90000"/>
        </a:lnSpc>
        <a:spcBef>
          <a:spcPct val="0"/>
        </a:spcBef>
        <a:buNone/>
        <a:defRPr sz="4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460" indent="-251460" algn="l" defTabSz="100584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080" kern="1200">
          <a:solidFill>
            <a:schemeClr val="tx1"/>
          </a:solidFill>
          <a:latin typeface="+mn-lt"/>
          <a:ea typeface="+mn-ea"/>
          <a:cs typeface="+mn-cs"/>
        </a:defRPr>
      </a:lvl1pPr>
      <a:lvl2pPr marL="7543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02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26314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76606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anna-m-Wilson@ucsd.edu" TargetMode="External"/><Relationship Id="rId2" Type="http://schemas.openxmlformats.org/officeDocument/2006/relationships/hyperlink" Target="mailto:anmarti2@pdx.edu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j_cordeira@plymouth.edu" TargetMode="External"/><Relationship Id="rId4" Type="http://schemas.openxmlformats.org/officeDocument/2006/relationships/hyperlink" Target="mailto:aneesh.subramanian@colorado.edu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Forecast Informed Reservoir Operations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4082310"/>
            <a:ext cx="7543800" cy="216132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How Water Management Objectives Support the Science of Atmospheric Rivers, Heavy Precipitation and Flooding</a:t>
            </a:r>
          </a:p>
          <a:p>
            <a:endParaRPr lang="en-US" dirty="0"/>
          </a:p>
          <a:p>
            <a:r>
              <a:rPr lang="en-US" dirty="0"/>
              <a:t>Dr. Andrew Martin, Department of Geography</a:t>
            </a:r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C7DD8-924F-A64B-B102-623D7EFFE89C}" type="datetime1">
              <a:rPr lang="en-US" smtClean="0"/>
              <a:t>4/23/20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400" dirty="0"/>
              <a:t>anmarti2@pdx.edu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DD7B6-112C-C845-9648-1CD393D2B3AC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5141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Regional Hydroclimate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DD7B6-112C-C845-9648-1CD393D2B3AC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26" y="2577757"/>
            <a:ext cx="4097776" cy="2866996"/>
          </a:xfrm>
          <a:prstGeom prst="rect">
            <a:avLst/>
          </a:prstGeom>
        </p:spPr>
      </p:pic>
      <p:sp>
        <p:nvSpPr>
          <p:cNvPr id="7" name="AutoShape 2" descr="imap://marty%2Eralph@email.boulder.noaa.gov:993/fetch%3EUID%3E/INBOX%3E106554?part=1.2&amp;type=image/jpeg&amp;filename=MartyBlank.jpg"/>
          <p:cNvSpPr>
            <a:spLocks noChangeAspect="1" noChangeArrowheads="1"/>
          </p:cNvSpPr>
          <p:nvPr/>
        </p:nvSpPr>
        <p:spPr bwMode="auto">
          <a:xfrm>
            <a:off x="6003131" y="1659513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US" sz="1350">
              <a:solidFill>
                <a:prstClr val="black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134947" y="2577757"/>
            <a:ext cx="3803014" cy="3644813"/>
            <a:chOff x="437609" y="2025632"/>
            <a:chExt cx="4879557" cy="4859754"/>
          </a:xfrm>
        </p:grpSpPr>
        <p:pic>
          <p:nvPicPr>
            <p:cNvPr id="10" name="Picture 9" descr="new_ar.ppt_contribs.png"/>
            <p:cNvPicPr/>
            <p:nvPr/>
          </p:nvPicPr>
          <p:blipFill>
            <a:blip r:embed="rId3" cstate="print"/>
            <a:srcRect t="8011" r="57892"/>
            <a:stretch>
              <a:fillRect/>
            </a:stretch>
          </p:blipFill>
          <p:spPr>
            <a:xfrm>
              <a:off x="437609" y="2025632"/>
              <a:ext cx="2457991" cy="4859754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457200" y="2026497"/>
              <a:ext cx="2438400" cy="3962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183565" y="2369322"/>
              <a:ext cx="2133601" cy="3077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prstClr val="black"/>
                  </a:solidFill>
                </a:rPr>
                <a:t>~40% of annual precipitation in the west coast states fell on the same day an atmospheric river was present.</a:t>
              </a: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rot="10800000" flipV="1">
              <a:off x="990600" y="3124200"/>
              <a:ext cx="2133600" cy="83820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/>
            <p:cNvSpPr/>
            <p:nvPr/>
          </p:nvSpPr>
          <p:spPr>
            <a:xfrm>
              <a:off x="500064" y="2133600"/>
              <a:ext cx="1086391" cy="2799194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691516" y="1659513"/>
            <a:ext cx="86753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When and how often do ARs hit the Russian River watershed </a:t>
            </a:r>
            <a:r>
              <a:rPr lang="en-US" dirty="0"/>
              <a:t>and</a:t>
            </a:r>
            <a:r>
              <a:rPr lang="en-US" b="1" dirty="0"/>
              <a:t> </a:t>
            </a:r>
          </a:p>
          <a:p>
            <a:r>
              <a:rPr lang="en-US" b="1" dirty="0"/>
              <a:t>How important are they for water resources?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50121" y="5689757"/>
            <a:ext cx="27851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Times New Roman" charset="0"/>
                <a:ea typeface="Times New Roman" charset="0"/>
                <a:cs typeface="Times New Roman" charset="0"/>
              </a:rPr>
              <a:t>Rutz</a:t>
            </a:r>
            <a:r>
              <a:rPr lang="en-US" sz="1600" dirty="0">
                <a:latin typeface="Times New Roman" charset="0"/>
                <a:ea typeface="Times New Roman" charset="0"/>
                <a:cs typeface="Times New Roman" charset="0"/>
              </a:rPr>
              <a:t> et al., 2014 (</a:t>
            </a:r>
            <a:r>
              <a:rPr lang="en-US" sz="1600" i="1" dirty="0">
                <a:latin typeface="Times New Roman" charset="0"/>
                <a:ea typeface="Times New Roman" charset="0"/>
                <a:cs typeface="Times New Roman" charset="0"/>
              </a:rPr>
              <a:t>J. </a:t>
            </a:r>
            <a:r>
              <a:rPr lang="en-US" sz="1600" i="1" dirty="0" err="1">
                <a:latin typeface="Times New Roman" charset="0"/>
                <a:ea typeface="Times New Roman" charset="0"/>
                <a:cs typeface="Times New Roman" charset="0"/>
              </a:rPr>
              <a:t>Hydromet</a:t>
            </a:r>
            <a:r>
              <a:rPr lang="en-US" sz="1600" i="1" dirty="0">
                <a:latin typeface="Times New Roman" charset="0"/>
                <a:ea typeface="Times New Roman" charset="0"/>
                <a:cs typeface="Times New Roman" charset="0"/>
              </a:rPr>
              <a:t>.</a:t>
            </a:r>
            <a:r>
              <a:rPr lang="en-US" sz="1600" dirty="0">
                <a:latin typeface="Times New Roman" charset="0"/>
                <a:ea typeface="Times New Roman" charset="0"/>
                <a:cs typeface="Times New Roman" charset="0"/>
              </a:rPr>
              <a:t>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380261" y="5550204"/>
            <a:ext cx="1986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Times New Roman" charset="0"/>
                <a:ea typeface="Times New Roman" charset="0"/>
                <a:cs typeface="Times New Roman" charset="0"/>
              </a:rPr>
              <a:t>Dettinger</a:t>
            </a:r>
            <a:r>
              <a:rPr lang="en-US" sz="1600" dirty="0">
                <a:latin typeface="Times New Roman" charset="0"/>
                <a:ea typeface="Times New Roman" charset="0"/>
                <a:cs typeface="Times New Roman" charset="0"/>
              </a:rPr>
              <a:t> et al., 2011 (</a:t>
            </a:r>
            <a:r>
              <a:rPr lang="en-US" sz="1600" i="1" dirty="0">
                <a:latin typeface="Times New Roman" charset="0"/>
                <a:ea typeface="Times New Roman" charset="0"/>
                <a:cs typeface="Times New Roman" charset="0"/>
              </a:rPr>
              <a:t>Water</a:t>
            </a:r>
            <a:r>
              <a:rPr lang="en-US" sz="1600" dirty="0">
                <a:latin typeface="Times New Roman" charset="0"/>
                <a:ea typeface="Times New Roman" charset="0"/>
                <a:cs typeface="Times New Roman" charset="0"/>
              </a:rPr>
              <a:t>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31860" y="3401681"/>
            <a:ext cx="1257300" cy="72650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ooter Placeholder 3">
            <a:extLst>
              <a:ext uri="{FF2B5EF4-FFF2-40B4-BE49-F238E27FC236}">
                <a16:creationId xmlns:a16="http://schemas.microsoft.com/office/drawing/2014/main" id="{B4128B87-33E0-1B47-AEF6-1990792A2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31844" y="7203865"/>
            <a:ext cx="4529266" cy="413808"/>
          </a:xfrm>
        </p:spPr>
        <p:txBody>
          <a:bodyPr/>
          <a:lstStyle/>
          <a:p>
            <a:r>
              <a:rPr lang="en-US" dirty="0"/>
              <a:t>FIRO: Research in Floods and Water Resources</a:t>
            </a:r>
          </a:p>
        </p:txBody>
      </p:sp>
    </p:spTree>
    <p:extLst>
      <p:ext uri="{BB962C8B-B14F-4D97-AF65-F5344CB8AC3E}">
        <p14:creationId xmlns:p14="http://schemas.microsoft.com/office/powerpoint/2010/main" val="14366165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Regional Hydroclimate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DD7B6-112C-C845-9648-1CD393D2B3AC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15" y="1680743"/>
            <a:ext cx="3951031" cy="29626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409" y="1680743"/>
            <a:ext cx="4568466" cy="296269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1515" y="4800600"/>
            <a:ext cx="86703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2017, the </a:t>
            </a:r>
            <a:r>
              <a:rPr lang="en-US" i="1" dirty="0"/>
              <a:t>Redwood Valley Fire</a:t>
            </a:r>
            <a:r>
              <a:rPr lang="en-US" dirty="0"/>
              <a:t> burned 36,500 acres North and West of Lake Mendocino.</a:t>
            </a:r>
          </a:p>
          <a:p>
            <a:r>
              <a:rPr lang="en-US" dirty="0"/>
              <a:t>In 2018, the </a:t>
            </a:r>
            <a:r>
              <a:rPr lang="en-US" i="1" dirty="0"/>
              <a:t>Ranch Fire</a:t>
            </a:r>
            <a:r>
              <a:rPr lang="en-US" dirty="0"/>
              <a:t> burned 410,200 acres encroaching into the Eastern portion of the watershed.</a:t>
            </a:r>
          </a:p>
          <a:p>
            <a:endParaRPr lang="en-US" dirty="0"/>
          </a:p>
          <a:p>
            <a:r>
              <a:rPr lang="en-US" dirty="0"/>
              <a:t>High intensity fires change hillslope hydrology for several years after burning. Runoff can become more productive post-fire, leading to more water entering reservoir and less recharge of groundwater. c.f. </a:t>
            </a:r>
            <a:r>
              <a:rPr lang="en-US" dirty="0" err="1"/>
              <a:t>Hallema</a:t>
            </a:r>
            <a:r>
              <a:rPr lang="en-US" dirty="0"/>
              <a:t> et al. (2018 - </a:t>
            </a:r>
            <a:r>
              <a:rPr lang="en-US" i="1" dirty="0"/>
              <a:t>Nature Comm.</a:t>
            </a:r>
            <a:r>
              <a:rPr lang="en-US" dirty="0"/>
              <a:t>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1515" y="1713972"/>
            <a:ext cx="3828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FIRO researcher photo looking to L. Mendocino from Redwood Valley burn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57977" y="4029855"/>
            <a:ext cx="2657475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charset="0"/>
                <a:ea typeface="Times New Roman" charset="0"/>
                <a:cs typeface="Times New Roman" charset="0"/>
              </a:rPr>
              <a:t>Oct, 2018 perimeter of Ranch Fire with L. Mendocino.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5529263" y="3243263"/>
            <a:ext cx="1128714" cy="78659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8DF496FF-B513-FA49-9292-A702C9E21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31844" y="7203865"/>
            <a:ext cx="4529266" cy="413808"/>
          </a:xfrm>
        </p:spPr>
        <p:txBody>
          <a:bodyPr/>
          <a:lstStyle/>
          <a:p>
            <a:r>
              <a:rPr lang="en-US" dirty="0"/>
              <a:t>FIRO: Research in Floods and Water Resources</a:t>
            </a:r>
          </a:p>
        </p:txBody>
      </p:sp>
    </p:spTree>
    <p:extLst>
      <p:ext uri="{BB962C8B-B14F-4D97-AF65-F5344CB8AC3E}">
        <p14:creationId xmlns:p14="http://schemas.microsoft.com/office/powerpoint/2010/main" val="16631784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How Far Ahead Are Forecasts Needed?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DD7B6-112C-C845-9648-1CD393D2B3AC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240"/>
          <a:stretch/>
        </p:blipFill>
        <p:spPr>
          <a:xfrm>
            <a:off x="293688" y="1729054"/>
            <a:ext cx="8959160" cy="20428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71" t="39050" r="5999" b="55533"/>
          <a:stretch/>
        </p:blipFill>
        <p:spPr>
          <a:xfrm>
            <a:off x="2928937" y="3672681"/>
            <a:ext cx="5700713" cy="2714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3688" y="4243388"/>
            <a:ext cx="89591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To make new conservation level feasible, both inflows (for dam safety) and downstream flows (to avoid exacerbating flood with releases) must be accurately forecast.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Total travel time for released water to pass Guerneville ranges from </a:t>
            </a:r>
            <a:r>
              <a:rPr lang="en-US" b="1" dirty="0"/>
              <a:t>26 to 85 hours</a:t>
            </a:r>
            <a:r>
              <a:rPr lang="en-US" dirty="0"/>
              <a:t>.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With extra buffer to observe ramping rate (Salmonids, </a:t>
            </a:r>
            <a:r>
              <a:rPr lang="en-US" dirty="0" err="1"/>
              <a:t>BiOp</a:t>
            </a:r>
            <a:r>
              <a:rPr lang="en-US" dirty="0"/>
              <a:t>), this means decisions need to account for forecasted conditions in the next 5 days.</a:t>
            </a: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E6C1B577-BC1B-FA4B-B210-76EE99DC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31844" y="7203865"/>
            <a:ext cx="4529266" cy="413808"/>
          </a:xfrm>
        </p:spPr>
        <p:txBody>
          <a:bodyPr/>
          <a:lstStyle/>
          <a:p>
            <a:r>
              <a:rPr lang="en-US" dirty="0"/>
              <a:t>FIRO: Research in Floods and Water Resources</a:t>
            </a:r>
          </a:p>
        </p:txBody>
      </p:sp>
    </p:spTree>
    <p:extLst>
      <p:ext uri="{BB962C8B-B14F-4D97-AF65-F5344CB8AC3E}">
        <p14:creationId xmlns:p14="http://schemas.microsoft.com/office/powerpoint/2010/main" val="12949258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dirty="0"/>
              <a:t>How Accurate are Rainfall Forecasts?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DD7B6-112C-C845-9648-1CD393D2B3AC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49503" y="2121179"/>
            <a:ext cx="2921618" cy="203132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An analysis of daily flows &gt; 2500 </a:t>
            </a:r>
            <a:r>
              <a:rPr lang="en-US" dirty="0" err="1"/>
              <a:t>cfs</a:t>
            </a:r>
            <a:r>
              <a:rPr lang="en-US" dirty="0"/>
              <a:t> at Ukiah</a:t>
            </a:r>
          </a:p>
          <a:p>
            <a:r>
              <a:rPr lang="en-US" dirty="0"/>
              <a:t> (1986 – 2016)</a:t>
            </a:r>
          </a:p>
          <a:p>
            <a:r>
              <a:rPr lang="en-US" dirty="0"/>
              <a:t>Shows </a:t>
            </a:r>
            <a:r>
              <a:rPr lang="en-US" b="1" dirty="0"/>
              <a:t>94% of these are also </a:t>
            </a:r>
            <a:r>
              <a:rPr lang="en-US" b="1" i="1" dirty="0"/>
              <a:t>Atmospheric River </a:t>
            </a:r>
            <a:r>
              <a:rPr lang="en-US" b="1" dirty="0"/>
              <a:t>days</a:t>
            </a:r>
            <a:r>
              <a:rPr lang="en-US" dirty="0"/>
              <a:t>. Mean 24 hour QPE = 2.7”</a:t>
            </a:r>
          </a:p>
          <a:p>
            <a:endParaRPr lang="en-US" dirty="0"/>
          </a:p>
        </p:txBody>
      </p:sp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1469200973"/>
              </p:ext>
            </p:extLst>
          </p:nvPr>
        </p:nvGraphicFramePr>
        <p:xfrm>
          <a:off x="3671121" y="1777053"/>
          <a:ext cx="6110868" cy="36370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91515" y="5634333"/>
            <a:ext cx="86753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Current models do not show required level of skill at predicting rainfall amounts linked to critical downstream flows.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Human-aided forecasts are better, but need to improve days 3-5. 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4443413" y="3543300"/>
            <a:ext cx="5043487" cy="0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9239248" y="2471738"/>
            <a:ext cx="4765" cy="957262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9239248" y="3657601"/>
            <a:ext cx="4765" cy="938217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 rot="16200000">
            <a:off x="9005261" y="2617057"/>
            <a:ext cx="109960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imes New Roman" charset="0"/>
                <a:ea typeface="Times New Roman" charset="0"/>
                <a:cs typeface="Times New Roman" charset="0"/>
              </a:rPr>
              <a:t>Correct more often</a:t>
            </a:r>
          </a:p>
        </p:txBody>
      </p:sp>
      <p:sp>
        <p:nvSpPr>
          <p:cNvPr id="19" name="TextBox 18"/>
          <p:cNvSpPr txBox="1"/>
          <p:nvPr/>
        </p:nvSpPr>
        <p:spPr>
          <a:xfrm rot="16200000">
            <a:off x="9005262" y="3784403"/>
            <a:ext cx="109960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imes New Roman" charset="0"/>
                <a:ea typeface="Times New Roman" charset="0"/>
                <a:cs typeface="Times New Roman" charset="0"/>
              </a:rPr>
              <a:t>Incorrect more often</a:t>
            </a: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2A5BCEC3-FBA0-C245-96CB-6DF7BD6B1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31844" y="7203865"/>
            <a:ext cx="4529266" cy="413808"/>
          </a:xfrm>
        </p:spPr>
        <p:txBody>
          <a:bodyPr/>
          <a:lstStyle/>
          <a:p>
            <a:r>
              <a:rPr lang="en-US" dirty="0"/>
              <a:t>FIRO: Research in Floods and Water Resources</a:t>
            </a:r>
          </a:p>
        </p:txBody>
      </p:sp>
    </p:spTree>
    <p:extLst>
      <p:ext uri="{BB962C8B-B14F-4D97-AF65-F5344CB8AC3E}">
        <p14:creationId xmlns:p14="http://schemas.microsoft.com/office/powerpoint/2010/main" val="15348781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When Should We Expect Problematic Inflows?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DD7B6-112C-C845-9648-1CD393D2B3AC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15" y="1743076"/>
            <a:ext cx="6719219" cy="39551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1515" y="5787890"/>
            <a:ext cx="82477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5 day inflows exceeding 30,000 AF have ~ 33% chance in any given year.</a:t>
            </a:r>
          </a:p>
        </p:txBody>
      </p:sp>
      <p:cxnSp>
        <p:nvCxnSpPr>
          <p:cNvPr id="9" name="Straight Connector 8"/>
          <p:cNvCxnSpPr>
            <a:cxnSpLocks/>
          </p:cNvCxnSpPr>
          <p:nvPr/>
        </p:nvCxnSpPr>
        <p:spPr>
          <a:xfrm>
            <a:off x="1442710" y="3989198"/>
            <a:ext cx="5094568" cy="0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AAC56FD7-5994-DC4C-B8A6-FD4CC0DD0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31844" y="7203865"/>
            <a:ext cx="4529266" cy="413808"/>
          </a:xfrm>
        </p:spPr>
        <p:txBody>
          <a:bodyPr/>
          <a:lstStyle/>
          <a:p>
            <a:r>
              <a:rPr lang="en-US" dirty="0"/>
              <a:t>FIRO: Research in Floods and Water Resources</a:t>
            </a:r>
          </a:p>
        </p:txBody>
      </p:sp>
    </p:spTree>
    <p:extLst>
      <p:ext uri="{BB962C8B-B14F-4D97-AF65-F5344CB8AC3E}">
        <p14:creationId xmlns:p14="http://schemas.microsoft.com/office/powerpoint/2010/main" val="20222381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5FDE0-8830-3149-AD7C-3EE28AAC8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Context for Forecast Challenge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FCDC87-0280-5948-8155-BAA37AB680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dirty="0"/>
              <a:t>Forecasts 5 days ahead are needed to ensure water has enough time to pass downstream communities.</a:t>
            </a:r>
          </a:p>
          <a:p>
            <a:pPr>
              <a:spcAft>
                <a:spcPts val="1200"/>
              </a:spcAft>
            </a:pPr>
            <a:r>
              <a:rPr lang="en-US" dirty="0"/>
              <a:t>Most high flows on the river are associated with 2” / 24 </a:t>
            </a:r>
            <a:r>
              <a:rPr lang="en-US" dirty="0" err="1"/>
              <a:t>hr</a:t>
            </a:r>
            <a:r>
              <a:rPr lang="en-US" dirty="0"/>
              <a:t> or greater events. Current Forecasts are only </a:t>
            </a:r>
            <a:r>
              <a:rPr lang="en-US" dirty="0" err="1"/>
              <a:t>skillfull</a:t>
            </a:r>
            <a:r>
              <a:rPr lang="en-US" dirty="0"/>
              <a:t> to 3-4 days.</a:t>
            </a:r>
          </a:p>
          <a:p>
            <a:pPr>
              <a:spcAft>
                <a:spcPts val="1200"/>
              </a:spcAft>
            </a:pPr>
            <a:r>
              <a:rPr lang="en-US" dirty="0"/>
              <a:t>Single event (5 day) flows into the reservoir that require pre-releases are common (1/3 years).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20C387-DAB7-4F47-83E8-19DD7C1B0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DD7B6-112C-C845-9648-1CD393D2B3AC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82D02C87-BAFC-7A47-A607-99AD934AD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31844" y="7190217"/>
            <a:ext cx="4529266" cy="413808"/>
          </a:xfrm>
        </p:spPr>
        <p:txBody>
          <a:bodyPr/>
          <a:lstStyle/>
          <a:p>
            <a:r>
              <a:rPr lang="en-US" dirty="0"/>
              <a:t>FIRO: Research in Floods and Water Resources</a:t>
            </a:r>
          </a:p>
        </p:txBody>
      </p:sp>
    </p:spTree>
    <p:extLst>
      <p:ext uri="{BB962C8B-B14F-4D97-AF65-F5344CB8AC3E}">
        <p14:creationId xmlns:p14="http://schemas.microsoft.com/office/powerpoint/2010/main" val="4497014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41D3E4-B4C3-2B4B-9679-074CA6BF5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ARs and Secondary Cyclones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75E2F5-021F-E049-8420-E44C9CE17A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3298" y="1996224"/>
            <a:ext cx="3932827" cy="29259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E5A0D0-32A4-8E49-8BB6-EB9B74B5FD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6442" y="1662715"/>
            <a:ext cx="3070708" cy="26706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6B25C3-1CD1-B040-B69D-7D8C89FB58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454" y="4189390"/>
            <a:ext cx="4787095" cy="27513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141BD9B-A55A-1148-AAEE-F92CEC2F0DD1}"/>
              </a:ext>
            </a:extLst>
          </p:cNvPr>
          <p:cNvSpPr txBox="1"/>
          <p:nvPr/>
        </p:nvSpPr>
        <p:spPr>
          <a:xfrm rot="16200000">
            <a:off x="395718" y="2443202"/>
            <a:ext cx="1172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“Genesis”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0A37CB-77FF-3A43-87C2-739EBE2C028F}"/>
              </a:ext>
            </a:extLst>
          </p:cNvPr>
          <p:cNvSpPr txBox="1"/>
          <p:nvPr/>
        </p:nvSpPr>
        <p:spPr>
          <a:xfrm rot="16200000">
            <a:off x="-859232" y="5313238"/>
            <a:ext cx="2385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Distinct Warm Sector</a:t>
            </a: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1B6DA5B3-AD91-FE47-902B-7812DCEB3D67}"/>
              </a:ext>
            </a:extLst>
          </p:cNvPr>
          <p:cNvSpPr/>
          <p:nvPr/>
        </p:nvSpPr>
        <p:spPr>
          <a:xfrm rot="19433207">
            <a:off x="5197400" y="3804195"/>
            <a:ext cx="549454" cy="5151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E29623CB-9578-E543-B2B3-0D7869729DD8}"/>
              </a:ext>
            </a:extLst>
          </p:cNvPr>
          <p:cNvSpPr/>
          <p:nvPr/>
        </p:nvSpPr>
        <p:spPr>
          <a:xfrm rot="5400000">
            <a:off x="7577861" y="4976606"/>
            <a:ext cx="537872" cy="5151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517B6B-053C-6944-AF9A-5DD6596F7228}"/>
              </a:ext>
            </a:extLst>
          </p:cNvPr>
          <p:cNvSpPr txBox="1"/>
          <p:nvPr/>
        </p:nvSpPr>
        <p:spPr>
          <a:xfrm>
            <a:off x="7105279" y="5834131"/>
            <a:ext cx="12618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Repeat?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286F000-4983-D44C-8274-365087DA2E7A}"/>
              </a:ext>
            </a:extLst>
          </p:cNvPr>
          <p:cNvSpPr/>
          <p:nvPr/>
        </p:nvSpPr>
        <p:spPr>
          <a:xfrm>
            <a:off x="6826478" y="3881265"/>
            <a:ext cx="334851" cy="361018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85DB32B-F756-9349-9118-D5F9F2C00EC8}"/>
              </a:ext>
            </a:extLst>
          </p:cNvPr>
          <p:cNvSpPr/>
          <p:nvPr/>
        </p:nvSpPr>
        <p:spPr>
          <a:xfrm>
            <a:off x="557454" y="4242283"/>
            <a:ext cx="4797667" cy="2698427"/>
          </a:xfrm>
          <a:prstGeom prst="rect">
            <a:avLst/>
          </a:prstGeom>
          <a:noFill/>
          <a:ln w="349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FA5B87-EA29-474E-9905-1FD3BB26F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DD7B6-112C-C845-9648-1CD393D2B3AC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A32D8E2C-59D5-C34D-AE41-43A343D59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31844" y="7203865"/>
            <a:ext cx="4529266" cy="413808"/>
          </a:xfrm>
        </p:spPr>
        <p:txBody>
          <a:bodyPr/>
          <a:lstStyle/>
          <a:p>
            <a:r>
              <a:rPr lang="en-US" dirty="0"/>
              <a:t>FIRO: Research in Floods and Water Resources</a:t>
            </a:r>
          </a:p>
        </p:txBody>
      </p:sp>
    </p:spTree>
    <p:extLst>
      <p:ext uri="{BB962C8B-B14F-4D97-AF65-F5344CB8AC3E}">
        <p14:creationId xmlns:p14="http://schemas.microsoft.com/office/powerpoint/2010/main" val="3122488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5BA16-A93C-0045-B6E3-90CC14C0B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December 2014 Russian River Flood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DD95ED-BB5A-1949-BEF2-0B1B99B46AF3}"/>
              </a:ext>
            </a:extLst>
          </p:cNvPr>
          <p:cNvSpPr txBox="1"/>
          <p:nvPr/>
        </p:nvSpPr>
        <p:spPr>
          <a:xfrm>
            <a:off x="7340958" y="1828800"/>
            <a:ext cx="202592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Secondary Cyclone Developing on the AR </a:t>
            </a:r>
            <a:r>
              <a:rPr lang="en-US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trailing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(cold) front: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modified the landfalling AR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led to a streamflow forecast challenge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DF2535F-F200-6849-9AD7-1ABDED2BECA3}"/>
              </a:ext>
            </a:extLst>
          </p:cNvPr>
          <p:cNvGrpSpPr/>
          <p:nvPr/>
        </p:nvGrpSpPr>
        <p:grpSpPr>
          <a:xfrm>
            <a:off x="691517" y="1649910"/>
            <a:ext cx="6684578" cy="4646670"/>
            <a:chOff x="691517" y="1649910"/>
            <a:chExt cx="6684578" cy="464667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320CF60-366B-1744-BA83-D8729B7BB8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829" t="12594" r="13961" b="28252"/>
            <a:stretch/>
          </p:blipFill>
          <p:spPr>
            <a:xfrm>
              <a:off x="691517" y="1649911"/>
              <a:ext cx="3080114" cy="232966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5ADC711-5E43-A343-92EE-D731A76A40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498" t="12096" b="28086"/>
            <a:stretch/>
          </p:blipFill>
          <p:spPr>
            <a:xfrm>
              <a:off x="3773506" y="1649910"/>
              <a:ext cx="3602589" cy="2329663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CB2021C-FE8D-A94D-AF38-2789B7E06A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657" t="12594" r="14126" b="28583"/>
            <a:stretch/>
          </p:blipFill>
          <p:spPr>
            <a:xfrm>
              <a:off x="730152" y="3979574"/>
              <a:ext cx="3041479" cy="2317006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7DF090D-7440-7743-A1E3-30E2E08858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8161" t="12925" r="2693" b="28749"/>
            <a:stretch/>
          </p:blipFill>
          <p:spPr>
            <a:xfrm>
              <a:off x="3784511" y="4008905"/>
              <a:ext cx="3479968" cy="227685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E813265-A2A9-7945-AE6C-DF74FB470BA9}"/>
                </a:ext>
              </a:extLst>
            </p:cNvPr>
            <p:cNvSpPr txBox="1"/>
            <p:nvPr/>
          </p:nvSpPr>
          <p:spPr>
            <a:xfrm>
              <a:off x="1675937" y="2214194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888A479-FBBF-8745-8998-E210782A7326}"/>
                </a:ext>
              </a:extLst>
            </p:cNvPr>
            <p:cNvSpPr txBox="1"/>
            <p:nvPr/>
          </p:nvSpPr>
          <p:spPr>
            <a:xfrm>
              <a:off x="5222334" y="2029528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70FB8B6-79A1-AC4F-92E7-6F43CC060874}"/>
                </a:ext>
              </a:extLst>
            </p:cNvPr>
            <p:cNvSpPr txBox="1"/>
            <p:nvPr/>
          </p:nvSpPr>
          <p:spPr>
            <a:xfrm>
              <a:off x="2094438" y="4172596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8709CBE-B6DC-C246-95DC-3D772833308D}"/>
                </a:ext>
              </a:extLst>
            </p:cNvPr>
            <p:cNvSpPr txBox="1"/>
            <p:nvPr/>
          </p:nvSpPr>
          <p:spPr>
            <a:xfrm>
              <a:off x="5135917" y="4072673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ABDF023-8978-4446-B747-8D84948F884D}"/>
                </a:ext>
              </a:extLst>
            </p:cNvPr>
            <p:cNvSpPr txBox="1"/>
            <p:nvPr/>
          </p:nvSpPr>
          <p:spPr>
            <a:xfrm>
              <a:off x="5418347" y="4711305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B58A5EC-9676-6340-A88F-8930A7A56032}"/>
                </a:ext>
              </a:extLst>
            </p:cNvPr>
            <p:cNvSpPr txBox="1"/>
            <p:nvPr/>
          </p:nvSpPr>
          <p:spPr>
            <a:xfrm>
              <a:off x="2068790" y="4887613"/>
              <a:ext cx="338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86A99D1-B2EC-5F40-AC64-DD559FB819A9}"/>
                </a:ext>
              </a:extLst>
            </p:cNvPr>
            <p:cNvSpPr txBox="1"/>
            <p:nvPr/>
          </p:nvSpPr>
          <p:spPr>
            <a:xfrm>
              <a:off x="807426" y="1686802"/>
              <a:ext cx="31290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9DB748C-A533-4C4C-B5DE-7571CCE43B1A}"/>
                </a:ext>
              </a:extLst>
            </p:cNvPr>
            <p:cNvSpPr txBox="1"/>
            <p:nvPr/>
          </p:nvSpPr>
          <p:spPr>
            <a:xfrm>
              <a:off x="3887409" y="1715039"/>
              <a:ext cx="31290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1DE0905-49F6-754D-AB02-EDEBE474120E}"/>
                </a:ext>
              </a:extLst>
            </p:cNvPr>
            <p:cNvSpPr txBox="1"/>
            <p:nvPr/>
          </p:nvSpPr>
          <p:spPr>
            <a:xfrm>
              <a:off x="793623" y="4016464"/>
              <a:ext cx="31290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70199FC-F74A-6341-83A7-23D2E685404E}"/>
                </a:ext>
              </a:extLst>
            </p:cNvPr>
            <p:cNvSpPr txBox="1"/>
            <p:nvPr/>
          </p:nvSpPr>
          <p:spPr>
            <a:xfrm>
              <a:off x="3860065" y="4025755"/>
              <a:ext cx="31290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27" name="5-Point Star 26">
              <a:extLst>
                <a:ext uri="{FF2B5EF4-FFF2-40B4-BE49-F238E27FC236}">
                  <a16:creationId xmlns:a16="http://schemas.microsoft.com/office/drawing/2014/main" id="{1F42F95E-68FD-3D40-827C-BDF6AB7CAF8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81829" y="2689685"/>
              <a:ext cx="124354" cy="137160"/>
            </a:xfrm>
            <a:prstGeom prst="star5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5-Point Star 27">
              <a:extLst>
                <a:ext uri="{FF2B5EF4-FFF2-40B4-BE49-F238E27FC236}">
                  <a16:creationId xmlns:a16="http://schemas.microsoft.com/office/drawing/2014/main" id="{3B99BE4B-FE46-254E-ADEE-C1C4842E0E9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70613" y="2713295"/>
              <a:ext cx="124354" cy="137160"/>
            </a:xfrm>
            <a:prstGeom prst="star5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5-Point Star 28">
              <a:extLst>
                <a:ext uri="{FF2B5EF4-FFF2-40B4-BE49-F238E27FC236}">
                  <a16:creationId xmlns:a16="http://schemas.microsoft.com/office/drawing/2014/main" id="{DC978205-B2B0-ED42-B38A-6C5BE89DA7C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92560" y="5018614"/>
              <a:ext cx="124354" cy="137160"/>
            </a:xfrm>
            <a:prstGeom prst="star5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5-Point Star 29">
              <a:extLst>
                <a:ext uri="{FF2B5EF4-FFF2-40B4-BE49-F238E27FC236}">
                  <a16:creationId xmlns:a16="http://schemas.microsoft.com/office/drawing/2014/main" id="{69DD51BF-1BF3-F945-BE18-156A1ACE8DF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44857" y="5031492"/>
              <a:ext cx="124354" cy="137160"/>
            </a:xfrm>
            <a:prstGeom prst="star5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AB08968-FEE3-BB4A-91FC-5E42203236EC}"/>
              </a:ext>
            </a:extLst>
          </p:cNvPr>
          <p:cNvGrpSpPr/>
          <p:nvPr/>
        </p:nvGrpSpPr>
        <p:grpSpPr>
          <a:xfrm>
            <a:off x="901521" y="2029567"/>
            <a:ext cx="8693239" cy="4882440"/>
            <a:chOff x="901521" y="2029567"/>
            <a:chExt cx="8693239" cy="488244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9A28AD9-8B65-E242-BBA2-83C9B8694AFF}"/>
                </a:ext>
              </a:extLst>
            </p:cNvPr>
            <p:cNvSpPr txBox="1"/>
            <p:nvPr/>
          </p:nvSpPr>
          <p:spPr>
            <a:xfrm>
              <a:off x="901521" y="5988677"/>
              <a:ext cx="8693239" cy="92333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Martin et al. (2019 – </a:t>
              </a:r>
              <a:r>
                <a: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J. </a:t>
              </a:r>
              <a:r>
                <a:rPr lang="en-US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Hydromet</a:t>
              </a:r>
              <a:r>
                <a: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 found two modes of reduced predictability. 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Medium-range forecast failed to anticipate secondary cyclogenesis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Short-range ( &lt; 36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hr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 forecasts failed to diagnose modified precipitation processes</a:t>
              </a: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7FEB270-16B7-444A-BA05-B177DC5C40AD}"/>
                </a:ext>
              </a:extLst>
            </p:cNvPr>
            <p:cNvGrpSpPr/>
            <p:nvPr/>
          </p:nvGrpSpPr>
          <p:grpSpPr>
            <a:xfrm>
              <a:off x="1230865" y="2029567"/>
              <a:ext cx="5130800" cy="3721100"/>
              <a:chOff x="1153206" y="1815921"/>
              <a:chExt cx="5130800" cy="3721100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5A54C299-22CE-9741-B5A9-3ED263163C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53206" y="1815921"/>
                <a:ext cx="5130800" cy="3721100"/>
              </a:xfrm>
              <a:prstGeom prst="rect">
                <a:avLst/>
              </a:prstGeom>
              <a:ln w="25400">
                <a:solidFill>
                  <a:schemeClr val="tx1"/>
                </a:solidFill>
              </a:ln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3E5D718-C309-4D41-8579-D3CA33784E04}"/>
                  </a:ext>
                </a:extLst>
              </p:cNvPr>
              <p:cNvSpPr txBox="1"/>
              <p:nvPr/>
            </p:nvSpPr>
            <p:spPr>
              <a:xfrm>
                <a:off x="4636394" y="4829577"/>
                <a:ext cx="142955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Hydrographs @ Guerneville, CA</a:t>
                </a:r>
              </a:p>
            </p:txBody>
          </p:sp>
        </p:grp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785BBF-C568-E34C-96F4-4DE65BFDB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DD7B6-112C-C845-9648-1CD393D2B3AC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33" name="Footer Placeholder 3">
            <a:extLst>
              <a:ext uri="{FF2B5EF4-FFF2-40B4-BE49-F238E27FC236}">
                <a16:creationId xmlns:a16="http://schemas.microsoft.com/office/drawing/2014/main" id="{B55E9E10-4406-384C-9FE3-0A75D4B9A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31844" y="7203865"/>
            <a:ext cx="4529266" cy="413808"/>
          </a:xfrm>
        </p:spPr>
        <p:txBody>
          <a:bodyPr/>
          <a:lstStyle/>
          <a:p>
            <a:r>
              <a:rPr lang="en-US" dirty="0"/>
              <a:t>FIRO: Research in Floods and Water Resources</a:t>
            </a:r>
          </a:p>
        </p:txBody>
      </p:sp>
    </p:spTree>
    <p:extLst>
      <p:ext uri="{BB962C8B-B14F-4D97-AF65-F5344CB8AC3E}">
        <p14:creationId xmlns:p14="http://schemas.microsoft.com/office/powerpoint/2010/main" val="3712615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43EDD-7370-A44E-BF8C-253ABA009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Valentines Day (2019) AR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F9CFD2-505B-9D43-81A0-EF90E5ECC1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57" t="12262" r="14457" b="28749"/>
          <a:stretch/>
        </p:blipFill>
        <p:spPr>
          <a:xfrm>
            <a:off x="691516" y="1595448"/>
            <a:ext cx="3175316" cy="24362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23DB4C-53C7-714A-86C6-37EC732926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30" t="11930" r="2030" b="28749"/>
          <a:stretch/>
        </p:blipFill>
        <p:spPr>
          <a:xfrm>
            <a:off x="3857981" y="1569689"/>
            <a:ext cx="3734604" cy="24576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D76B31-E87A-E64F-9066-984A7E70BF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995" t="12263" r="14458" b="28086"/>
          <a:stretch/>
        </p:blipFill>
        <p:spPr>
          <a:xfrm>
            <a:off x="656824" y="4042433"/>
            <a:ext cx="3201157" cy="24624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E514CE4-D040-A54B-B4FF-975D7512FB2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326" t="12262" r="2195" b="27920"/>
          <a:stretch/>
        </p:blipFill>
        <p:spPr>
          <a:xfrm>
            <a:off x="3879711" y="4053146"/>
            <a:ext cx="3693061" cy="24688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C1EB356-F0EE-D240-B4C7-E965DAFCF009}"/>
              </a:ext>
            </a:extLst>
          </p:cNvPr>
          <p:cNvSpPr txBox="1"/>
          <p:nvPr/>
        </p:nvSpPr>
        <p:spPr>
          <a:xfrm>
            <a:off x="1378039" y="321971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071D55-56C9-F24D-AE70-95F4F3A3EB07}"/>
              </a:ext>
            </a:extLst>
          </p:cNvPr>
          <p:cNvSpPr txBox="1"/>
          <p:nvPr/>
        </p:nvSpPr>
        <p:spPr>
          <a:xfrm>
            <a:off x="4872747" y="309529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9D43190-2B5B-744F-A278-1C3897F4B967}"/>
              </a:ext>
            </a:extLst>
          </p:cNvPr>
          <p:cNvSpPr txBox="1"/>
          <p:nvPr/>
        </p:nvSpPr>
        <p:spPr>
          <a:xfrm>
            <a:off x="5356329" y="302217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8969FED-CC6D-5040-90C8-2064C019BD77}"/>
              </a:ext>
            </a:extLst>
          </p:cNvPr>
          <p:cNvSpPr txBox="1"/>
          <p:nvPr/>
        </p:nvSpPr>
        <p:spPr>
          <a:xfrm>
            <a:off x="1979531" y="544125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A703DB7-D136-BE4F-AA09-1F1E3970E04F}"/>
              </a:ext>
            </a:extLst>
          </p:cNvPr>
          <p:cNvSpPr txBox="1"/>
          <p:nvPr/>
        </p:nvSpPr>
        <p:spPr>
          <a:xfrm>
            <a:off x="2314167" y="510640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CE4B54B-6ED2-DE4F-9718-7E2D077369B6}"/>
              </a:ext>
            </a:extLst>
          </p:cNvPr>
          <p:cNvSpPr txBox="1"/>
          <p:nvPr/>
        </p:nvSpPr>
        <p:spPr>
          <a:xfrm>
            <a:off x="5725283" y="494421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957A6BF-9D1A-3547-A5D4-D91176E29A3B}"/>
              </a:ext>
            </a:extLst>
          </p:cNvPr>
          <p:cNvSpPr txBox="1"/>
          <p:nvPr/>
        </p:nvSpPr>
        <p:spPr>
          <a:xfrm>
            <a:off x="755429" y="1651903"/>
            <a:ext cx="31290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37BA8EF-6C05-604B-8DB9-AA36D64DF724}"/>
              </a:ext>
            </a:extLst>
          </p:cNvPr>
          <p:cNvSpPr txBox="1"/>
          <p:nvPr/>
        </p:nvSpPr>
        <p:spPr>
          <a:xfrm>
            <a:off x="3964492" y="1639024"/>
            <a:ext cx="31290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42D5E70-72E1-4A44-8029-FFBE2974957D}"/>
              </a:ext>
            </a:extLst>
          </p:cNvPr>
          <p:cNvSpPr txBox="1"/>
          <p:nvPr/>
        </p:nvSpPr>
        <p:spPr>
          <a:xfrm>
            <a:off x="742550" y="4101921"/>
            <a:ext cx="31290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8DD6875-0397-E04F-A3E5-D5BC85FD4610}"/>
              </a:ext>
            </a:extLst>
          </p:cNvPr>
          <p:cNvSpPr txBox="1"/>
          <p:nvPr/>
        </p:nvSpPr>
        <p:spPr>
          <a:xfrm>
            <a:off x="3954358" y="4114800"/>
            <a:ext cx="31290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5306A52-5A95-EC4A-9F69-CABCF0674A6D}"/>
              </a:ext>
            </a:extLst>
          </p:cNvPr>
          <p:cNvSpPr txBox="1"/>
          <p:nvPr/>
        </p:nvSpPr>
        <p:spPr>
          <a:xfrm>
            <a:off x="7647419" y="1651903"/>
            <a:ext cx="2025927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Secondary Cyclone Developing on the AR </a:t>
            </a:r>
            <a:r>
              <a:rPr lang="en-US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leading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(warm) front: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Strengthened and turned the AR northward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Again led to a short lead time streamflow forecast challenge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Because of event chronology, differing source of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overforecast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B65A2E9-78C4-8949-A395-6382F67188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8325" y="2008356"/>
            <a:ext cx="6064840" cy="386877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523214-6C72-9045-913A-BC989161E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DD7B6-112C-C845-9648-1CD393D2B3AC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24" name="Footer Placeholder 3">
            <a:extLst>
              <a:ext uri="{FF2B5EF4-FFF2-40B4-BE49-F238E27FC236}">
                <a16:creationId xmlns:a16="http://schemas.microsoft.com/office/drawing/2014/main" id="{30BDE397-BF50-1441-A7D9-95FA2B76F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31844" y="7203865"/>
            <a:ext cx="4529266" cy="413808"/>
          </a:xfrm>
        </p:spPr>
        <p:txBody>
          <a:bodyPr/>
          <a:lstStyle/>
          <a:p>
            <a:r>
              <a:rPr lang="en-US" dirty="0"/>
              <a:t>FIRO: Research in Floods and Water Resources</a:t>
            </a:r>
          </a:p>
        </p:txBody>
      </p:sp>
    </p:spTree>
    <p:extLst>
      <p:ext uri="{BB962C8B-B14F-4D97-AF65-F5344CB8AC3E}">
        <p14:creationId xmlns:p14="http://schemas.microsoft.com/office/powerpoint/2010/main" val="1798195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Basic Research: Land Surface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DD7B6-112C-C845-9648-1CD393D2B3AC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6" t="17045" b="3788"/>
          <a:stretch/>
        </p:blipFill>
        <p:spPr>
          <a:xfrm>
            <a:off x="691515" y="1721510"/>
            <a:ext cx="3288176" cy="25933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8" r="9659" b="26983"/>
          <a:stretch/>
        </p:blipFill>
        <p:spPr>
          <a:xfrm>
            <a:off x="4771580" y="1721510"/>
            <a:ext cx="4483309" cy="28881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04" t="20030" r="20728" b="21875"/>
          <a:stretch/>
        </p:blipFill>
        <p:spPr>
          <a:xfrm>
            <a:off x="691515" y="4416726"/>
            <a:ext cx="1765935" cy="25742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710" y="4416725"/>
            <a:ext cx="1929610" cy="257426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771580" y="4609665"/>
            <a:ext cx="448330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Clockwise from top-left</a:t>
            </a:r>
            <a:r>
              <a:rPr lang="en-US" dirty="0"/>
              <a:t>: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Installing a stream gauge in a seasonal creek.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Setting up an automated weather and soil moisture monitoring site inside a recent burn.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Digging in preparation to install soil-moisture monitoring equipment.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Preparing an automated stream-water sampler.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71874" y="1736315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1)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886823" y="4208073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271967" y="6594093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3)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4364" y="6594095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4)</a:t>
            </a: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53247ACA-071F-B646-9429-3BEC259C4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31844" y="7203865"/>
            <a:ext cx="4529266" cy="413808"/>
          </a:xfrm>
        </p:spPr>
        <p:txBody>
          <a:bodyPr/>
          <a:lstStyle/>
          <a:p>
            <a:r>
              <a:rPr lang="en-US" dirty="0"/>
              <a:t>FIRO: Research in Floods and Water Resources</a:t>
            </a:r>
          </a:p>
        </p:txBody>
      </p:sp>
    </p:spTree>
    <p:extLst>
      <p:ext uri="{BB962C8B-B14F-4D97-AF65-F5344CB8AC3E}">
        <p14:creationId xmlns:p14="http://schemas.microsoft.com/office/powerpoint/2010/main" val="19787060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Introduction to West Coast Water Management Problems</a:t>
            </a:r>
          </a:p>
          <a:p>
            <a:r>
              <a:rPr lang="en-US" dirty="0"/>
              <a:t>Drought Resiliency Solution: FIRO</a:t>
            </a:r>
          </a:p>
          <a:p>
            <a:pPr lvl="1"/>
            <a:r>
              <a:rPr lang="en-US" dirty="0"/>
              <a:t>Enable more dry season supply, while meeting regulations, without increased risk of flood.</a:t>
            </a:r>
          </a:p>
          <a:p>
            <a:r>
              <a:rPr lang="en-US" dirty="0"/>
              <a:t>Research to Support the Solution </a:t>
            </a:r>
          </a:p>
          <a:p>
            <a:pPr lvl="1"/>
            <a:r>
              <a:rPr lang="en-US" dirty="0"/>
              <a:t>Part 1: Climate</a:t>
            </a:r>
          </a:p>
          <a:p>
            <a:pPr lvl="1"/>
            <a:r>
              <a:rPr lang="en-US" dirty="0"/>
              <a:t>Part 2: Forecasts</a:t>
            </a:r>
          </a:p>
          <a:p>
            <a:pPr lvl="1"/>
            <a:r>
              <a:rPr lang="en-US" dirty="0"/>
              <a:t>Part 3: Basic Sciences</a:t>
            </a:r>
          </a:p>
          <a:p>
            <a:r>
              <a:rPr lang="en-US" dirty="0"/>
              <a:t>Future of FIRO 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DD7B6-112C-C845-9648-1CD393D2B3AC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A20E42CB-E915-2F4C-A57F-14A9D1264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31844" y="7203865"/>
            <a:ext cx="4529266" cy="413808"/>
          </a:xfrm>
        </p:spPr>
        <p:txBody>
          <a:bodyPr/>
          <a:lstStyle/>
          <a:p>
            <a:r>
              <a:rPr lang="en-US" dirty="0"/>
              <a:t>FIRO: Research in Floods and Water Resources</a:t>
            </a:r>
          </a:p>
        </p:txBody>
      </p:sp>
    </p:spTree>
    <p:extLst>
      <p:ext uri="{BB962C8B-B14F-4D97-AF65-F5344CB8AC3E}">
        <p14:creationId xmlns:p14="http://schemas.microsoft.com/office/powerpoint/2010/main" val="13069933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Basic Research: Atmosphere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DD7B6-112C-C845-9648-1CD393D2B3AC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72" r="14894" b="19753"/>
          <a:stretch/>
        </p:blipFill>
        <p:spPr>
          <a:xfrm>
            <a:off x="5862546" y="4292315"/>
            <a:ext cx="3343275" cy="24249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9" t="10985" r="13068"/>
          <a:stretch/>
        </p:blipFill>
        <p:spPr>
          <a:xfrm>
            <a:off x="5701483" y="1630461"/>
            <a:ext cx="3665402" cy="23534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54" b="5698"/>
          <a:stretch/>
        </p:blipFill>
        <p:spPr>
          <a:xfrm>
            <a:off x="3331845" y="3755464"/>
            <a:ext cx="2140134" cy="31400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41" y="3835589"/>
            <a:ext cx="2233563" cy="29797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1514" y="1675606"/>
            <a:ext cx="4971197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Clockwise from top-right</a:t>
            </a:r>
            <a:r>
              <a:rPr lang="en-US" dirty="0"/>
              <a:t>: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Researchers installing instruments to measure atmospheric chemistry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Automatic precipitation sampling equipment next to field trailer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Graduate students prepare to launch weather balloon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A “micro-rain” radar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986836" y="3565129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1)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853480" y="6317868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324215" y="6517889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3)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52461" y="6432163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4)</a:t>
            </a:r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9A17B69E-8B5E-0C4A-97A6-C605CB001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31844" y="7203865"/>
            <a:ext cx="4529266" cy="413808"/>
          </a:xfrm>
        </p:spPr>
        <p:txBody>
          <a:bodyPr/>
          <a:lstStyle/>
          <a:p>
            <a:r>
              <a:rPr lang="en-US" dirty="0"/>
              <a:t>FIRO: Research in Floods and Water Resources</a:t>
            </a:r>
          </a:p>
        </p:txBody>
      </p:sp>
    </p:spTree>
    <p:extLst>
      <p:ext uri="{BB962C8B-B14F-4D97-AF65-F5344CB8AC3E}">
        <p14:creationId xmlns:p14="http://schemas.microsoft.com/office/powerpoint/2010/main" val="5873311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40181-7CF3-3D48-9E4D-8DD0E0CD8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Cloud Microphysics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9161BE-6D1F-8944-B05F-774D803D9A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3998"/>
          <a:stretch/>
        </p:blipFill>
        <p:spPr>
          <a:xfrm>
            <a:off x="691515" y="1719329"/>
            <a:ext cx="6524212" cy="3581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854DB98-9B82-3045-A5D4-39B2D58F809D}"/>
              </a:ext>
            </a:extLst>
          </p:cNvPr>
          <p:cNvSpPr txBox="1"/>
          <p:nvPr/>
        </p:nvSpPr>
        <p:spPr>
          <a:xfrm>
            <a:off x="814517" y="5760402"/>
            <a:ext cx="69170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Martin et al. (2019 – 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Atmos. Chem. Phys.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 found that biological ice nucleating aerosols from terrestrial ecosystems can enhance cloud ice in AR seeder-feeder clouds, a pathway to invigorating precipitation.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DC7266-384F-4641-A523-C63DBDA3E09B}"/>
              </a:ext>
            </a:extLst>
          </p:cNvPr>
          <p:cNvSpPr txBox="1"/>
          <p:nvPr/>
        </p:nvSpPr>
        <p:spPr>
          <a:xfrm>
            <a:off x="3789482" y="4968492"/>
            <a:ext cx="3341559" cy="27699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Adapted from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Creamean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et al. (2013 -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Science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276C9C-CED7-CB43-89F6-4A3D9E494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DD7B6-112C-C845-9648-1CD393D2B3AC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3D3191-14EC-FB40-B58B-B127227B873E}"/>
              </a:ext>
            </a:extLst>
          </p:cNvPr>
          <p:cNvSpPr txBox="1"/>
          <p:nvPr/>
        </p:nvSpPr>
        <p:spPr>
          <a:xfrm>
            <a:off x="7410734" y="2011998"/>
            <a:ext cx="18560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Left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Conceptual model of the orographic seeder-feeder model in an AR with biological ice nucleating aerosols.  </a:t>
            </a: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597F6B88-BD73-014C-826D-60F20BD75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31844" y="7203865"/>
            <a:ext cx="4529266" cy="413808"/>
          </a:xfrm>
        </p:spPr>
        <p:txBody>
          <a:bodyPr/>
          <a:lstStyle/>
          <a:p>
            <a:r>
              <a:rPr lang="en-US" dirty="0"/>
              <a:t>FIRO: Research in Floods and Water Resources</a:t>
            </a:r>
          </a:p>
        </p:txBody>
      </p:sp>
    </p:spTree>
    <p:extLst>
      <p:ext uri="{BB962C8B-B14F-4D97-AF65-F5344CB8AC3E}">
        <p14:creationId xmlns:p14="http://schemas.microsoft.com/office/powerpoint/2010/main" val="2362232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32376-1207-5949-B22A-C7EFAD1B6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Have Operations Changed?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C71DAA-5B0D-D24C-A6D3-BC1134210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DD7B6-112C-C845-9648-1CD393D2B3AC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56ED8A-045A-0B4C-BA35-DA2F013BD9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84" y="1698258"/>
            <a:ext cx="6881442" cy="41674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097463-A66F-B647-9DFD-57BF6394D28D}"/>
              </a:ext>
            </a:extLst>
          </p:cNvPr>
          <p:cNvSpPr txBox="1"/>
          <p:nvPr/>
        </p:nvSpPr>
        <p:spPr>
          <a:xfrm>
            <a:off x="827893" y="6004423"/>
            <a:ext cx="67755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SIO/SCWA experimental forecast ensemble estimates the probability of problematic reservoir inflow 5-10 days in advance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92257C-9D9A-7A45-96E9-44A4BBEF383C}"/>
              </a:ext>
            </a:extLst>
          </p:cNvPr>
          <p:cNvSpPr txBox="1"/>
          <p:nvPr/>
        </p:nvSpPr>
        <p:spPr>
          <a:xfrm>
            <a:off x="7465325" y="1854875"/>
            <a:ext cx="190155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Ensemble members are constructed by postprocessing NWP forecasts using 30-year model forecast climatology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B265C758-269B-9F40-82DC-DCE66E14C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31844" y="7203865"/>
            <a:ext cx="4529266" cy="413808"/>
          </a:xfrm>
        </p:spPr>
        <p:txBody>
          <a:bodyPr/>
          <a:lstStyle/>
          <a:p>
            <a:r>
              <a:rPr lang="en-US" dirty="0"/>
              <a:t>FIRO: Research in Floods and Water Resources</a:t>
            </a:r>
          </a:p>
        </p:txBody>
      </p:sp>
    </p:spTree>
    <p:extLst>
      <p:ext uri="{BB962C8B-B14F-4D97-AF65-F5344CB8AC3E}">
        <p14:creationId xmlns:p14="http://schemas.microsoft.com/office/powerpoint/2010/main" val="24580824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Have Operations Changed?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DD7B6-112C-C845-9648-1CD393D2B3AC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16" y="1556810"/>
            <a:ext cx="7066598" cy="40329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7239" y="5589722"/>
            <a:ext cx="859964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FIRO </a:t>
            </a:r>
            <a:r>
              <a:rPr lang="en-US" i="1" dirty="0"/>
              <a:t>Preliminary Viability Assessment</a:t>
            </a:r>
            <a:r>
              <a:rPr lang="en-US" dirty="0"/>
              <a:t> Report found that current technology (including forecasts) allowed for a partial implementation of FIRO at Lake Mendocino. </a:t>
            </a:r>
          </a:p>
          <a:p>
            <a:endParaRPr lang="en-US" dirty="0"/>
          </a:p>
          <a:p>
            <a:r>
              <a:rPr lang="en-US" dirty="0"/>
              <a:t>Simulated operations (above chart) under the Hybrid scenario estimates that median end of year storage would increase by 8,600 AF without impacting downstream flood risk.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758114" y="1619404"/>
            <a:ext cx="174307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Red curve</a:t>
            </a:r>
            <a:r>
              <a:rPr lang="en-US" dirty="0"/>
              <a:t>: let the forecast ensemble prescribe releases regardless of current storage</a:t>
            </a:r>
          </a:p>
          <a:p>
            <a:endParaRPr lang="en-US" dirty="0"/>
          </a:p>
          <a:p>
            <a:r>
              <a:rPr lang="en-US" b="1" dirty="0"/>
              <a:t>Green curve</a:t>
            </a:r>
            <a:r>
              <a:rPr lang="en-US" dirty="0"/>
              <a:t>: limit to WCM deviation if ensemble forecasts say risk is low.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037BAA9-7E7D-1543-B8D5-E694C98C5DE6}"/>
              </a:ext>
            </a:extLst>
          </p:cNvPr>
          <p:cNvGrpSpPr/>
          <p:nvPr/>
        </p:nvGrpSpPr>
        <p:grpSpPr>
          <a:xfrm>
            <a:off x="7758114" y="3780430"/>
            <a:ext cx="2112407" cy="1809292"/>
            <a:chOff x="7758114" y="3780430"/>
            <a:chExt cx="2112407" cy="180929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7B09C3D-4C9F-524C-879B-7B79534A7A50}"/>
                </a:ext>
              </a:extLst>
            </p:cNvPr>
            <p:cNvSpPr/>
            <p:nvPr/>
          </p:nvSpPr>
          <p:spPr>
            <a:xfrm>
              <a:off x="7758114" y="3780430"/>
              <a:ext cx="1743074" cy="1809292"/>
            </a:xfrm>
            <a:prstGeom prst="rect">
              <a:avLst/>
            </a:prstGeom>
            <a:noFill/>
            <a:ln w="317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5A89947-02AD-864C-9A7F-72317ACBACCF}"/>
                </a:ext>
              </a:extLst>
            </p:cNvPr>
            <p:cNvSpPr txBox="1"/>
            <p:nvPr/>
          </p:nvSpPr>
          <p:spPr>
            <a:xfrm rot="16200000">
              <a:off x="8920517" y="4500410"/>
              <a:ext cx="15306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Adopted 2018</a:t>
              </a:r>
            </a:p>
          </p:txBody>
        </p:sp>
      </p:grp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BD1BAD53-5981-8F40-A499-6DC2DA7C7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31844" y="7203865"/>
            <a:ext cx="4529266" cy="413808"/>
          </a:xfrm>
        </p:spPr>
        <p:txBody>
          <a:bodyPr/>
          <a:lstStyle/>
          <a:p>
            <a:r>
              <a:rPr lang="en-US" dirty="0"/>
              <a:t>FIRO: Research in Floods and Water Resources</a:t>
            </a:r>
          </a:p>
        </p:txBody>
      </p:sp>
    </p:spTree>
    <p:extLst>
      <p:ext uri="{BB962C8B-B14F-4D97-AF65-F5344CB8AC3E}">
        <p14:creationId xmlns:p14="http://schemas.microsoft.com/office/powerpoint/2010/main" val="2006330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of FIRO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DD7B6-112C-C845-9648-1CD393D2B3AC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56" y="1556811"/>
            <a:ext cx="9033396" cy="21007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1515" y="3657601"/>
            <a:ext cx="877193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FIRO at Lake Mendocino Called for a Formal Assessment of “Transferability” to other water projects with other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/>
              <a:t>Climates: Snow, Seasonality, Event Magnitudes, Event Timescales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/>
              <a:t>Purposes: Hydropower, Habitat, Water Quality, Recreation</a:t>
            </a:r>
          </a:p>
          <a:p>
            <a:pPr marL="742950" lvl="1" indent="-285750">
              <a:buFont typeface="Arial" charset="0"/>
              <a:buChar char="•"/>
            </a:pPr>
            <a:endParaRPr lang="en-US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7995C130-1006-6744-88ED-0C45BA139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31844" y="7203865"/>
            <a:ext cx="4529266" cy="413808"/>
          </a:xfrm>
        </p:spPr>
        <p:txBody>
          <a:bodyPr/>
          <a:lstStyle/>
          <a:p>
            <a:r>
              <a:rPr lang="en-US" dirty="0"/>
              <a:t>FIRO: Research in Floods and Water Resources</a:t>
            </a:r>
          </a:p>
        </p:txBody>
      </p:sp>
    </p:spTree>
    <p:extLst>
      <p:ext uri="{BB962C8B-B14F-4D97-AF65-F5344CB8AC3E}">
        <p14:creationId xmlns:p14="http://schemas.microsoft.com/office/powerpoint/2010/main" val="16455039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F9458-0DE0-7845-941D-C2EEB4B86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FIRO in 2020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9BEEBA-13BD-D246-B832-590139A3D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DD7B6-112C-C845-9648-1CD393D2B3AC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E49AAE-35CB-8C4F-89FE-9A78582201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873"/>
          <a:stretch/>
        </p:blipFill>
        <p:spPr>
          <a:xfrm>
            <a:off x="691515" y="1732451"/>
            <a:ext cx="4098849" cy="50577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6FCB18-B2F1-9C4F-8FBE-86E3F973D1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2544" y="4606198"/>
            <a:ext cx="272955" cy="2075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8BD3D10-68F7-9540-BDF2-5B09376D5F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6156" y="5809476"/>
            <a:ext cx="272955" cy="2075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A9F9D0A-9088-744C-B3A0-FE917D5897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6138" y="4261301"/>
            <a:ext cx="272955" cy="2075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D4C12CF-6D29-4C48-93DB-DF584D977DED}"/>
              </a:ext>
            </a:extLst>
          </p:cNvPr>
          <p:cNvSpPr txBox="1"/>
          <p:nvPr/>
        </p:nvSpPr>
        <p:spPr>
          <a:xfrm>
            <a:off x="2135513" y="2975213"/>
            <a:ext cx="4171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8BC5717-2A90-0947-96EE-8C09FC5D8922}"/>
              </a:ext>
            </a:extLst>
          </p:cNvPr>
          <p:cNvSpPr txBox="1"/>
          <p:nvPr/>
        </p:nvSpPr>
        <p:spPr>
          <a:xfrm>
            <a:off x="4915965" y="1711839"/>
            <a:ext cx="445091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 2014 – Present, FIRO has expanded to additional water management projects, including: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Southern California to support aquifer recharge.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Northern Sierra Nevada to support hydropower operations and additional flood capacity.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Oregon Cascades are being investigated to enhance reliability of the summer salmon run.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A1525EBD-01DF-6A46-A60E-4D107E41F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31844" y="7203865"/>
            <a:ext cx="4529266" cy="413808"/>
          </a:xfrm>
        </p:spPr>
        <p:txBody>
          <a:bodyPr/>
          <a:lstStyle/>
          <a:p>
            <a:r>
              <a:rPr lang="en-US" dirty="0"/>
              <a:t>FIRO: Research in Floods and Water Resources</a:t>
            </a:r>
          </a:p>
        </p:txBody>
      </p:sp>
    </p:spTree>
    <p:extLst>
      <p:ext uri="{BB962C8B-B14F-4D97-AF65-F5344CB8AC3E}">
        <p14:creationId xmlns:p14="http://schemas.microsoft.com/office/powerpoint/2010/main" val="4237087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9B716-8896-194A-9C42-F96816C97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Graduate Studies in FIRO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7E008-7136-B242-BDB9-4543145AEB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Interested in FIRO Research as a Graduate Student in the Atmospheric, Hydrological or Climate Sciences?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Portland State University, Portland, OR: </a:t>
            </a:r>
          </a:p>
          <a:p>
            <a:pPr marL="502920" lvl="1" indent="0">
              <a:buNone/>
            </a:pPr>
            <a:r>
              <a:rPr lang="en-US" dirty="0"/>
              <a:t>Dr. Andrew Martin, </a:t>
            </a:r>
            <a:r>
              <a:rPr lang="en-US" dirty="0">
                <a:hlinkClick r:id="rId2"/>
              </a:rPr>
              <a:t>anmarti2@pdx.edu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Scripps Institution of Oceanography, San Diego, CA:</a:t>
            </a:r>
          </a:p>
          <a:p>
            <a:pPr marL="502920" lvl="1" indent="0">
              <a:buNone/>
            </a:pPr>
            <a:r>
              <a:rPr lang="en-US" dirty="0"/>
              <a:t>Dr. Anna Wilson, </a:t>
            </a:r>
            <a:r>
              <a:rPr lang="en-US" dirty="0">
                <a:hlinkClick r:id="rId3"/>
              </a:rPr>
              <a:t>anna-m-Wilson@ucsd.edu</a:t>
            </a:r>
            <a:endParaRPr lang="en-US" dirty="0"/>
          </a:p>
          <a:p>
            <a:pPr marL="502920" lvl="1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University of Colorado, Boulder, CO:</a:t>
            </a:r>
          </a:p>
          <a:p>
            <a:pPr marL="502920" lvl="1" indent="0">
              <a:buNone/>
            </a:pPr>
            <a:r>
              <a:rPr lang="en-US" dirty="0"/>
              <a:t>Dr. Aneesh Subramanian, </a:t>
            </a:r>
            <a:r>
              <a:rPr lang="en-US" dirty="0">
                <a:hlinkClick r:id="rId4"/>
              </a:rPr>
              <a:t>aneesh.subramanian@colorado.edu</a:t>
            </a: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Plymouth State University, Plymouth, NH:</a:t>
            </a:r>
          </a:p>
          <a:p>
            <a:pPr marL="502920" lvl="1" indent="0">
              <a:buNone/>
            </a:pPr>
            <a:r>
              <a:rPr lang="en-US" dirty="0"/>
              <a:t>Dr. Jason </a:t>
            </a:r>
            <a:r>
              <a:rPr lang="en-US" dirty="0" err="1"/>
              <a:t>Cordeira</a:t>
            </a:r>
            <a:r>
              <a:rPr lang="en-US" dirty="0"/>
              <a:t>, </a:t>
            </a:r>
            <a:r>
              <a:rPr lang="en-US" dirty="0">
                <a:hlinkClick r:id="rId5"/>
              </a:rPr>
              <a:t>j_cordeira@plymouth.edu</a:t>
            </a:r>
            <a:endParaRPr lang="en-US" dirty="0"/>
          </a:p>
          <a:p>
            <a:pPr marL="502920" lvl="1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D7B3B8-A683-E349-9A7B-EFB0D2CDB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DD7B6-112C-C845-9648-1CD393D2B3AC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732F4473-5405-2D49-A086-95D21D70A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31844" y="7203865"/>
            <a:ext cx="4529266" cy="413808"/>
          </a:xfrm>
        </p:spPr>
        <p:txBody>
          <a:bodyPr/>
          <a:lstStyle/>
          <a:p>
            <a:r>
              <a:rPr lang="en-US" dirty="0"/>
              <a:t>FIRO: Research in Floods and Water Resources</a:t>
            </a:r>
          </a:p>
        </p:txBody>
      </p:sp>
    </p:spTree>
    <p:extLst>
      <p:ext uri="{BB962C8B-B14F-4D97-AF65-F5344CB8AC3E}">
        <p14:creationId xmlns:p14="http://schemas.microsoft.com/office/powerpoint/2010/main" val="2778107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9A59D6-213C-3F4C-BE45-D3BEE1657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sz="4000" dirty="0"/>
            </a:br>
            <a:r>
              <a:rPr lang="en-US" sz="4000" dirty="0"/>
              <a:t>Water Management and Extreme Precipitation</a:t>
            </a:r>
            <a:r>
              <a:rPr lang="en-US" dirty="0"/>
              <a:t>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D0B17-8DBD-5046-97FB-7E776BD296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516" y="1643754"/>
            <a:ext cx="3243176" cy="14458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Reservoir managers regularly face decisions about when to release  impounded water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96FEDC-321F-FF42-ABB0-F9FCBFC5F4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9950" y="4412309"/>
            <a:ext cx="2703122" cy="20283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717AE3-4274-8A4F-8B0B-6A0D557DF3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3313" y="4412309"/>
            <a:ext cx="2992582" cy="20283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94298BE-90DE-C74E-9A71-43981142DEDA}"/>
              </a:ext>
            </a:extLst>
          </p:cNvPr>
          <p:cNvSpPr txBox="1"/>
          <p:nvPr/>
        </p:nvSpPr>
        <p:spPr>
          <a:xfrm>
            <a:off x="4040877" y="6454470"/>
            <a:ext cx="2512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Oroville Dam (CA) 2017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81C3F3-96B0-1F45-AEF1-5FCD91305017}"/>
              </a:ext>
            </a:extLst>
          </p:cNvPr>
          <p:cNvSpPr txBox="1"/>
          <p:nvPr/>
        </p:nvSpPr>
        <p:spPr>
          <a:xfrm>
            <a:off x="6698571" y="6454470"/>
            <a:ext cx="3288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Howard Hanson Dam (WA) 2009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FB5086-7179-6546-BFCF-9478E3F16921}"/>
              </a:ext>
            </a:extLst>
          </p:cNvPr>
          <p:cNvSpPr txBox="1"/>
          <p:nvPr/>
        </p:nvSpPr>
        <p:spPr>
          <a:xfrm>
            <a:off x="691515" y="3192038"/>
            <a:ext cx="3276929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Western US, while precipitation is less frequent in many locations,  precipitation extremes are as large as anywhere in CONUS. 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These extremes bring problematic river flows that stress wet season release decisions.</a:t>
            </a:r>
          </a:p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C406A0C-3D0E-824A-B633-DC31D703D9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8588" y="1649744"/>
            <a:ext cx="4341122" cy="131841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131EBEC-4694-0544-BFCF-FA1088AFD9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9341" y="2969821"/>
            <a:ext cx="2033455" cy="13547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4224CD-5C48-914A-B542-58664AD4ED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68587" y="2968159"/>
            <a:ext cx="2306455" cy="138387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4C9CEC7-D927-694E-9762-C6EC653987F3}"/>
              </a:ext>
            </a:extLst>
          </p:cNvPr>
          <p:cNvSpPr/>
          <p:nvPr/>
        </p:nvSpPr>
        <p:spPr>
          <a:xfrm>
            <a:off x="4068587" y="1622186"/>
            <a:ext cx="4364209" cy="1300238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C71F719-C67F-284D-9771-9E1717572E2B}"/>
              </a:ext>
            </a:extLst>
          </p:cNvPr>
          <p:cNvSpPr/>
          <p:nvPr/>
        </p:nvSpPr>
        <p:spPr>
          <a:xfrm>
            <a:off x="6375042" y="2936694"/>
            <a:ext cx="2057754" cy="1376014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D6DEA90-FD8D-8E4B-A12D-E3665B93F89C}"/>
              </a:ext>
            </a:extLst>
          </p:cNvPr>
          <p:cNvSpPr/>
          <p:nvPr/>
        </p:nvSpPr>
        <p:spPr>
          <a:xfrm>
            <a:off x="4068586" y="2922838"/>
            <a:ext cx="2306456" cy="1389869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7253FFD-1CAC-214E-9029-DA7BEACE6AFA}"/>
              </a:ext>
            </a:extLst>
          </p:cNvPr>
          <p:cNvSpPr/>
          <p:nvPr/>
        </p:nvSpPr>
        <p:spPr>
          <a:xfrm>
            <a:off x="4045716" y="4420063"/>
            <a:ext cx="2687355" cy="2020551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0447AD1-F10E-924A-AF91-C65AFAD8F510}"/>
              </a:ext>
            </a:extLst>
          </p:cNvPr>
          <p:cNvSpPr/>
          <p:nvPr/>
        </p:nvSpPr>
        <p:spPr>
          <a:xfrm>
            <a:off x="6803829" y="4416186"/>
            <a:ext cx="3002066" cy="2020551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4D497E90-D6CC-BA4D-AEFC-CE499C9DC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31844" y="7203865"/>
            <a:ext cx="4529266" cy="413808"/>
          </a:xfrm>
        </p:spPr>
        <p:txBody>
          <a:bodyPr/>
          <a:lstStyle/>
          <a:p>
            <a:r>
              <a:rPr lang="en-US" dirty="0"/>
              <a:t>FIRO: Research in Floods and Water Resources</a:t>
            </a:r>
          </a:p>
        </p:txBody>
      </p:sp>
    </p:spTree>
    <p:extLst>
      <p:ext uri="{BB962C8B-B14F-4D97-AF65-F5344CB8AC3E}">
        <p14:creationId xmlns:p14="http://schemas.microsoft.com/office/powerpoint/2010/main" val="3328168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4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Lake Mendocino and the Russian River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DD7B6-112C-C845-9648-1CD393D2B3AC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99"/>
          <a:stretch/>
        </p:blipFill>
        <p:spPr>
          <a:xfrm>
            <a:off x="185740" y="1841692"/>
            <a:ext cx="3546273" cy="479388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08660" y="2951480"/>
            <a:ext cx="3266784" cy="3684828"/>
            <a:chOff x="7511779" y="2084299"/>
            <a:chExt cx="4365128" cy="4510919"/>
          </a:xfrm>
        </p:grpSpPr>
        <p:sp>
          <p:nvSpPr>
            <p:cNvPr id="8" name="TextBox 7"/>
            <p:cNvSpPr txBox="1"/>
            <p:nvPr/>
          </p:nvSpPr>
          <p:spPr>
            <a:xfrm>
              <a:off x="7511779" y="2922626"/>
              <a:ext cx="1420317" cy="21476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Times New Roman" charset="0"/>
                  <a:ea typeface="Times New Roman" charset="0"/>
                  <a:cs typeface="Times New Roman" charset="0"/>
                </a:rPr>
                <a:t>Russian River Watershed</a:t>
              </a:r>
            </a:p>
            <a:p>
              <a:pPr algn="ctr"/>
              <a:r>
                <a:rPr lang="en-US" sz="1100" dirty="0">
                  <a:latin typeface="Times New Roman" charset="0"/>
                  <a:ea typeface="Times New Roman" charset="0"/>
                  <a:cs typeface="Times New Roman" charset="0"/>
                </a:rPr>
                <a:t>0.95 million acres,</a:t>
              </a:r>
            </a:p>
            <a:p>
              <a:pPr algn="ctr"/>
              <a:r>
                <a:rPr lang="en-US" sz="1100" dirty="0">
                  <a:latin typeface="Times New Roman" charset="0"/>
                  <a:ea typeface="Times New Roman" charset="0"/>
                  <a:cs typeface="Times New Roman" charset="0"/>
                </a:rPr>
                <a:t>1.6 million acre-feet annual discharge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0266570" y="2084299"/>
              <a:ext cx="1587630" cy="16766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Times New Roman" charset="0"/>
                  <a:ea typeface="Times New Roman" charset="0"/>
                  <a:cs typeface="Times New Roman" charset="0"/>
                </a:rPr>
                <a:t>Lake Mendocino</a:t>
              </a:r>
            </a:p>
            <a:p>
              <a:pPr algn="ctr"/>
              <a:r>
                <a:rPr lang="en-US" sz="1100" dirty="0">
                  <a:latin typeface="Times New Roman" charset="0"/>
                  <a:ea typeface="Times New Roman" charset="0"/>
                  <a:cs typeface="Times New Roman" charset="0"/>
                </a:rPr>
                <a:t>Max. allowable storage 110,000 acre-feet (summer), 68,000 acre-feet (winter)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1287441" y="6143086"/>
              <a:ext cx="589466" cy="4521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charset="0"/>
                  <a:ea typeface="Times New Roman" charset="0"/>
                  <a:cs typeface="Times New Roman" charset="0"/>
                </a:rPr>
                <a:t>(a)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9352038" y="5355771"/>
              <a:ext cx="10253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Guerneville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9506857" y="5249333"/>
              <a:ext cx="106438" cy="106438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498" y="1948231"/>
            <a:ext cx="6238114" cy="34954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729663" y="4671417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(b)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732013" y="5536897"/>
            <a:ext cx="61135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charset="0"/>
                <a:ea typeface="Times New Roman" charset="0"/>
                <a:cs typeface="Times New Roman" charset="0"/>
              </a:rPr>
              <a:t>a) Russian River Watershed with location of water supply reservoirs and the flood prone town of Guerneville, CA.</a:t>
            </a:r>
          </a:p>
          <a:p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sz="1600" dirty="0">
                <a:latin typeface="Times New Roman" charset="0"/>
                <a:ea typeface="Times New Roman" charset="0"/>
                <a:cs typeface="Times New Roman" charset="0"/>
              </a:rPr>
              <a:t>b) Lake Mendocino “Guide Curve” showing management schedules by US Army Corps of Engineers.</a:t>
            </a: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D2013BFF-010E-C54F-9B42-9AD823B1F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31844" y="7203865"/>
            <a:ext cx="4529266" cy="413808"/>
          </a:xfrm>
        </p:spPr>
        <p:txBody>
          <a:bodyPr/>
          <a:lstStyle/>
          <a:p>
            <a:r>
              <a:rPr lang="en-US" dirty="0"/>
              <a:t>FIRO: Research in Floods and Water Resources</a:t>
            </a:r>
          </a:p>
        </p:txBody>
      </p:sp>
    </p:spTree>
    <p:extLst>
      <p:ext uri="{BB962C8B-B14F-4D97-AF65-F5344CB8AC3E}">
        <p14:creationId xmlns:p14="http://schemas.microsoft.com/office/powerpoint/2010/main" val="18579611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History of Floods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Photos Courtesy Santa Rosa Press Democrat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DD7B6-112C-C845-9648-1CD393D2B3AC}" type="slidenum">
              <a:rPr lang="en-US" smtClean="0"/>
              <a:pPr/>
              <a:t>5</a:t>
            </a:fld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691515" y="1703387"/>
            <a:ext cx="3000000" cy="2195453"/>
            <a:chOff x="691515" y="1703387"/>
            <a:chExt cx="3000000" cy="219545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515" y="1703387"/>
              <a:ext cx="3000000" cy="185625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91515" y="3529508"/>
              <a:ext cx="28308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charset="0"/>
                  <a:ea typeface="Times New Roman" charset="0"/>
                  <a:cs typeface="Times New Roman" charset="0"/>
                </a:rPr>
                <a:t>February, 1915. Guerneville.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103745" y="1703387"/>
            <a:ext cx="2962991" cy="2483824"/>
            <a:chOff x="4103745" y="1703387"/>
            <a:chExt cx="2962991" cy="248382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3745" y="1703387"/>
              <a:ext cx="2943611" cy="221138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103745" y="3817879"/>
              <a:ext cx="29629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charset="0"/>
                  <a:ea typeface="Times New Roman" charset="0"/>
                  <a:cs typeface="Times New Roman" charset="0"/>
                </a:rPr>
                <a:t>December, 1955. Guerneville.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25439" y="3914776"/>
            <a:ext cx="3066076" cy="2464683"/>
            <a:chOff x="625439" y="3886200"/>
            <a:chExt cx="3066076" cy="246468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515" y="3886200"/>
              <a:ext cx="3000000" cy="210750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625439" y="5981551"/>
              <a:ext cx="28308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charset="0"/>
                  <a:ea typeface="Times New Roman" charset="0"/>
                  <a:cs typeface="Times New Roman" charset="0"/>
                </a:rPr>
                <a:t>February, 1986. Guerneville.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895715" y="4276054"/>
            <a:ext cx="3348048" cy="2629900"/>
            <a:chOff x="3895715" y="4090315"/>
            <a:chExt cx="3348048" cy="26299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0870" y="4090315"/>
              <a:ext cx="3282893" cy="2298025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3895715" y="6350883"/>
              <a:ext cx="29629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charset="0"/>
                  <a:ea typeface="Times New Roman" charset="0"/>
                  <a:cs typeface="Times New Roman" charset="0"/>
                </a:rPr>
                <a:t>December, 1995. Guerneville.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7415213" y="1843088"/>
            <a:ext cx="231457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Historically, </a:t>
            </a:r>
          </a:p>
          <a:p>
            <a:endParaRPr lang="en-US" dirty="0"/>
          </a:p>
          <a:p>
            <a:r>
              <a:rPr lang="en-US" dirty="0"/>
              <a:t>The river has reached flood stage at Hopland, CA in approx. 22% of years since 1959. </a:t>
            </a:r>
          </a:p>
          <a:p>
            <a:endParaRPr lang="en-US" dirty="0"/>
          </a:p>
          <a:p>
            <a:r>
              <a:rPr lang="en-US" dirty="0"/>
              <a:t>and at Guerneville, CA in approximately 50% of all years since 1940.</a:t>
            </a:r>
          </a:p>
        </p:txBody>
      </p:sp>
    </p:spTree>
    <p:extLst>
      <p:ext uri="{BB962C8B-B14F-4D97-AF65-F5344CB8AC3E}">
        <p14:creationId xmlns:p14="http://schemas.microsoft.com/office/powerpoint/2010/main" val="9915655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 of Drought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Photo: Santa Rosa Press Democrat; Figures: </a:t>
            </a:r>
            <a:r>
              <a:rPr lang="en-US" dirty="0" err="1"/>
              <a:t>Dettinger</a:t>
            </a:r>
            <a:r>
              <a:rPr lang="en-US" dirty="0"/>
              <a:t> et al. (2011 – </a:t>
            </a:r>
            <a:r>
              <a:rPr lang="en-US" i="1" dirty="0"/>
              <a:t>Water</a:t>
            </a:r>
            <a:r>
              <a:rPr lang="en-US" dirty="0"/>
              <a:t>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DD7B6-112C-C845-9648-1CD393D2B3AC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14" y="1702436"/>
            <a:ext cx="3621679" cy="22409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101" y="2814638"/>
            <a:ext cx="6838299" cy="41365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25833" y="1730062"/>
            <a:ext cx="5307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Left: Lake Mendocino during CA drought in Dec. 2013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1527" y="4593385"/>
            <a:ext cx="229457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Annual precipitation and streamflow are highly variable in N. CA, with standard deviation approaching annual mean in the latter.</a:t>
            </a:r>
          </a:p>
        </p:txBody>
      </p:sp>
    </p:spTree>
    <p:extLst>
      <p:ext uri="{BB962C8B-B14F-4D97-AF65-F5344CB8AC3E}">
        <p14:creationId xmlns:p14="http://schemas.microsoft.com/office/powerpoint/2010/main" val="7695855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Climates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DD7B6-112C-C845-9648-1CD393D2B3AC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3" y="1556810"/>
            <a:ext cx="8411633" cy="39571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62"/>
          <a:stretch/>
        </p:blipFill>
        <p:spPr>
          <a:xfrm>
            <a:off x="6956209" y="1684498"/>
            <a:ext cx="473285" cy="143453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420918" y="1670210"/>
            <a:ext cx="25186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charset="0"/>
                <a:ea typeface="Times New Roman" charset="0"/>
                <a:cs typeface="Times New Roman" charset="0"/>
              </a:rPr>
              <a:t>Current climate, current demand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420914" y="1893934"/>
            <a:ext cx="23294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charset="0"/>
                <a:ea typeface="Times New Roman" charset="0"/>
                <a:cs typeface="Times New Roman" charset="0"/>
              </a:rPr>
              <a:t>Current climate, high demand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449492" y="2130679"/>
            <a:ext cx="24192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charset="0"/>
                <a:ea typeface="Times New Roman" charset="0"/>
                <a:cs typeface="Times New Roman" charset="0"/>
              </a:rPr>
              <a:t>2099, low demand, dry climate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449493" y="2358569"/>
            <a:ext cx="24689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charset="0"/>
                <a:ea typeface="Times New Roman" charset="0"/>
                <a:cs typeface="Times New Roman" charset="0"/>
              </a:rPr>
              <a:t>2099, high demand, dry climate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468798" y="2609602"/>
            <a:ext cx="24400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charset="0"/>
                <a:ea typeface="Times New Roman" charset="0"/>
                <a:cs typeface="Times New Roman" charset="0"/>
              </a:rPr>
              <a:t>2099, low demand, wet climate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475804" y="2832059"/>
            <a:ext cx="24689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charset="0"/>
                <a:ea typeface="Times New Roman" charset="0"/>
                <a:cs typeface="Times New Roman" charset="0"/>
              </a:rPr>
              <a:t>2099, high demand, dry climate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14388" y="5513954"/>
            <a:ext cx="790098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range of climate projections and projections of regional growth all expect reduced water supply at end of dry season by end of 21</a:t>
            </a:r>
            <a:r>
              <a:rPr lang="en-US" baseline="30000" dirty="0"/>
              <a:t>st</a:t>
            </a:r>
            <a:r>
              <a:rPr lang="en-US" dirty="0"/>
              <a:t> century.</a:t>
            </a:r>
          </a:p>
          <a:p>
            <a:endParaRPr lang="en-US" dirty="0"/>
          </a:p>
          <a:p>
            <a:r>
              <a:rPr lang="en-US" dirty="0"/>
              <a:t>This is water that is currently used for drinking water, hydropower and maintenance of aquatic habitat.</a:t>
            </a:r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92F45791-0F6B-2246-83D5-C9035CD30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31844" y="7203865"/>
            <a:ext cx="4529266" cy="413808"/>
          </a:xfrm>
        </p:spPr>
        <p:txBody>
          <a:bodyPr/>
          <a:lstStyle/>
          <a:p>
            <a:r>
              <a:rPr lang="en-US" dirty="0"/>
              <a:t>FIRO: Research in Floods and Water Resources</a:t>
            </a:r>
          </a:p>
        </p:txBody>
      </p:sp>
    </p:spTree>
    <p:extLst>
      <p:ext uri="{BB962C8B-B14F-4D97-AF65-F5344CB8AC3E}">
        <p14:creationId xmlns:p14="http://schemas.microsoft.com/office/powerpoint/2010/main" val="11743605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Modified Operations for Drought Resiliency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DD7B6-112C-C845-9648-1CD393D2B3AC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4022" t="15471" r="39120" b="14638"/>
          <a:stretch/>
        </p:blipFill>
        <p:spPr>
          <a:xfrm>
            <a:off x="691515" y="1689301"/>
            <a:ext cx="5773180" cy="500199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6464696" y="1814513"/>
            <a:ext cx="290219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FIRO is investigating a deviation from rule curve to green line, but also must: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Release water to meet original rule curve if large (30,000 AF) inflow is forecast.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Cannot release if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/>
              <a:t>Downstream gauges exceed flood-critical thresholds.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Must not change rate of release too quickly.</a:t>
            </a: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1FE61395-1283-FA40-B170-BF6538A6D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31844" y="7203865"/>
            <a:ext cx="4529266" cy="413808"/>
          </a:xfrm>
        </p:spPr>
        <p:txBody>
          <a:bodyPr/>
          <a:lstStyle/>
          <a:p>
            <a:r>
              <a:rPr lang="en-US" dirty="0"/>
              <a:t>FIRO: Research in Floods and Water Resources</a:t>
            </a:r>
          </a:p>
        </p:txBody>
      </p:sp>
    </p:spTree>
    <p:extLst>
      <p:ext uri="{BB962C8B-B14F-4D97-AF65-F5344CB8AC3E}">
        <p14:creationId xmlns:p14="http://schemas.microsoft.com/office/powerpoint/2010/main" val="11743366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Regional Hydroclimate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DD7B6-112C-C845-9648-1CD393D2B3AC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7" name="AutoShape 2" descr="imap://marty%2Eralph@email.boulder.noaa.gov:993/fetch%3EUID%3E/INBOX%3E106554?part=1.2&amp;type=image/jpeg&amp;filename=MartyBlank.jpg"/>
          <p:cNvSpPr>
            <a:spLocks noChangeAspect="1" noChangeArrowheads="1"/>
          </p:cNvSpPr>
          <p:nvPr/>
        </p:nvSpPr>
        <p:spPr bwMode="auto">
          <a:xfrm>
            <a:off x="6003131" y="1659513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US" sz="135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31" y="1659513"/>
            <a:ext cx="4394200" cy="46355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085715" y="1888114"/>
            <a:ext cx="42811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Ralph et al., 2004: “Flooding on California’s Russian River: Role of Atmospheric Rivers” found that 6 of 7 largest floods at Guerneville were caused by AR.</a:t>
            </a:r>
          </a:p>
          <a:p>
            <a:endParaRPr lang="en-US" dirty="0"/>
          </a:p>
          <a:p>
            <a:r>
              <a:rPr lang="en-US" dirty="0"/>
              <a:t>Since FIRO project started, researchers have observed additional AR-caused floods in 2014 (</a:t>
            </a:r>
            <a:r>
              <a:rPr lang="en-US" b="1" dirty="0"/>
              <a:t>x2</a:t>
            </a:r>
            <a:r>
              <a:rPr lang="en-US" dirty="0"/>
              <a:t>), 2017 (</a:t>
            </a:r>
            <a:r>
              <a:rPr lang="en-US" b="1" dirty="0"/>
              <a:t>x2</a:t>
            </a:r>
            <a:r>
              <a:rPr lang="en-US" dirty="0"/>
              <a:t>) and 2019 (</a:t>
            </a:r>
            <a:r>
              <a:rPr lang="en-US" b="1" dirty="0"/>
              <a:t>x2</a:t>
            </a:r>
            <a:r>
              <a:rPr lang="en-US" dirty="0"/>
              <a:t>).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8988A920-EF90-482E-9E2E-3143EF91E27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9795504"/>
              </p:ext>
            </p:extLst>
          </p:nvPr>
        </p:nvGraphicFramePr>
        <p:xfrm>
          <a:off x="4828531" y="4196439"/>
          <a:ext cx="4686944" cy="26615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8" name="Straight Connector 7"/>
          <p:cNvCxnSpPr/>
          <p:nvPr/>
        </p:nvCxnSpPr>
        <p:spPr>
          <a:xfrm>
            <a:off x="5414963" y="5100638"/>
            <a:ext cx="3700462" cy="0"/>
          </a:xfrm>
          <a:prstGeom prst="line">
            <a:avLst/>
          </a:prstGeom>
          <a:ln w="2222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452441" y="4731306"/>
            <a:ext cx="13308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charset="0"/>
                <a:ea typeface="Times New Roman" charset="0"/>
                <a:cs typeface="Times New Roman" charset="0"/>
              </a:rPr>
              <a:t>Flood Stage 32’</a:t>
            </a: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C8C44A36-428F-D54B-BA24-BBBADFBE0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31844" y="7203865"/>
            <a:ext cx="4529266" cy="413808"/>
          </a:xfrm>
        </p:spPr>
        <p:txBody>
          <a:bodyPr/>
          <a:lstStyle/>
          <a:p>
            <a:r>
              <a:rPr lang="en-US" dirty="0"/>
              <a:t>FIRO: Research in Floods and Water Resources</a:t>
            </a:r>
          </a:p>
        </p:txBody>
      </p:sp>
    </p:spTree>
    <p:extLst>
      <p:ext uri="{BB962C8B-B14F-4D97-AF65-F5344CB8AC3E}">
        <p14:creationId xmlns:p14="http://schemas.microsoft.com/office/powerpoint/2010/main" val="5950906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F923501D-B569-6840-AC7E-C250D7984287}" vid="{2AA9AC88-5133-4A44-B67D-01CCBBBB5FC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PSU-PPT-Template</Template>
  <TotalTime>1028</TotalTime>
  <Words>1853</Words>
  <Application>Microsoft Macintosh PowerPoint</Application>
  <PresentationFormat>Custom</PresentationFormat>
  <Paragraphs>259</Paragraphs>
  <Slides>26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Cambria</vt:lpstr>
      <vt:lpstr>Times New Roman</vt:lpstr>
      <vt:lpstr>Office Theme</vt:lpstr>
      <vt:lpstr>Forecast Informed Reservoir Operations </vt:lpstr>
      <vt:lpstr>Outline</vt:lpstr>
      <vt:lpstr> Water Management and Extreme Precipitation </vt:lpstr>
      <vt:lpstr>Lake Mendocino and the Russian River</vt:lpstr>
      <vt:lpstr>A History of Floods</vt:lpstr>
      <vt:lpstr>And of Drought</vt:lpstr>
      <vt:lpstr>Future Climates</vt:lpstr>
      <vt:lpstr>Modified Operations for Drought Resiliency</vt:lpstr>
      <vt:lpstr>Regional Hydroclimate </vt:lpstr>
      <vt:lpstr>Regional Hydroclimate </vt:lpstr>
      <vt:lpstr>Regional Hydroclimate</vt:lpstr>
      <vt:lpstr>How Far Ahead Are Forecasts Needed?</vt:lpstr>
      <vt:lpstr>How Accurate are Rainfall Forecasts?</vt:lpstr>
      <vt:lpstr>When Should We Expect Problematic Inflows?</vt:lpstr>
      <vt:lpstr>Context for Forecast Challenge</vt:lpstr>
      <vt:lpstr>ARs and Secondary Cyclones</vt:lpstr>
      <vt:lpstr>December 2014 Russian River Flood</vt:lpstr>
      <vt:lpstr>Valentines Day (2019) AR</vt:lpstr>
      <vt:lpstr>Basic Research: Land Surface</vt:lpstr>
      <vt:lpstr>Basic Research: Atmosphere</vt:lpstr>
      <vt:lpstr>Cloud Microphysics</vt:lpstr>
      <vt:lpstr>How Have Operations Changed?</vt:lpstr>
      <vt:lpstr>How Have Operations Changed?</vt:lpstr>
      <vt:lpstr>Future of FIRO</vt:lpstr>
      <vt:lpstr>FIRO in 2020</vt:lpstr>
      <vt:lpstr>Graduate Studies in FIRO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Forecast Informed Reservoir Operations </dc:title>
  <dc:creator>Andrew Martin</dc:creator>
  <cp:lastModifiedBy>Microsoft Office User</cp:lastModifiedBy>
  <cp:revision>69</cp:revision>
  <dcterms:created xsi:type="dcterms:W3CDTF">2019-02-20T17:36:51Z</dcterms:created>
  <dcterms:modified xsi:type="dcterms:W3CDTF">2020-04-23T15:22:26Z</dcterms:modified>
</cp:coreProperties>
</file>