
<file path=[Content_Types].xml><?xml version="1.0" encoding="utf-8"?>
<Types xmlns="http://schemas.openxmlformats.org/package/2006/content-types">
  <Default Extension="xml" ContentType="application/xml"/>
  <Default Extension="jpeg" ContentType="image/jpeg"/>
  <Default Extension="tif" ContentType="image/tiff"/>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0"/>
  </p:notesMasterIdLst>
  <p:sldIdLst>
    <p:sldId id="256" r:id="rId2"/>
    <p:sldId id="257" r:id="rId3"/>
    <p:sldId id="258" r:id="rId4"/>
    <p:sldId id="261" r:id="rId5"/>
    <p:sldId id="259" r:id="rId6"/>
    <p:sldId id="260" r:id="rId7"/>
    <p:sldId id="262" r:id="rId8"/>
    <p:sldId id="263" r:id="rId9"/>
    <p:sldId id="264" r:id="rId10"/>
    <p:sldId id="266" r:id="rId11"/>
    <p:sldId id="265" r:id="rId12"/>
    <p:sldId id="267" r:id="rId13"/>
    <p:sldId id="268" r:id="rId14"/>
    <p:sldId id="269" r:id="rId15"/>
    <p:sldId id="270" r:id="rId16"/>
    <p:sldId id="271" r:id="rId17"/>
    <p:sldId id="272" r:id="rId18"/>
    <p:sldId id="273" r:id="rId19"/>
  </p:sldIdLst>
  <p:sldSz cx="9144000" cy="73152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8F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16"/>
    <p:restoredTop sz="94709"/>
  </p:normalViewPr>
  <p:slideViewPr>
    <p:cSldViewPr snapToGrid="0" snapToObjects="1">
      <p:cViewPr>
        <p:scale>
          <a:sx n="100" d="100"/>
          <a:sy n="100" d="100"/>
        </p:scale>
        <p:origin x="1240" y="-4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3CD46F-DFC5-BC48-9ED7-1ECB0B86B5AB}" type="datetimeFigureOut">
              <a:rPr lang="en-US" smtClean="0"/>
              <a:t>2/18/19</a:t>
            </a:fld>
            <a:endParaRPr lang="en-US"/>
          </a:p>
        </p:txBody>
      </p:sp>
      <p:sp>
        <p:nvSpPr>
          <p:cNvPr id="4" name="Slide Image Placeholder 3"/>
          <p:cNvSpPr>
            <a:spLocks noGrp="1" noRot="1" noChangeAspect="1"/>
          </p:cNvSpPr>
          <p:nvPr>
            <p:ph type="sldImg" idx="2"/>
          </p:nvPr>
        </p:nvSpPr>
        <p:spPr>
          <a:xfrm>
            <a:off x="1500188" y="1143000"/>
            <a:ext cx="38576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40224-0B7A-904E-BE5E-6604CD8A2AD0}" type="slidenum">
              <a:rPr lang="en-US" smtClean="0"/>
              <a:t>‹#›</a:t>
            </a:fld>
            <a:endParaRPr lang="en-US"/>
          </a:p>
        </p:txBody>
      </p:sp>
    </p:spTree>
    <p:extLst>
      <p:ext uri="{BB962C8B-B14F-4D97-AF65-F5344CB8AC3E}">
        <p14:creationId xmlns:p14="http://schemas.microsoft.com/office/powerpoint/2010/main" val="1950206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E40224-0B7A-904E-BE5E-6604CD8A2AD0}" type="slidenum">
              <a:rPr lang="en-US" smtClean="0"/>
              <a:t>1</a:t>
            </a:fld>
            <a:endParaRPr lang="en-US"/>
          </a:p>
        </p:txBody>
      </p:sp>
    </p:spTree>
    <p:extLst>
      <p:ext uri="{BB962C8B-B14F-4D97-AF65-F5344CB8AC3E}">
        <p14:creationId xmlns:p14="http://schemas.microsoft.com/office/powerpoint/2010/main" val="69539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E40224-0B7A-904E-BE5E-6604CD8A2AD0}" type="slidenum">
              <a:rPr lang="en-US" smtClean="0"/>
              <a:t>2</a:t>
            </a:fld>
            <a:endParaRPr lang="en-US"/>
          </a:p>
        </p:txBody>
      </p:sp>
    </p:spTree>
    <p:extLst>
      <p:ext uri="{BB962C8B-B14F-4D97-AF65-F5344CB8AC3E}">
        <p14:creationId xmlns:p14="http://schemas.microsoft.com/office/powerpoint/2010/main" val="519659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6580909"/>
            <a:ext cx="9144000" cy="734291"/>
          </a:xfrm>
          <a:prstGeom prst="rect">
            <a:avLst/>
          </a:prstGeom>
          <a:solidFill>
            <a:srgbClr val="688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160" y="81280"/>
            <a:ext cx="3438592" cy="685800"/>
          </a:xfrm>
          <a:prstGeom prst="rect">
            <a:avLst/>
          </a:prstGeom>
        </p:spPr>
      </p:pic>
      <p:sp>
        <p:nvSpPr>
          <p:cNvPr id="2" name="Title 1"/>
          <p:cNvSpPr>
            <a:spLocks noGrp="1"/>
          </p:cNvSpPr>
          <p:nvPr>
            <p:ph type="ctrTitle"/>
          </p:nvPr>
        </p:nvSpPr>
        <p:spPr>
          <a:xfrm>
            <a:off x="137160" y="1127221"/>
            <a:ext cx="8869680" cy="2546773"/>
          </a:xfrm>
        </p:spPr>
        <p:txBody>
          <a:bodyPr anchor="b">
            <a:normAutofit/>
          </a:bodyPr>
          <a:lstStyle>
            <a:lvl1pPr algn="ctr">
              <a:defRPr sz="4800">
                <a:latin typeface="Times New Roman" charset="0"/>
                <a:ea typeface="Times New Roman" charset="0"/>
                <a:cs typeface="Times New Roman"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7160" y="4018972"/>
            <a:ext cx="8869680" cy="1766146"/>
          </a:xfrm>
        </p:spPr>
        <p:txBody>
          <a:bodyPr>
            <a:normAutofit/>
          </a:bodyPr>
          <a:lstStyle>
            <a:lvl1pPr marL="0" indent="0" algn="ctr">
              <a:buNone/>
              <a:defRPr sz="2800">
                <a:latin typeface="Times New Roman" charset="0"/>
                <a:ea typeface="Times New Roman" charset="0"/>
                <a:cs typeface="Times New Roman"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sz="1600">
                <a:solidFill>
                  <a:schemeClr val="bg1"/>
                </a:solidFill>
                <a:latin typeface="Times New Roman" charset="0"/>
                <a:ea typeface="Times New Roman" charset="0"/>
                <a:cs typeface="Times New Roman" charset="0"/>
              </a:defRPr>
            </a:lvl1pPr>
          </a:lstStyle>
          <a:p>
            <a:fld id="{CCF4B15A-051B-A84B-ABED-729189C9353D}" type="datetime1">
              <a:rPr lang="en-US" smtClean="0"/>
              <a:t>2/18/19</a:t>
            </a:fld>
            <a:endParaRPr lang="en-US" dirty="0" smtClean="0"/>
          </a:p>
        </p:txBody>
      </p:sp>
      <p:sp>
        <p:nvSpPr>
          <p:cNvPr id="5" name="Footer Placeholder 4"/>
          <p:cNvSpPr>
            <a:spLocks noGrp="1"/>
          </p:cNvSpPr>
          <p:nvPr>
            <p:ph type="ftr" sz="quarter" idx="11"/>
          </p:nvPr>
        </p:nvSpPr>
        <p:spPr/>
        <p:txBody>
          <a:bodyPr/>
          <a:lstStyle>
            <a:lvl1pPr>
              <a:defRPr sz="1600">
                <a:solidFill>
                  <a:schemeClr val="bg1"/>
                </a:solidFill>
                <a:latin typeface="Times New Roman" charset="0"/>
                <a:ea typeface="Times New Roman" charset="0"/>
                <a:cs typeface="Times New Roman" charset="0"/>
              </a:defRPr>
            </a:lvl1pPr>
          </a:lstStyle>
          <a:p>
            <a:r>
              <a:rPr lang="en-US" dirty="0" smtClean="0"/>
              <a:t>Martin, A.</a:t>
            </a:r>
            <a:endParaRPr lang="en-US" dirty="0"/>
          </a:p>
        </p:txBody>
      </p:sp>
      <p:sp>
        <p:nvSpPr>
          <p:cNvPr id="6" name="Slide Number Placeholder 5"/>
          <p:cNvSpPr>
            <a:spLocks noGrp="1"/>
          </p:cNvSpPr>
          <p:nvPr>
            <p:ph type="sldNum" sz="quarter" idx="12"/>
          </p:nvPr>
        </p:nvSpPr>
        <p:spPr/>
        <p:txBody>
          <a:bodyPr/>
          <a:lstStyle>
            <a:lvl1pPr>
              <a:defRPr sz="1600">
                <a:solidFill>
                  <a:schemeClr val="bg1"/>
                </a:solidFill>
                <a:latin typeface="Times New Roman" charset="0"/>
                <a:ea typeface="Times New Roman" charset="0"/>
                <a:cs typeface="Times New Roman" charset="0"/>
              </a:defRPr>
            </a:lvl1pPr>
          </a:lstStyle>
          <a:p>
            <a:fld id="{7C598D83-2F0E-314A-848D-5A5059F04EA6}" type="slidenum">
              <a:rPr lang="en-US" smtClean="0"/>
              <a:pPr/>
              <a:t>‹#›</a:t>
            </a:fld>
            <a:endParaRPr lang="en-US" dirty="0" smtClean="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01EBE6E-571C-3941-B44C-4DB8590B969F}" type="datetime1">
              <a:rPr lang="en-US" smtClean="0"/>
              <a:t>2/18/19</a:t>
            </a:fld>
            <a:endParaRPr lang="en-US"/>
          </a:p>
        </p:txBody>
      </p:sp>
      <p:sp>
        <p:nvSpPr>
          <p:cNvPr id="5" name="Footer Placeholder 4"/>
          <p:cNvSpPr>
            <a:spLocks noGrp="1"/>
          </p:cNvSpPr>
          <p:nvPr>
            <p:ph type="ftr" sz="quarter" idx="11"/>
          </p:nvPr>
        </p:nvSpPr>
        <p:spPr/>
        <p:txBody>
          <a:bodyPr/>
          <a:lstStyle/>
          <a:p>
            <a:r>
              <a:rPr lang="en-US" smtClean="0"/>
              <a:t>Martin, A.</a:t>
            </a:r>
            <a:endParaRPr lang="en-US"/>
          </a:p>
        </p:txBody>
      </p:sp>
      <p:sp>
        <p:nvSpPr>
          <p:cNvPr id="6" name="Slide Number Placeholder 5"/>
          <p:cNvSpPr>
            <a:spLocks noGrp="1"/>
          </p:cNvSpPr>
          <p:nvPr>
            <p:ph type="sldNum" sz="quarter" idx="12"/>
          </p:nvPr>
        </p:nvSpPr>
        <p:spPr/>
        <p:txBody>
          <a:bodyPr/>
          <a:lstStyle/>
          <a:p>
            <a:fld id="{3F0C0149-E493-704F-80B5-EF3E5D07ECD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89467"/>
            <a:ext cx="1971675" cy="619929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89467"/>
            <a:ext cx="5800725" cy="619929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2BAF300-9D84-6640-A2A0-9370A8AC695B}" type="datetime1">
              <a:rPr lang="en-US" smtClean="0"/>
              <a:t>2/18/19</a:t>
            </a:fld>
            <a:endParaRPr lang="en-US"/>
          </a:p>
        </p:txBody>
      </p:sp>
      <p:sp>
        <p:nvSpPr>
          <p:cNvPr id="5" name="Footer Placeholder 4"/>
          <p:cNvSpPr>
            <a:spLocks noGrp="1"/>
          </p:cNvSpPr>
          <p:nvPr>
            <p:ph type="ftr" sz="quarter" idx="11"/>
          </p:nvPr>
        </p:nvSpPr>
        <p:spPr/>
        <p:txBody>
          <a:bodyPr/>
          <a:lstStyle/>
          <a:p>
            <a:r>
              <a:rPr lang="en-US" smtClean="0"/>
              <a:t>Martin, A.</a:t>
            </a:r>
            <a:endParaRPr lang="en-US"/>
          </a:p>
        </p:txBody>
      </p:sp>
      <p:sp>
        <p:nvSpPr>
          <p:cNvPr id="6" name="Slide Number Placeholder 5"/>
          <p:cNvSpPr>
            <a:spLocks noGrp="1"/>
          </p:cNvSpPr>
          <p:nvPr>
            <p:ph type="sldNum" sz="quarter" idx="12"/>
          </p:nvPr>
        </p:nvSpPr>
        <p:spPr/>
        <p:txBody>
          <a:bodyPr/>
          <a:lstStyle/>
          <a:p>
            <a:fld id="{3F0C0149-E493-704F-80B5-EF3E5D07ECD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6580909"/>
            <a:ext cx="9144000" cy="734291"/>
          </a:xfrm>
          <a:prstGeom prst="rect">
            <a:avLst/>
          </a:prstGeom>
          <a:solidFill>
            <a:srgbClr val="688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37160" y="6675120"/>
            <a:ext cx="8869680" cy="548640"/>
          </a:xfrm>
          <a:prstGeom prst="rect">
            <a:avLst/>
          </a:prstGeom>
          <a:solidFill>
            <a:schemeClr val="bg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4084" y="6742822"/>
            <a:ext cx="2185416" cy="435864"/>
          </a:xfrm>
          <a:prstGeom prst="rect">
            <a:avLst/>
          </a:prstGeom>
        </p:spPr>
      </p:pic>
      <p:sp>
        <p:nvSpPr>
          <p:cNvPr id="2" name="Title 1"/>
          <p:cNvSpPr>
            <a:spLocks noGrp="1"/>
          </p:cNvSpPr>
          <p:nvPr>
            <p:ph type="title"/>
          </p:nvPr>
        </p:nvSpPr>
        <p:spPr>
          <a:xfrm>
            <a:off x="137160" y="277090"/>
            <a:ext cx="8869680" cy="878610"/>
          </a:xfrm>
          <a:solidFill>
            <a:schemeClr val="bg1">
              <a:lumMod val="75000"/>
              <a:alpha val="80000"/>
            </a:schemeClr>
          </a:solidFill>
        </p:spPr>
        <p:txBody>
          <a:bodyPr>
            <a:normAutofit/>
          </a:bodyPr>
          <a:lstStyle>
            <a:lvl1pPr>
              <a:defRPr sz="3600">
                <a:latin typeface="Times New Roman" charset="0"/>
                <a:ea typeface="Times New Roman" charset="0"/>
                <a:cs typeface="Times New Roman"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64084" y="1260689"/>
            <a:ext cx="8842756" cy="5228780"/>
          </a:xfrm>
        </p:spPr>
        <p:txBody>
          <a:bodyPr/>
          <a:lstStyle>
            <a:lvl1pPr>
              <a:defRPr sz="2400">
                <a:latin typeface="Times New Roman" charset="0"/>
                <a:ea typeface="Times New Roman" charset="0"/>
                <a:cs typeface="Times New Roman" charset="0"/>
              </a:defRPr>
            </a:lvl1pPr>
            <a:lvl2pPr>
              <a:defRPr sz="2000">
                <a:latin typeface="Times New Roman" charset="0"/>
                <a:ea typeface="Times New Roman" charset="0"/>
                <a:cs typeface="Times New Roman" charset="0"/>
              </a:defRPr>
            </a:lvl2pPr>
            <a:lvl3pPr>
              <a:defRPr sz="1800">
                <a:latin typeface="Times New Roman" charset="0"/>
                <a:ea typeface="Times New Roman" charset="0"/>
                <a:cs typeface="Times New Roman" charset="0"/>
              </a:defRPr>
            </a:lvl3pPr>
            <a:lvl4pPr>
              <a:defRPr sz="1600">
                <a:latin typeface="Times New Roman" charset="0"/>
                <a:ea typeface="Times New Roman" charset="0"/>
                <a:cs typeface="Times New Roman" charset="0"/>
              </a:defRPr>
            </a:lvl4pPr>
            <a:lvl5pPr>
              <a:defRPr sz="1600">
                <a:latin typeface="Times New Roman" charset="0"/>
                <a:ea typeface="Times New Roman" charset="0"/>
                <a:cs typeface="Times New Roman"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defRPr sz="1600">
                <a:latin typeface="Times New Roman" charset="0"/>
                <a:ea typeface="Times New Roman" charset="0"/>
                <a:cs typeface="Times New Roman" charset="0"/>
              </a:defRPr>
            </a:lvl1pPr>
          </a:lstStyle>
          <a:p>
            <a:r>
              <a:rPr lang="en-US" dirty="0" smtClean="0"/>
              <a:t>Martin, A.</a:t>
            </a:r>
            <a:endParaRPr lang="en-US" dirty="0"/>
          </a:p>
        </p:txBody>
      </p:sp>
      <p:sp>
        <p:nvSpPr>
          <p:cNvPr id="6" name="Slide Number Placeholder 5"/>
          <p:cNvSpPr>
            <a:spLocks noGrp="1"/>
          </p:cNvSpPr>
          <p:nvPr>
            <p:ph type="sldNum" sz="quarter" idx="12"/>
          </p:nvPr>
        </p:nvSpPr>
        <p:spPr/>
        <p:txBody>
          <a:bodyPr/>
          <a:lstStyle>
            <a:lvl1pPr>
              <a:defRPr sz="1600">
                <a:latin typeface="Times New Roman" charset="0"/>
                <a:ea typeface="Times New Roman" charset="0"/>
                <a:cs typeface="Times New Roman" charset="0"/>
              </a:defRPr>
            </a:lvl1pPr>
          </a:lstStyle>
          <a:p>
            <a:fld id="{09CE8620-E2AA-5A41-BB92-6712DCA84FD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823722"/>
            <a:ext cx="7886700" cy="3042919"/>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895429"/>
            <a:ext cx="7886700" cy="1600199"/>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DD2546-F984-DB44-BC30-A8976FB4D86C}" type="datetime1">
              <a:rPr lang="en-US" smtClean="0"/>
              <a:t>2/18/19</a:t>
            </a:fld>
            <a:endParaRPr lang="en-US"/>
          </a:p>
        </p:txBody>
      </p:sp>
      <p:sp>
        <p:nvSpPr>
          <p:cNvPr id="5" name="Footer Placeholder 4"/>
          <p:cNvSpPr>
            <a:spLocks noGrp="1"/>
          </p:cNvSpPr>
          <p:nvPr>
            <p:ph type="ftr" sz="quarter" idx="11"/>
          </p:nvPr>
        </p:nvSpPr>
        <p:spPr/>
        <p:txBody>
          <a:bodyPr/>
          <a:lstStyle/>
          <a:p>
            <a:r>
              <a:rPr lang="en-US" smtClean="0"/>
              <a:t>Martin, A.</a:t>
            </a:r>
            <a:endParaRPr lang="en-US"/>
          </a:p>
        </p:txBody>
      </p:sp>
      <p:sp>
        <p:nvSpPr>
          <p:cNvPr id="6" name="Slide Number Placeholder 5"/>
          <p:cNvSpPr>
            <a:spLocks noGrp="1"/>
          </p:cNvSpPr>
          <p:nvPr>
            <p:ph type="sldNum" sz="quarter" idx="12"/>
          </p:nvPr>
        </p:nvSpPr>
        <p:spPr/>
        <p:txBody>
          <a:bodyPr/>
          <a:lstStyle/>
          <a:p>
            <a:fld id="{3F0C0149-E493-704F-80B5-EF3E5D07ECD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947333"/>
            <a:ext cx="3886200" cy="46414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947333"/>
            <a:ext cx="3886200" cy="46414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11D9DE2-F792-394A-89E7-5ACFB73A5112}" type="datetime1">
              <a:rPr lang="en-US" smtClean="0"/>
              <a:t>2/18/19</a:t>
            </a:fld>
            <a:endParaRPr lang="en-US"/>
          </a:p>
        </p:txBody>
      </p:sp>
      <p:sp>
        <p:nvSpPr>
          <p:cNvPr id="6" name="Footer Placeholder 5"/>
          <p:cNvSpPr>
            <a:spLocks noGrp="1"/>
          </p:cNvSpPr>
          <p:nvPr>
            <p:ph type="ftr" sz="quarter" idx="11"/>
          </p:nvPr>
        </p:nvSpPr>
        <p:spPr/>
        <p:txBody>
          <a:bodyPr/>
          <a:lstStyle/>
          <a:p>
            <a:r>
              <a:rPr lang="en-US" smtClean="0"/>
              <a:t>Martin, A.</a:t>
            </a:r>
            <a:endParaRPr lang="en-US"/>
          </a:p>
        </p:txBody>
      </p:sp>
      <p:sp>
        <p:nvSpPr>
          <p:cNvPr id="7" name="Slide Number Placeholder 6"/>
          <p:cNvSpPr>
            <a:spLocks noGrp="1"/>
          </p:cNvSpPr>
          <p:nvPr>
            <p:ph type="sldNum" sz="quarter" idx="12"/>
          </p:nvPr>
        </p:nvSpPr>
        <p:spPr/>
        <p:txBody>
          <a:bodyPr/>
          <a:lstStyle/>
          <a:p>
            <a:fld id="{3F0C0149-E493-704F-80B5-EF3E5D07ECD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9468"/>
            <a:ext cx="7886700" cy="141393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793241"/>
            <a:ext cx="3868340" cy="87883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672080"/>
            <a:ext cx="3868340" cy="39302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793241"/>
            <a:ext cx="3887391" cy="87883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1" y="2672080"/>
            <a:ext cx="3887391" cy="39302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B869C97-9F64-F54B-B634-5ADAF8793959}" type="datetime1">
              <a:rPr lang="en-US" smtClean="0"/>
              <a:t>2/18/19</a:t>
            </a:fld>
            <a:endParaRPr lang="en-US"/>
          </a:p>
        </p:txBody>
      </p:sp>
      <p:sp>
        <p:nvSpPr>
          <p:cNvPr id="8" name="Footer Placeholder 7"/>
          <p:cNvSpPr>
            <a:spLocks noGrp="1"/>
          </p:cNvSpPr>
          <p:nvPr>
            <p:ph type="ftr" sz="quarter" idx="11"/>
          </p:nvPr>
        </p:nvSpPr>
        <p:spPr/>
        <p:txBody>
          <a:bodyPr/>
          <a:lstStyle/>
          <a:p>
            <a:r>
              <a:rPr lang="en-US" smtClean="0"/>
              <a:t>Martin, A.</a:t>
            </a:r>
            <a:endParaRPr lang="en-US"/>
          </a:p>
        </p:txBody>
      </p:sp>
      <p:sp>
        <p:nvSpPr>
          <p:cNvPr id="9" name="Slide Number Placeholder 8"/>
          <p:cNvSpPr>
            <a:spLocks noGrp="1"/>
          </p:cNvSpPr>
          <p:nvPr>
            <p:ph type="sldNum" sz="quarter" idx="12"/>
          </p:nvPr>
        </p:nvSpPr>
        <p:spPr/>
        <p:txBody>
          <a:bodyPr/>
          <a:lstStyle/>
          <a:p>
            <a:fld id="{3F0C0149-E493-704F-80B5-EF3E5D07ECD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D2C98D0-00F5-F04A-B8FD-B6364410DA42}" type="datetime1">
              <a:rPr lang="en-US" smtClean="0"/>
              <a:t>2/18/19</a:t>
            </a:fld>
            <a:endParaRPr lang="en-US"/>
          </a:p>
        </p:txBody>
      </p:sp>
      <p:sp>
        <p:nvSpPr>
          <p:cNvPr id="4" name="Footer Placeholder 3"/>
          <p:cNvSpPr>
            <a:spLocks noGrp="1"/>
          </p:cNvSpPr>
          <p:nvPr>
            <p:ph type="ftr" sz="quarter" idx="11"/>
          </p:nvPr>
        </p:nvSpPr>
        <p:spPr/>
        <p:txBody>
          <a:bodyPr/>
          <a:lstStyle/>
          <a:p>
            <a:r>
              <a:rPr lang="en-US" smtClean="0"/>
              <a:t>Martin, A.</a:t>
            </a:r>
            <a:endParaRPr lang="en-US"/>
          </a:p>
        </p:txBody>
      </p:sp>
      <p:sp>
        <p:nvSpPr>
          <p:cNvPr id="5" name="Slide Number Placeholder 4"/>
          <p:cNvSpPr>
            <a:spLocks noGrp="1"/>
          </p:cNvSpPr>
          <p:nvPr>
            <p:ph type="sldNum" sz="quarter" idx="12"/>
          </p:nvPr>
        </p:nvSpPr>
        <p:spPr/>
        <p:txBody>
          <a:bodyPr/>
          <a:lstStyle/>
          <a:p>
            <a:fld id="{3F0C0149-E493-704F-80B5-EF3E5D07ECD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18B328-2B79-BC4C-93B5-676D4CCDB521}" type="datetime1">
              <a:rPr lang="en-US" smtClean="0"/>
              <a:t>2/18/19</a:t>
            </a:fld>
            <a:endParaRPr lang="en-US"/>
          </a:p>
        </p:txBody>
      </p:sp>
      <p:sp>
        <p:nvSpPr>
          <p:cNvPr id="3" name="Footer Placeholder 2"/>
          <p:cNvSpPr>
            <a:spLocks noGrp="1"/>
          </p:cNvSpPr>
          <p:nvPr>
            <p:ph type="ftr" sz="quarter" idx="11"/>
          </p:nvPr>
        </p:nvSpPr>
        <p:spPr/>
        <p:txBody>
          <a:bodyPr/>
          <a:lstStyle/>
          <a:p>
            <a:r>
              <a:rPr lang="en-US" smtClean="0"/>
              <a:t>Martin, A.</a:t>
            </a:r>
            <a:endParaRPr lang="en-US"/>
          </a:p>
        </p:txBody>
      </p:sp>
      <p:sp>
        <p:nvSpPr>
          <p:cNvPr id="4" name="Slide Number Placeholder 3"/>
          <p:cNvSpPr>
            <a:spLocks noGrp="1"/>
          </p:cNvSpPr>
          <p:nvPr>
            <p:ph type="sldNum" sz="quarter" idx="12"/>
          </p:nvPr>
        </p:nvSpPr>
        <p:spPr/>
        <p:txBody>
          <a:bodyPr/>
          <a:lstStyle/>
          <a:p>
            <a:fld id="{3F0C0149-E493-704F-80B5-EF3E5D07ECD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87680"/>
            <a:ext cx="2949178" cy="170688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1053255"/>
            <a:ext cx="4629150" cy="519853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194560"/>
            <a:ext cx="2949178" cy="40656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60B94F-200C-1F40-8EB5-D0DE7F996476}" type="datetime1">
              <a:rPr lang="en-US" smtClean="0"/>
              <a:t>2/18/19</a:t>
            </a:fld>
            <a:endParaRPr lang="en-US"/>
          </a:p>
        </p:txBody>
      </p:sp>
      <p:sp>
        <p:nvSpPr>
          <p:cNvPr id="6" name="Footer Placeholder 5"/>
          <p:cNvSpPr>
            <a:spLocks noGrp="1"/>
          </p:cNvSpPr>
          <p:nvPr>
            <p:ph type="ftr" sz="quarter" idx="11"/>
          </p:nvPr>
        </p:nvSpPr>
        <p:spPr/>
        <p:txBody>
          <a:bodyPr/>
          <a:lstStyle/>
          <a:p>
            <a:r>
              <a:rPr lang="en-US" smtClean="0"/>
              <a:t>Martin, A.</a:t>
            </a:r>
            <a:endParaRPr lang="en-US"/>
          </a:p>
        </p:txBody>
      </p:sp>
      <p:sp>
        <p:nvSpPr>
          <p:cNvPr id="7" name="Slide Number Placeholder 6"/>
          <p:cNvSpPr>
            <a:spLocks noGrp="1"/>
          </p:cNvSpPr>
          <p:nvPr>
            <p:ph type="sldNum" sz="quarter" idx="12"/>
          </p:nvPr>
        </p:nvSpPr>
        <p:spPr/>
        <p:txBody>
          <a:bodyPr/>
          <a:lstStyle/>
          <a:p>
            <a:fld id="{3F0C0149-E493-704F-80B5-EF3E5D07ECD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87680"/>
            <a:ext cx="2949178" cy="170688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1053255"/>
            <a:ext cx="4629150" cy="519853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194560"/>
            <a:ext cx="2949178" cy="40656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F4A6B8-8F61-4640-ACB0-BCF4CA012CB4}" type="datetime1">
              <a:rPr lang="en-US" smtClean="0"/>
              <a:t>2/18/19</a:t>
            </a:fld>
            <a:endParaRPr lang="en-US"/>
          </a:p>
        </p:txBody>
      </p:sp>
      <p:sp>
        <p:nvSpPr>
          <p:cNvPr id="6" name="Footer Placeholder 5"/>
          <p:cNvSpPr>
            <a:spLocks noGrp="1"/>
          </p:cNvSpPr>
          <p:nvPr>
            <p:ph type="ftr" sz="quarter" idx="11"/>
          </p:nvPr>
        </p:nvSpPr>
        <p:spPr/>
        <p:txBody>
          <a:bodyPr/>
          <a:lstStyle/>
          <a:p>
            <a:r>
              <a:rPr lang="en-US" smtClean="0"/>
              <a:t>Martin, A.</a:t>
            </a:r>
            <a:endParaRPr lang="en-US"/>
          </a:p>
        </p:txBody>
      </p:sp>
      <p:sp>
        <p:nvSpPr>
          <p:cNvPr id="7" name="Slide Number Placeholder 6"/>
          <p:cNvSpPr>
            <a:spLocks noGrp="1"/>
          </p:cNvSpPr>
          <p:nvPr>
            <p:ph type="sldNum" sz="quarter" idx="12"/>
          </p:nvPr>
        </p:nvSpPr>
        <p:spPr/>
        <p:txBody>
          <a:bodyPr/>
          <a:lstStyle/>
          <a:p>
            <a:fld id="{3F0C0149-E493-704F-80B5-EF3E5D07ECD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89468"/>
            <a:ext cx="7886700" cy="141393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947333"/>
            <a:ext cx="7886700" cy="46414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780108"/>
            <a:ext cx="2057400" cy="389467"/>
          </a:xfrm>
          <a:prstGeom prst="rect">
            <a:avLst/>
          </a:prstGeom>
        </p:spPr>
        <p:txBody>
          <a:bodyPr vert="horz" lIns="91440" tIns="45720" rIns="91440" bIns="45720" rtlCol="0" anchor="ctr"/>
          <a:lstStyle>
            <a:lvl1pPr algn="l">
              <a:defRPr sz="1200">
                <a:solidFill>
                  <a:schemeClr val="tx1">
                    <a:tint val="75000"/>
                  </a:schemeClr>
                </a:solidFill>
              </a:defRPr>
            </a:lvl1pPr>
          </a:lstStyle>
          <a:p>
            <a:fld id="{1A78B893-D075-F046-B64F-E17F0A73B040}" type="datetime1">
              <a:rPr lang="en-US" smtClean="0"/>
              <a:t>2/18/19</a:t>
            </a:fld>
            <a:endParaRPr lang="en-US"/>
          </a:p>
        </p:txBody>
      </p:sp>
      <p:sp>
        <p:nvSpPr>
          <p:cNvPr id="5" name="Footer Placeholder 4"/>
          <p:cNvSpPr>
            <a:spLocks noGrp="1"/>
          </p:cNvSpPr>
          <p:nvPr>
            <p:ph type="ftr" sz="quarter" idx="3"/>
          </p:nvPr>
        </p:nvSpPr>
        <p:spPr>
          <a:xfrm>
            <a:off x="3028950" y="6780108"/>
            <a:ext cx="3086100" cy="38946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Martin, A.</a:t>
            </a:r>
            <a:endParaRPr lang="en-US"/>
          </a:p>
        </p:txBody>
      </p:sp>
      <p:sp>
        <p:nvSpPr>
          <p:cNvPr id="6" name="Slide Number Placeholder 5"/>
          <p:cNvSpPr>
            <a:spLocks noGrp="1"/>
          </p:cNvSpPr>
          <p:nvPr>
            <p:ph type="sldNum" sz="quarter" idx="4"/>
          </p:nvPr>
        </p:nvSpPr>
        <p:spPr>
          <a:xfrm>
            <a:off x="6457950" y="6780108"/>
            <a:ext cx="2057400" cy="389467"/>
          </a:xfrm>
          <a:prstGeom prst="rect">
            <a:avLst/>
          </a:prstGeom>
        </p:spPr>
        <p:txBody>
          <a:bodyPr vert="horz" lIns="91440" tIns="45720" rIns="91440" bIns="45720" rtlCol="0" anchor="ctr"/>
          <a:lstStyle>
            <a:lvl1pPr algn="r">
              <a:defRPr sz="1200">
                <a:solidFill>
                  <a:schemeClr val="tx1">
                    <a:tint val="75000"/>
                  </a:schemeClr>
                </a:solidFill>
              </a:defRPr>
            </a:lvl1pPr>
          </a:lstStyle>
          <a:p>
            <a:fld id="{3F0C0149-E493-704F-80B5-EF3E5D07ECD8}" type="slidenum">
              <a:rPr lang="en-US" smtClean="0"/>
              <a:t>‹#›</a:t>
            </a:fld>
            <a:endParaRPr lang="en-US"/>
          </a:p>
        </p:txBody>
      </p:sp>
    </p:spTree>
    <p:extLst>
      <p:ext uri="{BB962C8B-B14F-4D97-AF65-F5344CB8AC3E}">
        <p14:creationId xmlns:p14="http://schemas.microsoft.com/office/powerpoint/2010/main" val="11801656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Atmospheric Rivers: </a:t>
            </a:r>
            <a:r>
              <a:rPr lang="en-US" dirty="0" smtClean="0"/>
              <a:t/>
            </a:r>
            <a:br>
              <a:rPr lang="en-US" dirty="0" smtClean="0"/>
            </a:br>
            <a:r>
              <a:rPr lang="en-US" dirty="0" smtClean="0"/>
              <a:t>How </a:t>
            </a:r>
            <a:r>
              <a:rPr lang="en-US" dirty="0"/>
              <a:t>do they </a:t>
            </a:r>
            <a:r>
              <a:rPr lang="en-US" dirty="0" smtClean="0"/>
              <a:t>make </a:t>
            </a:r>
            <a:r>
              <a:rPr lang="en-US" dirty="0"/>
              <a:t>r</a:t>
            </a:r>
            <a:r>
              <a:rPr lang="en-US" dirty="0" smtClean="0"/>
              <a:t>ain </a:t>
            </a:r>
            <a:r>
              <a:rPr lang="en-US" dirty="0"/>
              <a:t>and </a:t>
            </a:r>
            <a:r>
              <a:rPr lang="en-US" dirty="0" smtClean="0"/>
              <a:t>how </a:t>
            </a:r>
            <a:r>
              <a:rPr lang="en-US" dirty="0"/>
              <a:t>can we </a:t>
            </a:r>
            <a:r>
              <a:rPr lang="en-US" dirty="0" smtClean="0"/>
              <a:t>more accurately simulate that?</a:t>
            </a:r>
            <a:br>
              <a:rPr lang="en-US" dirty="0" smtClean="0"/>
            </a:br>
            <a:endParaRPr lang="en-US" dirty="0"/>
          </a:p>
        </p:txBody>
      </p:sp>
      <p:sp>
        <p:nvSpPr>
          <p:cNvPr id="3" name="Subtitle 2"/>
          <p:cNvSpPr>
            <a:spLocks noGrp="1"/>
          </p:cNvSpPr>
          <p:nvPr>
            <p:ph type="subTitle" idx="1"/>
          </p:nvPr>
        </p:nvSpPr>
        <p:spPr/>
        <p:txBody>
          <a:bodyPr>
            <a:normAutofit fontScale="70000" lnSpcReduction="20000"/>
          </a:bodyPr>
          <a:lstStyle/>
          <a:p>
            <a:r>
              <a:rPr lang="en-US" dirty="0"/>
              <a:t>Dr. Andrew Martin, anmarti2@pdx.edu</a:t>
            </a:r>
          </a:p>
          <a:p>
            <a:r>
              <a:rPr lang="en-US" dirty="0"/>
              <a:t>Research Assistant </a:t>
            </a:r>
            <a:r>
              <a:rPr lang="en-US" dirty="0" smtClean="0"/>
              <a:t>Professor</a:t>
            </a:r>
          </a:p>
          <a:p>
            <a:endParaRPr lang="en-US" dirty="0"/>
          </a:p>
          <a:p>
            <a:r>
              <a:rPr lang="en-US" dirty="0"/>
              <a:t>Department of Geography, Portland State University</a:t>
            </a:r>
          </a:p>
          <a:p>
            <a:r>
              <a:rPr lang="en-US" dirty="0" err="1"/>
              <a:t>Geog</a:t>
            </a:r>
            <a:r>
              <a:rPr lang="en-US" dirty="0"/>
              <a:t> 523, Winter 2019</a:t>
            </a:r>
          </a:p>
          <a:p>
            <a:endParaRPr lang="en-US" dirty="0"/>
          </a:p>
        </p:txBody>
      </p:sp>
      <p:sp>
        <p:nvSpPr>
          <p:cNvPr id="5" name="Footer Placeholder 4"/>
          <p:cNvSpPr>
            <a:spLocks noGrp="1"/>
          </p:cNvSpPr>
          <p:nvPr>
            <p:ph type="ftr" sz="quarter" idx="11"/>
          </p:nvPr>
        </p:nvSpPr>
        <p:spPr/>
        <p:txBody>
          <a:bodyPr/>
          <a:lstStyle/>
          <a:p>
            <a:r>
              <a:rPr lang="en-US" smtClean="0"/>
              <a:t>Martin, A.</a:t>
            </a:r>
            <a:endParaRPr lang="en-US" dirty="0"/>
          </a:p>
        </p:txBody>
      </p:sp>
      <p:sp>
        <p:nvSpPr>
          <p:cNvPr id="6" name="Slide Number Placeholder 5"/>
          <p:cNvSpPr>
            <a:spLocks noGrp="1"/>
          </p:cNvSpPr>
          <p:nvPr>
            <p:ph type="sldNum" sz="quarter" idx="12"/>
          </p:nvPr>
        </p:nvSpPr>
        <p:spPr/>
        <p:txBody>
          <a:bodyPr/>
          <a:lstStyle/>
          <a:p>
            <a:fld id="{7C598D83-2F0E-314A-848D-5A5059F04EA6}" type="slidenum">
              <a:rPr lang="en-US" smtClean="0"/>
              <a:pPr/>
              <a:t>1</a:t>
            </a:fld>
            <a:endParaRPr lang="en-US" dirty="0" smtClean="0"/>
          </a:p>
        </p:txBody>
      </p:sp>
      <p:sp>
        <p:nvSpPr>
          <p:cNvPr id="8" name="Date Placeholder 7"/>
          <p:cNvSpPr>
            <a:spLocks noGrp="1"/>
          </p:cNvSpPr>
          <p:nvPr>
            <p:ph type="dt" sz="half" idx="10"/>
          </p:nvPr>
        </p:nvSpPr>
        <p:spPr/>
        <p:txBody>
          <a:bodyPr/>
          <a:lstStyle/>
          <a:p>
            <a:fld id="{C8EA6C35-D96E-1841-B30C-7C1821B4153C}" type="datetime1">
              <a:rPr lang="en-US" smtClean="0"/>
              <a:t>2/18/19</a:t>
            </a:fld>
            <a:endParaRPr lang="en-US" dirty="0" smtClean="0"/>
          </a:p>
        </p:txBody>
      </p:sp>
    </p:spTree>
    <p:extLst>
      <p:ext uri="{BB962C8B-B14F-4D97-AF65-F5344CB8AC3E}">
        <p14:creationId xmlns:p14="http://schemas.microsoft.com/office/powerpoint/2010/main" val="14494317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Martin, A.</a:t>
            </a:r>
            <a:endParaRPr lang="en-US" dirty="0"/>
          </a:p>
        </p:txBody>
      </p:sp>
      <p:sp>
        <p:nvSpPr>
          <p:cNvPr id="5" name="Slide Number Placeholder 4"/>
          <p:cNvSpPr>
            <a:spLocks noGrp="1"/>
          </p:cNvSpPr>
          <p:nvPr>
            <p:ph type="sldNum" sz="quarter" idx="12"/>
          </p:nvPr>
        </p:nvSpPr>
        <p:spPr/>
        <p:txBody>
          <a:bodyPr/>
          <a:lstStyle/>
          <a:p>
            <a:fld id="{09CE8620-E2AA-5A41-BB92-6712DCA84FDB}" type="slidenum">
              <a:rPr lang="en-US" smtClean="0"/>
              <a:pPr/>
              <a:t>10</a:t>
            </a:fld>
            <a:endParaRPr lang="en-US" dirty="0"/>
          </a:p>
        </p:txBody>
      </p:sp>
      <p:cxnSp>
        <p:nvCxnSpPr>
          <p:cNvPr id="6" name="Straight Connector 5"/>
          <p:cNvCxnSpPr/>
          <p:nvPr/>
        </p:nvCxnSpPr>
        <p:spPr>
          <a:xfrm>
            <a:off x="1101595" y="5275261"/>
            <a:ext cx="1752600"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Pentagon 6"/>
          <p:cNvSpPr/>
          <p:nvPr/>
        </p:nvSpPr>
        <p:spPr>
          <a:xfrm>
            <a:off x="1168271" y="3052761"/>
            <a:ext cx="3810000" cy="2209800"/>
          </a:xfrm>
          <a:prstGeom prst="homePlate">
            <a:avLst/>
          </a:prstGeom>
          <a:solidFill>
            <a:srgbClr val="00B0F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prstClr val="white"/>
              </a:solidFill>
            </a:endParaRPr>
          </a:p>
        </p:txBody>
      </p:sp>
      <p:cxnSp>
        <p:nvCxnSpPr>
          <p:cNvPr id="8" name="Straight Connector 7"/>
          <p:cNvCxnSpPr/>
          <p:nvPr/>
        </p:nvCxnSpPr>
        <p:spPr>
          <a:xfrm rot="5400000">
            <a:off x="-822455" y="3743323"/>
            <a:ext cx="381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6200000">
            <a:off x="-260037" y="3596275"/>
            <a:ext cx="1681871" cy="338554"/>
          </a:xfrm>
          <a:prstGeom prst="rect">
            <a:avLst/>
          </a:prstGeom>
          <a:noFill/>
        </p:spPr>
        <p:txBody>
          <a:bodyPr wrap="none">
            <a:spAutoFit/>
          </a:bodyPr>
          <a:lstStyle/>
          <a:p>
            <a:pPr>
              <a:defRPr/>
            </a:pPr>
            <a:r>
              <a:rPr lang="en-US" sz="1600" dirty="0">
                <a:solidFill>
                  <a:prstClr val="black"/>
                </a:solidFill>
                <a:cs typeface="Arial" pitchFamily="34" charset="0"/>
              </a:rPr>
              <a:t>Altitude MSL (km)</a:t>
            </a:r>
          </a:p>
        </p:txBody>
      </p:sp>
      <p:grpSp>
        <p:nvGrpSpPr>
          <p:cNvPr id="10" name="Group 25"/>
          <p:cNvGrpSpPr>
            <a:grpSpLocks/>
          </p:cNvGrpSpPr>
          <p:nvPr/>
        </p:nvGrpSpPr>
        <p:grpSpPr bwMode="auto">
          <a:xfrm>
            <a:off x="688849" y="5122869"/>
            <a:ext cx="393700" cy="307777"/>
            <a:chOff x="291997" y="4959930"/>
            <a:chExt cx="393803" cy="307579"/>
          </a:xfrm>
        </p:grpSpPr>
        <p:cxnSp>
          <p:nvCxnSpPr>
            <p:cNvPr id="11" name="Straight Connector 10"/>
            <p:cNvCxnSpPr/>
            <p:nvPr/>
          </p:nvCxnSpPr>
          <p:spPr>
            <a:xfrm rot="10800000">
              <a:off x="533360" y="5105886"/>
              <a:ext cx="1524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91997" y="4959930"/>
              <a:ext cx="276110" cy="307579"/>
            </a:xfrm>
            <a:prstGeom prst="rect">
              <a:avLst/>
            </a:prstGeom>
            <a:noFill/>
          </p:spPr>
          <p:txBody>
            <a:bodyPr wrap="none">
              <a:spAutoFit/>
            </a:bodyPr>
            <a:lstStyle/>
            <a:p>
              <a:pPr>
                <a:defRPr/>
              </a:pPr>
              <a:r>
                <a:rPr lang="en-US" sz="1400" dirty="0">
                  <a:solidFill>
                    <a:prstClr val="black"/>
                  </a:solidFill>
                  <a:cs typeface="Arial" pitchFamily="34" charset="0"/>
                </a:rPr>
                <a:t>0</a:t>
              </a:r>
            </a:p>
          </p:txBody>
        </p:sp>
      </p:grpSp>
      <p:grpSp>
        <p:nvGrpSpPr>
          <p:cNvPr id="13" name="Group 26"/>
          <p:cNvGrpSpPr>
            <a:grpSpLocks/>
          </p:cNvGrpSpPr>
          <p:nvPr/>
        </p:nvGrpSpPr>
        <p:grpSpPr bwMode="auto">
          <a:xfrm>
            <a:off x="701549" y="4103694"/>
            <a:ext cx="393700" cy="307777"/>
            <a:chOff x="291997" y="4959930"/>
            <a:chExt cx="393803" cy="307579"/>
          </a:xfrm>
        </p:grpSpPr>
        <p:cxnSp>
          <p:nvCxnSpPr>
            <p:cNvPr id="14" name="Straight Connector 13"/>
            <p:cNvCxnSpPr/>
            <p:nvPr/>
          </p:nvCxnSpPr>
          <p:spPr>
            <a:xfrm rot="10800000">
              <a:off x="533360" y="5105886"/>
              <a:ext cx="1524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91997" y="4959930"/>
              <a:ext cx="276110" cy="307579"/>
            </a:xfrm>
            <a:prstGeom prst="rect">
              <a:avLst/>
            </a:prstGeom>
            <a:noFill/>
          </p:spPr>
          <p:txBody>
            <a:bodyPr wrap="none">
              <a:spAutoFit/>
            </a:bodyPr>
            <a:lstStyle/>
            <a:p>
              <a:pPr>
                <a:defRPr/>
              </a:pPr>
              <a:r>
                <a:rPr lang="en-US" sz="1400" dirty="0">
                  <a:solidFill>
                    <a:prstClr val="black"/>
                  </a:solidFill>
                  <a:cs typeface="Arial" pitchFamily="34" charset="0"/>
                </a:rPr>
                <a:t>1</a:t>
              </a:r>
            </a:p>
          </p:txBody>
        </p:sp>
      </p:grpSp>
      <p:grpSp>
        <p:nvGrpSpPr>
          <p:cNvPr id="16" name="Group 29"/>
          <p:cNvGrpSpPr>
            <a:grpSpLocks/>
          </p:cNvGrpSpPr>
          <p:nvPr/>
        </p:nvGrpSpPr>
        <p:grpSpPr bwMode="auto">
          <a:xfrm>
            <a:off x="701549" y="3086106"/>
            <a:ext cx="393700" cy="307777"/>
            <a:chOff x="291997" y="4959930"/>
            <a:chExt cx="393803" cy="307579"/>
          </a:xfrm>
        </p:grpSpPr>
        <p:cxnSp>
          <p:nvCxnSpPr>
            <p:cNvPr id="17" name="Straight Connector 16"/>
            <p:cNvCxnSpPr/>
            <p:nvPr/>
          </p:nvCxnSpPr>
          <p:spPr>
            <a:xfrm rot="10800000">
              <a:off x="533360" y="5105886"/>
              <a:ext cx="1524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91997" y="4959930"/>
              <a:ext cx="276110" cy="307579"/>
            </a:xfrm>
            <a:prstGeom prst="rect">
              <a:avLst/>
            </a:prstGeom>
            <a:noFill/>
          </p:spPr>
          <p:txBody>
            <a:bodyPr wrap="none">
              <a:spAutoFit/>
            </a:bodyPr>
            <a:lstStyle/>
            <a:p>
              <a:pPr>
                <a:defRPr/>
              </a:pPr>
              <a:r>
                <a:rPr lang="en-US" sz="1400" dirty="0">
                  <a:solidFill>
                    <a:prstClr val="black"/>
                  </a:solidFill>
                  <a:cs typeface="Arial" pitchFamily="34" charset="0"/>
                </a:rPr>
                <a:t>2</a:t>
              </a:r>
            </a:p>
          </p:txBody>
        </p:sp>
      </p:grpSp>
      <p:grpSp>
        <p:nvGrpSpPr>
          <p:cNvPr id="19" name="Group 32"/>
          <p:cNvGrpSpPr>
            <a:grpSpLocks/>
          </p:cNvGrpSpPr>
          <p:nvPr/>
        </p:nvGrpSpPr>
        <p:grpSpPr bwMode="auto">
          <a:xfrm>
            <a:off x="701549" y="2066930"/>
            <a:ext cx="393700" cy="307777"/>
            <a:chOff x="291997" y="4959930"/>
            <a:chExt cx="393803" cy="307579"/>
          </a:xfrm>
        </p:grpSpPr>
        <p:cxnSp>
          <p:nvCxnSpPr>
            <p:cNvPr id="20" name="Straight Connector 19"/>
            <p:cNvCxnSpPr/>
            <p:nvPr/>
          </p:nvCxnSpPr>
          <p:spPr>
            <a:xfrm rot="10800000">
              <a:off x="533360" y="5105886"/>
              <a:ext cx="1524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91997" y="4959930"/>
              <a:ext cx="276110" cy="307579"/>
            </a:xfrm>
            <a:prstGeom prst="rect">
              <a:avLst/>
            </a:prstGeom>
            <a:noFill/>
          </p:spPr>
          <p:txBody>
            <a:bodyPr wrap="none">
              <a:spAutoFit/>
            </a:bodyPr>
            <a:lstStyle/>
            <a:p>
              <a:pPr>
                <a:defRPr/>
              </a:pPr>
              <a:r>
                <a:rPr lang="en-US" sz="1400" dirty="0">
                  <a:solidFill>
                    <a:prstClr val="black"/>
                  </a:solidFill>
                  <a:cs typeface="Arial" pitchFamily="34" charset="0"/>
                </a:rPr>
                <a:t>3</a:t>
              </a:r>
            </a:p>
          </p:txBody>
        </p:sp>
      </p:grpSp>
      <p:sp>
        <p:nvSpPr>
          <p:cNvPr id="22" name="TextBox 21"/>
          <p:cNvSpPr txBox="1"/>
          <p:nvPr/>
        </p:nvSpPr>
        <p:spPr>
          <a:xfrm>
            <a:off x="684083" y="1273175"/>
            <a:ext cx="762000" cy="461665"/>
          </a:xfrm>
          <a:prstGeom prst="rect">
            <a:avLst/>
          </a:prstGeom>
          <a:noFill/>
        </p:spPr>
        <p:txBody>
          <a:bodyPr>
            <a:spAutoFit/>
          </a:bodyPr>
          <a:lstStyle/>
          <a:p>
            <a:pPr algn="ctr">
              <a:defRPr/>
            </a:pPr>
            <a:r>
              <a:rPr lang="en-US" sz="1200" dirty="0">
                <a:solidFill>
                  <a:prstClr val="black"/>
                </a:solidFill>
                <a:cs typeface="Arial" pitchFamily="34" charset="0"/>
              </a:rPr>
              <a:t>GPS satellite</a:t>
            </a:r>
          </a:p>
        </p:txBody>
      </p:sp>
      <p:grpSp>
        <p:nvGrpSpPr>
          <p:cNvPr id="23" name="Group 89"/>
          <p:cNvGrpSpPr>
            <a:grpSpLocks/>
          </p:cNvGrpSpPr>
          <p:nvPr/>
        </p:nvGrpSpPr>
        <p:grpSpPr bwMode="auto">
          <a:xfrm>
            <a:off x="1635000" y="1152526"/>
            <a:ext cx="1252537" cy="4090988"/>
            <a:chOff x="1752600" y="990600"/>
            <a:chExt cx="1252533" cy="4090985"/>
          </a:xfrm>
        </p:grpSpPr>
        <p:cxnSp>
          <p:nvCxnSpPr>
            <p:cNvPr id="24" name="Straight Connector 23"/>
            <p:cNvCxnSpPr/>
            <p:nvPr/>
          </p:nvCxnSpPr>
          <p:spPr>
            <a:xfrm rot="16200000" flipH="1">
              <a:off x="419099" y="2324101"/>
              <a:ext cx="3886197" cy="121919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rot="16200000">
              <a:off x="2944014" y="4866479"/>
              <a:ext cx="46037"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26" name="Straight Connector 25"/>
            <p:cNvCxnSpPr/>
            <p:nvPr/>
          </p:nvCxnSpPr>
          <p:spPr>
            <a:xfrm rot="5400000">
              <a:off x="2890833" y="5005385"/>
              <a:ext cx="152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 name="Group 88"/>
          <p:cNvGrpSpPr>
            <a:grpSpLocks/>
          </p:cNvGrpSpPr>
          <p:nvPr/>
        </p:nvGrpSpPr>
        <p:grpSpPr bwMode="auto">
          <a:xfrm>
            <a:off x="3235195" y="4914904"/>
            <a:ext cx="152400" cy="352425"/>
            <a:chOff x="3352800" y="4752978"/>
            <a:chExt cx="152400" cy="352422"/>
          </a:xfrm>
        </p:grpSpPr>
        <p:cxnSp>
          <p:nvCxnSpPr>
            <p:cNvPr id="28" name="Straight Connector 27"/>
            <p:cNvCxnSpPr/>
            <p:nvPr/>
          </p:nvCxnSpPr>
          <p:spPr>
            <a:xfrm rot="5400000">
              <a:off x="3276601" y="4953001"/>
              <a:ext cx="30479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352800" y="4876802"/>
              <a:ext cx="76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429000" y="4829177"/>
              <a:ext cx="76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V="1">
              <a:off x="3467100" y="4791078"/>
              <a:ext cx="761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87"/>
          <p:cNvGrpSpPr>
            <a:grpSpLocks/>
          </p:cNvGrpSpPr>
          <p:nvPr/>
        </p:nvGrpSpPr>
        <p:grpSpPr bwMode="auto">
          <a:xfrm>
            <a:off x="2092195" y="5319711"/>
            <a:ext cx="2133600" cy="786844"/>
            <a:chOff x="2209800" y="5156925"/>
            <a:chExt cx="2133600" cy="787709"/>
          </a:xfrm>
        </p:grpSpPr>
        <p:sp>
          <p:nvSpPr>
            <p:cNvPr id="33" name="TextBox 32"/>
            <p:cNvSpPr txBox="1"/>
            <p:nvPr/>
          </p:nvSpPr>
          <p:spPr>
            <a:xfrm>
              <a:off x="2209800" y="5311081"/>
              <a:ext cx="685800" cy="369738"/>
            </a:xfrm>
            <a:prstGeom prst="rect">
              <a:avLst/>
            </a:prstGeom>
            <a:noFill/>
          </p:spPr>
          <p:txBody>
            <a:bodyPr>
              <a:spAutoFit/>
            </a:bodyPr>
            <a:lstStyle/>
            <a:p>
              <a:pPr algn="ctr">
                <a:defRPr/>
              </a:pPr>
              <a:r>
                <a:rPr lang="en-US" sz="900" dirty="0">
                  <a:solidFill>
                    <a:prstClr val="black"/>
                  </a:solidFill>
                  <a:cs typeface="Arial" pitchFamily="34" charset="0"/>
                </a:rPr>
                <a:t>GPS-met receiver</a:t>
              </a:r>
            </a:p>
          </p:txBody>
        </p:sp>
        <p:sp>
          <p:nvSpPr>
            <p:cNvPr id="34" name="TextBox 33"/>
            <p:cNvSpPr txBox="1"/>
            <p:nvPr/>
          </p:nvSpPr>
          <p:spPr>
            <a:xfrm>
              <a:off x="2705100" y="5574896"/>
              <a:ext cx="990600" cy="369738"/>
            </a:xfrm>
            <a:prstGeom prst="rect">
              <a:avLst/>
            </a:prstGeom>
            <a:noFill/>
          </p:spPr>
          <p:txBody>
            <a:bodyPr>
              <a:spAutoFit/>
            </a:bodyPr>
            <a:lstStyle/>
            <a:p>
              <a:pPr algn="ctr">
                <a:defRPr/>
              </a:pPr>
              <a:r>
                <a:rPr lang="en-US" sz="900" dirty="0">
                  <a:solidFill>
                    <a:prstClr val="black"/>
                  </a:solidFill>
                  <a:cs typeface="Arial" pitchFamily="34" charset="0"/>
                </a:rPr>
                <a:t>Wind profiler </a:t>
              </a:r>
            </a:p>
            <a:p>
              <a:pPr algn="ctr">
                <a:defRPr/>
              </a:pPr>
              <a:r>
                <a:rPr lang="en-US" sz="900" dirty="0">
                  <a:solidFill>
                    <a:prstClr val="black"/>
                  </a:solidFill>
                  <a:cs typeface="Arial" pitchFamily="34" charset="0"/>
                </a:rPr>
                <a:t>(915 or 449 MHz)</a:t>
              </a:r>
            </a:p>
          </p:txBody>
        </p:sp>
        <p:sp>
          <p:nvSpPr>
            <p:cNvPr id="35" name="TextBox 34"/>
            <p:cNvSpPr txBox="1"/>
            <p:nvPr/>
          </p:nvSpPr>
          <p:spPr>
            <a:xfrm>
              <a:off x="3505200" y="5311081"/>
              <a:ext cx="838200" cy="508389"/>
            </a:xfrm>
            <a:prstGeom prst="rect">
              <a:avLst/>
            </a:prstGeom>
            <a:noFill/>
          </p:spPr>
          <p:txBody>
            <a:bodyPr>
              <a:spAutoFit/>
            </a:bodyPr>
            <a:lstStyle/>
            <a:p>
              <a:pPr algn="ctr">
                <a:defRPr/>
              </a:pPr>
              <a:r>
                <a:rPr lang="en-US" sz="900" dirty="0">
                  <a:solidFill>
                    <a:prstClr val="black"/>
                  </a:solidFill>
                  <a:cs typeface="Arial" pitchFamily="34" charset="0"/>
                </a:rPr>
                <a:t>10-m surface meteorology tower</a:t>
              </a:r>
            </a:p>
          </p:txBody>
        </p:sp>
        <p:cxnSp>
          <p:nvCxnSpPr>
            <p:cNvPr id="36" name="Straight Arrow Connector 35"/>
            <p:cNvCxnSpPr/>
            <p:nvPr/>
          </p:nvCxnSpPr>
          <p:spPr>
            <a:xfrm rot="5400000" flipH="1" flipV="1">
              <a:off x="2809791" y="5157009"/>
              <a:ext cx="152567" cy="152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flipH="1" flipV="1">
              <a:off x="2993802" y="5360349"/>
              <a:ext cx="405258"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6200000" flipV="1">
              <a:off x="3428916" y="5157009"/>
              <a:ext cx="152567" cy="152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a:off x="3616195" y="2395536"/>
            <a:ext cx="1524000" cy="400110"/>
          </a:xfrm>
          <a:prstGeom prst="rect">
            <a:avLst/>
          </a:prstGeom>
          <a:noFill/>
        </p:spPr>
        <p:txBody>
          <a:bodyPr>
            <a:spAutoFit/>
          </a:bodyPr>
          <a:lstStyle/>
          <a:p>
            <a:pPr>
              <a:defRPr/>
            </a:pPr>
            <a:r>
              <a:rPr lang="en-US" sz="1000" dirty="0">
                <a:solidFill>
                  <a:prstClr val="black"/>
                </a:solidFill>
                <a:cs typeface="Arial" pitchFamily="34" charset="0"/>
              </a:rPr>
              <a:t>Wind profiler beam with 100-m vertical resolution</a:t>
            </a:r>
          </a:p>
        </p:txBody>
      </p:sp>
      <p:cxnSp>
        <p:nvCxnSpPr>
          <p:cNvPr id="40" name="Straight Arrow Connector 39"/>
          <p:cNvCxnSpPr/>
          <p:nvPr/>
        </p:nvCxnSpPr>
        <p:spPr>
          <a:xfrm rot="10800000" flipV="1">
            <a:off x="3539995" y="2776541"/>
            <a:ext cx="228600" cy="1047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136520" y="4505327"/>
            <a:ext cx="1524000" cy="584775"/>
          </a:xfrm>
          <a:prstGeom prst="rect">
            <a:avLst/>
          </a:prstGeom>
          <a:noFill/>
        </p:spPr>
        <p:txBody>
          <a:bodyPr>
            <a:spAutoFit/>
          </a:bodyPr>
          <a:lstStyle/>
          <a:p>
            <a:pPr algn="ctr">
              <a:defRPr/>
            </a:pPr>
            <a:r>
              <a:rPr lang="en-US" sz="1600" b="1" dirty="0">
                <a:solidFill>
                  <a:srgbClr val="1F497D">
                    <a:lumMod val="75000"/>
                  </a:srgbClr>
                </a:solidFill>
                <a:cs typeface="Arial" pitchFamily="34" charset="0"/>
              </a:rPr>
              <a:t>Atmospheric River</a:t>
            </a:r>
          </a:p>
        </p:txBody>
      </p:sp>
      <p:grpSp>
        <p:nvGrpSpPr>
          <p:cNvPr id="42" name="Group 90"/>
          <p:cNvGrpSpPr>
            <a:grpSpLocks/>
          </p:cNvGrpSpPr>
          <p:nvPr/>
        </p:nvGrpSpPr>
        <p:grpSpPr bwMode="auto">
          <a:xfrm>
            <a:off x="2609723" y="2295526"/>
            <a:ext cx="938212" cy="2947988"/>
            <a:chOff x="2727539" y="2133600"/>
            <a:chExt cx="938215" cy="2947985"/>
          </a:xfrm>
        </p:grpSpPr>
        <p:sp>
          <p:nvSpPr>
            <p:cNvPr id="43" name="Rectangle 42"/>
            <p:cNvSpPr/>
            <p:nvPr/>
          </p:nvSpPr>
          <p:spPr>
            <a:xfrm>
              <a:off x="3048215" y="4952997"/>
              <a:ext cx="304801"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4" name="Isosceles Triangle 14"/>
            <p:cNvSpPr/>
            <p:nvPr/>
          </p:nvSpPr>
          <p:spPr>
            <a:xfrm flipV="1">
              <a:off x="3103777" y="2133600"/>
              <a:ext cx="180976" cy="2743197"/>
            </a:xfrm>
            <a:prstGeom prst="triangle">
              <a:avLst/>
            </a:prstGeom>
            <a:solidFill>
              <a:srgbClr val="4F81BD">
                <a:alpha val="50196"/>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45" name="Straight Connector 44"/>
            <p:cNvCxnSpPr/>
            <p:nvPr/>
          </p:nvCxnSpPr>
          <p:spPr>
            <a:xfrm rot="5400000">
              <a:off x="3098221" y="5055391"/>
              <a:ext cx="5238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3250622" y="5055391"/>
              <a:ext cx="5238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7" name="Group 79"/>
            <p:cNvGrpSpPr>
              <a:grpSpLocks/>
            </p:cNvGrpSpPr>
            <p:nvPr/>
          </p:nvGrpSpPr>
          <p:grpSpPr bwMode="auto">
            <a:xfrm>
              <a:off x="3119437" y="2657474"/>
              <a:ext cx="152400" cy="52385"/>
              <a:chOff x="3109911" y="2667000"/>
              <a:chExt cx="152400" cy="52385"/>
            </a:xfrm>
          </p:grpSpPr>
          <p:cxnSp>
            <p:nvCxnSpPr>
              <p:cNvPr id="56" name="Straight Connector 55"/>
              <p:cNvCxnSpPr/>
              <p:nvPr/>
            </p:nvCxnSpPr>
            <p:spPr>
              <a:xfrm>
                <a:off x="3110126" y="2667000"/>
                <a:ext cx="152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110126" y="2719388"/>
                <a:ext cx="152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 name="Isosceles Triangle 77"/>
            <p:cNvSpPr/>
            <p:nvPr/>
          </p:nvSpPr>
          <p:spPr>
            <a:xfrm rot="-600000" flipV="1">
              <a:off x="2859301" y="2138363"/>
              <a:ext cx="180976" cy="2743197"/>
            </a:xfrm>
            <a:prstGeom prst="triangle">
              <a:avLst/>
            </a:prstGeom>
            <a:solidFill>
              <a:srgbClr val="4F81BD">
                <a:alpha val="50196"/>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9" name="Isosceles Triangle 78"/>
            <p:cNvSpPr/>
            <p:nvPr/>
          </p:nvSpPr>
          <p:spPr>
            <a:xfrm rot="600000" flipV="1">
              <a:off x="3353016" y="2138363"/>
              <a:ext cx="179388" cy="2743197"/>
            </a:xfrm>
            <a:prstGeom prst="triangle">
              <a:avLst/>
            </a:prstGeom>
            <a:solidFill>
              <a:srgbClr val="4F81BD">
                <a:alpha val="50196"/>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50" name="Group 80"/>
            <p:cNvGrpSpPr>
              <a:grpSpLocks/>
            </p:cNvGrpSpPr>
            <p:nvPr/>
          </p:nvGrpSpPr>
          <p:grpSpPr bwMode="auto">
            <a:xfrm rot="21000000" flipH="1">
              <a:off x="2727539" y="2651257"/>
              <a:ext cx="152400" cy="52385"/>
              <a:chOff x="3109911" y="2667000"/>
              <a:chExt cx="152400" cy="52385"/>
            </a:xfrm>
          </p:grpSpPr>
          <p:cxnSp>
            <p:nvCxnSpPr>
              <p:cNvPr id="54" name="Straight Connector 53"/>
              <p:cNvCxnSpPr/>
              <p:nvPr/>
            </p:nvCxnSpPr>
            <p:spPr>
              <a:xfrm>
                <a:off x="3110030" y="2666440"/>
                <a:ext cx="152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113885" y="2715732"/>
                <a:ext cx="152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 name="Group 83"/>
            <p:cNvGrpSpPr>
              <a:grpSpLocks/>
            </p:cNvGrpSpPr>
            <p:nvPr/>
          </p:nvGrpSpPr>
          <p:grpSpPr bwMode="auto">
            <a:xfrm rot="600000">
              <a:off x="3513354" y="2665546"/>
              <a:ext cx="152400" cy="52385"/>
              <a:chOff x="3109911" y="2667000"/>
              <a:chExt cx="152400" cy="52385"/>
            </a:xfrm>
          </p:grpSpPr>
          <p:cxnSp>
            <p:nvCxnSpPr>
              <p:cNvPr id="52" name="Straight Connector 51"/>
              <p:cNvCxnSpPr/>
              <p:nvPr/>
            </p:nvCxnSpPr>
            <p:spPr>
              <a:xfrm>
                <a:off x="3105064" y="2665702"/>
                <a:ext cx="152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108920" y="2714994"/>
                <a:ext cx="152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58" name="Freeform 57"/>
          <p:cNvSpPr/>
          <p:nvPr/>
        </p:nvSpPr>
        <p:spPr>
          <a:xfrm>
            <a:off x="5202107" y="2112966"/>
            <a:ext cx="3422651" cy="2732087"/>
          </a:xfrm>
          <a:custGeom>
            <a:avLst/>
            <a:gdLst>
              <a:gd name="connsiteX0" fmla="*/ 41564 w 3422073"/>
              <a:gd name="connsiteY0" fmla="*/ 2635722 h 2732703"/>
              <a:gd name="connsiteX1" fmla="*/ 69273 w 3422073"/>
              <a:gd name="connsiteY1" fmla="*/ 2414049 h 2732703"/>
              <a:gd name="connsiteX2" fmla="*/ 96982 w 3422073"/>
              <a:gd name="connsiteY2" fmla="*/ 2358631 h 2732703"/>
              <a:gd name="connsiteX3" fmla="*/ 138546 w 3422073"/>
              <a:gd name="connsiteY3" fmla="*/ 2330922 h 2732703"/>
              <a:gd name="connsiteX4" fmla="*/ 152400 w 3422073"/>
              <a:gd name="connsiteY4" fmla="*/ 2275503 h 2732703"/>
              <a:gd name="connsiteX5" fmla="*/ 110837 w 3422073"/>
              <a:gd name="connsiteY5" fmla="*/ 2220085 h 2732703"/>
              <a:gd name="connsiteX6" fmla="*/ 96982 w 3422073"/>
              <a:gd name="connsiteY6" fmla="*/ 2164667 h 2732703"/>
              <a:gd name="connsiteX7" fmla="*/ 110837 w 3422073"/>
              <a:gd name="connsiteY7" fmla="*/ 2053831 h 2732703"/>
              <a:gd name="connsiteX8" fmla="*/ 124691 w 3422073"/>
              <a:gd name="connsiteY8" fmla="*/ 2012267 h 2732703"/>
              <a:gd name="connsiteX9" fmla="*/ 166255 w 3422073"/>
              <a:gd name="connsiteY9" fmla="*/ 1984558 h 2732703"/>
              <a:gd name="connsiteX10" fmla="*/ 249382 w 3422073"/>
              <a:gd name="connsiteY10" fmla="*/ 1956849 h 2732703"/>
              <a:gd name="connsiteX11" fmla="*/ 277091 w 3422073"/>
              <a:gd name="connsiteY11" fmla="*/ 1776740 h 2732703"/>
              <a:gd name="connsiteX12" fmla="*/ 290946 w 3422073"/>
              <a:gd name="connsiteY12" fmla="*/ 1679758 h 2732703"/>
              <a:gd name="connsiteX13" fmla="*/ 304800 w 3422073"/>
              <a:gd name="connsiteY13" fmla="*/ 1638194 h 2732703"/>
              <a:gd name="connsiteX14" fmla="*/ 346364 w 3422073"/>
              <a:gd name="connsiteY14" fmla="*/ 1610485 h 2732703"/>
              <a:gd name="connsiteX15" fmla="*/ 387928 w 3422073"/>
              <a:gd name="connsiteY15" fmla="*/ 1568922 h 2732703"/>
              <a:gd name="connsiteX16" fmla="*/ 415637 w 3422073"/>
              <a:gd name="connsiteY16" fmla="*/ 1471940 h 2732703"/>
              <a:gd name="connsiteX17" fmla="*/ 429491 w 3422073"/>
              <a:gd name="connsiteY17" fmla="*/ 1374958 h 2732703"/>
              <a:gd name="connsiteX18" fmla="*/ 443346 w 3422073"/>
              <a:gd name="connsiteY18" fmla="*/ 1333394 h 2732703"/>
              <a:gd name="connsiteX19" fmla="*/ 457200 w 3422073"/>
              <a:gd name="connsiteY19" fmla="*/ 1277976 h 2732703"/>
              <a:gd name="connsiteX20" fmla="*/ 512619 w 3422073"/>
              <a:gd name="connsiteY20" fmla="*/ 1125576 h 2732703"/>
              <a:gd name="connsiteX21" fmla="*/ 526473 w 3422073"/>
              <a:gd name="connsiteY21" fmla="*/ 1084012 h 2732703"/>
              <a:gd name="connsiteX22" fmla="*/ 554182 w 3422073"/>
              <a:gd name="connsiteY22" fmla="*/ 1042449 h 2732703"/>
              <a:gd name="connsiteX23" fmla="*/ 623455 w 3422073"/>
              <a:gd name="connsiteY23" fmla="*/ 876194 h 2732703"/>
              <a:gd name="connsiteX24" fmla="*/ 734291 w 3422073"/>
              <a:gd name="connsiteY24" fmla="*/ 806922 h 2732703"/>
              <a:gd name="connsiteX25" fmla="*/ 775855 w 3422073"/>
              <a:gd name="connsiteY25" fmla="*/ 723794 h 2732703"/>
              <a:gd name="connsiteX26" fmla="*/ 803564 w 3422073"/>
              <a:gd name="connsiteY26" fmla="*/ 682231 h 2732703"/>
              <a:gd name="connsiteX27" fmla="*/ 817419 w 3422073"/>
              <a:gd name="connsiteY27" fmla="*/ 640667 h 2732703"/>
              <a:gd name="connsiteX28" fmla="*/ 845128 w 3422073"/>
              <a:gd name="connsiteY28" fmla="*/ 543685 h 2732703"/>
              <a:gd name="connsiteX29" fmla="*/ 914400 w 3422073"/>
              <a:gd name="connsiteY29" fmla="*/ 418994 h 2732703"/>
              <a:gd name="connsiteX30" fmla="*/ 997528 w 3422073"/>
              <a:gd name="connsiteY30" fmla="*/ 335867 h 2732703"/>
              <a:gd name="connsiteX31" fmla="*/ 1080655 w 3422073"/>
              <a:gd name="connsiteY31" fmla="*/ 252740 h 2732703"/>
              <a:gd name="connsiteX32" fmla="*/ 1177637 w 3422073"/>
              <a:gd name="connsiteY32" fmla="*/ 169612 h 2732703"/>
              <a:gd name="connsiteX33" fmla="*/ 1219200 w 3422073"/>
              <a:gd name="connsiteY33" fmla="*/ 141903 h 2732703"/>
              <a:gd name="connsiteX34" fmla="*/ 1316182 w 3422073"/>
              <a:gd name="connsiteY34" fmla="*/ 128049 h 2732703"/>
              <a:gd name="connsiteX35" fmla="*/ 1399310 w 3422073"/>
              <a:gd name="connsiteY35" fmla="*/ 58776 h 2732703"/>
              <a:gd name="connsiteX36" fmla="*/ 1482437 w 3422073"/>
              <a:gd name="connsiteY36" fmla="*/ 31067 h 2732703"/>
              <a:gd name="connsiteX37" fmla="*/ 1524000 w 3422073"/>
              <a:gd name="connsiteY37" fmla="*/ 44922 h 2732703"/>
              <a:gd name="connsiteX38" fmla="*/ 1537855 w 3422073"/>
              <a:gd name="connsiteY38" fmla="*/ 86485 h 2732703"/>
              <a:gd name="connsiteX39" fmla="*/ 1579419 w 3422073"/>
              <a:gd name="connsiteY39" fmla="*/ 58776 h 2732703"/>
              <a:gd name="connsiteX40" fmla="*/ 1662546 w 3422073"/>
              <a:gd name="connsiteY40" fmla="*/ 31067 h 2732703"/>
              <a:gd name="connsiteX41" fmla="*/ 1745673 w 3422073"/>
              <a:gd name="connsiteY41" fmla="*/ 86485 h 2732703"/>
              <a:gd name="connsiteX42" fmla="*/ 1828800 w 3422073"/>
              <a:gd name="connsiteY42" fmla="*/ 114194 h 2732703"/>
              <a:gd name="connsiteX43" fmla="*/ 1953491 w 3422073"/>
              <a:gd name="connsiteY43" fmla="*/ 58776 h 2732703"/>
              <a:gd name="connsiteX44" fmla="*/ 2175164 w 3422073"/>
              <a:gd name="connsiteY44" fmla="*/ 72631 h 2732703"/>
              <a:gd name="connsiteX45" fmla="*/ 2230582 w 3422073"/>
              <a:gd name="connsiteY45" fmla="*/ 86485 h 2732703"/>
              <a:gd name="connsiteX46" fmla="*/ 2286000 w 3422073"/>
              <a:gd name="connsiteY46" fmla="*/ 128049 h 2732703"/>
              <a:gd name="connsiteX47" fmla="*/ 2327564 w 3422073"/>
              <a:gd name="connsiteY47" fmla="*/ 155758 h 2732703"/>
              <a:gd name="connsiteX48" fmla="*/ 2355273 w 3422073"/>
              <a:gd name="connsiteY48" fmla="*/ 197322 h 2732703"/>
              <a:gd name="connsiteX49" fmla="*/ 2452255 w 3422073"/>
              <a:gd name="connsiteY49" fmla="*/ 238885 h 2732703"/>
              <a:gd name="connsiteX50" fmla="*/ 2563091 w 3422073"/>
              <a:gd name="connsiteY50" fmla="*/ 211176 h 2732703"/>
              <a:gd name="connsiteX51" fmla="*/ 2604655 w 3422073"/>
              <a:gd name="connsiteY51" fmla="*/ 183467 h 2732703"/>
              <a:gd name="connsiteX52" fmla="*/ 2798619 w 3422073"/>
              <a:gd name="connsiteY52" fmla="*/ 197322 h 2732703"/>
              <a:gd name="connsiteX53" fmla="*/ 2937164 w 3422073"/>
              <a:gd name="connsiteY53" fmla="*/ 225031 h 2732703"/>
              <a:gd name="connsiteX54" fmla="*/ 2978728 w 3422073"/>
              <a:gd name="connsiteY54" fmla="*/ 238885 h 2732703"/>
              <a:gd name="connsiteX55" fmla="*/ 3117273 w 3422073"/>
              <a:gd name="connsiteY55" fmla="*/ 280449 h 2732703"/>
              <a:gd name="connsiteX56" fmla="*/ 3158837 w 3422073"/>
              <a:gd name="connsiteY56" fmla="*/ 308158 h 2732703"/>
              <a:gd name="connsiteX57" fmla="*/ 3214255 w 3422073"/>
              <a:gd name="connsiteY57" fmla="*/ 335867 h 2732703"/>
              <a:gd name="connsiteX58" fmla="*/ 3241964 w 3422073"/>
              <a:gd name="connsiteY58" fmla="*/ 377431 h 2732703"/>
              <a:gd name="connsiteX59" fmla="*/ 3283528 w 3422073"/>
              <a:gd name="connsiteY59" fmla="*/ 391285 h 2732703"/>
              <a:gd name="connsiteX60" fmla="*/ 3338946 w 3422073"/>
              <a:gd name="connsiteY60" fmla="*/ 474412 h 2732703"/>
              <a:gd name="connsiteX61" fmla="*/ 3366655 w 3422073"/>
              <a:gd name="connsiteY61" fmla="*/ 557540 h 2732703"/>
              <a:gd name="connsiteX62" fmla="*/ 3380510 w 3422073"/>
              <a:gd name="connsiteY62" fmla="*/ 599103 h 2732703"/>
              <a:gd name="connsiteX63" fmla="*/ 3366655 w 3422073"/>
              <a:gd name="connsiteY63" fmla="*/ 682231 h 2732703"/>
              <a:gd name="connsiteX64" fmla="*/ 3352800 w 3422073"/>
              <a:gd name="connsiteY64" fmla="*/ 723794 h 2732703"/>
              <a:gd name="connsiteX65" fmla="*/ 3380510 w 3422073"/>
              <a:gd name="connsiteY65" fmla="*/ 806922 h 2732703"/>
              <a:gd name="connsiteX66" fmla="*/ 3394364 w 3422073"/>
              <a:gd name="connsiteY66" fmla="*/ 862340 h 2732703"/>
              <a:gd name="connsiteX67" fmla="*/ 3422073 w 3422073"/>
              <a:gd name="connsiteY67" fmla="*/ 903903 h 2732703"/>
              <a:gd name="connsiteX68" fmla="*/ 3408219 w 3422073"/>
              <a:gd name="connsiteY68" fmla="*/ 1167140 h 2732703"/>
              <a:gd name="connsiteX69" fmla="*/ 3394364 w 3422073"/>
              <a:gd name="connsiteY69" fmla="*/ 1208703 h 2732703"/>
              <a:gd name="connsiteX70" fmla="*/ 3366655 w 3422073"/>
              <a:gd name="connsiteY70" fmla="*/ 1250267 h 2732703"/>
              <a:gd name="connsiteX71" fmla="*/ 3325091 w 3422073"/>
              <a:gd name="connsiteY71" fmla="*/ 1291831 h 2732703"/>
              <a:gd name="connsiteX72" fmla="*/ 3200400 w 3422073"/>
              <a:gd name="connsiteY72" fmla="*/ 1277976 h 2732703"/>
              <a:gd name="connsiteX73" fmla="*/ 3117273 w 3422073"/>
              <a:gd name="connsiteY73" fmla="*/ 1250267 h 2732703"/>
              <a:gd name="connsiteX74" fmla="*/ 3075710 w 3422073"/>
              <a:gd name="connsiteY74" fmla="*/ 1236412 h 2732703"/>
              <a:gd name="connsiteX75" fmla="*/ 3034146 w 3422073"/>
              <a:gd name="connsiteY75" fmla="*/ 1264122 h 2732703"/>
              <a:gd name="connsiteX76" fmla="*/ 3006437 w 3422073"/>
              <a:gd name="connsiteY76" fmla="*/ 1347249 h 2732703"/>
              <a:gd name="connsiteX77" fmla="*/ 2992582 w 3422073"/>
              <a:gd name="connsiteY77" fmla="*/ 1499649 h 2732703"/>
              <a:gd name="connsiteX78" fmla="*/ 2937164 w 3422073"/>
              <a:gd name="connsiteY78" fmla="*/ 1568922 h 2732703"/>
              <a:gd name="connsiteX79" fmla="*/ 2867891 w 3422073"/>
              <a:gd name="connsiteY79" fmla="*/ 1638194 h 2732703"/>
              <a:gd name="connsiteX80" fmla="*/ 2646219 w 3422073"/>
              <a:gd name="connsiteY80" fmla="*/ 1624340 h 2732703"/>
              <a:gd name="connsiteX81" fmla="*/ 2604655 w 3422073"/>
              <a:gd name="connsiteY81" fmla="*/ 1610485 h 2732703"/>
              <a:gd name="connsiteX82" fmla="*/ 2590800 w 3422073"/>
              <a:gd name="connsiteY82" fmla="*/ 1652049 h 2732703"/>
              <a:gd name="connsiteX83" fmla="*/ 2535382 w 3422073"/>
              <a:gd name="connsiteY83" fmla="*/ 1721322 h 2732703"/>
              <a:gd name="connsiteX84" fmla="*/ 2507673 w 3422073"/>
              <a:gd name="connsiteY84" fmla="*/ 1859867 h 2732703"/>
              <a:gd name="connsiteX85" fmla="*/ 2493819 w 3422073"/>
              <a:gd name="connsiteY85" fmla="*/ 1915285 h 2732703"/>
              <a:gd name="connsiteX86" fmla="*/ 2466110 w 3422073"/>
              <a:gd name="connsiteY86" fmla="*/ 1956849 h 2732703"/>
              <a:gd name="connsiteX87" fmla="*/ 2216728 w 3422073"/>
              <a:gd name="connsiteY87" fmla="*/ 1970703 h 2732703"/>
              <a:gd name="connsiteX88" fmla="*/ 2175164 w 3422073"/>
              <a:gd name="connsiteY88" fmla="*/ 1998412 h 2732703"/>
              <a:gd name="connsiteX89" fmla="*/ 2133600 w 3422073"/>
              <a:gd name="connsiteY89" fmla="*/ 2178522 h 2732703"/>
              <a:gd name="connsiteX90" fmla="*/ 2078182 w 3422073"/>
              <a:gd name="connsiteY90" fmla="*/ 2303212 h 2732703"/>
              <a:gd name="connsiteX91" fmla="*/ 2050473 w 3422073"/>
              <a:gd name="connsiteY91" fmla="*/ 2414049 h 2732703"/>
              <a:gd name="connsiteX92" fmla="*/ 2022764 w 3422073"/>
              <a:gd name="connsiteY92" fmla="*/ 2497176 h 2732703"/>
              <a:gd name="connsiteX93" fmla="*/ 2008910 w 3422073"/>
              <a:gd name="connsiteY93" fmla="*/ 2538740 h 2732703"/>
              <a:gd name="connsiteX94" fmla="*/ 1981200 w 3422073"/>
              <a:gd name="connsiteY94" fmla="*/ 2566449 h 2732703"/>
              <a:gd name="connsiteX95" fmla="*/ 1967346 w 3422073"/>
              <a:gd name="connsiteY95" fmla="*/ 2608012 h 2732703"/>
              <a:gd name="connsiteX96" fmla="*/ 1925782 w 3422073"/>
              <a:gd name="connsiteY96" fmla="*/ 2580303 h 2732703"/>
              <a:gd name="connsiteX97" fmla="*/ 1870364 w 3422073"/>
              <a:gd name="connsiteY97" fmla="*/ 2497176 h 2732703"/>
              <a:gd name="connsiteX98" fmla="*/ 1787237 w 3422073"/>
              <a:gd name="connsiteY98" fmla="*/ 2372485 h 2732703"/>
              <a:gd name="connsiteX99" fmla="*/ 1731819 w 3422073"/>
              <a:gd name="connsiteY99" fmla="*/ 2303212 h 2732703"/>
              <a:gd name="connsiteX100" fmla="*/ 1634837 w 3422073"/>
              <a:gd name="connsiteY100" fmla="*/ 2289358 h 2732703"/>
              <a:gd name="connsiteX101" fmla="*/ 1385455 w 3422073"/>
              <a:gd name="connsiteY101" fmla="*/ 2303212 h 2732703"/>
              <a:gd name="connsiteX102" fmla="*/ 1302328 w 3422073"/>
              <a:gd name="connsiteY102" fmla="*/ 2330922 h 2732703"/>
              <a:gd name="connsiteX103" fmla="*/ 1233055 w 3422073"/>
              <a:gd name="connsiteY103" fmla="*/ 2414049 h 2732703"/>
              <a:gd name="connsiteX104" fmla="*/ 1177637 w 3422073"/>
              <a:gd name="connsiteY104" fmla="*/ 2427903 h 2732703"/>
              <a:gd name="connsiteX105" fmla="*/ 1025237 w 3422073"/>
              <a:gd name="connsiteY105" fmla="*/ 2441758 h 2732703"/>
              <a:gd name="connsiteX106" fmla="*/ 983673 w 3422073"/>
              <a:gd name="connsiteY106" fmla="*/ 2455612 h 2732703"/>
              <a:gd name="connsiteX107" fmla="*/ 914400 w 3422073"/>
              <a:gd name="connsiteY107" fmla="*/ 2511031 h 2732703"/>
              <a:gd name="connsiteX108" fmla="*/ 872837 w 3422073"/>
              <a:gd name="connsiteY108" fmla="*/ 2538740 h 2732703"/>
              <a:gd name="connsiteX109" fmla="*/ 831273 w 3422073"/>
              <a:gd name="connsiteY109" fmla="*/ 2621867 h 2732703"/>
              <a:gd name="connsiteX110" fmla="*/ 748146 w 3422073"/>
              <a:gd name="connsiteY110" fmla="*/ 2649576 h 2732703"/>
              <a:gd name="connsiteX111" fmla="*/ 720437 w 3422073"/>
              <a:gd name="connsiteY111" fmla="*/ 2691140 h 2732703"/>
              <a:gd name="connsiteX112" fmla="*/ 665019 w 3422073"/>
              <a:gd name="connsiteY112" fmla="*/ 2704994 h 2732703"/>
              <a:gd name="connsiteX113" fmla="*/ 623455 w 3422073"/>
              <a:gd name="connsiteY113" fmla="*/ 2732703 h 2732703"/>
              <a:gd name="connsiteX114" fmla="*/ 180110 w 3422073"/>
              <a:gd name="connsiteY114" fmla="*/ 2704994 h 2732703"/>
              <a:gd name="connsiteX115" fmla="*/ 69273 w 3422073"/>
              <a:gd name="connsiteY115" fmla="*/ 2691140 h 2732703"/>
              <a:gd name="connsiteX116" fmla="*/ 0 w 3422073"/>
              <a:gd name="connsiteY116" fmla="*/ 2677285 h 2732703"/>
              <a:gd name="connsiteX117" fmla="*/ 41564 w 3422073"/>
              <a:gd name="connsiteY117" fmla="*/ 2635722 h 273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422073" h="2732703">
                <a:moveTo>
                  <a:pt x="41564" y="2635722"/>
                </a:moveTo>
                <a:cubicBezTo>
                  <a:pt x="53110" y="2591849"/>
                  <a:pt x="38434" y="2486007"/>
                  <a:pt x="69273" y="2414049"/>
                </a:cubicBezTo>
                <a:cubicBezTo>
                  <a:pt x="77409" y="2395066"/>
                  <a:pt x="83760" y="2374497"/>
                  <a:pt x="96982" y="2358631"/>
                </a:cubicBezTo>
                <a:cubicBezTo>
                  <a:pt x="107642" y="2345839"/>
                  <a:pt x="124691" y="2340158"/>
                  <a:pt x="138546" y="2330922"/>
                </a:cubicBezTo>
                <a:cubicBezTo>
                  <a:pt x="143164" y="2312449"/>
                  <a:pt x="157018" y="2293976"/>
                  <a:pt x="152400" y="2275503"/>
                </a:cubicBezTo>
                <a:cubicBezTo>
                  <a:pt x="146800" y="2253102"/>
                  <a:pt x="121163" y="2240738"/>
                  <a:pt x="110837" y="2220085"/>
                </a:cubicBezTo>
                <a:cubicBezTo>
                  <a:pt x="102322" y="2203054"/>
                  <a:pt x="101600" y="2183140"/>
                  <a:pt x="96982" y="2164667"/>
                </a:cubicBezTo>
                <a:cubicBezTo>
                  <a:pt x="101600" y="2127722"/>
                  <a:pt x="104177" y="2090463"/>
                  <a:pt x="110837" y="2053831"/>
                </a:cubicBezTo>
                <a:cubicBezTo>
                  <a:pt x="113449" y="2039463"/>
                  <a:pt x="115568" y="2023671"/>
                  <a:pt x="124691" y="2012267"/>
                </a:cubicBezTo>
                <a:cubicBezTo>
                  <a:pt x="135093" y="1999265"/>
                  <a:pt x="151039" y="1991321"/>
                  <a:pt x="166255" y="1984558"/>
                </a:cubicBezTo>
                <a:cubicBezTo>
                  <a:pt x="192945" y="1972696"/>
                  <a:pt x="249382" y="1956849"/>
                  <a:pt x="249382" y="1956849"/>
                </a:cubicBezTo>
                <a:cubicBezTo>
                  <a:pt x="279228" y="1867313"/>
                  <a:pt x="257608" y="1942343"/>
                  <a:pt x="277091" y="1776740"/>
                </a:cubicBezTo>
                <a:cubicBezTo>
                  <a:pt x="280907" y="1744308"/>
                  <a:pt x="284542" y="1711779"/>
                  <a:pt x="290946" y="1679758"/>
                </a:cubicBezTo>
                <a:cubicBezTo>
                  <a:pt x="293810" y="1665438"/>
                  <a:pt x="295677" y="1649598"/>
                  <a:pt x="304800" y="1638194"/>
                </a:cubicBezTo>
                <a:cubicBezTo>
                  <a:pt x="315202" y="1625192"/>
                  <a:pt x="333572" y="1621145"/>
                  <a:pt x="346364" y="1610485"/>
                </a:cubicBezTo>
                <a:cubicBezTo>
                  <a:pt x="361416" y="1597942"/>
                  <a:pt x="374073" y="1582776"/>
                  <a:pt x="387928" y="1568922"/>
                </a:cubicBezTo>
                <a:cubicBezTo>
                  <a:pt x="399796" y="1533316"/>
                  <a:pt x="408680" y="1510205"/>
                  <a:pt x="415637" y="1471940"/>
                </a:cubicBezTo>
                <a:cubicBezTo>
                  <a:pt x="421479" y="1439811"/>
                  <a:pt x="423087" y="1406979"/>
                  <a:pt x="429491" y="1374958"/>
                </a:cubicBezTo>
                <a:cubicBezTo>
                  <a:pt x="432355" y="1360637"/>
                  <a:pt x="439334" y="1347436"/>
                  <a:pt x="443346" y="1333394"/>
                </a:cubicBezTo>
                <a:cubicBezTo>
                  <a:pt x="448577" y="1315085"/>
                  <a:pt x="451729" y="1296214"/>
                  <a:pt x="457200" y="1277976"/>
                </a:cubicBezTo>
                <a:cubicBezTo>
                  <a:pt x="486306" y="1180957"/>
                  <a:pt x="479571" y="1213707"/>
                  <a:pt x="512619" y="1125576"/>
                </a:cubicBezTo>
                <a:cubicBezTo>
                  <a:pt x="517747" y="1111902"/>
                  <a:pt x="519942" y="1097074"/>
                  <a:pt x="526473" y="1084012"/>
                </a:cubicBezTo>
                <a:cubicBezTo>
                  <a:pt x="533919" y="1069119"/>
                  <a:pt x="544946" y="1056303"/>
                  <a:pt x="554182" y="1042449"/>
                </a:cubicBezTo>
                <a:cubicBezTo>
                  <a:pt x="567801" y="994783"/>
                  <a:pt x="581804" y="914058"/>
                  <a:pt x="623455" y="876194"/>
                </a:cubicBezTo>
                <a:cubicBezTo>
                  <a:pt x="655692" y="846887"/>
                  <a:pt x="734291" y="806922"/>
                  <a:pt x="734291" y="806922"/>
                </a:cubicBezTo>
                <a:cubicBezTo>
                  <a:pt x="813704" y="687801"/>
                  <a:pt x="718492" y="838519"/>
                  <a:pt x="775855" y="723794"/>
                </a:cubicBezTo>
                <a:cubicBezTo>
                  <a:pt x="783302" y="708901"/>
                  <a:pt x="796117" y="697124"/>
                  <a:pt x="803564" y="682231"/>
                </a:cubicBezTo>
                <a:cubicBezTo>
                  <a:pt x="810095" y="669169"/>
                  <a:pt x="813407" y="654709"/>
                  <a:pt x="817419" y="640667"/>
                </a:cubicBezTo>
                <a:cubicBezTo>
                  <a:pt x="827465" y="605506"/>
                  <a:pt x="830889" y="576909"/>
                  <a:pt x="845128" y="543685"/>
                </a:cubicBezTo>
                <a:cubicBezTo>
                  <a:pt x="856942" y="516118"/>
                  <a:pt x="898637" y="438260"/>
                  <a:pt x="914400" y="418994"/>
                </a:cubicBezTo>
                <a:cubicBezTo>
                  <a:pt x="939214" y="388665"/>
                  <a:pt x="969819" y="363576"/>
                  <a:pt x="997528" y="335867"/>
                </a:cubicBezTo>
                <a:lnTo>
                  <a:pt x="1080655" y="252740"/>
                </a:lnTo>
                <a:cubicBezTo>
                  <a:pt x="1131008" y="202388"/>
                  <a:pt x="1115429" y="214047"/>
                  <a:pt x="1177637" y="169612"/>
                </a:cubicBezTo>
                <a:cubicBezTo>
                  <a:pt x="1191186" y="159934"/>
                  <a:pt x="1203251" y="146688"/>
                  <a:pt x="1219200" y="141903"/>
                </a:cubicBezTo>
                <a:cubicBezTo>
                  <a:pt x="1250478" y="132520"/>
                  <a:pt x="1283855" y="132667"/>
                  <a:pt x="1316182" y="128049"/>
                </a:cubicBezTo>
                <a:cubicBezTo>
                  <a:pt x="1342284" y="101947"/>
                  <a:pt x="1364589" y="74207"/>
                  <a:pt x="1399310" y="58776"/>
                </a:cubicBezTo>
                <a:cubicBezTo>
                  <a:pt x="1426000" y="46914"/>
                  <a:pt x="1482437" y="31067"/>
                  <a:pt x="1482437" y="31067"/>
                </a:cubicBezTo>
                <a:cubicBezTo>
                  <a:pt x="1496291" y="35685"/>
                  <a:pt x="1513674" y="34596"/>
                  <a:pt x="1524000" y="44922"/>
                </a:cubicBezTo>
                <a:cubicBezTo>
                  <a:pt x="1534326" y="55248"/>
                  <a:pt x="1523687" y="82943"/>
                  <a:pt x="1537855" y="86485"/>
                </a:cubicBezTo>
                <a:cubicBezTo>
                  <a:pt x="1554009" y="90523"/>
                  <a:pt x="1564203" y="65539"/>
                  <a:pt x="1579419" y="58776"/>
                </a:cubicBezTo>
                <a:cubicBezTo>
                  <a:pt x="1606109" y="46914"/>
                  <a:pt x="1662546" y="31067"/>
                  <a:pt x="1662546" y="31067"/>
                </a:cubicBezTo>
                <a:cubicBezTo>
                  <a:pt x="1800056" y="76905"/>
                  <a:pt x="1589999" y="0"/>
                  <a:pt x="1745673" y="86485"/>
                </a:cubicBezTo>
                <a:cubicBezTo>
                  <a:pt x="1771205" y="100670"/>
                  <a:pt x="1828800" y="114194"/>
                  <a:pt x="1828800" y="114194"/>
                </a:cubicBezTo>
                <a:cubicBezTo>
                  <a:pt x="1927724" y="81220"/>
                  <a:pt x="1887625" y="102687"/>
                  <a:pt x="1953491" y="58776"/>
                </a:cubicBezTo>
                <a:cubicBezTo>
                  <a:pt x="2027382" y="63394"/>
                  <a:pt x="2101496" y="65264"/>
                  <a:pt x="2175164" y="72631"/>
                </a:cubicBezTo>
                <a:cubicBezTo>
                  <a:pt x="2194111" y="74526"/>
                  <a:pt x="2213551" y="77970"/>
                  <a:pt x="2230582" y="86485"/>
                </a:cubicBezTo>
                <a:cubicBezTo>
                  <a:pt x="2251235" y="96812"/>
                  <a:pt x="2267210" y="114628"/>
                  <a:pt x="2286000" y="128049"/>
                </a:cubicBezTo>
                <a:cubicBezTo>
                  <a:pt x="2299550" y="137727"/>
                  <a:pt x="2313709" y="146522"/>
                  <a:pt x="2327564" y="155758"/>
                </a:cubicBezTo>
                <a:cubicBezTo>
                  <a:pt x="2336800" y="169613"/>
                  <a:pt x="2343499" y="185548"/>
                  <a:pt x="2355273" y="197322"/>
                </a:cubicBezTo>
                <a:cubicBezTo>
                  <a:pt x="2387166" y="229215"/>
                  <a:pt x="2409860" y="228287"/>
                  <a:pt x="2452255" y="238885"/>
                </a:cubicBezTo>
                <a:cubicBezTo>
                  <a:pt x="2489200" y="229649"/>
                  <a:pt x="2527301" y="224190"/>
                  <a:pt x="2563091" y="211176"/>
                </a:cubicBezTo>
                <a:cubicBezTo>
                  <a:pt x="2578740" y="205486"/>
                  <a:pt x="2588033" y="184445"/>
                  <a:pt x="2604655" y="183467"/>
                </a:cubicBezTo>
                <a:cubicBezTo>
                  <a:pt x="2669363" y="179661"/>
                  <a:pt x="2733964" y="192704"/>
                  <a:pt x="2798619" y="197322"/>
                </a:cubicBezTo>
                <a:cubicBezTo>
                  <a:pt x="2892519" y="228621"/>
                  <a:pt x="2777968" y="193192"/>
                  <a:pt x="2937164" y="225031"/>
                </a:cubicBezTo>
                <a:cubicBezTo>
                  <a:pt x="2951484" y="227895"/>
                  <a:pt x="2964873" y="234267"/>
                  <a:pt x="2978728" y="238885"/>
                </a:cubicBezTo>
                <a:cubicBezTo>
                  <a:pt x="3072256" y="301238"/>
                  <a:pt x="2955181" y="231821"/>
                  <a:pt x="3117273" y="280449"/>
                </a:cubicBezTo>
                <a:cubicBezTo>
                  <a:pt x="3133222" y="285234"/>
                  <a:pt x="3144380" y="299897"/>
                  <a:pt x="3158837" y="308158"/>
                </a:cubicBezTo>
                <a:cubicBezTo>
                  <a:pt x="3176769" y="318405"/>
                  <a:pt x="3195782" y="326631"/>
                  <a:pt x="3214255" y="335867"/>
                </a:cubicBezTo>
                <a:cubicBezTo>
                  <a:pt x="3223491" y="349722"/>
                  <a:pt x="3228962" y="367029"/>
                  <a:pt x="3241964" y="377431"/>
                </a:cubicBezTo>
                <a:cubicBezTo>
                  <a:pt x="3253368" y="386554"/>
                  <a:pt x="3273201" y="380958"/>
                  <a:pt x="3283528" y="391285"/>
                </a:cubicBezTo>
                <a:cubicBezTo>
                  <a:pt x="3307076" y="414833"/>
                  <a:pt x="3338946" y="474412"/>
                  <a:pt x="3338946" y="474412"/>
                </a:cubicBezTo>
                <a:lnTo>
                  <a:pt x="3366655" y="557540"/>
                </a:lnTo>
                <a:lnTo>
                  <a:pt x="3380510" y="599103"/>
                </a:lnTo>
                <a:cubicBezTo>
                  <a:pt x="3375892" y="626812"/>
                  <a:pt x="3372749" y="654808"/>
                  <a:pt x="3366655" y="682231"/>
                </a:cubicBezTo>
                <a:cubicBezTo>
                  <a:pt x="3363487" y="696487"/>
                  <a:pt x="3351187" y="709280"/>
                  <a:pt x="3352800" y="723794"/>
                </a:cubicBezTo>
                <a:cubicBezTo>
                  <a:pt x="3356026" y="752824"/>
                  <a:pt x="3373426" y="778586"/>
                  <a:pt x="3380510" y="806922"/>
                </a:cubicBezTo>
                <a:cubicBezTo>
                  <a:pt x="3385128" y="825395"/>
                  <a:pt x="3386863" y="844838"/>
                  <a:pt x="3394364" y="862340"/>
                </a:cubicBezTo>
                <a:cubicBezTo>
                  <a:pt x="3400923" y="877645"/>
                  <a:pt x="3412837" y="890049"/>
                  <a:pt x="3422073" y="903903"/>
                </a:cubicBezTo>
                <a:cubicBezTo>
                  <a:pt x="3417455" y="991649"/>
                  <a:pt x="3416174" y="1079634"/>
                  <a:pt x="3408219" y="1167140"/>
                </a:cubicBezTo>
                <a:cubicBezTo>
                  <a:pt x="3406897" y="1181684"/>
                  <a:pt x="3400895" y="1195641"/>
                  <a:pt x="3394364" y="1208703"/>
                </a:cubicBezTo>
                <a:cubicBezTo>
                  <a:pt x="3386917" y="1223596"/>
                  <a:pt x="3377315" y="1237475"/>
                  <a:pt x="3366655" y="1250267"/>
                </a:cubicBezTo>
                <a:cubicBezTo>
                  <a:pt x="3354112" y="1265319"/>
                  <a:pt x="3338946" y="1277976"/>
                  <a:pt x="3325091" y="1291831"/>
                </a:cubicBezTo>
                <a:cubicBezTo>
                  <a:pt x="3283527" y="1287213"/>
                  <a:pt x="3241407" y="1286178"/>
                  <a:pt x="3200400" y="1277976"/>
                </a:cubicBezTo>
                <a:cubicBezTo>
                  <a:pt x="3171759" y="1272248"/>
                  <a:pt x="3144982" y="1259503"/>
                  <a:pt x="3117273" y="1250267"/>
                </a:cubicBezTo>
                <a:lnTo>
                  <a:pt x="3075710" y="1236412"/>
                </a:lnTo>
                <a:cubicBezTo>
                  <a:pt x="3061855" y="1245649"/>
                  <a:pt x="3042971" y="1250002"/>
                  <a:pt x="3034146" y="1264122"/>
                </a:cubicBezTo>
                <a:cubicBezTo>
                  <a:pt x="3018666" y="1288890"/>
                  <a:pt x="3006437" y="1347249"/>
                  <a:pt x="3006437" y="1347249"/>
                </a:cubicBezTo>
                <a:cubicBezTo>
                  <a:pt x="3001819" y="1398049"/>
                  <a:pt x="3007797" y="1450961"/>
                  <a:pt x="2992582" y="1499649"/>
                </a:cubicBezTo>
                <a:cubicBezTo>
                  <a:pt x="2983762" y="1527874"/>
                  <a:pt x="2954906" y="1545265"/>
                  <a:pt x="2937164" y="1568922"/>
                </a:cubicBezTo>
                <a:cubicBezTo>
                  <a:pt x="2890983" y="1630496"/>
                  <a:pt x="2932545" y="1595092"/>
                  <a:pt x="2867891" y="1638194"/>
                </a:cubicBezTo>
                <a:cubicBezTo>
                  <a:pt x="2794000" y="1633576"/>
                  <a:pt x="2719847" y="1632090"/>
                  <a:pt x="2646219" y="1624340"/>
                </a:cubicBezTo>
                <a:cubicBezTo>
                  <a:pt x="2631695" y="1622811"/>
                  <a:pt x="2617717" y="1603954"/>
                  <a:pt x="2604655" y="1610485"/>
                </a:cubicBezTo>
                <a:cubicBezTo>
                  <a:pt x="2591593" y="1617016"/>
                  <a:pt x="2597331" y="1638987"/>
                  <a:pt x="2590800" y="1652049"/>
                </a:cubicBezTo>
                <a:cubicBezTo>
                  <a:pt x="2573323" y="1687002"/>
                  <a:pt x="2561153" y="1695550"/>
                  <a:pt x="2535382" y="1721322"/>
                </a:cubicBezTo>
                <a:cubicBezTo>
                  <a:pt x="2511737" y="1886840"/>
                  <a:pt x="2535310" y="1763138"/>
                  <a:pt x="2507673" y="1859867"/>
                </a:cubicBezTo>
                <a:cubicBezTo>
                  <a:pt x="2502442" y="1878176"/>
                  <a:pt x="2501320" y="1897783"/>
                  <a:pt x="2493819" y="1915285"/>
                </a:cubicBezTo>
                <a:cubicBezTo>
                  <a:pt x="2487260" y="1930590"/>
                  <a:pt x="2482438" y="1953583"/>
                  <a:pt x="2466110" y="1956849"/>
                </a:cubicBezTo>
                <a:cubicBezTo>
                  <a:pt x="2384471" y="1973177"/>
                  <a:pt x="2299855" y="1966085"/>
                  <a:pt x="2216728" y="1970703"/>
                </a:cubicBezTo>
                <a:cubicBezTo>
                  <a:pt x="2202873" y="1979939"/>
                  <a:pt x="2182611" y="1983519"/>
                  <a:pt x="2175164" y="1998412"/>
                </a:cubicBezTo>
                <a:cubicBezTo>
                  <a:pt x="2154263" y="2040214"/>
                  <a:pt x="2147183" y="2128720"/>
                  <a:pt x="2133600" y="2178522"/>
                </a:cubicBezTo>
                <a:cubicBezTo>
                  <a:pt x="2110771" y="2262227"/>
                  <a:pt x="2116309" y="2246022"/>
                  <a:pt x="2078182" y="2303212"/>
                </a:cubicBezTo>
                <a:cubicBezTo>
                  <a:pt x="2036140" y="2429343"/>
                  <a:pt x="2100637" y="2230118"/>
                  <a:pt x="2050473" y="2414049"/>
                </a:cubicBezTo>
                <a:cubicBezTo>
                  <a:pt x="2042788" y="2442228"/>
                  <a:pt x="2032000" y="2469467"/>
                  <a:pt x="2022764" y="2497176"/>
                </a:cubicBezTo>
                <a:cubicBezTo>
                  <a:pt x="2018146" y="2511031"/>
                  <a:pt x="2019237" y="2528414"/>
                  <a:pt x="2008910" y="2538740"/>
                </a:cubicBezTo>
                <a:lnTo>
                  <a:pt x="1981200" y="2566449"/>
                </a:lnTo>
                <a:cubicBezTo>
                  <a:pt x="1976582" y="2580303"/>
                  <a:pt x="1981514" y="2604470"/>
                  <a:pt x="1967346" y="2608012"/>
                </a:cubicBezTo>
                <a:cubicBezTo>
                  <a:pt x="1951192" y="2612050"/>
                  <a:pt x="1936747" y="2592834"/>
                  <a:pt x="1925782" y="2580303"/>
                </a:cubicBezTo>
                <a:cubicBezTo>
                  <a:pt x="1903852" y="2555241"/>
                  <a:pt x="1888837" y="2524885"/>
                  <a:pt x="1870364" y="2497176"/>
                </a:cubicBezTo>
                <a:lnTo>
                  <a:pt x="1787237" y="2372485"/>
                </a:lnTo>
                <a:cubicBezTo>
                  <a:pt x="1781044" y="2363195"/>
                  <a:pt x="1748739" y="2308852"/>
                  <a:pt x="1731819" y="2303212"/>
                </a:cubicBezTo>
                <a:cubicBezTo>
                  <a:pt x="1700839" y="2292885"/>
                  <a:pt x="1667164" y="2293976"/>
                  <a:pt x="1634837" y="2289358"/>
                </a:cubicBezTo>
                <a:cubicBezTo>
                  <a:pt x="1551710" y="2293976"/>
                  <a:pt x="1468068" y="2292885"/>
                  <a:pt x="1385455" y="2303212"/>
                </a:cubicBezTo>
                <a:cubicBezTo>
                  <a:pt x="1356473" y="2306835"/>
                  <a:pt x="1302328" y="2330922"/>
                  <a:pt x="1302328" y="2330922"/>
                </a:cubicBezTo>
                <a:cubicBezTo>
                  <a:pt x="1284671" y="2357407"/>
                  <a:pt x="1261775" y="2397638"/>
                  <a:pt x="1233055" y="2414049"/>
                </a:cubicBezTo>
                <a:cubicBezTo>
                  <a:pt x="1216523" y="2423496"/>
                  <a:pt x="1196511" y="2425386"/>
                  <a:pt x="1177637" y="2427903"/>
                </a:cubicBezTo>
                <a:cubicBezTo>
                  <a:pt x="1127075" y="2434645"/>
                  <a:pt x="1076037" y="2437140"/>
                  <a:pt x="1025237" y="2441758"/>
                </a:cubicBezTo>
                <a:cubicBezTo>
                  <a:pt x="1011382" y="2446376"/>
                  <a:pt x="996735" y="2449081"/>
                  <a:pt x="983673" y="2455612"/>
                </a:cubicBezTo>
                <a:cubicBezTo>
                  <a:pt x="926825" y="2484036"/>
                  <a:pt x="957349" y="2476672"/>
                  <a:pt x="914400" y="2511031"/>
                </a:cubicBezTo>
                <a:cubicBezTo>
                  <a:pt x="901398" y="2521433"/>
                  <a:pt x="886691" y="2529504"/>
                  <a:pt x="872837" y="2538740"/>
                </a:cubicBezTo>
                <a:cubicBezTo>
                  <a:pt x="865288" y="2561386"/>
                  <a:pt x="853889" y="2607732"/>
                  <a:pt x="831273" y="2621867"/>
                </a:cubicBezTo>
                <a:cubicBezTo>
                  <a:pt x="806505" y="2637347"/>
                  <a:pt x="748146" y="2649576"/>
                  <a:pt x="748146" y="2649576"/>
                </a:cubicBezTo>
                <a:cubicBezTo>
                  <a:pt x="738910" y="2663431"/>
                  <a:pt x="734292" y="2681904"/>
                  <a:pt x="720437" y="2691140"/>
                </a:cubicBezTo>
                <a:cubicBezTo>
                  <a:pt x="704594" y="2701702"/>
                  <a:pt x="682521" y="2697493"/>
                  <a:pt x="665019" y="2704994"/>
                </a:cubicBezTo>
                <a:cubicBezTo>
                  <a:pt x="649714" y="2711553"/>
                  <a:pt x="637310" y="2723467"/>
                  <a:pt x="623455" y="2732703"/>
                </a:cubicBezTo>
                <a:cubicBezTo>
                  <a:pt x="434036" y="2723232"/>
                  <a:pt x="352406" y="2722224"/>
                  <a:pt x="180110" y="2704994"/>
                </a:cubicBezTo>
                <a:cubicBezTo>
                  <a:pt x="143062" y="2701289"/>
                  <a:pt x="106073" y="2696802"/>
                  <a:pt x="69273" y="2691140"/>
                </a:cubicBezTo>
                <a:cubicBezTo>
                  <a:pt x="45999" y="2687559"/>
                  <a:pt x="23091" y="2681903"/>
                  <a:pt x="0" y="2677285"/>
                </a:cubicBezTo>
                <a:cubicBezTo>
                  <a:pt x="15553" y="2583972"/>
                  <a:pt x="30019" y="2679595"/>
                  <a:pt x="41564" y="2635722"/>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59" name="Straight Connector 58"/>
          <p:cNvCxnSpPr/>
          <p:nvPr/>
        </p:nvCxnSpPr>
        <p:spPr>
          <a:xfrm>
            <a:off x="1177795" y="3895723"/>
            <a:ext cx="464820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177795" y="4429123"/>
            <a:ext cx="464820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3292345" y="3910013"/>
            <a:ext cx="1600200" cy="523220"/>
          </a:xfrm>
          <a:prstGeom prst="rect">
            <a:avLst/>
          </a:prstGeom>
          <a:noFill/>
        </p:spPr>
        <p:txBody>
          <a:bodyPr>
            <a:spAutoFit/>
          </a:bodyPr>
          <a:lstStyle/>
          <a:p>
            <a:pPr algn="ctr">
              <a:defRPr/>
            </a:pPr>
            <a:r>
              <a:rPr lang="en-US" sz="1400" dirty="0">
                <a:solidFill>
                  <a:prstClr val="black"/>
                </a:solidFill>
                <a:cs typeface="Arial" pitchFamily="34" charset="0"/>
              </a:rPr>
              <a:t>“Controlling layer” (upslope winds)</a:t>
            </a:r>
          </a:p>
        </p:txBody>
      </p:sp>
      <p:cxnSp>
        <p:nvCxnSpPr>
          <p:cNvPr id="62" name="Straight Arrow Connector 61"/>
          <p:cNvCxnSpPr/>
          <p:nvPr/>
        </p:nvCxnSpPr>
        <p:spPr>
          <a:xfrm rot="5400000">
            <a:off x="4798089" y="4163219"/>
            <a:ext cx="533400" cy="158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194045" y="4770438"/>
            <a:ext cx="1466851" cy="523220"/>
          </a:xfrm>
          <a:prstGeom prst="rect">
            <a:avLst/>
          </a:prstGeom>
          <a:noFill/>
        </p:spPr>
        <p:txBody>
          <a:bodyPr>
            <a:spAutoFit/>
          </a:bodyPr>
          <a:lstStyle/>
          <a:p>
            <a:pPr>
              <a:defRPr/>
            </a:pPr>
            <a:r>
              <a:rPr lang="en-US" sz="1400" dirty="0">
                <a:solidFill>
                  <a:prstClr val="black"/>
                </a:solidFill>
                <a:cs typeface="Arial" pitchFamily="34" charset="0"/>
              </a:rPr>
              <a:t>Surface friction and barrier jet</a:t>
            </a:r>
          </a:p>
        </p:txBody>
      </p:sp>
      <p:cxnSp>
        <p:nvCxnSpPr>
          <p:cNvPr id="64" name="Straight Connector 63"/>
          <p:cNvCxnSpPr/>
          <p:nvPr/>
        </p:nvCxnSpPr>
        <p:spPr>
          <a:xfrm rot="5400000">
            <a:off x="6626095" y="4543423"/>
            <a:ext cx="76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6778495" y="4543423"/>
            <a:ext cx="76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6238747" y="4835524"/>
            <a:ext cx="1042987" cy="646331"/>
          </a:xfrm>
          <a:prstGeom prst="rect">
            <a:avLst/>
          </a:prstGeom>
          <a:noFill/>
        </p:spPr>
        <p:txBody>
          <a:bodyPr>
            <a:spAutoFit/>
          </a:bodyPr>
          <a:lstStyle/>
          <a:p>
            <a:pPr algn="ctr">
              <a:defRPr/>
            </a:pPr>
            <a:r>
              <a:rPr lang="en-US" sz="900" dirty="0">
                <a:solidFill>
                  <a:prstClr val="black"/>
                </a:solidFill>
                <a:cs typeface="Arial" pitchFamily="34" charset="0"/>
              </a:rPr>
              <a:t>S-PROF precipitation profiler; surface met;  </a:t>
            </a:r>
            <a:r>
              <a:rPr lang="en-US" sz="900" dirty="0" err="1">
                <a:solidFill>
                  <a:prstClr val="black"/>
                </a:solidFill>
                <a:cs typeface="Arial" pitchFamily="34" charset="0"/>
              </a:rPr>
              <a:t>disdrometer</a:t>
            </a:r>
            <a:endParaRPr lang="en-US" sz="900" dirty="0">
              <a:solidFill>
                <a:prstClr val="black"/>
              </a:solidFill>
              <a:cs typeface="Arial" pitchFamily="34" charset="0"/>
            </a:endParaRPr>
          </a:p>
        </p:txBody>
      </p:sp>
      <p:cxnSp>
        <p:nvCxnSpPr>
          <p:cNvPr id="67" name="Straight Arrow Connector 66"/>
          <p:cNvCxnSpPr/>
          <p:nvPr/>
        </p:nvCxnSpPr>
        <p:spPr>
          <a:xfrm rot="5400000" flipH="1" flipV="1">
            <a:off x="6626889" y="4718844"/>
            <a:ext cx="228600"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68" name="Group 199"/>
          <p:cNvGrpSpPr>
            <a:grpSpLocks/>
          </p:cNvGrpSpPr>
          <p:nvPr/>
        </p:nvGrpSpPr>
        <p:grpSpPr bwMode="auto">
          <a:xfrm>
            <a:off x="1177795" y="3395666"/>
            <a:ext cx="7239000" cy="307777"/>
            <a:chOff x="1147339" y="3171824"/>
            <a:chExt cx="7239000" cy="307579"/>
          </a:xfrm>
        </p:grpSpPr>
        <p:cxnSp>
          <p:nvCxnSpPr>
            <p:cNvPr id="69" name="Straight Connector 68"/>
            <p:cNvCxnSpPr/>
            <p:nvPr/>
          </p:nvCxnSpPr>
          <p:spPr>
            <a:xfrm>
              <a:off x="1147339" y="3325712"/>
              <a:ext cx="7239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4500139" y="3171824"/>
              <a:ext cx="1005788" cy="307579"/>
            </a:xfrm>
            <a:prstGeom prst="rect">
              <a:avLst/>
            </a:prstGeom>
            <a:solidFill>
              <a:schemeClr val="bg1"/>
            </a:solidFill>
          </p:spPr>
          <p:txBody>
            <a:bodyPr wrap="none">
              <a:spAutoFit/>
            </a:bodyPr>
            <a:lstStyle/>
            <a:p>
              <a:pPr>
                <a:defRPr/>
              </a:pPr>
              <a:r>
                <a:rPr lang="en-US" sz="1400" dirty="0">
                  <a:solidFill>
                    <a:prstClr val="black"/>
                  </a:solidFill>
                  <a:cs typeface="Arial" pitchFamily="34" charset="0"/>
                </a:rPr>
                <a:t>Snow  level</a:t>
              </a:r>
            </a:p>
          </p:txBody>
        </p:sp>
      </p:grpSp>
      <p:grpSp>
        <p:nvGrpSpPr>
          <p:cNvPr id="71" name="Group 193"/>
          <p:cNvGrpSpPr>
            <a:grpSpLocks/>
          </p:cNvGrpSpPr>
          <p:nvPr/>
        </p:nvGrpSpPr>
        <p:grpSpPr bwMode="auto">
          <a:xfrm>
            <a:off x="1238122" y="1081091"/>
            <a:ext cx="884237" cy="344487"/>
            <a:chOff x="867845" y="833294"/>
            <a:chExt cx="1371600" cy="533398"/>
          </a:xfrm>
        </p:grpSpPr>
        <p:sp>
          <p:nvSpPr>
            <p:cNvPr id="72" name="Flowchart: Magnetic Disk 35"/>
            <p:cNvSpPr/>
            <p:nvPr/>
          </p:nvSpPr>
          <p:spPr>
            <a:xfrm rot="20400000" flipH="1">
              <a:off x="1412052" y="921784"/>
              <a:ext cx="302886" cy="380998"/>
            </a:xfrm>
            <a:prstGeom prst="flowChartMagneticDisk">
              <a:avLst/>
            </a:prstGeom>
            <a:solidFill>
              <a:schemeClr val="bg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3" name="Parallelogram 72"/>
            <p:cNvSpPr/>
            <p:nvPr/>
          </p:nvSpPr>
          <p:spPr>
            <a:xfrm rot="20400000" flipV="1">
              <a:off x="1781424" y="833294"/>
              <a:ext cx="458021" cy="228599"/>
            </a:xfrm>
            <a:prstGeom prst="parallelogram">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4" name="Parallelogram 73"/>
            <p:cNvSpPr/>
            <p:nvPr/>
          </p:nvSpPr>
          <p:spPr>
            <a:xfrm rot="20400000" flipV="1">
              <a:off x="867845" y="1138093"/>
              <a:ext cx="458021" cy="228599"/>
            </a:xfrm>
            <a:prstGeom prst="parallelogram">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75" name="Straight Connector 74"/>
            <p:cNvCxnSpPr/>
            <p:nvPr/>
          </p:nvCxnSpPr>
          <p:spPr>
            <a:xfrm rot="20400000" flipH="1">
              <a:off x="1217517" y="1189712"/>
              <a:ext cx="226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20400000" flipH="1">
              <a:off x="1678000" y="1029939"/>
              <a:ext cx="2290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7" name="Group 123"/>
          <p:cNvGrpSpPr>
            <a:grpSpLocks/>
          </p:cNvGrpSpPr>
          <p:nvPr/>
        </p:nvGrpSpPr>
        <p:grpSpPr bwMode="auto">
          <a:xfrm flipV="1">
            <a:off x="5246559" y="2828923"/>
            <a:ext cx="1438275" cy="1524000"/>
            <a:chOff x="4219586" y="147637"/>
            <a:chExt cx="1438266" cy="1524000"/>
          </a:xfrm>
        </p:grpSpPr>
        <p:sp>
          <p:nvSpPr>
            <p:cNvPr id="78" name="Circular Arrow 77"/>
            <p:cNvSpPr/>
            <p:nvPr/>
          </p:nvSpPr>
          <p:spPr>
            <a:xfrm>
              <a:off x="4438660" y="147637"/>
              <a:ext cx="1219192" cy="1524000"/>
            </a:xfrm>
            <a:prstGeom prst="circularArrow">
              <a:avLst>
                <a:gd name="adj1" fmla="val 12500"/>
                <a:gd name="adj2" fmla="val 1142319"/>
                <a:gd name="adj3" fmla="val 20457681"/>
                <a:gd name="adj4" fmla="val 16236866"/>
                <a:gd name="adj5" fmla="val 12500"/>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black"/>
                </a:solidFill>
              </a:endParaRPr>
            </a:p>
          </p:txBody>
        </p:sp>
        <p:sp>
          <p:nvSpPr>
            <p:cNvPr id="79" name="Rectangle 78"/>
            <p:cNvSpPr/>
            <p:nvPr/>
          </p:nvSpPr>
          <p:spPr>
            <a:xfrm>
              <a:off x="4219586" y="223837"/>
              <a:ext cx="838195"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80" name="TextBox 79"/>
          <p:cNvSpPr txBox="1"/>
          <p:nvPr/>
        </p:nvSpPr>
        <p:spPr>
          <a:xfrm>
            <a:off x="6740395" y="2663826"/>
            <a:ext cx="1477963" cy="523220"/>
          </a:xfrm>
          <a:prstGeom prst="rect">
            <a:avLst/>
          </a:prstGeom>
          <a:noFill/>
        </p:spPr>
        <p:txBody>
          <a:bodyPr>
            <a:spAutoFit/>
          </a:bodyPr>
          <a:lstStyle/>
          <a:p>
            <a:pPr algn="ctr">
              <a:defRPr/>
            </a:pPr>
            <a:r>
              <a:rPr lang="en-US" sz="1400" dirty="0">
                <a:solidFill>
                  <a:prstClr val="black"/>
                </a:solidFill>
                <a:cs typeface="Arial" pitchFamily="34" charset="0"/>
              </a:rPr>
              <a:t>Orographic cloud and precipitation</a:t>
            </a:r>
          </a:p>
        </p:txBody>
      </p:sp>
      <p:cxnSp>
        <p:nvCxnSpPr>
          <p:cNvPr id="81" name="Straight Connector 80"/>
          <p:cNvCxnSpPr/>
          <p:nvPr/>
        </p:nvCxnSpPr>
        <p:spPr>
          <a:xfrm rot="16200000" flipH="1">
            <a:off x="5292595" y="4881561"/>
            <a:ext cx="304800" cy="152400"/>
          </a:xfrm>
          <a:prstGeom prst="line">
            <a:avLst/>
          </a:prstGeom>
          <a:ln w="28575">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6200000" flipH="1">
            <a:off x="5440232" y="4819648"/>
            <a:ext cx="304800" cy="152400"/>
          </a:xfrm>
          <a:prstGeom prst="line">
            <a:avLst/>
          </a:prstGeom>
          <a:ln w="28575">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16200000" flipH="1">
            <a:off x="5649783" y="4676773"/>
            <a:ext cx="304800" cy="152400"/>
          </a:xfrm>
          <a:prstGeom prst="line">
            <a:avLst/>
          </a:prstGeom>
          <a:ln w="28575">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5825995" y="4581523"/>
            <a:ext cx="304800" cy="152400"/>
          </a:xfrm>
          <a:prstGeom prst="line">
            <a:avLst/>
          </a:prstGeom>
          <a:ln w="28575">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5902195" y="4538661"/>
            <a:ext cx="304800" cy="152400"/>
          </a:xfrm>
          <a:prstGeom prst="line">
            <a:avLst/>
          </a:prstGeom>
          <a:ln w="28575">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6200000" flipH="1">
            <a:off x="6054595" y="4471987"/>
            <a:ext cx="304800" cy="152400"/>
          </a:xfrm>
          <a:prstGeom prst="line">
            <a:avLst/>
          </a:prstGeom>
          <a:ln w="28575">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5978395" y="4505323"/>
            <a:ext cx="304800" cy="152400"/>
          </a:xfrm>
          <a:prstGeom prst="line">
            <a:avLst/>
          </a:prstGeom>
          <a:ln w="28575">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16200000" flipH="1">
            <a:off x="6840407" y="4486273"/>
            <a:ext cx="304800" cy="152400"/>
          </a:xfrm>
          <a:prstGeom prst="line">
            <a:avLst/>
          </a:prstGeom>
          <a:ln w="28575">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6200000" flipH="1">
            <a:off x="6959471" y="4600573"/>
            <a:ext cx="304800" cy="152400"/>
          </a:xfrm>
          <a:prstGeom prst="line">
            <a:avLst/>
          </a:prstGeom>
          <a:ln w="28575">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7097583" y="4767261"/>
            <a:ext cx="304800" cy="152400"/>
          </a:xfrm>
          <a:prstGeom prst="line">
            <a:avLst/>
          </a:prstGeom>
          <a:ln w="28575">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16200000" flipH="1">
            <a:off x="6359395" y="4362448"/>
            <a:ext cx="304800" cy="152400"/>
          </a:xfrm>
          <a:prstGeom prst="line">
            <a:avLst/>
          </a:prstGeom>
          <a:ln w="28575">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16200000" flipH="1">
            <a:off x="6283195" y="4386261"/>
            <a:ext cx="304800" cy="152400"/>
          </a:xfrm>
          <a:prstGeom prst="line">
            <a:avLst/>
          </a:prstGeom>
          <a:ln w="28575">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16200000" flipH="1">
            <a:off x="5749795" y="4619623"/>
            <a:ext cx="304800" cy="152400"/>
          </a:xfrm>
          <a:prstGeom prst="line">
            <a:avLst/>
          </a:prstGeom>
          <a:ln w="28575">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16200000" flipH="1">
            <a:off x="6202232" y="4410073"/>
            <a:ext cx="304800" cy="152400"/>
          </a:xfrm>
          <a:prstGeom prst="line">
            <a:avLst/>
          </a:prstGeom>
          <a:ln w="28575">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rot="16200000" flipH="1">
            <a:off x="6130795" y="4443411"/>
            <a:ext cx="304800" cy="152400"/>
          </a:xfrm>
          <a:prstGeom prst="line">
            <a:avLst/>
          </a:prstGeom>
          <a:ln w="28575">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16200000" flipH="1">
            <a:off x="5554532" y="4738687"/>
            <a:ext cx="304800" cy="152400"/>
          </a:xfrm>
          <a:prstGeom prst="line">
            <a:avLst/>
          </a:prstGeom>
          <a:ln w="28575">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97" name="Group 160"/>
          <p:cNvGrpSpPr>
            <a:grpSpLocks/>
          </p:cNvGrpSpPr>
          <p:nvPr/>
        </p:nvGrpSpPr>
        <p:grpSpPr bwMode="auto">
          <a:xfrm>
            <a:off x="6083171" y="3047999"/>
            <a:ext cx="228600" cy="228600"/>
            <a:chOff x="5583518" y="1047750"/>
            <a:chExt cx="228600" cy="228600"/>
          </a:xfrm>
        </p:grpSpPr>
        <p:cxnSp>
          <p:nvCxnSpPr>
            <p:cNvPr id="98" name="Straight Connector 97"/>
            <p:cNvCxnSpPr/>
            <p:nvPr/>
          </p:nvCxnSpPr>
          <p:spPr>
            <a:xfrm rot="54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8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36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72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90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4" name="Group 161"/>
          <p:cNvGrpSpPr>
            <a:grpSpLocks/>
          </p:cNvGrpSpPr>
          <p:nvPr/>
        </p:nvGrpSpPr>
        <p:grpSpPr bwMode="auto">
          <a:xfrm>
            <a:off x="6873745" y="3243261"/>
            <a:ext cx="228600" cy="228600"/>
            <a:chOff x="5583518" y="1047750"/>
            <a:chExt cx="228600" cy="228600"/>
          </a:xfrm>
        </p:grpSpPr>
        <p:cxnSp>
          <p:nvCxnSpPr>
            <p:cNvPr id="105" name="Straight Connector 104"/>
            <p:cNvCxnSpPr/>
            <p:nvPr/>
          </p:nvCxnSpPr>
          <p:spPr>
            <a:xfrm rot="54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rot="18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36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72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90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11" name="Group 168"/>
          <p:cNvGrpSpPr>
            <a:grpSpLocks/>
          </p:cNvGrpSpPr>
          <p:nvPr/>
        </p:nvGrpSpPr>
        <p:grpSpPr bwMode="auto">
          <a:xfrm>
            <a:off x="6206995" y="2524126"/>
            <a:ext cx="131763" cy="133351"/>
            <a:chOff x="5583518" y="1047750"/>
            <a:chExt cx="228600" cy="228600"/>
          </a:xfrm>
        </p:grpSpPr>
        <p:cxnSp>
          <p:nvCxnSpPr>
            <p:cNvPr id="112" name="Straight Connector 111"/>
            <p:cNvCxnSpPr/>
            <p:nvPr/>
          </p:nvCxnSpPr>
          <p:spPr>
            <a:xfrm rot="5400000">
              <a:off x="5584896"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rot="18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3600000">
              <a:off x="5584896"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7200000">
              <a:off x="5584896"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90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18" name="Group 175"/>
          <p:cNvGrpSpPr>
            <a:grpSpLocks/>
          </p:cNvGrpSpPr>
          <p:nvPr/>
        </p:nvGrpSpPr>
        <p:grpSpPr bwMode="auto">
          <a:xfrm>
            <a:off x="6126032" y="2752723"/>
            <a:ext cx="152400" cy="152400"/>
            <a:chOff x="5583518" y="1047750"/>
            <a:chExt cx="228600" cy="228600"/>
          </a:xfrm>
        </p:grpSpPr>
        <p:cxnSp>
          <p:nvCxnSpPr>
            <p:cNvPr id="119" name="Straight Connector 118"/>
            <p:cNvCxnSpPr/>
            <p:nvPr/>
          </p:nvCxnSpPr>
          <p:spPr>
            <a:xfrm rot="54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36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72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90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25" name="Oval 124"/>
          <p:cNvSpPr/>
          <p:nvPr/>
        </p:nvSpPr>
        <p:spPr>
          <a:xfrm>
            <a:off x="6892795" y="3876673"/>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6" name="Oval 125"/>
          <p:cNvSpPr/>
          <p:nvPr/>
        </p:nvSpPr>
        <p:spPr>
          <a:xfrm>
            <a:off x="6087932" y="3633787"/>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7" name="Oval 126"/>
          <p:cNvSpPr/>
          <p:nvPr/>
        </p:nvSpPr>
        <p:spPr>
          <a:xfrm>
            <a:off x="6811832" y="3662361"/>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8" name="Oval 127"/>
          <p:cNvSpPr/>
          <p:nvPr/>
        </p:nvSpPr>
        <p:spPr>
          <a:xfrm>
            <a:off x="7192832" y="3667123"/>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9" name="Oval 128"/>
          <p:cNvSpPr/>
          <p:nvPr/>
        </p:nvSpPr>
        <p:spPr>
          <a:xfrm>
            <a:off x="5973632" y="3971923"/>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0" name="Oval 129"/>
          <p:cNvSpPr/>
          <p:nvPr/>
        </p:nvSpPr>
        <p:spPr>
          <a:xfrm>
            <a:off x="6892795" y="4124323"/>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1" name="Oval 130"/>
          <p:cNvSpPr/>
          <p:nvPr/>
        </p:nvSpPr>
        <p:spPr>
          <a:xfrm>
            <a:off x="6587995" y="4048123"/>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2" name="Oval 131"/>
          <p:cNvSpPr/>
          <p:nvPr/>
        </p:nvSpPr>
        <p:spPr>
          <a:xfrm>
            <a:off x="6130795" y="3819523"/>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3" name="TextBox 132"/>
          <p:cNvSpPr txBox="1"/>
          <p:nvPr/>
        </p:nvSpPr>
        <p:spPr>
          <a:xfrm>
            <a:off x="1695322" y="184153"/>
            <a:ext cx="3246437" cy="830997"/>
          </a:xfrm>
          <a:prstGeom prst="rect">
            <a:avLst/>
          </a:prstGeom>
          <a:noFill/>
        </p:spPr>
        <p:txBody>
          <a:bodyPr>
            <a:spAutoFit/>
          </a:bodyPr>
          <a:lstStyle/>
          <a:p>
            <a:pPr algn="ctr">
              <a:defRPr/>
            </a:pPr>
            <a:r>
              <a:rPr lang="en-US" sz="2400" b="1" dirty="0">
                <a:solidFill>
                  <a:prstClr val="black"/>
                </a:solidFill>
                <a:cs typeface="Arial" pitchFamily="34" charset="0"/>
              </a:rPr>
              <a:t>Atmospheric River Observatory</a:t>
            </a:r>
          </a:p>
        </p:txBody>
      </p:sp>
      <p:grpSp>
        <p:nvGrpSpPr>
          <p:cNvPr id="134" name="Group 223"/>
          <p:cNvGrpSpPr>
            <a:grpSpLocks/>
          </p:cNvGrpSpPr>
          <p:nvPr/>
        </p:nvGrpSpPr>
        <p:grpSpPr bwMode="auto">
          <a:xfrm>
            <a:off x="3078032" y="6038851"/>
            <a:ext cx="3733800" cy="461665"/>
            <a:chOff x="3062288" y="6005512"/>
            <a:chExt cx="3733800" cy="461367"/>
          </a:xfrm>
        </p:grpSpPr>
        <p:cxnSp>
          <p:nvCxnSpPr>
            <p:cNvPr id="135" name="Straight Arrow Connector 134"/>
            <p:cNvCxnSpPr/>
            <p:nvPr/>
          </p:nvCxnSpPr>
          <p:spPr>
            <a:xfrm>
              <a:off x="3062288" y="6235552"/>
              <a:ext cx="3733800" cy="1586"/>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3481388" y="6005512"/>
              <a:ext cx="2895600" cy="461367"/>
            </a:xfrm>
            <a:prstGeom prst="rect">
              <a:avLst/>
            </a:prstGeom>
            <a:noFill/>
          </p:spPr>
          <p:txBody>
            <a:bodyPr>
              <a:spAutoFit/>
            </a:bodyPr>
            <a:lstStyle/>
            <a:p>
              <a:pPr>
                <a:defRPr/>
              </a:pPr>
              <a:r>
                <a:rPr lang="en-US" sz="1200" dirty="0">
                  <a:solidFill>
                    <a:prstClr val="black"/>
                  </a:solidFill>
                  <a:cs typeface="Arial" pitchFamily="34" charset="0"/>
                </a:rPr>
                <a:t>0-50 km between wind profiler/GPS-met site and S-PROF precipitation profiler</a:t>
              </a:r>
            </a:p>
          </p:txBody>
        </p:sp>
      </p:grpSp>
      <p:sp>
        <p:nvSpPr>
          <p:cNvPr id="137" name="Freeform 136"/>
          <p:cNvSpPr/>
          <p:nvPr/>
        </p:nvSpPr>
        <p:spPr>
          <a:xfrm>
            <a:off x="4949698" y="4529138"/>
            <a:ext cx="3162300" cy="746125"/>
          </a:xfrm>
          <a:custGeom>
            <a:avLst/>
            <a:gdLst>
              <a:gd name="connsiteX0" fmla="*/ 0 w 1909618"/>
              <a:gd name="connsiteY0" fmla="*/ 378691 h 378691"/>
              <a:gd name="connsiteX1" fmla="*/ 318655 w 1909618"/>
              <a:gd name="connsiteY1" fmla="*/ 157019 h 378691"/>
              <a:gd name="connsiteX2" fmla="*/ 914400 w 1909618"/>
              <a:gd name="connsiteY2" fmla="*/ 18473 h 378691"/>
              <a:gd name="connsiteX3" fmla="*/ 1745673 w 1909618"/>
              <a:gd name="connsiteY3" fmla="*/ 267855 h 378691"/>
              <a:gd name="connsiteX4" fmla="*/ 1898073 w 1909618"/>
              <a:gd name="connsiteY4" fmla="*/ 378691 h 378691"/>
              <a:gd name="connsiteX5" fmla="*/ 1898073 w 1909618"/>
              <a:gd name="connsiteY5" fmla="*/ 378691 h 378691"/>
              <a:gd name="connsiteX0" fmla="*/ 0 w 1898073"/>
              <a:gd name="connsiteY0" fmla="*/ 397164 h 397164"/>
              <a:gd name="connsiteX1" fmla="*/ 318655 w 1898073"/>
              <a:gd name="connsiteY1" fmla="*/ 175492 h 397164"/>
              <a:gd name="connsiteX2" fmla="*/ 1295812 w 1898073"/>
              <a:gd name="connsiteY2" fmla="*/ 18473 h 397164"/>
              <a:gd name="connsiteX3" fmla="*/ 1745673 w 1898073"/>
              <a:gd name="connsiteY3" fmla="*/ 286328 h 397164"/>
              <a:gd name="connsiteX4" fmla="*/ 1898073 w 1898073"/>
              <a:gd name="connsiteY4" fmla="*/ 397164 h 397164"/>
              <a:gd name="connsiteX5" fmla="*/ 1898073 w 1898073"/>
              <a:gd name="connsiteY5" fmla="*/ 397164 h 397164"/>
              <a:gd name="connsiteX0" fmla="*/ 0 w 1898073"/>
              <a:gd name="connsiteY0" fmla="*/ 395563 h 395563"/>
              <a:gd name="connsiteX1" fmla="*/ 477405 w 1898073"/>
              <a:gd name="connsiteY1" fmla="*/ 183496 h 395563"/>
              <a:gd name="connsiteX2" fmla="*/ 1295812 w 1898073"/>
              <a:gd name="connsiteY2" fmla="*/ 16872 h 395563"/>
              <a:gd name="connsiteX3" fmla="*/ 1745673 w 1898073"/>
              <a:gd name="connsiteY3" fmla="*/ 284727 h 395563"/>
              <a:gd name="connsiteX4" fmla="*/ 1898073 w 1898073"/>
              <a:gd name="connsiteY4" fmla="*/ 395563 h 395563"/>
              <a:gd name="connsiteX5" fmla="*/ 1898073 w 1898073"/>
              <a:gd name="connsiteY5" fmla="*/ 395563 h 395563"/>
              <a:gd name="connsiteX0" fmla="*/ 0 w 1898073"/>
              <a:gd name="connsiteY0" fmla="*/ 402506 h 402506"/>
              <a:gd name="connsiteX1" fmla="*/ 613807 w 1898073"/>
              <a:gd name="connsiteY1" fmla="*/ 148782 h 402506"/>
              <a:gd name="connsiteX2" fmla="*/ 1295812 w 1898073"/>
              <a:gd name="connsiteY2" fmla="*/ 23815 h 402506"/>
              <a:gd name="connsiteX3" fmla="*/ 1745673 w 1898073"/>
              <a:gd name="connsiteY3" fmla="*/ 291670 h 402506"/>
              <a:gd name="connsiteX4" fmla="*/ 1898073 w 1898073"/>
              <a:gd name="connsiteY4" fmla="*/ 402506 h 402506"/>
              <a:gd name="connsiteX5" fmla="*/ 1898073 w 1898073"/>
              <a:gd name="connsiteY5" fmla="*/ 402506 h 402506"/>
              <a:gd name="connsiteX0" fmla="*/ 0 w 1898073"/>
              <a:gd name="connsiteY0" fmla="*/ 399519 h 399519"/>
              <a:gd name="connsiteX1" fmla="*/ 613807 w 1898073"/>
              <a:gd name="connsiteY1" fmla="*/ 145795 h 399519"/>
              <a:gd name="connsiteX2" fmla="*/ 1295812 w 1898073"/>
              <a:gd name="connsiteY2" fmla="*/ 20828 h 399519"/>
              <a:gd name="connsiteX3" fmla="*/ 1773218 w 1898073"/>
              <a:gd name="connsiteY3" fmla="*/ 270764 h 399519"/>
              <a:gd name="connsiteX4" fmla="*/ 1898073 w 1898073"/>
              <a:gd name="connsiteY4" fmla="*/ 399519 h 399519"/>
              <a:gd name="connsiteX5" fmla="*/ 1898073 w 1898073"/>
              <a:gd name="connsiteY5" fmla="*/ 399519 h 399519"/>
              <a:gd name="connsiteX0" fmla="*/ 0 w 2114221"/>
              <a:gd name="connsiteY0" fmla="*/ 399519 h 399519"/>
              <a:gd name="connsiteX1" fmla="*/ 613807 w 2114221"/>
              <a:gd name="connsiteY1" fmla="*/ 145795 h 399519"/>
              <a:gd name="connsiteX2" fmla="*/ 1295812 w 2114221"/>
              <a:gd name="connsiteY2" fmla="*/ 20828 h 399519"/>
              <a:gd name="connsiteX3" fmla="*/ 1773218 w 2114221"/>
              <a:gd name="connsiteY3" fmla="*/ 270764 h 399519"/>
              <a:gd name="connsiteX4" fmla="*/ 1898073 w 2114221"/>
              <a:gd name="connsiteY4" fmla="*/ 399519 h 399519"/>
              <a:gd name="connsiteX5" fmla="*/ 2114221 w 2114221"/>
              <a:gd name="connsiteY5" fmla="*/ 395732 h 399519"/>
              <a:gd name="connsiteX0" fmla="*/ 102300 w 2216521"/>
              <a:gd name="connsiteY0" fmla="*/ 399519 h 438019"/>
              <a:gd name="connsiteX1" fmla="*/ 102301 w 2216521"/>
              <a:gd name="connsiteY1" fmla="*/ 395732 h 438019"/>
              <a:gd name="connsiteX2" fmla="*/ 716107 w 2216521"/>
              <a:gd name="connsiteY2" fmla="*/ 145795 h 438019"/>
              <a:gd name="connsiteX3" fmla="*/ 1398112 w 2216521"/>
              <a:gd name="connsiteY3" fmla="*/ 20828 h 438019"/>
              <a:gd name="connsiteX4" fmla="*/ 1875518 w 2216521"/>
              <a:gd name="connsiteY4" fmla="*/ 270764 h 438019"/>
              <a:gd name="connsiteX5" fmla="*/ 2000373 w 2216521"/>
              <a:gd name="connsiteY5" fmla="*/ 399519 h 438019"/>
              <a:gd name="connsiteX6" fmla="*/ 2216521 w 2216521"/>
              <a:gd name="connsiteY6" fmla="*/ 395732 h 438019"/>
              <a:gd name="connsiteX0" fmla="*/ 375103 w 2489324"/>
              <a:gd name="connsiteY0" fmla="*/ 399519 h 407724"/>
              <a:gd name="connsiteX1" fmla="*/ 375104 w 2489324"/>
              <a:gd name="connsiteY1" fmla="*/ 395732 h 407724"/>
              <a:gd name="connsiteX2" fmla="*/ 988910 w 2489324"/>
              <a:gd name="connsiteY2" fmla="*/ 145795 h 407724"/>
              <a:gd name="connsiteX3" fmla="*/ 1670915 w 2489324"/>
              <a:gd name="connsiteY3" fmla="*/ 20828 h 407724"/>
              <a:gd name="connsiteX4" fmla="*/ 2148321 w 2489324"/>
              <a:gd name="connsiteY4" fmla="*/ 270764 h 407724"/>
              <a:gd name="connsiteX5" fmla="*/ 2273176 w 2489324"/>
              <a:gd name="connsiteY5" fmla="*/ 399519 h 407724"/>
              <a:gd name="connsiteX6" fmla="*/ 2489324 w 2489324"/>
              <a:gd name="connsiteY6" fmla="*/ 395732 h 407724"/>
              <a:gd name="connsiteX0" fmla="*/ 375103 w 2489324"/>
              <a:gd name="connsiteY0" fmla="*/ 399519 h 407724"/>
              <a:gd name="connsiteX1" fmla="*/ 375104 w 2489324"/>
              <a:gd name="connsiteY1" fmla="*/ 395732 h 407724"/>
              <a:gd name="connsiteX2" fmla="*/ 988910 w 2489324"/>
              <a:gd name="connsiteY2" fmla="*/ 145795 h 407724"/>
              <a:gd name="connsiteX3" fmla="*/ 1670915 w 2489324"/>
              <a:gd name="connsiteY3" fmla="*/ 20828 h 407724"/>
              <a:gd name="connsiteX4" fmla="*/ 2148321 w 2489324"/>
              <a:gd name="connsiteY4" fmla="*/ 270764 h 407724"/>
              <a:gd name="connsiteX5" fmla="*/ 2352923 w 2489324"/>
              <a:gd name="connsiteY5" fmla="*/ 312420 h 407724"/>
              <a:gd name="connsiteX6" fmla="*/ 2489324 w 2489324"/>
              <a:gd name="connsiteY6" fmla="*/ 395732 h 407724"/>
              <a:gd name="connsiteX0" fmla="*/ 375103 w 2830327"/>
              <a:gd name="connsiteY0" fmla="*/ 399519 h 407724"/>
              <a:gd name="connsiteX1" fmla="*/ 375104 w 2830327"/>
              <a:gd name="connsiteY1" fmla="*/ 395732 h 407724"/>
              <a:gd name="connsiteX2" fmla="*/ 988910 w 2830327"/>
              <a:gd name="connsiteY2" fmla="*/ 145795 h 407724"/>
              <a:gd name="connsiteX3" fmla="*/ 1670915 w 2830327"/>
              <a:gd name="connsiteY3" fmla="*/ 20828 h 407724"/>
              <a:gd name="connsiteX4" fmla="*/ 2148321 w 2830327"/>
              <a:gd name="connsiteY4" fmla="*/ 270764 h 407724"/>
              <a:gd name="connsiteX5" fmla="*/ 2352923 w 2830327"/>
              <a:gd name="connsiteY5" fmla="*/ 312420 h 407724"/>
              <a:gd name="connsiteX6" fmla="*/ 2830327 w 2830327"/>
              <a:gd name="connsiteY6" fmla="*/ 354076 h 40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0327" h="407724">
                <a:moveTo>
                  <a:pt x="375103" y="399519"/>
                </a:moveTo>
                <a:cubicBezTo>
                  <a:pt x="375103" y="398257"/>
                  <a:pt x="0" y="407724"/>
                  <a:pt x="375104" y="395732"/>
                </a:cubicBezTo>
                <a:cubicBezTo>
                  <a:pt x="477405" y="353445"/>
                  <a:pt x="772942" y="208279"/>
                  <a:pt x="988910" y="145795"/>
                </a:cubicBezTo>
                <a:cubicBezTo>
                  <a:pt x="1204879" y="83311"/>
                  <a:pt x="1477680" y="0"/>
                  <a:pt x="1670915" y="20828"/>
                </a:cubicBezTo>
                <a:cubicBezTo>
                  <a:pt x="1864150" y="41656"/>
                  <a:pt x="2034653" y="222165"/>
                  <a:pt x="2148321" y="270764"/>
                </a:cubicBezTo>
                <a:cubicBezTo>
                  <a:pt x="2261989" y="319363"/>
                  <a:pt x="2332114" y="290961"/>
                  <a:pt x="2352923" y="312420"/>
                </a:cubicBezTo>
                <a:lnTo>
                  <a:pt x="2830327" y="354076"/>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138" name="TextBox 198"/>
          <p:cNvSpPr txBox="1">
            <a:spLocks noChangeArrowheads="1"/>
          </p:cNvSpPr>
          <p:nvPr/>
        </p:nvSpPr>
        <p:spPr bwMode="auto">
          <a:xfrm rot="-1800000">
            <a:off x="5686688" y="4765468"/>
            <a:ext cx="7072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0"/>
              </a:spcBef>
              <a:spcAft>
                <a:spcPct val="0"/>
              </a:spcAft>
            </a:pPr>
            <a:r>
              <a:rPr lang="en-US" sz="1600" i="1">
                <a:solidFill>
                  <a:srgbClr val="000000"/>
                </a:solidFill>
                <a:latin typeface="Angsana New" pitchFamily="18" charset="-34"/>
                <a:cs typeface="Angsana New" pitchFamily="18" charset="-34"/>
              </a:rPr>
              <a:t>Mountain</a:t>
            </a:r>
          </a:p>
        </p:txBody>
      </p:sp>
      <p:grpSp>
        <p:nvGrpSpPr>
          <p:cNvPr id="139" name="Group 200"/>
          <p:cNvGrpSpPr>
            <a:grpSpLocks/>
          </p:cNvGrpSpPr>
          <p:nvPr/>
        </p:nvGrpSpPr>
        <p:grpSpPr bwMode="auto">
          <a:xfrm>
            <a:off x="6349871" y="3219448"/>
            <a:ext cx="228600" cy="228600"/>
            <a:chOff x="5583518" y="1047750"/>
            <a:chExt cx="228600" cy="228600"/>
          </a:xfrm>
        </p:grpSpPr>
        <p:cxnSp>
          <p:nvCxnSpPr>
            <p:cNvPr id="140" name="Straight Connector 139"/>
            <p:cNvCxnSpPr/>
            <p:nvPr/>
          </p:nvCxnSpPr>
          <p:spPr>
            <a:xfrm rot="54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18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rot="36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rot="72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90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46" name="Group 207"/>
          <p:cNvGrpSpPr>
            <a:grpSpLocks/>
          </p:cNvGrpSpPr>
          <p:nvPr/>
        </p:nvGrpSpPr>
        <p:grpSpPr bwMode="auto">
          <a:xfrm>
            <a:off x="5916483" y="3271836"/>
            <a:ext cx="228600" cy="228600"/>
            <a:chOff x="5583518" y="1047750"/>
            <a:chExt cx="228600" cy="228600"/>
          </a:xfrm>
        </p:grpSpPr>
        <p:cxnSp>
          <p:nvCxnSpPr>
            <p:cNvPr id="147" name="Straight Connector 146"/>
            <p:cNvCxnSpPr/>
            <p:nvPr/>
          </p:nvCxnSpPr>
          <p:spPr>
            <a:xfrm rot="54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18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36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rot="72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rot="90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53" name="Group 214"/>
          <p:cNvGrpSpPr>
            <a:grpSpLocks/>
          </p:cNvGrpSpPr>
          <p:nvPr/>
        </p:nvGrpSpPr>
        <p:grpSpPr bwMode="auto">
          <a:xfrm>
            <a:off x="6354632" y="2905123"/>
            <a:ext cx="152400" cy="152400"/>
            <a:chOff x="5583518" y="1047750"/>
            <a:chExt cx="228600" cy="228600"/>
          </a:xfrm>
        </p:grpSpPr>
        <p:cxnSp>
          <p:nvCxnSpPr>
            <p:cNvPr id="154" name="Straight Connector 153"/>
            <p:cNvCxnSpPr/>
            <p:nvPr/>
          </p:nvCxnSpPr>
          <p:spPr>
            <a:xfrm rot="54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rot="18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36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rot="72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rot="9000000">
              <a:off x="5583518" y="1162050"/>
              <a:ext cx="2286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60" name="Rectangle 159"/>
          <p:cNvSpPr/>
          <p:nvPr/>
        </p:nvSpPr>
        <p:spPr>
          <a:xfrm>
            <a:off x="6587995" y="4367211"/>
            <a:ext cx="304800" cy="1381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1" name="TextBox 222"/>
          <p:cNvSpPr txBox="1">
            <a:spLocks noChangeArrowheads="1"/>
          </p:cNvSpPr>
          <p:nvPr/>
        </p:nvSpPr>
        <p:spPr bwMode="auto">
          <a:xfrm>
            <a:off x="1557208" y="5186366"/>
            <a:ext cx="5389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0"/>
              </a:spcBef>
              <a:spcAft>
                <a:spcPct val="0"/>
              </a:spcAft>
            </a:pPr>
            <a:r>
              <a:rPr lang="en-US" sz="1600" i="1">
                <a:solidFill>
                  <a:srgbClr val="000000"/>
                </a:solidFill>
                <a:latin typeface="Angsana New" pitchFamily="18" charset="-34"/>
                <a:cs typeface="Angsana New" pitchFamily="18" charset="-34"/>
              </a:rPr>
              <a:t>Ocean</a:t>
            </a:r>
          </a:p>
        </p:txBody>
      </p:sp>
      <p:cxnSp>
        <p:nvCxnSpPr>
          <p:cNvPr id="162" name="Straight Connector 161"/>
          <p:cNvCxnSpPr/>
          <p:nvPr/>
        </p:nvCxnSpPr>
        <p:spPr>
          <a:xfrm>
            <a:off x="2701795" y="5267323"/>
            <a:ext cx="25082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3" name="TextBox 162"/>
          <p:cNvSpPr txBox="1"/>
          <p:nvPr/>
        </p:nvSpPr>
        <p:spPr>
          <a:xfrm>
            <a:off x="7178545" y="4291013"/>
            <a:ext cx="1143000" cy="646331"/>
          </a:xfrm>
          <a:prstGeom prst="rect">
            <a:avLst/>
          </a:prstGeom>
          <a:noFill/>
        </p:spPr>
        <p:txBody>
          <a:bodyPr>
            <a:spAutoFit/>
          </a:bodyPr>
          <a:lstStyle/>
          <a:p>
            <a:pPr algn="ctr">
              <a:defRPr/>
            </a:pPr>
            <a:r>
              <a:rPr lang="en-US" dirty="0">
                <a:solidFill>
                  <a:prstClr val="black"/>
                </a:solidFill>
                <a:cs typeface="Arial" pitchFamily="34" charset="0"/>
              </a:rPr>
              <a:t>Rain shadow</a:t>
            </a:r>
          </a:p>
        </p:txBody>
      </p:sp>
      <p:sp>
        <p:nvSpPr>
          <p:cNvPr id="164" name="Rectangle 163"/>
          <p:cNvSpPr/>
          <p:nvPr/>
        </p:nvSpPr>
        <p:spPr>
          <a:xfrm>
            <a:off x="5256083" y="800099"/>
            <a:ext cx="457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5" name="Right Triangle 164"/>
          <p:cNvSpPr/>
          <p:nvPr/>
        </p:nvSpPr>
        <p:spPr>
          <a:xfrm flipV="1">
            <a:off x="5627557" y="2019299"/>
            <a:ext cx="1219200" cy="6096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6" name="Isosceles Triangle 319"/>
          <p:cNvSpPr/>
          <p:nvPr/>
        </p:nvSpPr>
        <p:spPr>
          <a:xfrm flipV="1">
            <a:off x="6688013" y="2171700"/>
            <a:ext cx="104775" cy="2157413"/>
          </a:xfrm>
          <a:prstGeom prst="triangle">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7" name="TextBox 166"/>
          <p:cNvSpPr txBox="1"/>
          <p:nvPr/>
        </p:nvSpPr>
        <p:spPr>
          <a:xfrm>
            <a:off x="6922957" y="2271712"/>
            <a:ext cx="990600" cy="400110"/>
          </a:xfrm>
          <a:prstGeom prst="rect">
            <a:avLst/>
          </a:prstGeom>
          <a:noFill/>
        </p:spPr>
        <p:txBody>
          <a:bodyPr>
            <a:spAutoFit/>
          </a:bodyPr>
          <a:lstStyle/>
          <a:p>
            <a:pPr algn="ctr">
              <a:defRPr/>
            </a:pPr>
            <a:r>
              <a:rPr lang="en-US" sz="1000" dirty="0">
                <a:solidFill>
                  <a:prstClr val="black"/>
                </a:solidFill>
                <a:cs typeface="Arial" pitchFamily="34" charset="0"/>
              </a:rPr>
              <a:t>S-PROF data up to 10 km MSL</a:t>
            </a:r>
          </a:p>
        </p:txBody>
      </p:sp>
      <p:cxnSp>
        <p:nvCxnSpPr>
          <p:cNvPr id="168" name="Straight Connector 167"/>
          <p:cNvCxnSpPr/>
          <p:nvPr/>
        </p:nvCxnSpPr>
        <p:spPr>
          <a:xfrm flipV="1">
            <a:off x="6813420" y="2371729"/>
            <a:ext cx="152400" cy="28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9" name="Rectangle 168"/>
          <p:cNvSpPr/>
          <p:nvPr/>
        </p:nvSpPr>
        <p:spPr>
          <a:xfrm>
            <a:off x="5243019" y="822325"/>
            <a:ext cx="457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0" name="Right Triangle 169"/>
          <p:cNvSpPr/>
          <p:nvPr/>
        </p:nvSpPr>
        <p:spPr>
          <a:xfrm flipV="1">
            <a:off x="5614494" y="2041525"/>
            <a:ext cx="1219200" cy="6096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1" name="Right Triangle 170"/>
          <p:cNvSpPr/>
          <p:nvPr/>
        </p:nvSpPr>
        <p:spPr>
          <a:xfrm flipV="1">
            <a:off x="5627561" y="1871251"/>
            <a:ext cx="1219200" cy="6096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2" name="Right Triangle 171"/>
          <p:cNvSpPr/>
          <p:nvPr/>
        </p:nvSpPr>
        <p:spPr>
          <a:xfrm flipV="1">
            <a:off x="5496931" y="1884769"/>
            <a:ext cx="1219200" cy="6096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3" name="Parallelogram 172"/>
          <p:cNvSpPr/>
          <p:nvPr/>
        </p:nvSpPr>
        <p:spPr>
          <a:xfrm flipH="1">
            <a:off x="7014670" y="262344"/>
            <a:ext cx="1828800" cy="1676400"/>
          </a:xfrm>
          <a:prstGeom prst="parallelogram">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74" name="TextBox 173"/>
          <p:cNvSpPr txBox="1"/>
          <p:nvPr/>
        </p:nvSpPr>
        <p:spPr>
          <a:xfrm>
            <a:off x="5690695" y="109944"/>
            <a:ext cx="1143000" cy="369888"/>
          </a:xfrm>
          <a:prstGeom prst="rect">
            <a:avLst/>
          </a:prstGeom>
          <a:noFill/>
        </p:spPr>
        <p:txBody>
          <a:bodyPr>
            <a:spAutoFit/>
          </a:bodyPr>
          <a:lstStyle/>
          <a:p>
            <a:pPr algn="ctr">
              <a:defRPr/>
            </a:pPr>
            <a:r>
              <a:rPr lang="en-US" b="1" dirty="0">
                <a:solidFill>
                  <a:prstClr val="black"/>
                </a:solidFill>
                <a:cs typeface="Arial" pitchFamily="34" charset="0"/>
              </a:rPr>
              <a:t>Plan view</a:t>
            </a:r>
          </a:p>
        </p:txBody>
      </p:sp>
      <p:sp>
        <p:nvSpPr>
          <p:cNvPr id="175" name="Oval 174"/>
          <p:cNvSpPr/>
          <p:nvPr/>
        </p:nvSpPr>
        <p:spPr>
          <a:xfrm rot="19800000">
            <a:off x="7276609" y="327432"/>
            <a:ext cx="268287" cy="817562"/>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6" name="Oval 175"/>
          <p:cNvSpPr/>
          <p:nvPr/>
        </p:nvSpPr>
        <p:spPr>
          <a:xfrm rot="20400000">
            <a:off x="8273558" y="500469"/>
            <a:ext cx="266700" cy="1087438"/>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7" name="TextBox 176"/>
          <p:cNvSpPr txBox="1"/>
          <p:nvPr/>
        </p:nvSpPr>
        <p:spPr>
          <a:xfrm>
            <a:off x="7548070" y="338544"/>
            <a:ext cx="685800" cy="400050"/>
          </a:xfrm>
          <a:prstGeom prst="rect">
            <a:avLst/>
          </a:prstGeom>
          <a:noFill/>
        </p:spPr>
        <p:txBody>
          <a:bodyPr>
            <a:spAutoFit/>
          </a:bodyPr>
          <a:lstStyle/>
          <a:p>
            <a:pPr algn="ctr">
              <a:defRPr/>
            </a:pPr>
            <a:r>
              <a:rPr lang="en-US" sz="1000" dirty="0">
                <a:solidFill>
                  <a:prstClr val="black"/>
                </a:solidFill>
                <a:cs typeface="Arial" pitchFamily="34" charset="0"/>
              </a:rPr>
              <a:t>Rain shadow</a:t>
            </a:r>
          </a:p>
        </p:txBody>
      </p:sp>
      <p:sp>
        <p:nvSpPr>
          <p:cNvPr id="178" name="TextBox 177"/>
          <p:cNvSpPr txBox="1"/>
          <p:nvPr/>
        </p:nvSpPr>
        <p:spPr>
          <a:xfrm rot="3660000" flipH="1">
            <a:off x="6963077" y="631439"/>
            <a:ext cx="809625" cy="246062"/>
          </a:xfrm>
          <a:prstGeom prst="rect">
            <a:avLst/>
          </a:prstGeom>
          <a:noFill/>
        </p:spPr>
        <p:txBody>
          <a:bodyPr>
            <a:spAutoFit/>
          </a:bodyPr>
          <a:lstStyle/>
          <a:p>
            <a:pPr algn="ctr">
              <a:defRPr/>
            </a:pPr>
            <a:r>
              <a:rPr lang="en-US" sz="1000" b="1" dirty="0">
                <a:solidFill>
                  <a:prstClr val="black"/>
                </a:solidFill>
                <a:cs typeface="Arial" pitchFamily="34" charset="0"/>
              </a:rPr>
              <a:t>Heavy rain</a:t>
            </a:r>
          </a:p>
        </p:txBody>
      </p:sp>
      <p:sp>
        <p:nvSpPr>
          <p:cNvPr id="179" name="Pentagon 178"/>
          <p:cNvSpPr/>
          <p:nvPr/>
        </p:nvSpPr>
        <p:spPr>
          <a:xfrm rot="20100000">
            <a:off x="5314957" y="365532"/>
            <a:ext cx="4189413" cy="1276350"/>
          </a:xfrm>
          <a:prstGeom prst="homePlate">
            <a:avLst/>
          </a:prstGeom>
          <a:solidFill>
            <a:srgbClr val="4F81B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0" name="TextBox 179"/>
          <p:cNvSpPr txBox="1"/>
          <p:nvPr/>
        </p:nvSpPr>
        <p:spPr>
          <a:xfrm rot="4020000">
            <a:off x="7986221" y="927507"/>
            <a:ext cx="779462" cy="246063"/>
          </a:xfrm>
          <a:prstGeom prst="rect">
            <a:avLst/>
          </a:prstGeom>
          <a:noFill/>
        </p:spPr>
        <p:txBody>
          <a:bodyPr>
            <a:spAutoFit/>
          </a:bodyPr>
          <a:lstStyle/>
          <a:p>
            <a:pPr algn="ctr">
              <a:defRPr/>
            </a:pPr>
            <a:r>
              <a:rPr lang="en-US" sz="1000" b="1" dirty="0">
                <a:solidFill>
                  <a:prstClr val="black"/>
                </a:solidFill>
                <a:cs typeface="Arial" pitchFamily="34" charset="0"/>
              </a:rPr>
              <a:t>Heavy rain</a:t>
            </a:r>
          </a:p>
        </p:txBody>
      </p:sp>
      <p:sp>
        <p:nvSpPr>
          <p:cNvPr id="181" name="TextBox 180"/>
          <p:cNvSpPr txBox="1"/>
          <p:nvPr/>
        </p:nvSpPr>
        <p:spPr>
          <a:xfrm rot="20100000">
            <a:off x="5516071" y="602070"/>
            <a:ext cx="1471613" cy="307975"/>
          </a:xfrm>
          <a:prstGeom prst="rect">
            <a:avLst/>
          </a:prstGeom>
          <a:noFill/>
        </p:spPr>
        <p:txBody>
          <a:bodyPr>
            <a:spAutoFit/>
          </a:bodyPr>
          <a:lstStyle/>
          <a:p>
            <a:pPr algn="ctr">
              <a:defRPr/>
            </a:pPr>
            <a:r>
              <a:rPr lang="en-US" sz="1400" dirty="0">
                <a:solidFill>
                  <a:prstClr val="black"/>
                </a:solidFill>
                <a:cs typeface="Arial" pitchFamily="34" charset="0"/>
              </a:rPr>
              <a:t>Atmos. Riv.</a:t>
            </a:r>
          </a:p>
        </p:txBody>
      </p:sp>
      <p:grpSp>
        <p:nvGrpSpPr>
          <p:cNvPr id="182" name="Group 243"/>
          <p:cNvGrpSpPr>
            <a:grpSpLocks/>
          </p:cNvGrpSpPr>
          <p:nvPr/>
        </p:nvGrpSpPr>
        <p:grpSpPr bwMode="auto">
          <a:xfrm rot="-1200000">
            <a:off x="6495559" y="1011645"/>
            <a:ext cx="403225" cy="157163"/>
            <a:chOff x="5283862" y="1290804"/>
            <a:chExt cx="402568" cy="156996"/>
          </a:xfrm>
        </p:grpSpPr>
        <p:cxnSp>
          <p:nvCxnSpPr>
            <p:cNvPr id="183" name="Straight Connector 182"/>
            <p:cNvCxnSpPr/>
            <p:nvPr/>
          </p:nvCxnSpPr>
          <p:spPr>
            <a:xfrm>
              <a:off x="5303194" y="1444024"/>
              <a:ext cx="3803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6600000">
              <a:off x="5283504" y="1366623"/>
              <a:ext cx="1522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6600000">
              <a:off x="5357302" y="1363122"/>
              <a:ext cx="1522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6600000">
              <a:off x="5435433" y="1366261"/>
              <a:ext cx="1522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6600000">
              <a:off x="5205374" y="1363483"/>
              <a:ext cx="1522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8" name="TextBox 187"/>
          <p:cNvSpPr txBox="1"/>
          <p:nvPr/>
        </p:nvSpPr>
        <p:spPr>
          <a:xfrm>
            <a:off x="6405070" y="1176745"/>
            <a:ext cx="838200" cy="646113"/>
          </a:xfrm>
          <a:prstGeom prst="rect">
            <a:avLst/>
          </a:prstGeom>
          <a:noFill/>
        </p:spPr>
        <p:txBody>
          <a:bodyPr>
            <a:spAutoFit/>
          </a:bodyPr>
          <a:lstStyle/>
          <a:p>
            <a:pPr algn="ctr">
              <a:defRPr/>
            </a:pPr>
            <a:r>
              <a:rPr lang="en-US" sz="1200" dirty="0">
                <a:solidFill>
                  <a:prstClr val="black"/>
                </a:solidFill>
                <a:cs typeface="Arial" pitchFamily="34" charset="0"/>
              </a:rPr>
              <a:t>Wind direction in AR</a:t>
            </a:r>
          </a:p>
        </p:txBody>
      </p:sp>
      <p:sp>
        <p:nvSpPr>
          <p:cNvPr id="189" name="Rectangle 188"/>
          <p:cNvSpPr/>
          <p:nvPr/>
        </p:nvSpPr>
        <p:spPr>
          <a:xfrm>
            <a:off x="7243270" y="-42456"/>
            <a:ext cx="1295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90" name="Straight Connector 189"/>
          <p:cNvCxnSpPr/>
          <p:nvPr/>
        </p:nvCxnSpPr>
        <p:spPr>
          <a:xfrm flipV="1">
            <a:off x="7619509" y="763995"/>
            <a:ext cx="661987" cy="3397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2" name="Rectangle 191"/>
          <p:cNvSpPr/>
          <p:nvPr/>
        </p:nvSpPr>
        <p:spPr>
          <a:xfrm>
            <a:off x="5704983" y="109944"/>
            <a:ext cx="3200400" cy="1905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93" name="Snip Single Corner Rectangle 192"/>
          <p:cNvSpPr/>
          <p:nvPr/>
        </p:nvSpPr>
        <p:spPr>
          <a:xfrm rot="19980000">
            <a:off x="7371858" y="-9118"/>
            <a:ext cx="1568450" cy="800100"/>
          </a:xfrm>
          <a:prstGeom prst="snip1Rect">
            <a:avLst>
              <a:gd name="adj" fmla="val 49559"/>
            </a:avLst>
          </a:prstGeom>
          <a:solidFill>
            <a:srgbClr val="FFFF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94" name="Snip Single Corner Rectangle 193"/>
          <p:cNvSpPr/>
          <p:nvPr/>
        </p:nvSpPr>
        <p:spPr>
          <a:xfrm rot="19980000">
            <a:off x="8370395" y="486183"/>
            <a:ext cx="1081088" cy="498475"/>
          </a:xfrm>
          <a:prstGeom prst="snip1Rect">
            <a:avLst>
              <a:gd name="adj" fmla="val 49559"/>
            </a:avLst>
          </a:prstGeom>
          <a:solidFill>
            <a:srgbClr val="FFFF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95" name="TextBox 194"/>
          <p:cNvSpPr txBox="1"/>
          <p:nvPr/>
        </p:nvSpPr>
        <p:spPr>
          <a:xfrm rot="20100000">
            <a:off x="7438534" y="751294"/>
            <a:ext cx="884237" cy="400050"/>
          </a:xfrm>
          <a:prstGeom prst="rect">
            <a:avLst/>
          </a:prstGeom>
          <a:noFill/>
        </p:spPr>
        <p:txBody>
          <a:bodyPr>
            <a:spAutoFit/>
          </a:bodyPr>
          <a:lstStyle/>
          <a:p>
            <a:pPr algn="ctr">
              <a:defRPr/>
            </a:pPr>
            <a:r>
              <a:rPr lang="en-US" sz="1000" dirty="0">
                <a:solidFill>
                  <a:prstClr val="black"/>
                </a:solidFill>
                <a:cs typeface="Arial" pitchFamily="34" charset="0"/>
              </a:rPr>
              <a:t>Dividing streamline</a:t>
            </a:r>
          </a:p>
        </p:txBody>
      </p:sp>
      <p:sp>
        <p:nvSpPr>
          <p:cNvPr id="196" name="TextBox 306"/>
          <p:cNvSpPr txBox="1">
            <a:spLocks noChangeArrowheads="1"/>
          </p:cNvSpPr>
          <p:nvPr/>
        </p:nvSpPr>
        <p:spPr bwMode="auto">
          <a:xfrm>
            <a:off x="7595695" y="1557745"/>
            <a:ext cx="6937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0"/>
              </a:spcBef>
              <a:spcAft>
                <a:spcPct val="0"/>
              </a:spcAft>
            </a:pPr>
            <a:r>
              <a:rPr lang="en-US" sz="1400" i="1">
                <a:solidFill>
                  <a:srgbClr val="000000"/>
                </a:solidFill>
                <a:latin typeface="Angsana New" pitchFamily="18" charset="-34"/>
                <a:cs typeface="Angsana New" pitchFamily="18" charset="-34"/>
              </a:rPr>
              <a:t>Mountains</a:t>
            </a:r>
          </a:p>
        </p:txBody>
      </p:sp>
      <p:cxnSp>
        <p:nvCxnSpPr>
          <p:cNvPr id="197" name="Straight Arrow Connector 196"/>
          <p:cNvCxnSpPr/>
          <p:nvPr/>
        </p:nvCxnSpPr>
        <p:spPr>
          <a:xfrm flipV="1">
            <a:off x="8129096" y="1410108"/>
            <a:ext cx="398463" cy="2238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rot="16200000" flipV="1">
            <a:off x="7328995" y="1214844"/>
            <a:ext cx="6096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9" name="Rectangle 198"/>
          <p:cNvSpPr/>
          <p:nvPr/>
        </p:nvSpPr>
        <p:spPr>
          <a:xfrm rot="16200000">
            <a:off x="8281495" y="-1185456"/>
            <a:ext cx="6096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200" name="Straight Arrow Connector 199"/>
          <p:cNvCxnSpPr/>
          <p:nvPr/>
        </p:nvCxnSpPr>
        <p:spPr>
          <a:xfrm rot="16200000" flipV="1">
            <a:off x="5842302" y="1177538"/>
            <a:ext cx="1143000" cy="531813"/>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1" name="TextBox 200"/>
          <p:cNvSpPr txBox="1"/>
          <p:nvPr/>
        </p:nvSpPr>
        <p:spPr>
          <a:xfrm rot="3900000">
            <a:off x="5848652" y="1366451"/>
            <a:ext cx="919163" cy="260350"/>
          </a:xfrm>
          <a:prstGeom prst="rect">
            <a:avLst/>
          </a:prstGeom>
          <a:noFill/>
        </p:spPr>
        <p:txBody>
          <a:bodyPr wrap="none">
            <a:spAutoFit/>
          </a:bodyPr>
          <a:lstStyle/>
          <a:p>
            <a:pPr>
              <a:defRPr/>
            </a:pPr>
            <a:r>
              <a:rPr lang="en-US" sz="1100" dirty="0">
                <a:solidFill>
                  <a:prstClr val="black"/>
                </a:solidFill>
                <a:cs typeface="Arial" pitchFamily="34" charset="0"/>
              </a:rPr>
              <a:t>400 km wide</a:t>
            </a:r>
          </a:p>
        </p:txBody>
      </p:sp>
      <p:sp>
        <p:nvSpPr>
          <p:cNvPr id="202" name="Oval 201"/>
          <p:cNvSpPr/>
          <p:nvPr/>
        </p:nvSpPr>
        <p:spPr>
          <a:xfrm>
            <a:off x="7033720" y="448082"/>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3" name="Oval 202"/>
          <p:cNvSpPr/>
          <p:nvPr/>
        </p:nvSpPr>
        <p:spPr>
          <a:xfrm>
            <a:off x="7186120" y="1067207"/>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4" name="Oval 203"/>
          <p:cNvSpPr/>
          <p:nvPr/>
        </p:nvSpPr>
        <p:spPr>
          <a:xfrm>
            <a:off x="7338520" y="1686332"/>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5" name="TextBox 204"/>
          <p:cNvSpPr txBox="1"/>
          <p:nvPr/>
        </p:nvSpPr>
        <p:spPr>
          <a:xfrm>
            <a:off x="7367096" y="1710144"/>
            <a:ext cx="561975" cy="338138"/>
          </a:xfrm>
          <a:prstGeom prst="rect">
            <a:avLst/>
          </a:prstGeom>
          <a:noFill/>
        </p:spPr>
        <p:txBody>
          <a:bodyPr wrap="none">
            <a:spAutoFit/>
          </a:bodyPr>
          <a:lstStyle/>
          <a:p>
            <a:pPr>
              <a:defRPr/>
            </a:pPr>
            <a:r>
              <a:rPr lang="en-US" sz="1600" b="1" dirty="0">
                <a:solidFill>
                  <a:prstClr val="black"/>
                </a:solidFill>
                <a:cs typeface="Arial" pitchFamily="34" charset="0"/>
              </a:rPr>
              <a:t>ARO</a:t>
            </a:r>
          </a:p>
        </p:txBody>
      </p:sp>
      <p:cxnSp>
        <p:nvCxnSpPr>
          <p:cNvPr id="206" name="Straight Connector 205"/>
          <p:cNvCxnSpPr/>
          <p:nvPr/>
        </p:nvCxnSpPr>
        <p:spPr>
          <a:xfrm flipV="1">
            <a:off x="6839542" y="2302056"/>
            <a:ext cx="152400" cy="28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7" name="Rectangle 206"/>
          <p:cNvSpPr/>
          <p:nvPr/>
        </p:nvSpPr>
        <p:spPr>
          <a:xfrm>
            <a:off x="230061" y="114303"/>
            <a:ext cx="8688388" cy="633090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8" name="Right Triangle 207"/>
          <p:cNvSpPr/>
          <p:nvPr/>
        </p:nvSpPr>
        <p:spPr>
          <a:xfrm flipV="1">
            <a:off x="5563748" y="2040452"/>
            <a:ext cx="1219200" cy="6096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9" name="TextBox 208"/>
          <p:cNvSpPr txBox="1"/>
          <p:nvPr/>
        </p:nvSpPr>
        <p:spPr>
          <a:xfrm>
            <a:off x="364827" y="925058"/>
            <a:ext cx="3996964" cy="1754326"/>
          </a:xfrm>
          <a:prstGeom prst="rect">
            <a:avLst/>
          </a:prstGeom>
          <a:solidFill>
            <a:schemeClr val="bg1"/>
          </a:solidFill>
          <a:ln w="6350">
            <a:solidFill>
              <a:schemeClr val="tx1"/>
            </a:solidFill>
          </a:ln>
        </p:spPr>
        <p:txBody>
          <a:bodyPr wrap="square" rtlCol="0">
            <a:spAutoFit/>
          </a:bodyPr>
          <a:lstStyle/>
          <a:p>
            <a:r>
              <a:rPr lang="en-US" dirty="0" smtClean="0"/>
              <a:t>Concept: The product of </a:t>
            </a:r>
            <a:r>
              <a:rPr lang="en-US" i="1" dirty="0" smtClean="0"/>
              <a:t>Integrated Water Vapor </a:t>
            </a:r>
            <a:r>
              <a:rPr lang="en-US" dirty="0" smtClean="0"/>
              <a:t>with </a:t>
            </a:r>
            <a:r>
              <a:rPr lang="en-US" i="1" dirty="0" smtClean="0"/>
              <a:t>Upslope Wind</a:t>
            </a:r>
            <a:r>
              <a:rPr lang="en-US" dirty="0" smtClean="0"/>
              <a:t> can be related to the precipitation and cloud measurements at mountaintop.</a:t>
            </a:r>
            <a:r>
              <a:rPr lang="en-US" i="1" dirty="0" smtClean="0"/>
              <a:t> </a:t>
            </a:r>
            <a:endParaRPr lang="en-US" i="1" dirty="0" smtClean="0"/>
          </a:p>
          <a:p>
            <a:endParaRPr lang="en-US" i="1" dirty="0"/>
          </a:p>
          <a:p>
            <a:r>
              <a:rPr lang="en-US" dirty="0" smtClean="0"/>
              <a:t>Its an approximation to </a:t>
            </a:r>
            <a:r>
              <a:rPr lang="en-US" i="1" dirty="0" smtClean="0"/>
              <a:t>IVT</a:t>
            </a:r>
            <a:endParaRPr lang="en-US" i="1" dirty="0"/>
          </a:p>
        </p:txBody>
      </p:sp>
      <p:sp>
        <p:nvSpPr>
          <p:cNvPr id="210" name="TextBox 209"/>
          <p:cNvSpPr txBox="1"/>
          <p:nvPr/>
        </p:nvSpPr>
        <p:spPr>
          <a:xfrm>
            <a:off x="2036473" y="5872119"/>
            <a:ext cx="597536" cy="400110"/>
          </a:xfrm>
          <a:prstGeom prst="rect">
            <a:avLst/>
          </a:prstGeom>
          <a:noFill/>
        </p:spPr>
        <p:txBody>
          <a:bodyPr wrap="none" rtlCol="0">
            <a:spAutoFit/>
          </a:bodyPr>
          <a:lstStyle/>
          <a:p>
            <a:r>
              <a:rPr lang="en-US" sz="2000" b="1"/>
              <a:t>BBY</a:t>
            </a:r>
            <a:endParaRPr lang="en-US" sz="2000" b="1" dirty="0"/>
          </a:p>
        </p:txBody>
      </p:sp>
      <p:sp>
        <p:nvSpPr>
          <p:cNvPr id="211" name="TextBox 210"/>
          <p:cNvSpPr txBox="1"/>
          <p:nvPr/>
        </p:nvSpPr>
        <p:spPr>
          <a:xfrm>
            <a:off x="6434076" y="5602506"/>
            <a:ext cx="574901" cy="400110"/>
          </a:xfrm>
          <a:prstGeom prst="rect">
            <a:avLst/>
          </a:prstGeom>
          <a:noFill/>
        </p:spPr>
        <p:txBody>
          <a:bodyPr wrap="none" rtlCol="0">
            <a:spAutoFit/>
          </a:bodyPr>
          <a:lstStyle/>
          <a:p>
            <a:r>
              <a:rPr lang="en-US" sz="2000" b="1" smtClean="0"/>
              <a:t>CZC</a:t>
            </a:r>
            <a:endParaRPr lang="en-US" sz="2000" b="1" dirty="0"/>
          </a:p>
        </p:txBody>
      </p:sp>
    </p:spTree>
    <p:extLst>
      <p:ext uri="{BB962C8B-B14F-4D97-AF65-F5344CB8AC3E}">
        <p14:creationId xmlns:p14="http://schemas.microsoft.com/office/powerpoint/2010/main" val="39768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Dominance of Synoptic and Mesoscales</a:t>
            </a:r>
            <a:endParaRPr lang="en-US" dirty="0"/>
          </a:p>
        </p:txBody>
      </p:sp>
      <p:sp>
        <p:nvSpPr>
          <p:cNvPr id="4" name="Footer Placeholder 3"/>
          <p:cNvSpPr>
            <a:spLocks noGrp="1"/>
          </p:cNvSpPr>
          <p:nvPr>
            <p:ph type="ftr" sz="quarter" idx="11"/>
          </p:nvPr>
        </p:nvSpPr>
        <p:spPr/>
        <p:txBody>
          <a:bodyPr/>
          <a:lstStyle/>
          <a:p>
            <a:r>
              <a:rPr lang="en-US" smtClean="0"/>
              <a:t>Martin, A.</a:t>
            </a:r>
            <a:endParaRPr lang="en-US" dirty="0"/>
          </a:p>
        </p:txBody>
      </p:sp>
      <p:sp>
        <p:nvSpPr>
          <p:cNvPr id="5" name="Slide Number Placeholder 4"/>
          <p:cNvSpPr>
            <a:spLocks noGrp="1"/>
          </p:cNvSpPr>
          <p:nvPr>
            <p:ph type="sldNum" sz="quarter" idx="12"/>
          </p:nvPr>
        </p:nvSpPr>
        <p:spPr/>
        <p:txBody>
          <a:bodyPr/>
          <a:lstStyle/>
          <a:p>
            <a:fld id="{09CE8620-E2AA-5A41-BB92-6712DCA84FDB}" type="slidenum">
              <a:rPr lang="en-US" smtClean="0"/>
              <a:pPr/>
              <a:t>11</a:t>
            </a:fld>
            <a:endParaRPr lang="en-US" dirty="0"/>
          </a:p>
        </p:txBody>
      </p:sp>
      <p:grpSp>
        <p:nvGrpSpPr>
          <p:cNvPr id="12" name="Group 11"/>
          <p:cNvGrpSpPr>
            <a:grpSpLocks/>
          </p:cNvGrpSpPr>
          <p:nvPr/>
        </p:nvGrpSpPr>
        <p:grpSpPr bwMode="auto">
          <a:xfrm>
            <a:off x="309182" y="1873458"/>
            <a:ext cx="6233814" cy="3795323"/>
            <a:chOff x="1447800" y="228600"/>
            <a:chExt cx="6248400" cy="3200393"/>
          </a:xfrm>
        </p:grpSpPr>
        <p:pic>
          <p:nvPicPr>
            <p:cNvPr id="13" name="Picture 1"/>
            <p:cNvPicPr>
              <a:picLocks noChangeAspect="1"/>
            </p:cNvPicPr>
            <p:nvPr/>
          </p:nvPicPr>
          <p:blipFill>
            <a:blip r:embed="rId2">
              <a:extLst>
                <a:ext uri="{28A0092B-C50C-407E-A947-70E740481C1C}">
                  <a14:useLocalDpi xmlns:a14="http://schemas.microsoft.com/office/drawing/2010/main" val="0"/>
                </a:ext>
              </a:extLst>
            </a:blip>
            <a:srcRect l="10297" t="11908" r="10968" b="59737"/>
            <a:stretch>
              <a:fillRect/>
            </a:stretch>
          </p:blipFill>
          <p:spPr bwMode="auto">
            <a:xfrm>
              <a:off x="1454150" y="228600"/>
              <a:ext cx="6242050" cy="2909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
            <p:cNvPicPr>
              <a:picLocks noChangeAspect="1"/>
            </p:cNvPicPr>
            <p:nvPr/>
          </p:nvPicPr>
          <p:blipFill>
            <a:blip r:embed="rId2">
              <a:extLst>
                <a:ext uri="{28A0092B-C50C-407E-A947-70E740481C1C}">
                  <a14:useLocalDpi xmlns:a14="http://schemas.microsoft.com/office/drawing/2010/main" val="0"/>
                </a:ext>
              </a:extLst>
            </a:blip>
            <a:srcRect l="10297" t="64838" r="10968" b="31651"/>
            <a:stretch>
              <a:fillRect/>
            </a:stretch>
          </p:blipFill>
          <p:spPr bwMode="auto">
            <a:xfrm>
              <a:off x="1447800" y="3068775"/>
              <a:ext cx="6242050" cy="36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Box 18"/>
          <p:cNvSpPr txBox="1"/>
          <p:nvPr/>
        </p:nvSpPr>
        <p:spPr>
          <a:xfrm>
            <a:off x="585040" y="1315190"/>
            <a:ext cx="5857375" cy="584775"/>
          </a:xfrm>
          <a:prstGeom prst="rect">
            <a:avLst/>
          </a:prstGeom>
          <a:noFill/>
        </p:spPr>
        <p:txBody>
          <a:bodyPr wrap="square" rtlCol="0">
            <a:spAutoFit/>
          </a:bodyPr>
          <a:lstStyle/>
          <a:p>
            <a:r>
              <a:rPr lang="en-US" sz="1600" b="1" dirty="0" smtClean="0"/>
              <a:t>Relationship between coast storm-total bulk upslope flux (BUF – x axis) and mountaintop storm-total precipitation (y axis).</a:t>
            </a:r>
          </a:p>
        </p:txBody>
      </p:sp>
      <p:sp>
        <p:nvSpPr>
          <p:cNvPr id="3" name="Rectangle 2"/>
          <p:cNvSpPr/>
          <p:nvPr/>
        </p:nvSpPr>
        <p:spPr>
          <a:xfrm>
            <a:off x="2044700" y="5422900"/>
            <a:ext cx="3022600" cy="245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83782" y="2458234"/>
            <a:ext cx="275858" cy="2188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p:cNvSpPr txBox="1"/>
              <p:nvPr/>
            </p:nvSpPr>
            <p:spPr>
              <a:xfrm>
                <a:off x="723900" y="5422900"/>
                <a:ext cx="4404732" cy="357534"/>
              </a:xfrm>
              <a:prstGeom prst="rect">
                <a:avLst/>
              </a:prstGeom>
              <a:noFill/>
            </p:spPr>
            <p:txBody>
              <a:bodyPr wrap="none" rtlCol="0">
                <a:spAutoFit/>
              </a:bodyPr>
              <a:lstStyle/>
              <a:p>
                <a:r>
                  <a:rPr lang="en-US" sz="1600" dirty="0" smtClean="0">
                    <a:latin typeface="Times New Roman" charset="0"/>
                    <a:ea typeface="Times New Roman" charset="0"/>
                    <a:cs typeface="Times New Roman" charset="0"/>
                  </a:rPr>
                  <a:t>B</a:t>
                </a:r>
                <a:r>
                  <a:rPr lang="en-US" sz="1200" dirty="0" smtClean="0">
                    <a:latin typeface="Times New Roman" charset="0"/>
                    <a:ea typeface="Times New Roman" charset="0"/>
                    <a:cs typeface="Times New Roman" charset="0"/>
                  </a:rPr>
                  <a:t>ulk</a:t>
                </a:r>
                <a:r>
                  <a:rPr lang="en-US" sz="1600" dirty="0" smtClean="0">
                    <a:latin typeface="Times New Roman" charset="0"/>
                    <a:ea typeface="Times New Roman" charset="0"/>
                    <a:cs typeface="Times New Roman" charset="0"/>
                  </a:rPr>
                  <a:t> U</a:t>
                </a:r>
                <a:r>
                  <a:rPr lang="en-US" sz="1200" dirty="0" smtClean="0">
                    <a:latin typeface="Times New Roman" charset="0"/>
                    <a:ea typeface="Times New Roman" charset="0"/>
                    <a:cs typeface="Times New Roman" charset="0"/>
                  </a:rPr>
                  <a:t>pslope</a:t>
                </a:r>
                <a:r>
                  <a:rPr lang="en-US" sz="1600" dirty="0" smtClean="0">
                    <a:latin typeface="Times New Roman" charset="0"/>
                    <a:ea typeface="Times New Roman" charset="0"/>
                    <a:cs typeface="Times New Roman" charset="0"/>
                  </a:rPr>
                  <a:t> F</a:t>
                </a:r>
                <a:r>
                  <a:rPr lang="en-US" sz="1200" dirty="0" smtClean="0">
                    <a:latin typeface="Times New Roman" charset="0"/>
                    <a:ea typeface="Times New Roman" charset="0"/>
                    <a:cs typeface="Times New Roman" charset="0"/>
                  </a:rPr>
                  <a:t>lux</a:t>
                </a:r>
                <a:r>
                  <a:rPr lang="en-US" sz="1600" dirty="0" smtClean="0">
                    <a:latin typeface="Times New Roman" charset="0"/>
                    <a:ea typeface="Times New Roman" charset="0"/>
                    <a:cs typeface="Times New Roman" charset="0"/>
                  </a:rPr>
                  <a:t>  = =  </a:t>
                </a:r>
                <a14:m>
                  <m:oMath xmlns:m="http://schemas.openxmlformats.org/officeDocument/2006/math">
                    <m:r>
                      <a:rPr lang="en-US" sz="1600" b="0" i="1" smtClean="0">
                        <a:latin typeface="Cambria Math" charset="0"/>
                        <a:ea typeface="Times New Roman" charset="0"/>
                        <a:cs typeface="Times New Roman" charset="0"/>
                      </a:rPr>
                      <m:t>𝐼𝑊𝑉</m:t>
                    </m:r>
                    <m:r>
                      <a:rPr lang="en-US" sz="1600" i="1">
                        <a:latin typeface="Cambria Math" charset="0"/>
                        <a:ea typeface="Times New Roman" charset="0"/>
                        <a:cs typeface="Times New Roman" charset="0"/>
                      </a:rPr>
                      <m:t>∗</m:t>
                    </m:r>
                    <m:sSub>
                      <m:sSubPr>
                        <m:ctrlPr>
                          <a:rPr lang="en-US" sz="1600" i="1" smtClean="0">
                            <a:latin typeface="Cambria Math" charset="0"/>
                            <a:ea typeface="Times New Roman" charset="0"/>
                            <a:cs typeface="Times New Roman" charset="0"/>
                          </a:rPr>
                        </m:ctrlPr>
                      </m:sSubPr>
                      <m:e>
                        <m:r>
                          <a:rPr lang="en-US" sz="1600" b="0" i="1" smtClean="0">
                            <a:latin typeface="Cambria Math" charset="0"/>
                            <a:ea typeface="Times New Roman" charset="0"/>
                            <a:cs typeface="Times New Roman" charset="0"/>
                          </a:rPr>
                          <m:t>𝑢</m:t>
                        </m:r>
                      </m:e>
                      <m:sub>
                        <m:r>
                          <a:rPr lang="en-US" sz="1600" b="0" i="1" smtClean="0">
                            <a:latin typeface="Cambria Math" charset="0"/>
                            <a:ea typeface="Times New Roman" charset="0"/>
                            <a:cs typeface="Times New Roman" charset="0"/>
                          </a:rPr>
                          <m:t>𝑢𝑝</m:t>
                        </m:r>
                        <m:r>
                          <a:rPr lang="en-US" sz="1600" b="0" i="1" smtClean="0">
                            <a:latin typeface="Cambria Math" charset="0"/>
                            <a:ea typeface="Times New Roman" charset="0"/>
                            <a:cs typeface="Times New Roman" charset="0"/>
                          </a:rPr>
                          <m:t>,   </m:t>
                        </m:r>
                        <m:r>
                          <a:rPr lang="en-US" sz="1600" b="0" i="1" smtClean="0">
                            <a:latin typeface="Cambria Math" charset="0"/>
                            <a:ea typeface="Times New Roman" charset="0"/>
                            <a:cs typeface="Times New Roman" charset="0"/>
                          </a:rPr>
                          <m:t>𝑐𝑡𝑙</m:t>
                        </m:r>
                      </m:sub>
                    </m:sSub>
                  </m:oMath>
                </a14:m>
                <a:r>
                  <a:rPr lang="en-US" sz="1600" dirty="0" smtClean="0">
                    <a:latin typeface="Times New Roman" charset="0"/>
                    <a:ea typeface="Times New Roman" charset="0"/>
                    <a:cs typeface="Times New Roman" charset="0"/>
                  </a:rPr>
                  <a:t> (cm m s</a:t>
                </a:r>
                <a:r>
                  <a:rPr lang="en-US" sz="1600" baseline="30000" dirty="0" smtClean="0">
                    <a:latin typeface="Times New Roman" charset="0"/>
                    <a:ea typeface="Times New Roman" charset="0"/>
                    <a:cs typeface="Times New Roman" charset="0"/>
                  </a:rPr>
                  <a:t>-1</a:t>
                </a:r>
                <a:r>
                  <a:rPr lang="en-US" sz="1600" dirty="0" smtClean="0">
                    <a:latin typeface="Times New Roman" charset="0"/>
                    <a:ea typeface="Times New Roman" charset="0"/>
                    <a:cs typeface="Times New Roman" charset="0"/>
                  </a:rPr>
                  <a:t> </a:t>
                </a:r>
                <a:r>
                  <a:rPr lang="en-US" sz="1600" dirty="0" err="1" smtClean="0">
                    <a:latin typeface="Times New Roman" charset="0"/>
                    <a:ea typeface="Times New Roman" charset="0"/>
                    <a:cs typeface="Times New Roman" charset="0"/>
                  </a:rPr>
                  <a:t>hr</a:t>
                </a:r>
                <a:r>
                  <a:rPr lang="en-US" sz="1600" dirty="0" smtClean="0">
                    <a:latin typeface="Times New Roman" charset="0"/>
                    <a:ea typeface="Times New Roman" charset="0"/>
                    <a:cs typeface="Times New Roman" charset="0"/>
                  </a:rPr>
                  <a:t>)</a:t>
                </a:r>
                <a:endParaRPr lang="en-US" sz="1600" dirty="0">
                  <a:latin typeface="Times New Roman" charset="0"/>
                  <a:ea typeface="Times New Roman" charset="0"/>
                  <a:cs typeface="Times New Roman"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723900" y="5422900"/>
                <a:ext cx="4404732" cy="357534"/>
              </a:xfrm>
              <a:prstGeom prst="rect">
                <a:avLst/>
              </a:prstGeom>
              <a:blipFill rotWithShape="0">
                <a:blip r:embed="rId3"/>
                <a:stretch>
                  <a:fillRect l="-831" t="-31034" b="-79310"/>
                </a:stretch>
              </a:blipFill>
            </p:spPr>
            <p:txBody>
              <a:bodyPr/>
              <a:lstStyle/>
              <a:p>
                <a:r>
                  <a:rPr lang="en-US">
                    <a:noFill/>
                  </a:rPr>
                  <a:t> </a:t>
                </a:r>
              </a:p>
            </p:txBody>
          </p:sp>
        </mc:Fallback>
      </mc:AlternateContent>
      <p:sp>
        <p:nvSpPr>
          <p:cNvPr id="7" name="TextBox 6"/>
          <p:cNvSpPr txBox="1"/>
          <p:nvPr/>
        </p:nvSpPr>
        <p:spPr>
          <a:xfrm rot="16200000">
            <a:off x="-831429" y="3469707"/>
            <a:ext cx="2262158" cy="338554"/>
          </a:xfrm>
          <a:prstGeom prst="rect">
            <a:avLst/>
          </a:prstGeom>
          <a:noFill/>
        </p:spPr>
        <p:txBody>
          <a:bodyPr wrap="none" rtlCol="0">
            <a:spAutoFit/>
          </a:bodyPr>
          <a:lstStyle/>
          <a:p>
            <a:r>
              <a:rPr lang="en-US" sz="1600" dirty="0" smtClean="0">
                <a:latin typeface="Times New Roman" charset="0"/>
                <a:ea typeface="Times New Roman" charset="0"/>
                <a:cs typeface="Times New Roman" charset="0"/>
              </a:rPr>
              <a:t>Storm-total </a:t>
            </a:r>
            <a:r>
              <a:rPr lang="en-US" sz="1600" dirty="0" err="1" smtClean="0">
                <a:latin typeface="Times New Roman" charset="0"/>
                <a:ea typeface="Times New Roman" charset="0"/>
                <a:cs typeface="Times New Roman" charset="0"/>
              </a:rPr>
              <a:t>Precip</a:t>
            </a:r>
            <a:r>
              <a:rPr lang="en-US" sz="1600" dirty="0" smtClean="0">
                <a:latin typeface="Times New Roman" charset="0"/>
                <a:ea typeface="Times New Roman" charset="0"/>
                <a:cs typeface="Times New Roman" charset="0"/>
              </a:rPr>
              <a:t>. (mm)</a:t>
            </a:r>
            <a:endParaRPr lang="en-US" sz="1600" dirty="0">
              <a:latin typeface="Times New Roman" charset="0"/>
              <a:ea typeface="Times New Roman" charset="0"/>
              <a:cs typeface="Times New Roman" charset="0"/>
            </a:endParaRPr>
          </a:p>
        </p:txBody>
      </p:sp>
      <p:sp>
        <p:nvSpPr>
          <p:cNvPr id="8" name="TextBox 7"/>
          <p:cNvSpPr txBox="1"/>
          <p:nvPr/>
        </p:nvSpPr>
        <p:spPr>
          <a:xfrm>
            <a:off x="6536661" y="2184400"/>
            <a:ext cx="1978689" cy="2800767"/>
          </a:xfrm>
          <a:prstGeom prst="rect">
            <a:avLst/>
          </a:prstGeom>
          <a:noFill/>
        </p:spPr>
        <p:txBody>
          <a:bodyPr wrap="square" rtlCol="0">
            <a:spAutoFit/>
          </a:bodyPr>
          <a:lstStyle/>
          <a:p>
            <a:r>
              <a:rPr lang="en-US" sz="1600" dirty="0" smtClean="0">
                <a:latin typeface="Times New Roman" charset="0"/>
                <a:ea typeface="Times New Roman" charset="0"/>
                <a:cs typeface="Times New Roman" charset="0"/>
              </a:rPr>
              <a:t>Ralph et al. (2013)</a:t>
            </a:r>
          </a:p>
          <a:p>
            <a:r>
              <a:rPr lang="en-US" sz="1600" i="1" dirty="0" smtClean="0">
                <a:latin typeface="Times New Roman" charset="0"/>
                <a:ea typeface="Times New Roman" charset="0"/>
                <a:cs typeface="Times New Roman" charset="0"/>
              </a:rPr>
              <a:t>J. Hydrometeorology</a:t>
            </a:r>
          </a:p>
          <a:p>
            <a:endParaRPr lang="en-US" sz="1600" dirty="0">
              <a:latin typeface="Times New Roman" charset="0"/>
              <a:ea typeface="Times New Roman" charset="0"/>
              <a:cs typeface="Times New Roman" charset="0"/>
            </a:endParaRPr>
          </a:p>
          <a:p>
            <a:r>
              <a:rPr lang="en-US" sz="1600" dirty="0" smtClean="0">
                <a:latin typeface="Times New Roman" charset="0"/>
                <a:ea typeface="Times New Roman" charset="0"/>
                <a:cs typeface="Times New Roman" charset="0"/>
              </a:rPr>
              <a:t>Found that total rainfall at the ARO responded most strongly to the total water vapor driven up the mountain by the controlling layer wind.</a:t>
            </a:r>
            <a:endParaRPr lang="en-US" sz="1600" dirty="0">
              <a:latin typeface="Times New Roman" charset="0"/>
              <a:ea typeface="Times New Roman" charset="0"/>
              <a:cs typeface="Times New Roman" charset="0"/>
            </a:endParaRPr>
          </a:p>
        </p:txBody>
      </p:sp>
      <p:sp>
        <p:nvSpPr>
          <p:cNvPr id="9" name="Rectangle 8"/>
          <p:cNvSpPr/>
          <p:nvPr/>
        </p:nvSpPr>
        <p:spPr>
          <a:xfrm>
            <a:off x="2844800" y="2095500"/>
            <a:ext cx="609600" cy="22860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a:off x="4140200" y="2870200"/>
            <a:ext cx="12700" cy="1587500"/>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296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can the ARO be used to Improve Models?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Strategy (Martin et al., 2018 – </a:t>
            </a:r>
            <a:r>
              <a:rPr lang="en-US" i="1" dirty="0" smtClean="0"/>
              <a:t>J. Hydrometeorology</a:t>
            </a:r>
            <a:r>
              <a:rPr lang="en-US" dirty="0" smtClean="0"/>
              <a:t>):</a:t>
            </a:r>
          </a:p>
          <a:p>
            <a:r>
              <a:rPr lang="en-US" dirty="0" smtClean="0"/>
              <a:t>To first order, weather and climate models should simulate the correct precipitation (“response”) given a value of </a:t>
            </a:r>
            <a:r>
              <a:rPr lang="en-US" i="1" dirty="0" smtClean="0"/>
              <a:t>BUF</a:t>
            </a:r>
            <a:r>
              <a:rPr lang="en-US" dirty="0" smtClean="0"/>
              <a:t> (“forcing”) during ARs. We’ll test a low-resolution and high-resolution model. </a:t>
            </a:r>
            <a:r>
              <a:rPr lang="en-US" i="1" dirty="0" smtClean="0">
                <a:solidFill>
                  <a:srgbClr val="FF0000"/>
                </a:solidFill>
              </a:rPr>
              <a:t>Step 2</a:t>
            </a:r>
          </a:p>
          <a:p>
            <a:endParaRPr lang="en-US" dirty="0" smtClean="0"/>
          </a:p>
          <a:p>
            <a:r>
              <a:rPr lang="en-US" dirty="0" smtClean="0"/>
              <a:t>If we can isolate the simulated </a:t>
            </a:r>
            <a:r>
              <a:rPr lang="en-US" i="1" dirty="0" smtClean="0"/>
              <a:t>BUF</a:t>
            </a:r>
            <a:r>
              <a:rPr lang="en-US" dirty="0" smtClean="0"/>
              <a:t> (“forcing”), the remaining error in precipitation (“response”) can give information about how to improve the modeled microscales. </a:t>
            </a:r>
            <a:r>
              <a:rPr lang="en-US" i="1" dirty="0">
                <a:solidFill>
                  <a:srgbClr val="FF0000"/>
                </a:solidFill>
              </a:rPr>
              <a:t>Step 3</a:t>
            </a:r>
            <a:endParaRPr lang="en-US" dirty="0" smtClean="0"/>
          </a:p>
          <a:p>
            <a:endParaRPr lang="en-US" dirty="0"/>
          </a:p>
          <a:p>
            <a:r>
              <a:rPr lang="en-US" dirty="0" smtClean="0"/>
              <a:t>Because </a:t>
            </a:r>
            <a:r>
              <a:rPr lang="en-US" i="1" dirty="0" smtClean="0"/>
              <a:t>BUF</a:t>
            </a:r>
            <a:r>
              <a:rPr lang="en-US" dirty="0" smtClean="0"/>
              <a:t> is actually a combination of the synoptic and mesoscales after adjustment of the AR by mountains has occurred, we must also make sure the model simulated AR vapor transport is correct far upstream of the ARO. </a:t>
            </a:r>
            <a:r>
              <a:rPr lang="en-US" i="1" dirty="0">
                <a:solidFill>
                  <a:srgbClr val="FF0000"/>
                </a:solidFill>
              </a:rPr>
              <a:t>Step 1</a:t>
            </a:r>
          </a:p>
        </p:txBody>
      </p:sp>
      <p:sp>
        <p:nvSpPr>
          <p:cNvPr id="4" name="Footer Placeholder 3"/>
          <p:cNvSpPr>
            <a:spLocks noGrp="1"/>
          </p:cNvSpPr>
          <p:nvPr>
            <p:ph type="ftr" sz="quarter" idx="11"/>
          </p:nvPr>
        </p:nvSpPr>
        <p:spPr/>
        <p:txBody>
          <a:bodyPr/>
          <a:lstStyle/>
          <a:p>
            <a:r>
              <a:rPr lang="en-US" smtClean="0"/>
              <a:t>Martin, A.</a:t>
            </a:r>
            <a:endParaRPr lang="en-US" dirty="0"/>
          </a:p>
        </p:txBody>
      </p:sp>
      <p:sp>
        <p:nvSpPr>
          <p:cNvPr id="5" name="Slide Number Placeholder 4"/>
          <p:cNvSpPr>
            <a:spLocks noGrp="1"/>
          </p:cNvSpPr>
          <p:nvPr>
            <p:ph type="sldNum" sz="quarter" idx="12"/>
          </p:nvPr>
        </p:nvSpPr>
        <p:spPr/>
        <p:txBody>
          <a:bodyPr/>
          <a:lstStyle/>
          <a:p>
            <a:fld id="{09CE8620-E2AA-5A41-BB92-6712DCA84FDB}" type="slidenum">
              <a:rPr lang="en-US" smtClean="0"/>
              <a:pPr/>
              <a:t>12</a:t>
            </a:fld>
            <a:endParaRPr lang="en-US" dirty="0"/>
          </a:p>
        </p:txBody>
      </p:sp>
    </p:spTree>
    <p:extLst>
      <p:ext uri="{BB962C8B-B14F-4D97-AF65-F5344CB8AC3E}">
        <p14:creationId xmlns:p14="http://schemas.microsoft.com/office/powerpoint/2010/main" val="2558509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a:t>Step 1: Evaluating Model Simulations of ARs before they reach the </a:t>
            </a:r>
            <a:r>
              <a:rPr lang="en-US" sz="3100" dirty="0" smtClean="0"/>
              <a:t>ARO</a:t>
            </a:r>
            <a:endParaRPr lang="en-US" dirty="0"/>
          </a:p>
        </p:txBody>
      </p:sp>
      <p:sp>
        <p:nvSpPr>
          <p:cNvPr id="4" name="Footer Placeholder 3"/>
          <p:cNvSpPr>
            <a:spLocks noGrp="1"/>
          </p:cNvSpPr>
          <p:nvPr>
            <p:ph type="ftr" sz="quarter" idx="11"/>
          </p:nvPr>
        </p:nvSpPr>
        <p:spPr/>
        <p:txBody>
          <a:bodyPr/>
          <a:lstStyle/>
          <a:p>
            <a:r>
              <a:rPr lang="en-US" smtClean="0"/>
              <a:t>Martin, A.</a:t>
            </a:r>
            <a:endParaRPr lang="en-US" dirty="0"/>
          </a:p>
        </p:txBody>
      </p:sp>
      <p:sp>
        <p:nvSpPr>
          <p:cNvPr id="5" name="Slide Number Placeholder 4"/>
          <p:cNvSpPr>
            <a:spLocks noGrp="1"/>
          </p:cNvSpPr>
          <p:nvPr>
            <p:ph type="sldNum" sz="quarter" idx="12"/>
          </p:nvPr>
        </p:nvSpPr>
        <p:spPr/>
        <p:txBody>
          <a:bodyPr/>
          <a:lstStyle/>
          <a:p>
            <a:fld id="{09CE8620-E2AA-5A41-BB92-6712DCA84FDB}" type="slidenum">
              <a:rPr lang="en-US" smtClean="0"/>
              <a:pPr/>
              <a:t>13</a:t>
            </a:fld>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9419" t="30382" r="30970" b="41319"/>
          <a:stretch/>
        </p:blipFill>
        <p:spPr>
          <a:xfrm>
            <a:off x="3606800" y="2324100"/>
            <a:ext cx="1955800" cy="2070100"/>
          </a:xfrm>
          <a:prstGeom prst="rect">
            <a:avLst/>
          </a:prstGeom>
        </p:spPr>
      </p:pic>
      <p:sp>
        <p:nvSpPr>
          <p:cNvPr id="9" name="TextBox 8"/>
          <p:cNvSpPr txBox="1"/>
          <p:nvPr/>
        </p:nvSpPr>
        <p:spPr>
          <a:xfrm>
            <a:off x="3721075" y="2004839"/>
            <a:ext cx="1701107" cy="523220"/>
          </a:xfrm>
          <a:prstGeom prst="rect">
            <a:avLst/>
          </a:prstGeom>
          <a:solidFill>
            <a:schemeClr val="bg1"/>
          </a:solidFill>
          <a:ln>
            <a:noFill/>
          </a:ln>
        </p:spPr>
        <p:txBody>
          <a:bodyPr wrap="none" rtlCol="0">
            <a:spAutoFit/>
          </a:bodyPr>
          <a:lstStyle/>
          <a:p>
            <a:r>
              <a:rPr lang="en-US" sz="1400" dirty="0" smtClean="0">
                <a:latin typeface="Times New Roman" charset="0"/>
                <a:ea typeface="Times New Roman" charset="0"/>
                <a:cs typeface="Times New Roman" charset="0"/>
              </a:rPr>
              <a:t>Obs. vapor transport </a:t>
            </a:r>
          </a:p>
          <a:p>
            <a:r>
              <a:rPr lang="en-US" sz="1400" dirty="0" smtClean="0">
                <a:latin typeface="Times New Roman" charset="0"/>
                <a:ea typeface="Times New Roman" charset="0"/>
                <a:cs typeface="Times New Roman" charset="0"/>
              </a:rPr>
              <a:t>(blue – kg  m</a:t>
            </a:r>
            <a:r>
              <a:rPr lang="en-US" sz="1400" baseline="30000" dirty="0" smtClean="0">
                <a:latin typeface="Times New Roman" charset="0"/>
                <a:ea typeface="Times New Roman" charset="0"/>
                <a:cs typeface="Times New Roman" charset="0"/>
              </a:rPr>
              <a:t>-1</a:t>
            </a:r>
            <a:r>
              <a:rPr lang="en-US" sz="1400" dirty="0" smtClean="0">
                <a:latin typeface="Times New Roman" charset="0"/>
                <a:ea typeface="Times New Roman" charset="0"/>
                <a:cs typeface="Times New Roman" charset="0"/>
              </a:rPr>
              <a:t> s</a:t>
            </a:r>
            <a:r>
              <a:rPr lang="en-US" sz="1400" baseline="30000" dirty="0" smtClean="0">
                <a:latin typeface="Times New Roman" charset="0"/>
                <a:ea typeface="Times New Roman" charset="0"/>
                <a:cs typeface="Times New Roman" charset="0"/>
              </a:rPr>
              <a:t>-1</a:t>
            </a:r>
            <a:r>
              <a:rPr lang="en-US" sz="1400" dirty="0" smtClean="0">
                <a:latin typeface="Times New Roman" charset="0"/>
                <a:ea typeface="Times New Roman" charset="0"/>
                <a:cs typeface="Times New Roman" charset="0"/>
              </a:rPr>
              <a:t>)</a:t>
            </a:r>
            <a:endParaRPr lang="en-US" sz="1400" dirty="0">
              <a:latin typeface="Times New Roman" charset="0"/>
              <a:ea typeface="Times New Roman" charset="0"/>
              <a:cs typeface="Times New Roman" charset="0"/>
            </a:endParaRPr>
          </a:p>
        </p:txBody>
      </p:sp>
      <p:grpSp>
        <p:nvGrpSpPr>
          <p:cNvPr id="19" name="Group 18"/>
          <p:cNvGrpSpPr/>
          <p:nvPr/>
        </p:nvGrpSpPr>
        <p:grpSpPr>
          <a:xfrm>
            <a:off x="3786516" y="4267200"/>
            <a:ext cx="1547484" cy="523220"/>
            <a:chOff x="3583316" y="3352800"/>
            <a:chExt cx="1547484" cy="523220"/>
          </a:xfrm>
        </p:grpSpPr>
        <p:sp>
          <p:nvSpPr>
            <p:cNvPr id="7" name="TextBox 6"/>
            <p:cNvSpPr txBox="1"/>
            <p:nvPr/>
          </p:nvSpPr>
          <p:spPr>
            <a:xfrm>
              <a:off x="3755367" y="3352800"/>
              <a:ext cx="1252266" cy="523220"/>
            </a:xfrm>
            <a:prstGeom prst="rect">
              <a:avLst/>
            </a:prstGeom>
            <a:noFill/>
          </p:spPr>
          <p:txBody>
            <a:bodyPr wrap="none" rtlCol="0">
              <a:spAutoFit/>
            </a:bodyPr>
            <a:lstStyle/>
            <a:p>
              <a:r>
                <a:rPr lang="en-US" sz="1400" smtClean="0">
                  <a:latin typeface="Times New Roman" charset="0"/>
                  <a:ea typeface="Times New Roman" charset="0"/>
                  <a:cs typeface="Times New Roman" charset="0"/>
                </a:rPr>
                <a:t>Distance from </a:t>
              </a:r>
            </a:p>
            <a:p>
              <a:r>
                <a:rPr lang="en-US" sz="1400" dirty="0" smtClean="0">
                  <a:latin typeface="Times New Roman" charset="0"/>
                  <a:ea typeface="Times New Roman" charset="0"/>
                  <a:cs typeface="Times New Roman" charset="0"/>
                </a:rPr>
                <a:t>AR Center </a:t>
              </a:r>
              <a:endParaRPr lang="en-US" sz="1400" dirty="0">
                <a:latin typeface="Times New Roman" charset="0"/>
                <a:ea typeface="Times New Roman" charset="0"/>
                <a:cs typeface="Times New Roman" charset="0"/>
              </a:endParaRPr>
            </a:p>
          </p:txBody>
        </p:sp>
        <p:cxnSp>
          <p:nvCxnSpPr>
            <p:cNvPr id="11" name="Straight Arrow Connector 10"/>
            <p:cNvCxnSpPr/>
            <p:nvPr/>
          </p:nvCxnSpPr>
          <p:spPr>
            <a:xfrm>
              <a:off x="4956833" y="3614410"/>
              <a:ext cx="17396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3583316" y="3614410"/>
              <a:ext cx="152400" cy="761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a:off x="4356100" y="3581400"/>
            <a:ext cx="508000" cy="5969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rot="16200000">
            <a:off x="2608602" y="3211937"/>
            <a:ext cx="1226618" cy="307777"/>
          </a:xfrm>
          <a:prstGeom prst="rect">
            <a:avLst/>
          </a:prstGeom>
          <a:noFill/>
        </p:spPr>
        <p:txBody>
          <a:bodyPr wrap="none" rtlCol="0">
            <a:spAutoFit/>
          </a:bodyPr>
          <a:lstStyle/>
          <a:p>
            <a:r>
              <a:rPr lang="en-US" sz="1400" dirty="0" smtClean="0">
                <a:latin typeface="Times New Roman" charset="0"/>
                <a:ea typeface="Times New Roman" charset="0"/>
                <a:cs typeface="Times New Roman" charset="0"/>
              </a:rPr>
              <a:t>Pressure (</a:t>
            </a:r>
            <a:r>
              <a:rPr lang="en-US" sz="1400" dirty="0" err="1" smtClean="0">
                <a:latin typeface="Times New Roman" charset="0"/>
                <a:ea typeface="Times New Roman" charset="0"/>
                <a:cs typeface="Times New Roman" charset="0"/>
              </a:rPr>
              <a:t>hPa</a:t>
            </a:r>
            <a:r>
              <a:rPr lang="en-US" sz="1400" dirty="0" smtClean="0">
                <a:latin typeface="Times New Roman" charset="0"/>
                <a:ea typeface="Times New Roman" charset="0"/>
                <a:cs typeface="Times New Roman" charset="0"/>
              </a:rPr>
              <a:t>)</a:t>
            </a:r>
            <a:endParaRPr lang="en-US" sz="1400" dirty="0">
              <a:latin typeface="Times New Roman" charset="0"/>
              <a:ea typeface="Times New Roman" charset="0"/>
              <a:cs typeface="Times New Roman" charset="0"/>
            </a:endParaRPr>
          </a:p>
        </p:txBody>
      </p:sp>
      <p:grpSp>
        <p:nvGrpSpPr>
          <p:cNvPr id="34" name="Group 33"/>
          <p:cNvGrpSpPr/>
          <p:nvPr/>
        </p:nvGrpSpPr>
        <p:grpSpPr>
          <a:xfrm>
            <a:off x="861683" y="1241554"/>
            <a:ext cx="7516876" cy="5284554"/>
            <a:chOff x="861683" y="1241554"/>
            <a:chExt cx="7516876" cy="5284554"/>
          </a:xfrm>
        </p:grpSpPr>
        <p:pic>
          <p:nvPicPr>
            <p:cNvPr id="21" name="Picture 20"/>
            <p:cNvPicPr>
              <a:picLocks noChangeAspect="1"/>
            </p:cNvPicPr>
            <p:nvPr/>
          </p:nvPicPr>
          <p:blipFill rotWithShape="1">
            <a:blip r:embed="rId2">
              <a:extLst>
                <a:ext uri="{28A0092B-C50C-407E-A947-70E740481C1C}">
                  <a14:useLocalDpi xmlns:a14="http://schemas.microsoft.com/office/drawing/2010/main" val="0"/>
                </a:ext>
              </a:extLst>
            </a:blip>
            <a:srcRect l="20190" t="5207" r="45852" b="70296"/>
            <a:stretch/>
          </p:blipFill>
          <p:spPr>
            <a:xfrm>
              <a:off x="861683" y="1535465"/>
              <a:ext cx="2242866" cy="1791935"/>
            </a:xfrm>
            <a:prstGeom prst="rect">
              <a:avLst/>
            </a:prstGeom>
          </p:spPr>
        </p:pic>
        <p:pic>
          <p:nvPicPr>
            <p:cNvPr id="22" name="Picture 21"/>
            <p:cNvPicPr>
              <a:picLocks noChangeAspect="1"/>
            </p:cNvPicPr>
            <p:nvPr/>
          </p:nvPicPr>
          <p:blipFill rotWithShape="1">
            <a:blip r:embed="rId2">
              <a:extLst>
                <a:ext uri="{28A0092B-C50C-407E-A947-70E740481C1C}">
                  <a14:useLocalDpi xmlns:a14="http://schemas.microsoft.com/office/drawing/2010/main" val="0"/>
                </a:ext>
              </a:extLst>
            </a:blip>
            <a:srcRect l="55244" t="5207" r="16298" b="70296"/>
            <a:stretch/>
          </p:blipFill>
          <p:spPr>
            <a:xfrm>
              <a:off x="5756933" y="1541815"/>
              <a:ext cx="1879599" cy="1791935"/>
            </a:xfrm>
            <a:prstGeom prst="rect">
              <a:avLst/>
            </a:prstGeom>
          </p:spPr>
        </p:pic>
        <p:sp>
          <p:nvSpPr>
            <p:cNvPr id="23" name="TextBox 22"/>
            <p:cNvSpPr txBox="1"/>
            <p:nvPr/>
          </p:nvSpPr>
          <p:spPr>
            <a:xfrm>
              <a:off x="1171836" y="1241554"/>
              <a:ext cx="1622560" cy="276999"/>
            </a:xfrm>
            <a:prstGeom prst="rect">
              <a:avLst/>
            </a:prstGeom>
            <a:noFill/>
          </p:spPr>
          <p:txBody>
            <a:bodyPr wrap="none" rtlCol="0">
              <a:spAutoFit/>
            </a:bodyPr>
            <a:lstStyle/>
            <a:p>
              <a:r>
                <a:rPr lang="en-US" sz="1200" dirty="0" smtClean="0">
                  <a:latin typeface="Times New Roman" charset="0"/>
                  <a:ea typeface="Times New Roman" charset="0"/>
                  <a:cs typeface="Times New Roman" charset="0"/>
                </a:rPr>
                <a:t>High-res model (WRF)</a:t>
              </a:r>
              <a:endParaRPr lang="en-US" sz="1200" dirty="0">
                <a:latin typeface="Times New Roman" charset="0"/>
                <a:ea typeface="Times New Roman" charset="0"/>
                <a:cs typeface="Times New Roman" charset="0"/>
              </a:endParaRPr>
            </a:p>
          </p:txBody>
        </p:sp>
        <p:sp>
          <p:nvSpPr>
            <p:cNvPr id="24" name="TextBox 23"/>
            <p:cNvSpPr txBox="1"/>
            <p:nvPr/>
          </p:nvSpPr>
          <p:spPr>
            <a:xfrm>
              <a:off x="5950780" y="1241554"/>
              <a:ext cx="1544012" cy="276999"/>
            </a:xfrm>
            <a:prstGeom prst="rect">
              <a:avLst/>
            </a:prstGeom>
            <a:noFill/>
          </p:spPr>
          <p:txBody>
            <a:bodyPr wrap="none" rtlCol="0">
              <a:spAutoFit/>
            </a:bodyPr>
            <a:lstStyle/>
            <a:p>
              <a:r>
                <a:rPr lang="en-US" sz="1200" dirty="0" smtClean="0">
                  <a:latin typeface="Times New Roman" charset="0"/>
                  <a:ea typeface="Times New Roman" charset="0"/>
                  <a:cs typeface="Times New Roman" charset="0"/>
                </a:rPr>
                <a:t>Low-res model (GFS)</a:t>
              </a:r>
              <a:endParaRPr lang="en-US" sz="1200" dirty="0">
                <a:latin typeface="Times New Roman" charset="0"/>
                <a:ea typeface="Times New Roman" charset="0"/>
                <a:cs typeface="Times New Roman" charset="0"/>
              </a:endParaRPr>
            </a:p>
          </p:txBody>
        </p:sp>
        <p:sp>
          <p:nvSpPr>
            <p:cNvPr id="26" name="TextBox 25"/>
            <p:cNvSpPr txBox="1"/>
            <p:nvPr/>
          </p:nvSpPr>
          <p:spPr>
            <a:xfrm rot="16200000">
              <a:off x="7174330" y="2123170"/>
              <a:ext cx="1823684" cy="584775"/>
            </a:xfrm>
            <a:prstGeom prst="rect">
              <a:avLst/>
            </a:prstGeom>
            <a:noFill/>
          </p:spPr>
          <p:txBody>
            <a:bodyPr wrap="square" rtlCol="0">
              <a:spAutoFit/>
            </a:bodyPr>
            <a:lstStyle/>
            <a:p>
              <a:r>
                <a:rPr lang="en-US" sz="1600" dirty="0" smtClean="0">
                  <a:latin typeface="Times New Roman" charset="0"/>
                  <a:ea typeface="Times New Roman" charset="0"/>
                  <a:cs typeface="Times New Roman" charset="0"/>
                </a:rPr>
                <a:t>Short Simulations</a:t>
              </a:r>
            </a:p>
            <a:p>
              <a:r>
                <a:rPr lang="en-US" sz="1600" dirty="0" smtClean="0">
                  <a:latin typeface="Times New Roman" charset="0"/>
                  <a:ea typeface="Times New Roman" charset="0"/>
                  <a:cs typeface="Times New Roman" charset="0"/>
                </a:rPr>
                <a:t> ( 1-2 days)</a:t>
              </a:r>
              <a:endParaRPr lang="en-US" sz="1600" dirty="0">
                <a:latin typeface="Times New Roman" charset="0"/>
                <a:ea typeface="Times New Roman" charset="0"/>
                <a:cs typeface="Times New Roman" charset="0"/>
              </a:endParaRPr>
            </a:p>
          </p:txBody>
        </p:sp>
        <p:pic>
          <p:nvPicPr>
            <p:cNvPr id="27" name="Picture 26"/>
            <p:cNvPicPr>
              <a:picLocks noChangeAspect="1"/>
            </p:cNvPicPr>
            <p:nvPr/>
          </p:nvPicPr>
          <p:blipFill rotWithShape="1">
            <a:blip r:embed="rId2">
              <a:extLst>
                <a:ext uri="{28A0092B-C50C-407E-A947-70E740481C1C}">
                  <a14:useLocalDpi xmlns:a14="http://schemas.microsoft.com/office/drawing/2010/main" val="0"/>
                </a:ext>
              </a:extLst>
            </a:blip>
            <a:srcRect l="15959" t="92685" r="10780"/>
            <a:stretch/>
          </p:blipFill>
          <p:spPr>
            <a:xfrm>
              <a:off x="1225550" y="5991017"/>
              <a:ext cx="4838700" cy="535091"/>
            </a:xfrm>
            <a:prstGeom prst="rect">
              <a:avLst/>
            </a:prstGeom>
          </p:spPr>
        </p:pic>
        <p:sp>
          <p:nvSpPr>
            <p:cNvPr id="28" name="TextBox 27"/>
            <p:cNvSpPr txBox="1"/>
            <p:nvPr/>
          </p:nvSpPr>
          <p:spPr>
            <a:xfrm>
              <a:off x="5756933" y="6118210"/>
              <a:ext cx="2512226" cy="307777"/>
            </a:xfrm>
            <a:prstGeom prst="rect">
              <a:avLst/>
            </a:prstGeom>
            <a:noFill/>
          </p:spPr>
          <p:txBody>
            <a:bodyPr wrap="none" rtlCol="0">
              <a:spAutoFit/>
            </a:bodyPr>
            <a:lstStyle/>
            <a:p>
              <a:r>
                <a:rPr lang="en-US" sz="1400" dirty="0" smtClean="0">
                  <a:latin typeface="Times New Roman" charset="0"/>
                  <a:ea typeface="Times New Roman" charset="0"/>
                  <a:cs typeface="Times New Roman" charset="0"/>
                </a:rPr>
                <a:t>Error ( Model – </a:t>
              </a:r>
              <a:r>
                <a:rPr lang="en-US" sz="1400" dirty="0" err="1" smtClean="0">
                  <a:latin typeface="Times New Roman" charset="0"/>
                  <a:ea typeface="Times New Roman" charset="0"/>
                  <a:cs typeface="Times New Roman" charset="0"/>
                </a:rPr>
                <a:t>Obs</a:t>
              </a:r>
              <a:r>
                <a:rPr lang="en-US" sz="1400" dirty="0" smtClean="0">
                  <a:latin typeface="Times New Roman" charset="0"/>
                  <a:ea typeface="Times New Roman" charset="0"/>
                  <a:cs typeface="Times New Roman" charset="0"/>
                </a:rPr>
                <a:t>; kg m</a:t>
              </a:r>
              <a:r>
                <a:rPr lang="en-US" sz="1400" baseline="30000" dirty="0" smtClean="0">
                  <a:latin typeface="Times New Roman" charset="0"/>
                  <a:ea typeface="Times New Roman" charset="0"/>
                  <a:cs typeface="Times New Roman" charset="0"/>
                </a:rPr>
                <a:t>-1</a:t>
              </a:r>
              <a:r>
                <a:rPr lang="en-US" sz="1400" dirty="0" smtClean="0">
                  <a:latin typeface="Times New Roman" charset="0"/>
                  <a:ea typeface="Times New Roman" charset="0"/>
                  <a:cs typeface="Times New Roman" charset="0"/>
                </a:rPr>
                <a:t> s</a:t>
              </a:r>
              <a:r>
                <a:rPr lang="en-US" sz="1400" baseline="30000" dirty="0" smtClean="0">
                  <a:latin typeface="Times New Roman" charset="0"/>
                  <a:ea typeface="Times New Roman" charset="0"/>
                  <a:cs typeface="Times New Roman" charset="0"/>
                </a:rPr>
                <a:t>-1 </a:t>
              </a:r>
              <a:r>
                <a:rPr lang="en-US" sz="1400" dirty="0" smtClean="0">
                  <a:latin typeface="Times New Roman" charset="0"/>
                  <a:ea typeface="Times New Roman" charset="0"/>
                  <a:cs typeface="Times New Roman" charset="0"/>
                </a:rPr>
                <a:t>)</a:t>
              </a:r>
              <a:endParaRPr lang="en-US" sz="1400" baseline="30000" dirty="0">
                <a:latin typeface="Times New Roman" charset="0"/>
                <a:ea typeface="Times New Roman" charset="0"/>
                <a:cs typeface="Times New Roman" charset="0"/>
              </a:endParaRPr>
            </a:p>
          </p:txBody>
        </p:sp>
      </p:grpSp>
      <p:pic>
        <p:nvPicPr>
          <p:cNvPr id="36" name="Picture 35"/>
          <p:cNvPicPr>
            <a:picLocks noChangeAspect="1"/>
          </p:cNvPicPr>
          <p:nvPr/>
        </p:nvPicPr>
        <p:blipFill rotWithShape="1">
          <a:blip r:embed="rId2">
            <a:extLst>
              <a:ext uri="{28A0092B-C50C-407E-A947-70E740481C1C}">
                <a14:useLocalDpi xmlns:a14="http://schemas.microsoft.com/office/drawing/2010/main" val="0"/>
              </a:ext>
            </a:extLst>
          </a:blip>
          <a:srcRect l="4231" t="34559" r="90962" b="45459"/>
          <a:stretch/>
        </p:blipFill>
        <p:spPr>
          <a:xfrm>
            <a:off x="3340100" y="2617906"/>
            <a:ext cx="317500" cy="1461691"/>
          </a:xfrm>
          <a:prstGeom prst="rect">
            <a:avLst/>
          </a:prstGeom>
        </p:spPr>
      </p:pic>
      <p:grpSp>
        <p:nvGrpSpPr>
          <p:cNvPr id="39" name="Group 38"/>
          <p:cNvGrpSpPr/>
          <p:nvPr/>
        </p:nvGrpSpPr>
        <p:grpSpPr>
          <a:xfrm>
            <a:off x="1168427" y="3903258"/>
            <a:ext cx="7179355" cy="1833759"/>
            <a:chOff x="1168427" y="3903258"/>
            <a:chExt cx="7179355" cy="1833759"/>
          </a:xfrm>
        </p:grpSpPr>
        <p:pic>
          <p:nvPicPr>
            <p:cNvPr id="35" name="Picture 34"/>
            <p:cNvPicPr>
              <a:picLocks noChangeAspect="1"/>
            </p:cNvPicPr>
            <p:nvPr/>
          </p:nvPicPr>
          <p:blipFill rotWithShape="1">
            <a:blip r:embed="rId2">
              <a:extLst>
                <a:ext uri="{28A0092B-C50C-407E-A947-70E740481C1C}">
                  <a14:useLocalDpi xmlns:a14="http://schemas.microsoft.com/office/drawing/2010/main" val="0"/>
                </a:ext>
              </a:extLst>
            </a:blip>
            <a:srcRect l="54609" t="61459" r="15972" b="13541"/>
            <a:stretch/>
          </p:blipFill>
          <p:spPr>
            <a:xfrm>
              <a:off x="5693432" y="3908217"/>
              <a:ext cx="1943100" cy="1828800"/>
            </a:xfrm>
            <a:prstGeom prst="rect">
              <a:avLst/>
            </a:prstGeom>
          </p:spPr>
        </p:pic>
        <p:pic>
          <p:nvPicPr>
            <p:cNvPr id="37" name="Picture 36"/>
            <p:cNvPicPr>
              <a:picLocks noChangeAspect="1"/>
            </p:cNvPicPr>
            <p:nvPr/>
          </p:nvPicPr>
          <p:blipFill rotWithShape="1">
            <a:blip r:embed="rId2">
              <a:extLst>
                <a:ext uri="{28A0092B-C50C-407E-A947-70E740481C1C}">
                  <a14:useLocalDpi xmlns:a14="http://schemas.microsoft.com/office/drawing/2010/main" val="0"/>
                </a:ext>
              </a:extLst>
            </a:blip>
            <a:srcRect l="25003" t="61458" r="48217" b="13889"/>
            <a:stretch/>
          </p:blipFill>
          <p:spPr>
            <a:xfrm>
              <a:off x="1168427" y="3908217"/>
              <a:ext cx="1768763" cy="1803400"/>
            </a:xfrm>
            <a:prstGeom prst="rect">
              <a:avLst/>
            </a:prstGeom>
          </p:spPr>
        </p:pic>
        <p:sp>
          <p:nvSpPr>
            <p:cNvPr id="38" name="TextBox 37"/>
            <p:cNvSpPr txBox="1"/>
            <p:nvPr/>
          </p:nvSpPr>
          <p:spPr>
            <a:xfrm rot="16200000">
              <a:off x="7148736" y="4517529"/>
              <a:ext cx="1813317" cy="584775"/>
            </a:xfrm>
            <a:prstGeom prst="rect">
              <a:avLst/>
            </a:prstGeom>
            <a:noFill/>
          </p:spPr>
          <p:txBody>
            <a:bodyPr wrap="none" rtlCol="0">
              <a:spAutoFit/>
            </a:bodyPr>
            <a:lstStyle/>
            <a:p>
              <a:r>
                <a:rPr lang="en-US" sz="1600" dirty="0" smtClean="0">
                  <a:latin typeface="Times New Roman" charset="0"/>
                  <a:ea typeface="Times New Roman" charset="0"/>
                  <a:cs typeface="Times New Roman" charset="0"/>
                </a:rPr>
                <a:t>Longer Simulations</a:t>
              </a:r>
            </a:p>
            <a:p>
              <a:r>
                <a:rPr lang="en-US" sz="1600" dirty="0" smtClean="0">
                  <a:latin typeface="Times New Roman" charset="0"/>
                  <a:ea typeface="Times New Roman" charset="0"/>
                  <a:cs typeface="Times New Roman" charset="0"/>
                </a:rPr>
                <a:t>(5-6 days)</a:t>
              </a:r>
              <a:endParaRPr lang="en-US" sz="1600" dirty="0">
                <a:latin typeface="Times New Roman" charset="0"/>
                <a:ea typeface="Times New Roman" charset="0"/>
                <a:cs typeface="Times New Roman" charset="0"/>
              </a:endParaRPr>
            </a:p>
          </p:txBody>
        </p:sp>
      </p:grpSp>
    </p:spTree>
    <p:extLst>
      <p:ext uri="{BB962C8B-B14F-4D97-AF65-F5344CB8AC3E}">
        <p14:creationId xmlns:p14="http://schemas.microsoft.com/office/powerpoint/2010/main" val="38265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smtClean="0"/>
              <a:t>Step 2</a:t>
            </a:r>
            <a:r>
              <a:rPr lang="en-US" sz="3100" dirty="0"/>
              <a:t>: Does the Model Correctly Simulate ARO Relationships?</a:t>
            </a:r>
          </a:p>
        </p:txBody>
      </p:sp>
      <p:sp>
        <p:nvSpPr>
          <p:cNvPr id="4" name="Footer Placeholder 3"/>
          <p:cNvSpPr>
            <a:spLocks noGrp="1"/>
          </p:cNvSpPr>
          <p:nvPr>
            <p:ph type="ftr" sz="quarter" idx="11"/>
          </p:nvPr>
        </p:nvSpPr>
        <p:spPr/>
        <p:txBody>
          <a:bodyPr/>
          <a:lstStyle/>
          <a:p>
            <a:r>
              <a:rPr lang="en-US" smtClean="0"/>
              <a:t>Martin, A.</a:t>
            </a:r>
            <a:endParaRPr lang="en-US" dirty="0"/>
          </a:p>
        </p:txBody>
      </p:sp>
      <p:sp>
        <p:nvSpPr>
          <p:cNvPr id="5" name="Slide Number Placeholder 4"/>
          <p:cNvSpPr>
            <a:spLocks noGrp="1"/>
          </p:cNvSpPr>
          <p:nvPr>
            <p:ph type="sldNum" sz="quarter" idx="12"/>
          </p:nvPr>
        </p:nvSpPr>
        <p:spPr/>
        <p:txBody>
          <a:bodyPr/>
          <a:lstStyle/>
          <a:p>
            <a:fld id="{09CE8620-E2AA-5A41-BB92-6712DCA84FDB}" type="slidenum">
              <a:rPr lang="en-US" smtClean="0"/>
              <a:pPr/>
              <a:t>14</a:t>
            </a:fld>
            <a:endParaRPr lang="en-US" dirty="0"/>
          </a:p>
        </p:txBody>
      </p:sp>
      <p:pic>
        <p:nvPicPr>
          <p:cNvPr id="29" name="Picture 28"/>
          <p:cNvPicPr>
            <a:picLocks noChangeAspect="1"/>
          </p:cNvPicPr>
          <p:nvPr/>
        </p:nvPicPr>
        <p:blipFill rotWithShape="1">
          <a:blip r:embed="rId2">
            <a:extLst>
              <a:ext uri="{28A0092B-C50C-407E-A947-70E740481C1C}">
                <a14:useLocalDpi xmlns:a14="http://schemas.microsoft.com/office/drawing/2010/main" val="0"/>
              </a:ext>
            </a:extLst>
          </a:blip>
          <a:srcRect l="3158" r="50229" b="6726"/>
          <a:stretch/>
        </p:blipFill>
        <p:spPr>
          <a:xfrm>
            <a:off x="520699" y="1155700"/>
            <a:ext cx="4688542" cy="4533900"/>
          </a:xfrm>
          <a:prstGeom prst="rect">
            <a:avLst/>
          </a:prstGeom>
        </p:spPr>
      </p:pic>
      <p:sp>
        <p:nvSpPr>
          <p:cNvPr id="3" name="TextBox 2"/>
          <p:cNvSpPr txBox="1"/>
          <p:nvPr/>
        </p:nvSpPr>
        <p:spPr>
          <a:xfrm>
            <a:off x="1682267" y="5689600"/>
            <a:ext cx="2693366" cy="338554"/>
          </a:xfrm>
          <a:prstGeom prst="rect">
            <a:avLst/>
          </a:prstGeom>
          <a:noFill/>
        </p:spPr>
        <p:txBody>
          <a:bodyPr wrap="none" rtlCol="0">
            <a:spAutoFit/>
          </a:bodyPr>
          <a:lstStyle/>
          <a:p>
            <a:r>
              <a:rPr lang="en-US" sz="1600" dirty="0">
                <a:latin typeface="Times New Roman" charset="0"/>
                <a:ea typeface="Times New Roman" charset="0"/>
                <a:cs typeface="Times New Roman" charset="0"/>
              </a:rPr>
              <a:t>Storm-total BUF (cm m s</a:t>
            </a:r>
            <a:r>
              <a:rPr lang="en-US" sz="1600" baseline="30000" dirty="0">
                <a:latin typeface="Times New Roman" charset="0"/>
                <a:ea typeface="Times New Roman" charset="0"/>
                <a:cs typeface="Times New Roman" charset="0"/>
              </a:rPr>
              <a:t>-1</a:t>
            </a:r>
            <a:r>
              <a:rPr lang="en-US" sz="1600" dirty="0">
                <a:latin typeface="Times New Roman" charset="0"/>
                <a:ea typeface="Times New Roman" charset="0"/>
                <a:cs typeface="Times New Roman" charset="0"/>
              </a:rPr>
              <a:t> </a:t>
            </a:r>
            <a:r>
              <a:rPr lang="en-US" sz="1600" dirty="0" err="1">
                <a:latin typeface="Times New Roman" charset="0"/>
                <a:ea typeface="Times New Roman" charset="0"/>
                <a:cs typeface="Times New Roman" charset="0"/>
              </a:rPr>
              <a:t>hr</a:t>
            </a:r>
            <a:r>
              <a:rPr lang="en-US" sz="1600" dirty="0">
                <a:latin typeface="Times New Roman" charset="0"/>
                <a:ea typeface="Times New Roman" charset="0"/>
                <a:cs typeface="Times New Roman" charset="0"/>
              </a:rPr>
              <a:t>)</a:t>
            </a:r>
          </a:p>
        </p:txBody>
      </p:sp>
      <p:sp>
        <p:nvSpPr>
          <p:cNvPr id="30" name="TextBox 29"/>
          <p:cNvSpPr txBox="1"/>
          <p:nvPr/>
        </p:nvSpPr>
        <p:spPr>
          <a:xfrm rot="16200000">
            <a:off x="-779657" y="3353794"/>
            <a:ext cx="2262158" cy="338554"/>
          </a:xfrm>
          <a:prstGeom prst="rect">
            <a:avLst/>
          </a:prstGeom>
          <a:noFill/>
        </p:spPr>
        <p:txBody>
          <a:bodyPr wrap="none" rtlCol="0">
            <a:spAutoFit/>
          </a:bodyPr>
          <a:lstStyle/>
          <a:p>
            <a:r>
              <a:rPr lang="en-US" sz="1600" dirty="0">
                <a:latin typeface="Times New Roman" charset="0"/>
                <a:ea typeface="Times New Roman" charset="0"/>
                <a:cs typeface="Times New Roman" charset="0"/>
              </a:rPr>
              <a:t>Storm-total </a:t>
            </a:r>
            <a:r>
              <a:rPr lang="en-US" sz="1600" dirty="0" err="1" smtClean="0">
                <a:latin typeface="Times New Roman" charset="0"/>
                <a:ea typeface="Times New Roman" charset="0"/>
                <a:cs typeface="Times New Roman" charset="0"/>
              </a:rPr>
              <a:t>Precip</a:t>
            </a:r>
            <a:r>
              <a:rPr lang="en-US" sz="1600" dirty="0" smtClean="0">
                <a:latin typeface="Times New Roman" charset="0"/>
                <a:ea typeface="Times New Roman" charset="0"/>
                <a:cs typeface="Times New Roman" charset="0"/>
              </a:rPr>
              <a:t>. (mm)</a:t>
            </a:r>
            <a:endParaRPr lang="en-US" sz="1600" dirty="0">
              <a:latin typeface="Times New Roman" charset="0"/>
              <a:ea typeface="Times New Roman" charset="0"/>
              <a:cs typeface="Times New Roman" charset="0"/>
            </a:endParaRPr>
          </a:p>
        </p:txBody>
      </p:sp>
      <p:sp>
        <p:nvSpPr>
          <p:cNvPr id="8" name="Rectangle 7"/>
          <p:cNvSpPr/>
          <p:nvPr/>
        </p:nvSpPr>
        <p:spPr>
          <a:xfrm>
            <a:off x="1244600" y="1498600"/>
            <a:ext cx="1435100" cy="520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209241" y="1498600"/>
            <a:ext cx="3306109" cy="1077218"/>
          </a:xfrm>
          <a:prstGeom prst="rect">
            <a:avLst/>
          </a:prstGeom>
          <a:noFill/>
        </p:spPr>
        <p:txBody>
          <a:bodyPr wrap="square" rtlCol="0">
            <a:spAutoFit/>
          </a:bodyPr>
          <a:lstStyle/>
          <a:p>
            <a:r>
              <a:rPr lang="en-US" sz="1600" dirty="0" smtClean="0">
                <a:latin typeface="Times New Roman" charset="0"/>
                <a:ea typeface="Times New Roman" charset="0"/>
                <a:cs typeface="Times New Roman" charset="0"/>
              </a:rPr>
              <a:t>We’ll use the normalized 2-D distance between each model and the corresponding ARO observation as a measure of total error. </a:t>
            </a:r>
          </a:p>
        </p:txBody>
      </p:sp>
      <p:graphicFrame>
        <p:nvGraphicFramePr>
          <p:cNvPr id="31" name="Table 30"/>
          <p:cNvGraphicFramePr>
            <a:graphicFrameLocks noGrp="1"/>
          </p:cNvGraphicFramePr>
          <p:nvPr>
            <p:extLst>
              <p:ext uri="{D42A27DB-BD31-4B8C-83A1-F6EECF244321}">
                <p14:modId xmlns:p14="http://schemas.microsoft.com/office/powerpoint/2010/main" val="484904794"/>
              </p:ext>
            </p:extLst>
          </p:nvPr>
        </p:nvGraphicFramePr>
        <p:xfrm>
          <a:off x="5239646" y="3949700"/>
          <a:ext cx="3736788" cy="2026920"/>
        </p:xfrm>
        <a:graphic>
          <a:graphicData uri="http://schemas.openxmlformats.org/drawingml/2006/table">
            <a:tbl>
              <a:tblPr firstRow="1" bandRow="1">
                <a:tableStyleId>{5C22544A-7EE6-4342-B048-85BDC9FD1C3A}</a:tableStyleId>
              </a:tblPr>
              <a:tblGrid>
                <a:gridCol w="1245596"/>
                <a:gridCol w="1245596"/>
                <a:gridCol w="1245596"/>
              </a:tblGrid>
              <a:tr h="387350">
                <a:tc>
                  <a:txBody>
                    <a:bodyPr/>
                    <a:lstStyle/>
                    <a:p>
                      <a:r>
                        <a:rPr lang="en-US" dirty="0" smtClean="0">
                          <a:latin typeface="Times New Roman" charset="0"/>
                          <a:ea typeface="Times New Roman" charset="0"/>
                          <a:cs typeface="Times New Roman" charset="0"/>
                        </a:rPr>
                        <a:t>Sim. Length (days)</a:t>
                      </a:r>
                      <a:endParaRPr lang="en-US" dirty="0">
                        <a:latin typeface="Times New Roman" charset="0"/>
                        <a:ea typeface="Times New Roman" charset="0"/>
                        <a:cs typeface="Times New Roman" charset="0"/>
                      </a:endParaRPr>
                    </a:p>
                  </a:txBody>
                  <a:tcPr/>
                </a:tc>
                <a:tc>
                  <a:txBody>
                    <a:bodyPr/>
                    <a:lstStyle/>
                    <a:p>
                      <a:r>
                        <a:rPr lang="en-US" dirty="0" smtClean="0">
                          <a:latin typeface="Times New Roman" charset="0"/>
                          <a:ea typeface="Times New Roman" charset="0"/>
                          <a:cs typeface="Times New Roman" charset="0"/>
                        </a:rPr>
                        <a:t>WRF</a:t>
                      </a:r>
                    </a:p>
                    <a:p>
                      <a:r>
                        <a:rPr lang="en-US" dirty="0" smtClean="0">
                          <a:latin typeface="Times New Roman" charset="0"/>
                          <a:ea typeface="Times New Roman" charset="0"/>
                          <a:cs typeface="Times New Roman" charset="0"/>
                        </a:rPr>
                        <a:t>Error</a:t>
                      </a:r>
                      <a:endParaRPr lang="en-US" dirty="0">
                        <a:latin typeface="Times New Roman" charset="0"/>
                        <a:ea typeface="Times New Roman" charset="0"/>
                        <a:cs typeface="Times New Roman" charset="0"/>
                      </a:endParaRPr>
                    </a:p>
                  </a:txBody>
                  <a:tcPr/>
                </a:tc>
                <a:tc>
                  <a:txBody>
                    <a:bodyPr/>
                    <a:lstStyle/>
                    <a:p>
                      <a:r>
                        <a:rPr lang="en-US" dirty="0" smtClean="0">
                          <a:latin typeface="Times New Roman" charset="0"/>
                          <a:ea typeface="Times New Roman" charset="0"/>
                          <a:cs typeface="Times New Roman" charset="0"/>
                        </a:rPr>
                        <a:t>GFS</a:t>
                      </a:r>
                    </a:p>
                    <a:p>
                      <a:r>
                        <a:rPr lang="en-US" dirty="0" smtClean="0">
                          <a:latin typeface="Times New Roman" charset="0"/>
                          <a:ea typeface="Times New Roman" charset="0"/>
                          <a:cs typeface="Times New Roman" charset="0"/>
                        </a:rPr>
                        <a:t>Error</a:t>
                      </a:r>
                      <a:endParaRPr lang="en-US" dirty="0">
                        <a:latin typeface="Times New Roman" charset="0"/>
                        <a:ea typeface="Times New Roman" charset="0"/>
                        <a:cs typeface="Times New Roman" charset="0"/>
                      </a:endParaRPr>
                    </a:p>
                  </a:txBody>
                  <a:tcPr/>
                </a:tc>
              </a:tr>
              <a:tr h="370840">
                <a:tc>
                  <a:txBody>
                    <a:bodyPr/>
                    <a:lstStyle/>
                    <a:p>
                      <a:r>
                        <a:rPr lang="en-US" dirty="0" smtClean="0">
                          <a:latin typeface="Times New Roman" charset="0"/>
                          <a:ea typeface="Times New Roman" charset="0"/>
                          <a:cs typeface="Times New Roman" charset="0"/>
                        </a:rPr>
                        <a:t>1 -</a:t>
                      </a:r>
                      <a:r>
                        <a:rPr lang="en-US" baseline="0" dirty="0" smtClean="0">
                          <a:latin typeface="Times New Roman" charset="0"/>
                          <a:ea typeface="Times New Roman" charset="0"/>
                          <a:cs typeface="Times New Roman" charset="0"/>
                        </a:rPr>
                        <a:t> 2</a:t>
                      </a:r>
                      <a:endParaRPr lang="en-US" dirty="0">
                        <a:latin typeface="Times New Roman" charset="0"/>
                        <a:ea typeface="Times New Roman" charset="0"/>
                        <a:cs typeface="Times New Roman" charset="0"/>
                      </a:endParaRPr>
                    </a:p>
                  </a:txBody>
                  <a:tcPr/>
                </a:tc>
                <a:tc>
                  <a:txBody>
                    <a:bodyPr/>
                    <a:lstStyle/>
                    <a:p>
                      <a:r>
                        <a:rPr lang="en-US" dirty="0" smtClean="0">
                          <a:latin typeface="Times New Roman" charset="0"/>
                          <a:ea typeface="Times New Roman" charset="0"/>
                          <a:cs typeface="Times New Roman" charset="0"/>
                        </a:rPr>
                        <a:t>0.82</a:t>
                      </a:r>
                      <a:endParaRPr lang="en-US" dirty="0">
                        <a:latin typeface="Times New Roman" charset="0"/>
                        <a:ea typeface="Times New Roman" charset="0"/>
                        <a:cs typeface="Times New Roman" charset="0"/>
                      </a:endParaRPr>
                    </a:p>
                  </a:txBody>
                  <a:tcPr/>
                </a:tc>
                <a:tc>
                  <a:txBody>
                    <a:bodyPr/>
                    <a:lstStyle/>
                    <a:p>
                      <a:r>
                        <a:rPr lang="en-US" dirty="0" smtClean="0">
                          <a:latin typeface="Times New Roman" charset="0"/>
                          <a:ea typeface="Times New Roman" charset="0"/>
                          <a:cs typeface="Times New Roman" charset="0"/>
                        </a:rPr>
                        <a:t>4.29</a:t>
                      </a:r>
                      <a:endParaRPr lang="en-US" dirty="0">
                        <a:latin typeface="Times New Roman" charset="0"/>
                        <a:ea typeface="Times New Roman" charset="0"/>
                        <a:cs typeface="Times New Roman" charset="0"/>
                      </a:endParaRPr>
                    </a:p>
                  </a:txBody>
                  <a:tcPr/>
                </a:tc>
              </a:tr>
              <a:tr h="370840">
                <a:tc>
                  <a:txBody>
                    <a:bodyPr/>
                    <a:lstStyle/>
                    <a:p>
                      <a:r>
                        <a:rPr lang="en-US" dirty="0" smtClean="0">
                          <a:latin typeface="Times New Roman" charset="0"/>
                          <a:ea typeface="Times New Roman" charset="0"/>
                          <a:cs typeface="Times New Roman" charset="0"/>
                        </a:rPr>
                        <a:t>3</a:t>
                      </a:r>
                      <a:r>
                        <a:rPr lang="en-US" baseline="0" dirty="0" smtClean="0">
                          <a:latin typeface="Times New Roman" charset="0"/>
                          <a:ea typeface="Times New Roman" charset="0"/>
                          <a:cs typeface="Times New Roman" charset="0"/>
                        </a:rPr>
                        <a:t> - 4</a:t>
                      </a:r>
                      <a:endParaRPr lang="en-US" dirty="0">
                        <a:latin typeface="Times New Roman" charset="0"/>
                        <a:ea typeface="Times New Roman" charset="0"/>
                        <a:cs typeface="Times New Roman" charset="0"/>
                      </a:endParaRPr>
                    </a:p>
                  </a:txBody>
                  <a:tcPr/>
                </a:tc>
                <a:tc>
                  <a:txBody>
                    <a:bodyPr/>
                    <a:lstStyle/>
                    <a:p>
                      <a:r>
                        <a:rPr lang="en-US" dirty="0" smtClean="0">
                          <a:latin typeface="Times New Roman" charset="0"/>
                          <a:ea typeface="Times New Roman" charset="0"/>
                          <a:cs typeface="Times New Roman" charset="0"/>
                        </a:rPr>
                        <a:t>2.25</a:t>
                      </a:r>
                      <a:endParaRPr lang="en-US" dirty="0">
                        <a:latin typeface="Times New Roman" charset="0"/>
                        <a:ea typeface="Times New Roman" charset="0"/>
                        <a:cs typeface="Times New Roman" charset="0"/>
                      </a:endParaRPr>
                    </a:p>
                  </a:txBody>
                  <a:tcPr/>
                </a:tc>
                <a:tc>
                  <a:txBody>
                    <a:bodyPr/>
                    <a:lstStyle/>
                    <a:p>
                      <a:r>
                        <a:rPr lang="en-US" dirty="0" smtClean="0">
                          <a:latin typeface="Times New Roman" charset="0"/>
                          <a:ea typeface="Times New Roman" charset="0"/>
                          <a:cs typeface="Times New Roman" charset="0"/>
                        </a:rPr>
                        <a:t>4.53</a:t>
                      </a:r>
                      <a:endParaRPr lang="en-US" dirty="0">
                        <a:latin typeface="Times New Roman" charset="0"/>
                        <a:ea typeface="Times New Roman" charset="0"/>
                        <a:cs typeface="Times New Roman" charset="0"/>
                      </a:endParaRPr>
                    </a:p>
                  </a:txBody>
                  <a:tcPr/>
                </a:tc>
              </a:tr>
              <a:tr h="370840">
                <a:tc>
                  <a:txBody>
                    <a:bodyPr/>
                    <a:lstStyle/>
                    <a:p>
                      <a:r>
                        <a:rPr lang="en-US" dirty="0" smtClean="0">
                          <a:latin typeface="Times New Roman" charset="0"/>
                          <a:ea typeface="Times New Roman" charset="0"/>
                          <a:cs typeface="Times New Roman" charset="0"/>
                        </a:rPr>
                        <a:t>5 - 6</a:t>
                      </a:r>
                      <a:endParaRPr lang="en-US" dirty="0">
                        <a:latin typeface="Times New Roman" charset="0"/>
                        <a:ea typeface="Times New Roman" charset="0"/>
                        <a:cs typeface="Times New Roman" charset="0"/>
                      </a:endParaRPr>
                    </a:p>
                  </a:txBody>
                  <a:tcPr/>
                </a:tc>
                <a:tc>
                  <a:txBody>
                    <a:bodyPr/>
                    <a:lstStyle/>
                    <a:p>
                      <a:r>
                        <a:rPr lang="en-US" dirty="0" smtClean="0">
                          <a:latin typeface="Times New Roman" charset="0"/>
                          <a:ea typeface="Times New Roman" charset="0"/>
                          <a:cs typeface="Times New Roman" charset="0"/>
                        </a:rPr>
                        <a:t>4.65</a:t>
                      </a:r>
                      <a:endParaRPr lang="en-US" dirty="0">
                        <a:latin typeface="Times New Roman" charset="0"/>
                        <a:ea typeface="Times New Roman" charset="0"/>
                        <a:cs typeface="Times New Roman" charset="0"/>
                      </a:endParaRPr>
                    </a:p>
                  </a:txBody>
                  <a:tcPr/>
                </a:tc>
                <a:tc>
                  <a:txBody>
                    <a:bodyPr/>
                    <a:lstStyle/>
                    <a:p>
                      <a:r>
                        <a:rPr lang="en-US" dirty="0" smtClean="0">
                          <a:latin typeface="Times New Roman" charset="0"/>
                          <a:ea typeface="Times New Roman" charset="0"/>
                          <a:cs typeface="Times New Roman" charset="0"/>
                        </a:rPr>
                        <a:t>7.37</a:t>
                      </a:r>
                      <a:endParaRPr lang="en-US" dirty="0">
                        <a:latin typeface="Times New Roman" charset="0"/>
                        <a:ea typeface="Times New Roman" charset="0"/>
                        <a:cs typeface="Times New Roman" charset="0"/>
                      </a:endParaRPr>
                    </a:p>
                  </a:txBody>
                  <a:tcPr/>
                </a:tc>
              </a:tr>
            </a:tbl>
          </a:graphicData>
        </a:graphic>
      </p:graphicFrame>
      <p:sp>
        <p:nvSpPr>
          <p:cNvPr id="12" name="TextBox 11"/>
          <p:cNvSpPr txBox="1"/>
          <p:nvPr/>
        </p:nvSpPr>
        <p:spPr>
          <a:xfrm>
            <a:off x="5209240" y="2690958"/>
            <a:ext cx="3306109" cy="584775"/>
          </a:xfrm>
          <a:prstGeom prst="rect">
            <a:avLst/>
          </a:prstGeom>
          <a:noFill/>
        </p:spPr>
        <p:txBody>
          <a:bodyPr wrap="square" rtlCol="0">
            <a:spAutoFit/>
          </a:bodyPr>
          <a:lstStyle/>
          <a:p>
            <a:r>
              <a:rPr lang="en-US" sz="1600" dirty="0">
                <a:latin typeface="Times New Roman" charset="0"/>
                <a:ea typeface="Times New Roman" charset="0"/>
                <a:cs typeface="Times New Roman" charset="0"/>
              </a:rPr>
              <a:t>Line segments A and B represent this </a:t>
            </a:r>
            <a:r>
              <a:rPr lang="en-US" sz="1600">
                <a:latin typeface="Times New Roman" charset="0"/>
                <a:ea typeface="Times New Roman" charset="0"/>
                <a:cs typeface="Times New Roman" charset="0"/>
              </a:rPr>
              <a:t>visually</a:t>
            </a:r>
            <a:r>
              <a:rPr lang="en-US" sz="1600" smtClean="0">
                <a:latin typeface="Times New Roman" charset="0"/>
                <a:ea typeface="Times New Roman" charset="0"/>
                <a:cs typeface="Times New Roman" charset="0"/>
              </a:rPr>
              <a:t>.</a:t>
            </a:r>
            <a:endParaRPr lang="en-US" sz="1600" dirty="0">
              <a:latin typeface="Times New Roman" charset="0"/>
              <a:ea typeface="Times New Roman" charset="0"/>
              <a:cs typeface="Times New Roman" charset="0"/>
            </a:endParaRPr>
          </a:p>
        </p:txBody>
      </p:sp>
      <p:sp>
        <p:nvSpPr>
          <p:cNvPr id="13" name="TextBox 12"/>
          <p:cNvSpPr txBox="1"/>
          <p:nvPr/>
        </p:nvSpPr>
        <p:spPr>
          <a:xfrm>
            <a:off x="5209240" y="3613474"/>
            <a:ext cx="3501151" cy="338554"/>
          </a:xfrm>
          <a:prstGeom prst="rect">
            <a:avLst/>
          </a:prstGeom>
          <a:noFill/>
        </p:spPr>
        <p:txBody>
          <a:bodyPr wrap="none" rtlCol="0">
            <a:spAutoFit/>
          </a:bodyPr>
          <a:lstStyle/>
          <a:p>
            <a:r>
              <a:rPr lang="en-US" sz="1600" dirty="0" smtClean="0">
                <a:latin typeface="Times New Roman" charset="0"/>
                <a:ea typeface="Times New Roman" charset="0"/>
                <a:cs typeface="Times New Roman" charset="0"/>
              </a:rPr>
              <a:t>From Simulations of 10 AR at the ARO:</a:t>
            </a:r>
            <a:endParaRPr lang="en-US" sz="1600" dirty="0">
              <a:latin typeface="Times New Roman" charset="0"/>
              <a:ea typeface="Times New Roman" charset="0"/>
              <a:cs typeface="Times New Roman" charset="0"/>
            </a:endParaRPr>
          </a:p>
        </p:txBody>
      </p:sp>
      <p:sp>
        <p:nvSpPr>
          <p:cNvPr id="14" name="Rectangle 13"/>
          <p:cNvSpPr/>
          <p:nvPr/>
        </p:nvSpPr>
        <p:spPr>
          <a:xfrm>
            <a:off x="1536700" y="2037209"/>
            <a:ext cx="926669" cy="832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504467" y="2019300"/>
            <a:ext cx="1326004" cy="307777"/>
          </a:xfrm>
          <a:prstGeom prst="rect">
            <a:avLst/>
          </a:prstGeom>
          <a:noFill/>
        </p:spPr>
        <p:txBody>
          <a:bodyPr wrap="none" rtlCol="0">
            <a:spAutoFit/>
          </a:bodyPr>
          <a:lstStyle/>
          <a:p>
            <a:r>
              <a:rPr lang="en-US" sz="1400" dirty="0" smtClean="0">
                <a:latin typeface="Times New Roman" charset="0"/>
                <a:ea typeface="Times New Roman" charset="0"/>
                <a:cs typeface="Times New Roman" charset="0"/>
              </a:rPr>
              <a:t>WRF (high-res)</a:t>
            </a:r>
            <a:endParaRPr lang="en-US" sz="1400" dirty="0">
              <a:latin typeface="Times New Roman" charset="0"/>
              <a:ea typeface="Times New Roman" charset="0"/>
              <a:cs typeface="Times New Roman" charset="0"/>
            </a:endParaRPr>
          </a:p>
        </p:txBody>
      </p:sp>
      <p:sp>
        <p:nvSpPr>
          <p:cNvPr id="40" name="TextBox 39"/>
          <p:cNvSpPr txBox="1"/>
          <p:nvPr/>
        </p:nvSpPr>
        <p:spPr>
          <a:xfrm>
            <a:off x="1517167" y="2256776"/>
            <a:ext cx="1215397" cy="307777"/>
          </a:xfrm>
          <a:prstGeom prst="rect">
            <a:avLst/>
          </a:prstGeom>
          <a:noFill/>
        </p:spPr>
        <p:txBody>
          <a:bodyPr wrap="none" rtlCol="0">
            <a:spAutoFit/>
          </a:bodyPr>
          <a:lstStyle/>
          <a:p>
            <a:r>
              <a:rPr lang="en-US" sz="1400" dirty="0" smtClean="0">
                <a:latin typeface="Times New Roman" charset="0"/>
                <a:ea typeface="Times New Roman" charset="0"/>
                <a:cs typeface="Times New Roman" charset="0"/>
              </a:rPr>
              <a:t>GFS (low-res)</a:t>
            </a:r>
            <a:endParaRPr lang="en-US" sz="1400" dirty="0">
              <a:latin typeface="Times New Roman" charset="0"/>
              <a:ea typeface="Times New Roman" charset="0"/>
              <a:cs typeface="Times New Roman" charset="0"/>
            </a:endParaRPr>
          </a:p>
        </p:txBody>
      </p:sp>
      <p:sp>
        <p:nvSpPr>
          <p:cNvPr id="41" name="TextBox 40"/>
          <p:cNvSpPr txBox="1"/>
          <p:nvPr/>
        </p:nvSpPr>
        <p:spPr>
          <a:xfrm>
            <a:off x="1517167" y="2492763"/>
            <a:ext cx="1063112" cy="307777"/>
          </a:xfrm>
          <a:prstGeom prst="rect">
            <a:avLst/>
          </a:prstGeom>
          <a:noFill/>
        </p:spPr>
        <p:txBody>
          <a:bodyPr wrap="none" rtlCol="0">
            <a:spAutoFit/>
          </a:bodyPr>
          <a:lstStyle/>
          <a:p>
            <a:r>
              <a:rPr lang="en-US" sz="1400" dirty="0" smtClean="0">
                <a:latin typeface="Times New Roman" charset="0"/>
                <a:ea typeface="Times New Roman" charset="0"/>
                <a:cs typeface="Times New Roman" charset="0"/>
              </a:rPr>
              <a:t>Observation</a:t>
            </a:r>
            <a:endParaRPr lang="en-US" sz="14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47214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Step 3: If Not, What Part of the Model Would be Best to Improve</a:t>
            </a:r>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Martin, A.</a:t>
            </a:r>
            <a:endParaRPr lang="en-US" dirty="0"/>
          </a:p>
        </p:txBody>
      </p:sp>
      <p:sp>
        <p:nvSpPr>
          <p:cNvPr id="5" name="Slide Number Placeholder 4"/>
          <p:cNvSpPr>
            <a:spLocks noGrp="1"/>
          </p:cNvSpPr>
          <p:nvPr>
            <p:ph type="sldNum" sz="quarter" idx="12"/>
          </p:nvPr>
        </p:nvSpPr>
        <p:spPr/>
        <p:txBody>
          <a:bodyPr/>
          <a:lstStyle/>
          <a:p>
            <a:fld id="{09CE8620-E2AA-5A41-BB92-6712DCA84FDB}" type="slidenum">
              <a:rPr lang="en-US" smtClean="0"/>
              <a:pPr/>
              <a:t>15</a:t>
            </a:fld>
            <a:endParaRPr lang="en-US" dirty="0"/>
          </a:p>
        </p:txBody>
      </p:sp>
      <p:grpSp>
        <p:nvGrpSpPr>
          <p:cNvPr id="6" name="Group 5"/>
          <p:cNvGrpSpPr/>
          <p:nvPr/>
        </p:nvGrpSpPr>
        <p:grpSpPr>
          <a:xfrm>
            <a:off x="137161" y="1434551"/>
            <a:ext cx="8869680" cy="4504765"/>
            <a:chOff x="520033" y="1421851"/>
            <a:chExt cx="8869680" cy="4504765"/>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033" y="1421851"/>
              <a:ext cx="5181952" cy="4504765"/>
            </a:xfrm>
            <a:prstGeom prst="rect">
              <a:avLst/>
            </a:prstGeom>
          </p:spPr>
        </p:pic>
        <p:sp>
          <p:nvSpPr>
            <p:cNvPr id="8" name="TextBox 7"/>
            <p:cNvSpPr txBox="1"/>
            <p:nvPr/>
          </p:nvSpPr>
          <p:spPr>
            <a:xfrm>
              <a:off x="5822577" y="1546412"/>
              <a:ext cx="3567136" cy="830997"/>
            </a:xfrm>
            <a:prstGeom prst="rect">
              <a:avLst/>
            </a:prstGeom>
            <a:noFill/>
          </p:spPr>
          <p:txBody>
            <a:bodyPr wrap="square" rtlCol="0">
              <a:spAutoFit/>
            </a:bodyPr>
            <a:lstStyle/>
            <a:p>
              <a:r>
                <a:rPr lang="en-US" sz="1600" dirty="0" smtClean="0">
                  <a:latin typeface="Times New Roman" charset="0"/>
                  <a:ea typeface="Times New Roman" charset="0"/>
                  <a:cs typeface="Times New Roman" charset="0"/>
                </a:rPr>
                <a:t>We can use a set of ARO obs. (black) to calculate normalized error in </a:t>
              </a:r>
              <a:r>
                <a:rPr lang="en-US" sz="1600" dirty="0" err="1" smtClean="0">
                  <a:latin typeface="Times New Roman" charset="0"/>
                  <a:ea typeface="Times New Roman" charset="0"/>
                  <a:cs typeface="Times New Roman" charset="0"/>
                </a:rPr>
                <a:t>precip</a:t>
              </a:r>
              <a:r>
                <a:rPr lang="en-US" sz="1600" dirty="0" smtClean="0">
                  <a:latin typeface="Times New Roman" charset="0"/>
                  <a:ea typeface="Times New Roman" charset="0"/>
                  <a:cs typeface="Times New Roman" charset="0"/>
                </a:rPr>
                <a:t>. for a hypothetical model (blue).</a:t>
              </a:r>
              <a:endParaRPr lang="en-US" sz="1600" dirty="0">
                <a:latin typeface="Times New Roman" charset="0"/>
                <a:ea typeface="Times New Roman" charset="0"/>
                <a:cs typeface="Times New Roman" charset="0"/>
              </a:endParaRPr>
            </a:p>
          </p:txBody>
        </p:sp>
      </p:grpSp>
      <p:grpSp>
        <p:nvGrpSpPr>
          <p:cNvPr id="9" name="Group 8"/>
          <p:cNvGrpSpPr/>
          <p:nvPr/>
        </p:nvGrpSpPr>
        <p:grpSpPr>
          <a:xfrm>
            <a:off x="137162" y="1434551"/>
            <a:ext cx="8869679" cy="4504765"/>
            <a:chOff x="520034" y="1421851"/>
            <a:chExt cx="8869679" cy="4504765"/>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034" y="1421851"/>
              <a:ext cx="5181952" cy="4504765"/>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5822577" y="2478595"/>
                  <a:ext cx="3567136" cy="1346779"/>
                </a:xfrm>
                <a:prstGeom prst="rect">
                  <a:avLst/>
                </a:prstGeom>
                <a:noFill/>
              </p:spPr>
              <p:txBody>
                <a:bodyPr wrap="square" rtlCol="0">
                  <a:spAutoFit/>
                </a:bodyPr>
                <a:lstStyle/>
                <a:p>
                  <a:r>
                    <a:rPr lang="en-US" sz="1600" dirty="0" smtClean="0">
                      <a:latin typeface="Times New Roman" charset="0"/>
                      <a:ea typeface="Times New Roman" charset="0"/>
                      <a:cs typeface="Times New Roman" charset="0"/>
                    </a:rPr>
                    <a:t>We can also use the least-squared relationships of both to ask how much is the error improved or worsened </a:t>
                  </a:r>
                </a:p>
                <a:p>
                  <a:r>
                    <a:rPr lang="en-US" sz="1600" dirty="0" smtClean="0">
                      <a:latin typeface="Times New Roman" charset="0"/>
                      <a:ea typeface="Times New Roman" charset="0"/>
                      <a:cs typeface="Times New Roman" charset="0"/>
                    </a:rPr>
                    <a:t>( </a:t>
                  </a:r>
                  <a14:m>
                    <m:oMath xmlns:m="http://schemas.openxmlformats.org/officeDocument/2006/math">
                      <m:r>
                        <a:rPr lang="en-US" sz="1600" i="1" smtClean="0">
                          <a:latin typeface="Cambria Math" charset="0"/>
                          <a:ea typeface="Times New Roman" charset="0"/>
                          <a:cs typeface="Times New Roman" charset="0"/>
                        </a:rPr>
                        <m:t>𝛿</m:t>
                      </m:r>
                      <m:sSub>
                        <m:sSubPr>
                          <m:ctrlPr>
                            <a:rPr lang="en-US" sz="1600" i="1" smtClean="0">
                              <a:latin typeface="Cambria Math" charset="0"/>
                              <a:ea typeface="Times New Roman" charset="0"/>
                              <a:cs typeface="Times New Roman" charset="0"/>
                            </a:rPr>
                          </m:ctrlPr>
                        </m:sSubPr>
                        <m:e>
                          <m:r>
                            <a:rPr lang="en-US" sz="1600" b="0" i="1" smtClean="0">
                              <a:latin typeface="Cambria Math" charset="0"/>
                              <a:ea typeface="Times New Roman" charset="0"/>
                              <a:cs typeface="Times New Roman" charset="0"/>
                            </a:rPr>
                            <m:t>𝑒</m:t>
                          </m:r>
                        </m:e>
                        <m:sub>
                          <m:r>
                            <a:rPr lang="en-US" sz="1600" b="0" i="1" smtClean="0">
                              <a:latin typeface="Cambria Math" charset="0"/>
                              <a:ea typeface="Times New Roman" charset="0"/>
                              <a:cs typeface="Times New Roman" charset="0"/>
                            </a:rPr>
                            <m:t>𝑦𝑝𝑓</m:t>
                          </m:r>
                        </m:sub>
                      </m:sSub>
                    </m:oMath>
                  </a14:m>
                  <a:r>
                    <a:rPr lang="en-US" sz="1600" dirty="0" smtClean="0">
                      <a:latin typeface="Times New Roman" charset="0"/>
                      <a:ea typeface="Times New Roman" charset="0"/>
                      <a:cs typeface="Times New Roman" charset="0"/>
                    </a:rPr>
                    <a:t> ) if the observed forcing (BUF) is substituted for the model values.</a:t>
                  </a:r>
                  <a:endParaRPr lang="en-US" sz="1600" dirty="0">
                    <a:latin typeface="Times New Roman" charset="0"/>
                    <a:ea typeface="Times New Roman" charset="0"/>
                    <a:cs typeface="Times New Roman"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5822577" y="2478595"/>
                  <a:ext cx="3567136" cy="1346779"/>
                </a:xfrm>
                <a:prstGeom prst="rect">
                  <a:avLst/>
                </a:prstGeom>
                <a:blipFill rotWithShape="0">
                  <a:blip r:embed="rId4"/>
                  <a:stretch>
                    <a:fillRect l="-853" t="-1357" r="-2048" b="-4977"/>
                  </a:stretch>
                </a:blipFill>
              </p:spPr>
              <p:txBody>
                <a:bodyPr/>
                <a:lstStyle/>
                <a:p>
                  <a:r>
                    <a:rPr lang="en-US">
                      <a:noFill/>
                    </a:rPr>
                    <a:t> </a:t>
                  </a:r>
                </a:p>
              </p:txBody>
            </p:sp>
          </mc:Fallback>
        </mc:AlternateContent>
      </p:grpSp>
      <p:grpSp>
        <p:nvGrpSpPr>
          <p:cNvPr id="12" name="Group 11"/>
          <p:cNvGrpSpPr/>
          <p:nvPr/>
        </p:nvGrpSpPr>
        <p:grpSpPr>
          <a:xfrm>
            <a:off x="137160" y="1434551"/>
            <a:ext cx="8869681" cy="4504766"/>
            <a:chOff x="520032" y="1421851"/>
            <a:chExt cx="8869681" cy="4504766"/>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032" y="1421851"/>
              <a:ext cx="5181953" cy="4504766"/>
            </a:xfrm>
            <a:prstGeom prst="rect">
              <a:avLst/>
            </a:prstGeom>
          </p:spPr>
        </p:pic>
        <mc:AlternateContent xmlns:mc="http://schemas.openxmlformats.org/markup-compatibility/2006" xmlns:a14="http://schemas.microsoft.com/office/drawing/2010/main">
          <mc:Choice Requires="a14">
            <p:sp>
              <p:nvSpPr>
                <p:cNvPr id="14" name="TextBox 13"/>
                <p:cNvSpPr txBox="1"/>
                <p:nvPr/>
              </p:nvSpPr>
              <p:spPr>
                <a:xfrm>
                  <a:off x="5822577" y="3960671"/>
                  <a:ext cx="3567136" cy="1223476"/>
                </a:xfrm>
                <a:prstGeom prst="rect">
                  <a:avLst/>
                </a:prstGeom>
                <a:noFill/>
              </p:spPr>
              <p:txBody>
                <a:bodyPr wrap="square" rtlCol="0">
                  <a:spAutoFit/>
                </a:bodyPr>
                <a:lstStyle/>
                <a:p>
                  <a:r>
                    <a:rPr lang="en-US" sz="1600" dirty="0" smtClean="0">
                      <a:latin typeface="Times New Roman" charset="0"/>
                      <a:ea typeface="Times New Roman" charset="0"/>
                      <a:cs typeface="Times New Roman" charset="0"/>
                    </a:rPr>
                    <a:t>We can do the same by substituting the observed response relationship (</a:t>
                  </a:r>
                  <a14:m>
                    <m:oMath xmlns:m="http://schemas.openxmlformats.org/officeDocument/2006/math">
                      <m:f>
                        <m:fPr>
                          <m:ctrlPr>
                            <a:rPr lang="bg-BG" sz="1600" i="1" smtClean="0">
                              <a:latin typeface="Cambria Math" charset="0"/>
                              <a:ea typeface="Times New Roman" charset="0"/>
                              <a:cs typeface="Times New Roman" charset="0"/>
                            </a:rPr>
                          </m:ctrlPr>
                        </m:fPr>
                        <m:num>
                          <m:r>
                            <a:rPr lang="bg-BG" sz="1600" i="1" smtClean="0">
                              <a:latin typeface="Cambria Math" charset="0"/>
                              <a:ea typeface="Cambria Math" charset="0"/>
                              <a:cs typeface="Cambria Math" charset="0"/>
                            </a:rPr>
                            <m:t>∆</m:t>
                          </m:r>
                          <m:r>
                            <a:rPr lang="en-US" sz="1600" b="0" i="1" smtClean="0">
                              <a:latin typeface="Cambria Math" charset="0"/>
                              <a:ea typeface="Cambria Math" charset="0"/>
                              <a:cs typeface="Cambria Math" charset="0"/>
                            </a:rPr>
                            <m:t>𝑃𝑟𝑒𝑐𝑖𝑝</m:t>
                          </m:r>
                          <m:r>
                            <a:rPr lang="en-US" sz="1600" b="0" i="1" smtClean="0">
                              <a:latin typeface="Cambria Math" charset="0"/>
                              <a:ea typeface="Cambria Math" charset="0"/>
                              <a:cs typeface="Cambria Math" charset="0"/>
                            </a:rPr>
                            <m:t>.</m:t>
                          </m:r>
                        </m:num>
                        <m:den>
                          <m:r>
                            <a:rPr lang="bg-BG" sz="1600" i="1" smtClean="0">
                              <a:latin typeface="Cambria Math" charset="0"/>
                              <a:ea typeface="Cambria Math" charset="0"/>
                              <a:cs typeface="Cambria Math" charset="0"/>
                            </a:rPr>
                            <m:t>∆</m:t>
                          </m:r>
                          <m:r>
                            <a:rPr lang="en-US" sz="1600" b="0" i="1" smtClean="0">
                              <a:latin typeface="Cambria Math" charset="0"/>
                              <a:ea typeface="Cambria Math" charset="0"/>
                              <a:cs typeface="Cambria Math" charset="0"/>
                            </a:rPr>
                            <m:t>𝐵𝑈𝐹</m:t>
                          </m:r>
                        </m:den>
                      </m:f>
                      <m:r>
                        <a:rPr lang="en-US" sz="1600" b="0" i="1" smtClean="0">
                          <a:latin typeface="Cambria Math" charset="0"/>
                          <a:ea typeface="Times New Roman" charset="0"/>
                          <a:cs typeface="Times New Roman" charset="0"/>
                        </a:rPr>
                        <m:t>)</m:t>
                      </m:r>
                    </m:oMath>
                  </a14:m>
                  <a:r>
                    <a:rPr lang="en-US" sz="1600" dirty="0" smtClean="0">
                      <a:latin typeface="Times New Roman" charset="0"/>
                      <a:ea typeface="Times New Roman" charset="0"/>
                      <a:cs typeface="Times New Roman" charset="0"/>
                    </a:rPr>
                    <a:t> and measuring the fractional change in error (</a:t>
                  </a:r>
                  <a14:m>
                    <m:oMath xmlns:m="http://schemas.openxmlformats.org/officeDocument/2006/math">
                      <m:r>
                        <a:rPr lang="en-US" sz="1600" i="1">
                          <a:latin typeface="Cambria Math" charset="0"/>
                          <a:ea typeface="Times New Roman" charset="0"/>
                          <a:cs typeface="Times New Roman" charset="0"/>
                        </a:rPr>
                        <m:t>𝛿</m:t>
                      </m:r>
                      <m:sSub>
                        <m:sSubPr>
                          <m:ctrlPr>
                            <a:rPr lang="en-US" sz="1600" i="1">
                              <a:latin typeface="Cambria Math" charset="0"/>
                              <a:ea typeface="Times New Roman" charset="0"/>
                              <a:cs typeface="Times New Roman" charset="0"/>
                            </a:rPr>
                          </m:ctrlPr>
                        </m:sSubPr>
                        <m:e>
                          <m:r>
                            <a:rPr lang="en-US" sz="1600" i="1">
                              <a:latin typeface="Cambria Math" charset="0"/>
                              <a:ea typeface="Times New Roman" charset="0"/>
                              <a:cs typeface="Times New Roman" charset="0"/>
                            </a:rPr>
                            <m:t>𝑒</m:t>
                          </m:r>
                        </m:e>
                        <m:sub>
                          <m:r>
                            <a:rPr lang="en-US" sz="1600" i="1">
                              <a:latin typeface="Cambria Math" charset="0"/>
                              <a:ea typeface="Times New Roman" charset="0"/>
                              <a:cs typeface="Times New Roman" charset="0"/>
                            </a:rPr>
                            <m:t>𝑦𝑝</m:t>
                          </m:r>
                          <m:r>
                            <a:rPr lang="en-US" sz="1600" b="0" i="1" smtClean="0">
                              <a:latin typeface="Cambria Math" charset="0"/>
                              <a:ea typeface="Times New Roman" charset="0"/>
                              <a:cs typeface="Times New Roman" charset="0"/>
                            </a:rPr>
                            <m:t>𝑟</m:t>
                          </m:r>
                        </m:sub>
                      </m:sSub>
                    </m:oMath>
                  </a14:m>
                  <a:r>
                    <a:rPr lang="en-US" sz="1600" dirty="0" smtClean="0">
                      <a:latin typeface="Times New Roman" charset="0"/>
                      <a:ea typeface="Times New Roman" charset="0"/>
                      <a:cs typeface="Times New Roman" charset="0"/>
                    </a:rPr>
                    <a:t> ).</a:t>
                  </a:r>
                  <a:endParaRPr lang="en-US" sz="1600" dirty="0">
                    <a:latin typeface="Times New Roman" charset="0"/>
                    <a:ea typeface="Times New Roman" charset="0"/>
                    <a:cs typeface="Times New Roman"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5822577" y="3960671"/>
                  <a:ext cx="3567136" cy="1223476"/>
                </a:xfrm>
                <a:prstGeom prst="rect">
                  <a:avLst/>
                </a:prstGeom>
                <a:blipFill rotWithShape="0">
                  <a:blip r:embed="rId6"/>
                  <a:stretch>
                    <a:fillRect l="-853" t="-1493" b="-2488"/>
                  </a:stretch>
                </a:blipFill>
              </p:spPr>
              <p:txBody>
                <a:bodyPr/>
                <a:lstStyle/>
                <a:p>
                  <a:r>
                    <a:rPr lang="en-US">
                      <a:noFill/>
                    </a:rPr>
                    <a:t> </a:t>
                  </a:r>
                </a:p>
              </p:txBody>
            </p:sp>
          </mc:Fallback>
        </mc:AlternateContent>
      </p:grpSp>
      <p:sp>
        <p:nvSpPr>
          <p:cNvPr id="16" name="Rectangle 15"/>
          <p:cNvSpPr/>
          <p:nvPr/>
        </p:nvSpPr>
        <p:spPr>
          <a:xfrm>
            <a:off x="812800" y="5600700"/>
            <a:ext cx="3213100" cy="338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Times New Roman" charset="0"/>
                <a:ea typeface="Times New Roman" charset="0"/>
                <a:cs typeface="Times New Roman" charset="0"/>
              </a:rPr>
              <a:t>Storm-Total BUF</a:t>
            </a:r>
            <a:endParaRPr lang="en-US" dirty="0">
              <a:solidFill>
                <a:schemeClr val="tx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94052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Step 3: If Not, What Part of the Model Would be Best to Improve</a:t>
            </a:r>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Martin, A.</a:t>
            </a:r>
            <a:endParaRPr lang="en-US" dirty="0"/>
          </a:p>
        </p:txBody>
      </p:sp>
      <p:sp>
        <p:nvSpPr>
          <p:cNvPr id="5" name="Slide Number Placeholder 4"/>
          <p:cNvSpPr>
            <a:spLocks noGrp="1"/>
          </p:cNvSpPr>
          <p:nvPr>
            <p:ph type="sldNum" sz="quarter" idx="12"/>
          </p:nvPr>
        </p:nvSpPr>
        <p:spPr/>
        <p:txBody>
          <a:bodyPr/>
          <a:lstStyle/>
          <a:p>
            <a:fld id="{09CE8620-E2AA-5A41-BB92-6712DCA84FDB}" type="slidenum">
              <a:rPr lang="en-US" smtClean="0"/>
              <a:pPr/>
              <a:t>16</a:t>
            </a:fld>
            <a:endParaRPr lang="en-US" dirty="0"/>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51642"/>
          <a:stretch/>
        </p:blipFill>
        <p:spPr>
          <a:xfrm>
            <a:off x="596918" y="1155700"/>
            <a:ext cx="4864064" cy="4976890"/>
          </a:xfrm>
          <a:prstGeom prst="rect">
            <a:avLst/>
          </a:prstGeom>
        </p:spPr>
      </p:pic>
      <p:sp>
        <p:nvSpPr>
          <p:cNvPr id="3" name="Rectangle 2"/>
          <p:cNvSpPr/>
          <p:nvPr/>
        </p:nvSpPr>
        <p:spPr>
          <a:xfrm>
            <a:off x="838200" y="5727700"/>
            <a:ext cx="4622782" cy="404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663700" y="1943100"/>
            <a:ext cx="25146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320800" y="1536700"/>
            <a:ext cx="2578100" cy="40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547739" y="5727700"/>
            <a:ext cx="2746521" cy="338554"/>
          </a:xfrm>
          <a:prstGeom prst="rect">
            <a:avLst/>
          </a:prstGeom>
          <a:noFill/>
        </p:spPr>
        <p:txBody>
          <a:bodyPr wrap="none" rtlCol="0">
            <a:spAutoFit/>
          </a:bodyPr>
          <a:lstStyle/>
          <a:p>
            <a:r>
              <a:rPr lang="en-US" sz="1600" dirty="0" smtClean="0">
                <a:latin typeface="Times New Roman" charset="0"/>
                <a:ea typeface="Times New Roman" charset="0"/>
                <a:cs typeface="Times New Roman" charset="0"/>
              </a:rPr>
              <a:t>Storm-Total BUF (cm m s</a:t>
            </a:r>
            <a:r>
              <a:rPr lang="en-US" sz="1600" baseline="30000" dirty="0" smtClean="0">
                <a:latin typeface="Times New Roman" charset="0"/>
                <a:ea typeface="Times New Roman" charset="0"/>
                <a:cs typeface="Times New Roman" charset="0"/>
              </a:rPr>
              <a:t>-1</a:t>
            </a:r>
            <a:r>
              <a:rPr lang="en-US" sz="1600" dirty="0" smtClean="0">
                <a:latin typeface="Times New Roman" charset="0"/>
                <a:ea typeface="Times New Roman" charset="0"/>
                <a:cs typeface="Times New Roman" charset="0"/>
              </a:rPr>
              <a:t> </a:t>
            </a:r>
            <a:r>
              <a:rPr lang="en-US" sz="1600" dirty="0" err="1" smtClean="0">
                <a:latin typeface="Times New Roman" charset="0"/>
                <a:ea typeface="Times New Roman" charset="0"/>
                <a:cs typeface="Times New Roman" charset="0"/>
              </a:rPr>
              <a:t>hr</a:t>
            </a:r>
            <a:r>
              <a:rPr lang="en-US" sz="1600" dirty="0" smtClean="0">
                <a:latin typeface="Times New Roman" charset="0"/>
                <a:ea typeface="Times New Roman" charset="0"/>
                <a:cs typeface="Times New Roman" charset="0"/>
              </a:rPr>
              <a:t>)</a:t>
            </a:r>
            <a:endParaRPr lang="en-US" sz="1600" dirty="0">
              <a:latin typeface="Times New Roman" charset="0"/>
              <a:ea typeface="Times New Roman" charset="0"/>
              <a:cs typeface="Times New Roman" charset="0"/>
            </a:endParaRPr>
          </a:p>
        </p:txBody>
      </p:sp>
      <p:sp>
        <p:nvSpPr>
          <p:cNvPr id="20" name="TextBox 19"/>
          <p:cNvSpPr txBox="1"/>
          <p:nvPr/>
        </p:nvSpPr>
        <p:spPr>
          <a:xfrm rot="16200000">
            <a:off x="-454679" y="3131396"/>
            <a:ext cx="1747594" cy="338554"/>
          </a:xfrm>
          <a:prstGeom prst="rect">
            <a:avLst/>
          </a:prstGeom>
          <a:noFill/>
        </p:spPr>
        <p:txBody>
          <a:bodyPr wrap="none" rtlCol="0">
            <a:spAutoFit/>
          </a:bodyPr>
          <a:lstStyle/>
          <a:p>
            <a:r>
              <a:rPr lang="en-US" sz="1600" smtClean="0">
                <a:latin typeface="Times New Roman" charset="0"/>
                <a:ea typeface="Times New Roman" charset="0"/>
                <a:cs typeface="Times New Roman" charset="0"/>
              </a:rPr>
              <a:t>Precipitation (mm</a:t>
            </a:r>
            <a:r>
              <a:rPr lang="en-US" sz="1600" dirty="0" smtClean="0">
                <a:latin typeface="Times New Roman" charset="0"/>
                <a:ea typeface="Times New Roman" charset="0"/>
                <a:cs typeface="Times New Roman" charset="0"/>
              </a:rPr>
              <a:t>)</a:t>
            </a:r>
            <a:endParaRPr lang="en-US" sz="1600" dirty="0">
              <a:latin typeface="Times New Roman" charset="0"/>
              <a:ea typeface="Times New Roman" charset="0"/>
              <a:cs typeface="Times New Roman" charset="0"/>
            </a:endParaRPr>
          </a:p>
        </p:txBody>
      </p:sp>
      <p:sp>
        <p:nvSpPr>
          <p:cNvPr id="21" name="TextBox 20"/>
          <p:cNvSpPr txBox="1"/>
          <p:nvPr/>
        </p:nvSpPr>
        <p:spPr>
          <a:xfrm>
            <a:off x="1585839" y="1943100"/>
            <a:ext cx="1326004" cy="307777"/>
          </a:xfrm>
          <a:prstGeom prst="rect">
            <a:avLst/>
          </a:prstGeom>
          <a:noFill/>
        </p:spPr>
        <p:txBody>
          <a:bodyPr wrap="none" rtlCol="0">
            <a:spAutoFit/>
          </a:bodyPr>
          <a:lstStyle/>
          <a:p>
            <a:r>
              <a:rPr lang="en-US" sz="1400" dirty="0" smtClean="0">
                <a:latin typeface="Times New Roman" charset="0"/>
                <a:ea typeface="Times New Roman" charset="0"/>
                <a:cs typeface="Times New Roman" charset="0"/>
              </a:rPr>
              <a:t>WRF (high-res)</a:t>
            </a:r>
            <a:endParaRPr lang="en-US" sz="1400" dirty="0">
              <a:latin typeface="Times New Roman" charset="0"/>
              <a:ea typeface="Times New Roman" charset="0"/>
              <a:cs typeface="Times New Roman" charset="0"/>
            </a:endParaRPr>
          </a:p>
        </p:txBody>
      </p:sp>
      <p:sp>
        <p:nvSpPr>
          <p:cNvPr id="22" name="TextBox 21"/>
          <p:cNvSpPr txBox="1"/>
          <p:nvPr/>
        </p:nvSpPr>
        <p:spPr>
          <a:xfrm>
            <a:off x="1598539" y="2170211"/>
            <a:ext cx="1215397" cy="307777"/>
          </a:xfrm>
          <a:prstGeom prst="rect">
            <a:avLst/>
          </a:prstGeom>
          <a:noFill/>
        </p:spPr>
        <p:txBody>
          <a:bodyPr wrap="none" rtlCol="0">
            <a:spAutoFit/>
          </a:bodyPr>
          <a:lstStyle/>
          <a:p>
            <a:r>
              <a:rPr lang="en-US" sz="1400" dirty="0" smtClean="0">
                <a:latin typeface="Times New Roman" charset="0"/>
                <a:ea typeface="Times New Roman" charset="0"/>
                <a:cs typeface="Times New Roman" charset="0"/>
              </a:rPr>
              <a:t>GFS (low-res)</a:t>
            </a:r>
            <a:endParaRPr lang="en-US" sz="1400" dirty="0">
              <a:latin typeface="Times New Roman" charset="0"/>
              <a:ea typeface="Times New Roman" charset="0"/>
              <a:cs typeface="Times New Roman" charset="0"/>
            </a:endParaRPr>
          </a:p>
        </p:txBody>
      </p:sp>
      <p:sp>
        <p:nvSpPr>
          <p:cNvPr id="23" name="TextBox 22"/>
          <p:cNvSpPr txBox="1"/>
          <p:nvPr/>
        </p:nvSpPr>
        <p:spPr>
          <a:xfrm>
            <a:off x="1602716" y="2397323"/>
            <a:ext cx="1133644" cy="307777"/>
          </a:xfrm>
          <a:prstGeom prst="rect">
            <a:avLst/>
          </a:prstGeom>
          <a:noFill/>
        </p:spPr>
        <p:txBody>
          <a:bodyPr wrap="none" rtlCol="0">
            <a:spAutoFit/>
          </a:bodyPr>
          <a:lstStyle/>
          <a:p>
            <a:r>
              <a:rPr lang="en-US" sz="1400" dirty="0" smtClean="0">
                <a:latin typeface="Times New Roman" charset="0"/>
                <a:ea typeface="Times New Roman" charset="0"/>
                <a:cs typeface="Times New Roman" charset="0"/>
              </a:rPr>
              <a:t>Observations</a:t>
            </a:r>
            <a:endParaRPr lang="en-US" sz="1400" dirty="0">
              <a:latin typeface="Times New Roman" charset="0"/>
              <a:ea typeface="Times New Roman" charset="0"/>
              <a:cs typeface="Times New Roman" charset="0"/>
            </a:endParaRPr>
          </a:p>
        </p:txBody>
      </p:sp>
      <p:cxnSp>
        <p:nvCxnSpPr>
          <p:cNvPr id="25" name="Straight Connector 24"/>
          <p:cNvCxnSpPr/>
          <p:nvPr/>
        </p:nvCxnSpPr>
        <p:spPr>
          <a:xfrm flipV="1">
            <a:off x="1346200" y="1835894"/>
            <a:ext cx="241300"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596023" y="1682006"/>
            <a:ext cx="1096775" cy="307777"/>
          </a:xfrm>
          <a:prstGeom prst="rect">
            <a:avLst/>
          </a:prstGeom>
          <a:noFill/>
        </p:spPr>
        <p:txBody>
          <a:bodyPr wrap="none" rtlCol="0">
            <a:spAutoFit/>
          </a:bodyPr>
          <a:lstStyle/>
          <a:p>
            <a:r>
              <a:rPr lang="en-US" sz="1400" dirty="0" smtClean="0">
                <a:latin typeface="Times New Roman" charset="0"/>
                <a:ea typeface="Times New Roman" charset="0"/>
                <a:cs typeface="Times New Roman" charset="0"/>
              </a:rPr>
              <a:t>Historical fit</a:t>
            </a:r>
            <a:endParaRPr lang="en-US" sz="1400" dirty="0">
              <a:latin typeface="Times New Roman" charset="0"/>
              <a:ea typeface="Times New Roman" charset="0"/>
              <a:cs typeface="Times New Roman" charset="0"/>
            </a:endParaRPr>
          </a:p>
        </p:txBody>
      </p:sp>
      <p:sp>
        <p:nvSpPr>
          <p:cNvPr id="29" name="TextBox 28"/>
          <p:cNvSpPr txBox="1"/>
          <p:nvPr/>
        </p:nvSpPr>
        <p:spPr>
          <a:xfrm>
            <a:off x="5181600" y="1496452"/>
            <a:ext cx="3825240" cy="3693319"/>
          </a:xfrm>
          <a:prstGeom prst="rect">
            <a:avLst/>
          </a:prstGeom>
          <a:noFill/>
        </p:spPr>
        <p:txBody>
          <a:bodyPr wrap="square" rtlCol="0">
            <a:spAutoFit/>
          </a:bodyPr>
          <a:lstStyle/>
          <a:p>
            <a:r>
              <a:rPr lang="en-US" dirty="0" smtClean="0">
                <a:latin typeface="Times New Roman" charset="0"/>
                <a:ea typeface="Times New Roman" charset="0"/>
                <a:cs typeface="Times New Roman" charset="0"/>
              </a:rPr>
              <a:t>When we applied this technique to our real-world weather and climate models,</a:t>
            </a:r>
          </a:p>
          <a:p>
            <a:endParaRPr lang="en-US" dirty="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We found that the high-res model error could be improved through better simulation of forcing or response mechanisms because it began closer to observations in both</a:t>
            </a:r>
          </a:p>
          <a:p>
            <a:endParaRPr lang="en-US" dirty="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However; the low-res model simulates the response very poorly and thus will only improve by correcting the response mechanisms (smallest scales) </a:t>
            </a: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0268696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ARs are an important feature of the hydroclimate in the Western US.</a:t>
            </a:r>
          </a:p>
          <a:p>
            <a:r>
              <a:rPr lang="en-US" dirty="0" smtClean="0"/>
              <a:t>ARs generate precipitation via three major ingredients at distinct scales:</a:t>
            </a:r>
          </a:p>
          <a:p>
            <a:pPr lvl="1"/>
            <a:r>
              <a:rPr lang="en-US" dirty="0" smtClean="0"/>
              <a:t>Horizontal vapor transport and a low-level jet (</a:t>
            </a:r>
            <a:r>
              <a:rPr lang="en-US" i="1" dirty="0" smtClean="0"/>
              <a:t>Synoptic</a:t>
            </a:r>
            <a:r>
              <a:rPr lang="en-US" dirty="0" smtClean="0"/>
              <a:t>)</a:t>
            </a:r>
          </a:p>
          <a:p>
            <a:pPr lvl="1"/>
            <a:r>
              <a:rPr lang="en-US" dirty="0" smtClean="0"/>
              <a:t>Lift of moving vapor, causing condensation (</a:t>
            </a:r>
            <a:r>
              <a:rPr lang="en-US" i="1" dirty="0" smtClean="0"/>
              <a:t>Mesoscale in our examples</a:t>
            </a:r>
            <a:r>
              <a:rPr lang="en-US" dirty="0" smtClean="0"/>
              <a:t>)</a:t>
            </a:r>
          </a:p>
          <a:p>
            <a:pPr lvl="1"/>
            <a:r>
              <a:rPr lang="en-US" dirty="0" err="1" smtClean="0"/>
              <a:t>Converstion</a:t>
            </a:r>
            <a:r>
              <a:rPr lang="en-US" dirty="0" smtClean="0"/>
              <a:t> of condensation into precipitation (</a:t>
            </a:r>
            <a:r>
              <a:rPr lang="en-US" i="1" dirty="0" smtClean="0"/>
              <a:t>Microscale</a:t>
            </a:r>
            <a:r>
              <a:rPr lang="en-US" dirty="0" smtClean="0"/>
              <a:t>).</a:t>
            </a:r>
          </a:p>
          <a:p>
            <a:r>
              <a:rPr lang="en-US" dirty="0" smtClean="0"/>
              <a:t>The design and long record of the ARO enables its use as an effective model evaluation tool.</a:t>
            </a:r>
          </a:p>
          <a:p>
            <a:r>
              <a:rPr lang="en-US" dirty="0" smtClean="0"/>
              <a:t>By iteratively separating the above ingredients in two currently used models, we can make prescriptions for improvement in simulation of AR precipitation.  </a:t>
            </a:r>
            <a:endParaRPr lang="en-US" dirty="0"/>
          </a:p>
        </p:txBody>
      </p:sp>
      <p:sp>
        <p:nvSpPr>
          <p:cNvPr id="4" name="Footer Placeholder 3"/>
          <p:cNvSpPr>
            <a:spLocks noGrp="1"/>
          </p:cNvSpPr>
          <p:nvPr>
            <p:ph type="ftr" sz="quarter" idx="11"/>
          </p:nvPr>
        </p:nvSpPr>
        <p:spPr/>
        <p:txBody>
          <a:bodyPr/>
          <a:lstStyle/>
          <a:p>
            <a:r>
              <a:rPr lang="en-US" smtClean="0"/>
              <a:t>Martin, A.</a:t>
            </a:r>
            <a:endParaRPr lang="en-US" dirty="0"/>
          </a:p>
        </p:txBody>
      </p:sp>
      <p:sp>
        <p:nvSpPr>
          <p:cNvPr id="5" name="Slide Number Placeholder 4"/>
          <p:cNvSpPr>
            <a:spLocks noGrp="1"/>
          </p:cNvSpPr>
          <p:nvPr>
            <p:ph type="sldNum" sz="quarter" idx="12"/>
          </p:nvPr>
        </p:nvSpPr>
        <p:spPr/>
        <p:txBody>
          <a:bodyPr/>
          <a:lstStyle/>
          <a:p>
            <a:fld id="{09CE8620-E2AA-5A41-BB92-6712DCA84FDB}" type="slidenum">
              <a:rPr lang="en-US" smtClean="0"/>
              <a:pPr/>
              <a:t>17</a:t>
            </a:fld>
            <a:endParaRPr lang="en-US" dirty="0"/>
          </a:p>
        </p:txBody>
      </p:sp>
    </p:spTree>
    <p:extLst>
      <p:ext uri="{BB962C8B-B14F-4D97-AF65-F5344CB8AC3E}">
        <p14:creationId xmlns:p14="http://schemas.microsoft.com/office/powerpoint/2010/main" val="17487759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normAutofit fontScale="92500" lnSpcReduction="10000"/>
          </a:bodyPr>
          <a:lstStyle/>
          <a:p>
            <a:r>
              <a:rPr lang="en-US" dirty="0"/>
              <a:t>Do you see possibilities of RNWP AR prediction reliably extending beyond 7 days, or will longer lead timeframes remain probabilistic for the foreseeable future</a:t>
            </a:r>
            <a:r>
              <a:rPr lang="en-US" dirty="0" smtClean="0"/>
              <a:t>?</a:t>
            </a:r>
          </a:p>
          <a:p>
            <a:r>
              <a:rPr lang="en-US" dirty="0" smtClean="0"/>
              <a:t>Do </a:t>
            </a:r>
            <a:r>
              <a:rPr lang="en-US" dirty="0"/>
              <a:t>you expect climate change to impact the frequency and severity of AR's on the US west coast?  </a:t>
            </a:r>
            <a:endParaRPr lang="en-US" dirty="0" smtClean="0"/>
          </a:p>
          <a:p>
            <a:r>
              <a:rPr lang="en-US" dirty="0" smtClean="0"/>
              <a:t>Could </a:t>
            </a:r>
            <a:r>
              <a:rPr lang="en-US" dirty="0"/>
              <a:t>this study be applied to atmospheric rivers that affect the east coast or are the mechanisms related to ARs in these two different geographic regions not related enough</a:t>
            </a:r>
            <a:r>
              <a:rPr lang="en-US" dirty="0" smtClean="0"/>
              <a:t>?</a:t>
            </a:r>
          </a:p>
          <a:p>
            <a:r>
              <a:rPr lang="en-US" dirty="0" smtClean="0"/>
              <a:t>Of </a:t>
            </a:r>
            <a:r>
              <a:rPr lang="en-US" dirty="0"/>
              <a:t>the models presented in the article, which would better represent unusual occurring effects such as splits in the polar vortex and its effects on the AR that interact with the west </a:t>
            </a:r>
            <a:r>
              <a:rPr lang="en-US" dirty="0" smtClean="0"/>
              <a:t>coast?</a:t>
            </a:r>
          </a:p>
          <a:p>
            <a:r>
              <a:rPr lang="en-US" dirty="0" smtClean="0"/>
              <a:t>Have </a:t>
            </a:r>
            <a:r>
              <a:rPr lang="en-US" dirty="0"/>
              <a:t>these models effectively predicted more recent AR events and been compared to the actual precipitation amounts and timing? </a:t>
            </a:r>
            <a:endParaRPr lang="en-US" dirty="0" smtClean="0"/>
          </a:p>
          <a:p>
            <a:r>
              <a:rPr lang="en-US" dirty="0" smtClean="0"/>
              <a:t>Being </a:t>
            </a:r>
            <a:r>
              <a:rPr lang="en-US" dirty="0"/>
              <a:t>that this study is the first to investigate the predictability limit of AR state and core variables using GNWP and RNWP, what led you to choose this </a:t>
            </a:r>
            <a:r>
              <a:rPr lang="en-US" dirty="0" smtClean="0"/>
              <a:t>particular..? </a:t>
            </a:r>
            <a:endParaRPr lang="en-US" dirty="0"/>
          </a:p>
        </p:txBody>
      </p:sp>
      <p:sp>
        <p:nvSpPr>
          <p:cNvPr id="4" name="Footer Placeholder 3"/>
          <p:cNvSpPr>
            <a:spLocks noGrp="1"/>
          </p:cNvSpPr>
          <p:nvPr>
            <p:ph type="ftr" sz="quarter" idx="11"/>
          </p:nvPr>
        </p:nvSpPr>
        <p:spPr/>
        <p:txBody>
          <a:bodyPr/>
          <a:lstStyle/>
          <a:p>
            <a:r>
              <a:rPr lang="en-US" smtClean="0"/>
              <a:t>Martin, A.</a:t>
            </a:r>
            <a:endParaRPr lang="en-US" dirty="0"/>
          </a:p>
        </p:txBody>
      </p:sp>
      <p:sp>
        <p:nvSpPr>
          <p:cNvPr id="5" name="Slide Number Placeholder 4"/>
          <p:cNvSpPr>
            <a:spLocks noGrp="1"/>
          </p:cNvSpPr>
          <p:nvPr>
            <p:ph type="sldNum" sz="quarter" idx="12"/>
          </p:nvPr>
        </p:nvSpPr>
        <p:spPr/>
        <p:txBody>
          <a:bodyPr/>
          <a:lstStyle/>
          <a:p>
            <a:fld id="{09CE8620-E2AA-5A41-BB92-6712DCA84FDB}" type="slidenum">
              <a:rPr lang="en-US" smtClean="0"/>
              <a:pPr/>
              <a:t>18</a:t>
            </a:fld>
            <a:endParaRPr lang="en-US" dirty="0"/>
          </a:p>
        </p:txBody>
      </p:sp>
    </p:spTree>
    <p:extLst>
      <p:ext uri="{BB962C8B-B14F-4D97-AF65-F5344CB8AC3E}">
        <p14:creationId xmlns:p14="http://schemas.microsoft.com/office/powerpoint/2010/main" val="1407863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lnSpcReduction="10000"/>
          </a:bodyPr>
          <a:lstStyle/>
          <a:p>
            <a:endParaRPr lang="en-US" dirty="0" smtClean="0"/>
          </a:p>
          <a:p>
            <a:pPr>
              <a:lnSpc>
                <a:spcPct val="150000"/>
              </a:lnSpc>
            </a:pPr>
            <a:r>
              <a:rPr lang="en-US" dirty="0" smtClean="0"/>
              <a:t>What </a:t>
            </a:r>
            <a:r>
              <a:rPr lang="en-US" dirty="0"/>
              <a:t>is an Atmospheric River</a:t>
            </a:r>
            <a:r>
              <a:rPr lang="en-US" dirty="0" smtClean="0"/>
              <a:t>?</a:t>
            </a:r>
            <a:endParaRPr lang="en-US" dirty="0"/>
          </a:p>
          <a:p>
            <a:pPr>
              <a:lnSpc>
                <a:spcPct val="150000"/>
              </a:lnSpc>
            </a:pPr>
            <a:r>
              <a:rPr lang="en-US" dirty="0"/>
              <a:t>How do Atmospheric Rivers Generate Precipitation</a:t>
            </a:r>
            <a:r>
              <a:rPr lang="en-US" dirty="0" smtClean="0"/>
              <a:t>?</a:t>
            </a:r>
            <a:endParaRPr lang="en-US" dirty="0"/>
          </a:p>
          <a:p>
            <a:pPr>
              <a:lnSpc>
                <a:spcPct val="150000"/>
              </a:lnSpc>
            </a:pPr>
            <a:r>
              <a:rPr lang="en-US" dirty="0"/>
              <a:t>What is an Atmospheric River Observatory (ARO)?</a:t>
            </a:r>
          </a:p>
          <a:p>
            <a:pPr>
              <a:lnSpc>
                <a:spcPct val="150000"/>
              </a:lnSpc>
            </a:pPr>
            <a:r>
              <a:rPr lang="en-US" dirty="0"/>
              <a:t>How Can an ARO be Used to Improve Weather and Climate Models?</a:t>
            </a:r>
          </a:p>
          <a:p>
            <a:pPr>
              <a:lnSpc>
                <a:spcPct val="150000"/>
              </a:lnSpc>
            </a:pPr>
            <a:r>
              <a:rPr lang="en-US" dirty="0"/>
              <a:t>Example from Literature: Martin et al. (2018)</a:t>
            </a:r>
          </a:p>
          <a:p>
            <a:pPr lvl="1"/>
            <a:r>
              <a:rPr lang="en-US" dirty="0" smtClean="0"/>
              <a:t>Step </a:t>
            </a:r>
            <a:r>
              <a:rPr lang="en-US" dirty="0"/>
              <a:t>I: Evaluating Model Simulations of ARs before they reach the ARO</a:t>
            </a:r>
          </a:p>
          <a:p>
            <a:pPr lvl="1"/>
            <a:r>
              <a:rPr lang="en-US" dirty="0" smtClean="0"/>
              <a:t>Step </a:t>
            </a:r>
            <a:r>
              <a:rPr lang="en-US" dirty="0"/>
              <a:t>2: Does the Model Correctly Simulate ARO Relationships?</a:t>
            </a:r>
          </a:p>
          <a:p>
            <a:pPr lvl="1"/>
            <a:r>
              <a:rPr lang="en-US" dirty="0" smtClean="0"/>
              <a:t>Step </a:t>
            </a:r>
            <a:r>
              <a:rPr lang="en-US" dirty="0"/>
              <a:t>3: If Not, What Part of the Model Would be Best to Improve?</a:t>
            </a:r>
          </a:p>
          <a:p>
            <a:endParaRPr lang="en-US" dirty="0"/>
          </a:p>
        </p:txBody>
      </p:sp>
      <p:sp>
        <p:nvSpPr>
          <p:cNvPr id="4" name="Footer Placeholder 3"/>
          <p:cNvSpPr>
            <a:spLocks noGrp="1"/>
          </p:cNvSpPr>
          <p:nvPr>
            <p:ph type="ftr" sz="quarter" idx="11"/>
          </p:nvPr>
        </p:nvSpPr>
        <p:spPr/>
        <p:txBody>
          <a:bodyPr/>
          <a:lstStyle/>
          <a:p>
            <a:r>
              <a:rPr lang="en-US" smtClean="0"/>
              <a:t>Martin, A.</a:t>
            </a:r>
            <a:endParaRPr lang="en-US" dirty="0"/>
          </a:p>
        </p:txBody>
      </p:sp>
      <p:sp>
        <p:nvSpPr>
          <p:cNvPr id="5" name="Slide Number Placeholder 4"/>
          <p:cNvSpPr>
            <a:spLocks noGrp="1"/>
          </p:cNvSpPr>
          <p:nvPr>
            <p:ph type="sldNum" sz="quarter" idx="12"/>
          </p:nvPr>
        </p:nvSpPr>
        <p:spPr/>
        <p:txBody>
          <a:bodyPr/>
          <a:lstStyle/>
          <a:p>
            <a:fld id="{09CE8620-E2AA-5A41-BB92-6712DCA84FDB}" type="slidenum">
              <a:rPr lang="en-US" smtClean="0"/>
              <a:pPr/>
              <a:t>2</a:t>
            </a:fld>
            <a:endParaRPr lang="en-US" dirty="0"/>
          </a:p>
        </p:txBody>
      </p:sp>
    </p:spTree>
    <p:extLst>
      <p:ext uri="{BB962C8B-B14F-4D97-AF65-F5344CB8AC3E}">
        <p14:creationId xmlns:p14="http://schemas.microsoft.com/office/powerpoint/2010/main" val="15274638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an Atmospheric River?</a:t>
            </a:r>
            <a:endParaRPr lang="en-US" dirty="0"/>
          </a:p>
        </p:txBody>
      </p:sp>
      <p:sp>
        <p:nvSpPr>
          <p:cNvPr id="4" name="Footer Placeholder 3"/>
          <p:cNvSpPr>
            <a:spLocks noGrp="1"/>
          </p:cNvSpPr>
          <p:nvPr>
            <p:ph type="ftr" sz="quarter" idx="11"/>
          </p:nvPr>
        </p:nvSpPr>
        <p:spPr/>
        <p:txBody>
          <a:bodyPr/>
          <a:lstStyle/>
          <a:p>
            <a:r>
              <a:rPr lang="en-US" smtClean="0"/>
              <a:t>Martin, A.</a:t>
            </a:r>
            <a:endParaRPr lang="en-US" dirty="0"/>
          </a:p>
        </p:txBody>
      </p:sp>
      <p:sp>
        <p:nvSpPr>
          <p:cNvPr id="5" name="Slide Number Placeholder 4"/>
          <p:cNvSpPr>
            <a:spLocks noGrp="1"/>
          </p:cNvSpPr>
          <p:nvPr>
            <p:ph type="sldNum" sz="quarter" idx="12"/>
          </p:nvPr>
        </p:nvSpPr>
        <p:spPr/>
        <p:txBody>
          <a:bodyPr/>
          <a:lstStyle/>
          <a:p>
            <a:fld id="{09CE8620-E2AA-5A41-BB92-6712DCA84FDB}" type="slidenum">
              <a:rPr lang="en-US" smtClean="0"/>
              <a:pPr/>
              <a:t>3</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 y="1244185"/>
            <a:ext cx="5114664" cy="22991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856" y="3548610"/>
            <a:ext cx="4806816" cy="666113"/>
          </a:xfrm>
          <a:prstGeom prst="rect">
            <a:avLst/>
          </a:prstGeom>
        </p:spPr>
      </p:pic>
      <p:sp>
        <p:nvSpPr>
          <p:cNvPr id="8" name="TextBox 7"/>
          <p:cNvSpPr txBox="1"/>
          <p:nvPr/>
        </p:nvSpPr>
        <p:spPr>
          <a:xfrm>
            <a:off x="5346701" y="1371600"/>
            <a:ext cx="3660140" cy="1323439"/>
          </a:xfrm>
          <a:prstGeom prst="rect">
            <a:avLst/>
          </a:prstGeom>
          <a:noFill/>
        </p:spPr>
        <p:txBody>
          <a:bodyPr wrap="square" rtlCol="0">
            <a:spAutoFit/>
          </a:bodyPr>
          <a:lstStyle/>
          <a:p>
            <a:r>
              <a:rPr lang="en-US" sz="1600" dirty="0" smtClean="0">
                <a:latin typeface="Times New Roman" charset="0"/>
                <a:ea typeface="Times New Roman" charset="0"/>
                <a:cs typeface="Times New Roman" charset="0"/>
              </a:rPr>
              <a:t>Simply, an AR is</a:t>
            </a:r>
          </a:p>
          <a:p>
            <a:pPr marL="285750" indent="-285750">
              <a:buFont typeface="Arial" charset="0"/>
              <a:buChar char="•"/>
            </a:pPr>
            <a:r>
              <a:rPr lang="en-US" sz="1600" dirty="0" smtClean="0">
                <a:latin typeface="Times New Roman" charset="0"/>
                <a:ea typeface="Times New Roman" charset="0"/>
                <a:cs typeface="Times New Roman" charset="0"/>
              </a:rPr>
              <a:t>A long, narrow corridor of moving water vapor</a:t>
            </a:r>
          </a:p>
          <a:p>
            <a:pPr marL="285750" indent="-285750">
              <a:buFont typeface="Arial" charset="0"/>
              <a:buChar char="•"/>
            </a:pPr>
            <a:r>
              <a:rPr lang="en-US" sz="1600" dirty="0" smtClean="0">
                <a:latin typeface="Times New Roman" charset="0"/>
                <a:ea typeface="Times New Roman" charset="0"/>
                <a:cs typeface="Times New Roman" charset="0"/>
              </a:rPr>
              <a:t>Directed horizontally from the tropics toward the poles</a:t>
            </a:r>
          </a:p>
        </p:txBody>
      </p:sp>
      <p:sp>
        <p:nvSpPr>
          <p:cNvPr id="9" name="TextBox 8"/>
          <p:cNvSpPr txBox="1"/>
          <p:nvPr/>
        </p:nvSpPr>
        <p:spPr>
          <a:xfrm>
            <a:off x="137160" y="4446755"/>
            <a:ext cx="8869680" cy="1477328"/>
          </a:xfrm>
          <a:prstGeom prst="rect">
            <a:avLst/>
          </a:prstGeom>
          <a:noFill/>
        </p:spPr>
        <p:txBody>
          <a:bodyPr wrap="square" rtlCol="0">
            <a:spAutoFit/>
          </a:bodyPr>
          <a:lstStyle/>
          <a:p>
            <a:r>
              <a:rPr lang="en-US" dirty="0" smtClean="0">
                <a:latin typeface="Times New Roman" charset="0"/>
                <a:ea typeface="Times New Roman" charset="0"/>
                <a:cs typeface="Times New Roman" charset="0"/>
              </a:rPr>
              <a:t>Formally, from the </a:t>
            </a:r>
            <a:r>
              <a:rPr lang="en-US" i="1" dirty="0" smtClean="0">
                <a:latin typeface="Times New Roman" charset="0"/>
                <a:ea typeface="Times New Roman" charset="0"/>
                <a:cs typeface="Times New Roman" charset="0"/>
              </a:rPr>
              <a:t>Glossary of Meteorology</a:t>
            </a:r>
            <a:r>
              <a:rPr lang="en-US" dirty="0" smtClean="0">
                <a:latin typeface="Times New Roman" charset="0"/>
                <a:ea typeface="Times New Roman" charset="0"/>
                <a:cs typeface="Times New Roman" charset="0"/>
              </a:rPr>
              <a:t>:</a:t>
            </a:r>
          </a:p>
          <a:p>
            <a:endParaRPr lang="en-US" dirty="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“A </a:t>
            </a:r>
            <a:r>
              <a:rPr lang="en-US" dirty="0">
                <a:latin typeface="Times New Roman" charset="0"/>
                <a:ea typeface="Times New Roman" charset="0"/>
                <a:cs typeface="Times New Roman" charset="0"/>
              </a:rPr>
              <a:t>long narrow and transient corridor of anomalously strong </a:t>
            </a:r>
            <a:r>
              <a:rPr lang="en-US" b="1" dirty="0">
                <a:latin typeface="Times New Roman" charset="0"/>
                <a:ea typeface="Times New Roman" charset="0"/>
                <a:cs typeface="Times New Roman" charset="0"/>
              </a:rPr>
              <a:t>horizontal water vapor transport</a:t>
            </a:r>
            <a:r>
              <a:rPr lang="en-US" dirty="0">
                <a:latin typeface="Times New Roman" charset="0"/>
                <a:ea typeface="Times New Roman" charset="0"/>
                <a:cs typeface="Times New Roman" charset="0"/>
              </a:rPr>
              <a:t> that is typically located </a:t>
            </a:r>
            <a:r>
              <a:rPr lang="en-US" b="1" dirty="0">
                <a:latin typeface="Times New Roman" charset="0"/>
                <a:ea typeface="Times New Roman" charset="0"/>
                <a:cs typeface="Times New Roman" charset="0"/>
              </a:rPr>
              <a:t>in the lowest 3 km of the troposphere</a:t>
            </a:r>
            <a:r>
              <a:rPr lang="en-US" dirty="0">
                <a:latin typeface="Times New Roman" charset="0"/>
                <a:ea typeface="Times New Roman" charset="0"/>
                <a:cs typeface="Times New Roman" charset="0"/>
              </a:rPr>
              <a:t> and associated with </a:t>
            </a:r>
            <a:r>
              <a:rPr lang="en-US" b="1" dirty="0">
                <a:latin typeface="Times New Roman" charset="0"/>
                <a:ea typeface="Times New Roman" charset="0"/>
                <a:cs typeface="Times New Roman" charset="0"/>
              </a:rPr>
              <a:t>a low-level jet stream</a:t>
            </a:r>
            <a:r>
              <a:rPr lang="en-US" dirty="0">
                <a:latin typeface="Times New Roman" charset="0"/>
                <a:ea typeface="Times New Roman" charset="0"/>
                <a:cs typeface="Times New Roman" charset="0"/>
              </a:rPr>
              <a:t> ahead of the </a:t>
            </a:r>
            <a:r>
              <a:rPr lang="en-US" b="1" dirty="0">
                <a:latin typeface="Times New Roman" charset="0"/>
                <a:ea typeface="Times New Roman" charset="0"/>
                <a:cs typeface="Times New Roman" charset="0"/>
              </a:rPr>
              <a:t>cold front </a:t>
            </a:r>
            <a:r>
              <a:rPr lang="en-US" dirty="0">
                <a:latin typeface="Times New Roman" charset="0"/>
                <a:ea typeface="Times New Roman" charset="0"/>
                <a:cs typeface="Times New Roman" charset="0"/>
              </a:rPr>
              <a:t>of an extratropical </a:t>
            </a:r>
            <a:r>
              <a:rPr lang="en-US" dirty="0" smtClean="0">
                <a:latin typeface="Times New Roman" charset="0"/>
                <a:ea typeface="Times New Roman" charset="0"/>
                <a:cs typeface="Times New Roman" charset="0"/>
              </a:rPr>
              <a:t>cyclone</a:t>
            </a:r>
            <a:r>
              <a:rPr lang="is-IS" dirty="0" smtClean="0">
                <a:latin typeface="Times New Roman" charset="0"/>
                <a:ea typeface="Times New Roman" charset="0"/>
                <a:cs typeface="Times New Roman" charset="0"/>
              </a:rPr>
              <a:t>…”</a:t>
            </a:r>
            <a:endParaRPr lang="en-US" dirty="0">
              <a:latin typeface="Times New Roman" charset="0"/>
              <a:ea typeface="Times New Roman" charset="0"/>
              <a:cs typeface="Times New Roman" charset="0"/>
            </a:endParaRPr>
          </a:p>
        </p:txBody>
      </p:sp>
      <p:sp>
        <p:nvSpPr>
          <p:cNvPr id="10" name="TextBox 9"/>
          <p:cNvSpPr txBox="1"/>
          <p:nvPr/>
        </p:nvSpPr>
        <p:spPr>
          <a:xfrm>
            <a:off x="5346701" y="2804448"/>
            <a:ext cx="3660140" cy="1077218"/>
          </a:xfrm>
          <a:prstGeom prst="rect">
            <a:avLst/>
          </a:prstGeom>
          <a:noFill/>
        </p:spPr>
        <p:txBody>
          <a:bodyPr wrap="square" rtlCol="0">
            <a:spAutoFit/>
          </a:bodyPr>
          <a:lstStyle/>
          <a:p>
            <a:r>
              <a:rPr lang="en-US" sz="1600" dirty="0" smtClean="0">
                <a:latin typeface="Times New Roman" charset="0"/>
                <a:ea typeface="Times New Roman" charset="0"/>
                <a:cs typeface="Times New Roman" charset="0"/>
              </a:rPr>
              <a:t>The figure </a:t>
            </a:r>
            <a:r>
              <a:rPr lang="en-US" sz="1600" dirty="0">
                <a:latin typeface="Times New Roman" charset="0"/>
                <a:ea typeface="Times New Roman" charset="0"/>
                <a:cs typeface="Times New Roman" charset="0"/>
              </a:rPr>
              <a:t>s</a:t>
            </a:r>
            <a:r>
              <a:rPr lang="en-US" sz="1600" dirty="0" smtClean="0">
                <a:latin typeface="Times New Roman" charset="0"/>
                <a:ea typeface="Times New Roman" charset="0"/>
                <a:cs typeface="Times New Roman" charset="0"/>
              </a:rPr>
              <a:t>hows the enhanced </a:t>
            </a:r>
            <a:r>
              <a:rPr lang="en-US" sz="1600" i="1" dirty="0" smtClean="0">
                <a:latin typeface="Times New Roman" charset="0"/>
                <a:ea typeface="Times New Roman" charset="0"/>
                <a:cs typeface="Times New Roman" charset="0"/>
              </a:rPr>
              <a:t>Integrated Water Vapor </a:t>
            </a:r>
            <a:r>
              <a:rPr lang="en-US" sz="1600" dirty="0" smtClean="0">
                <a:latin typeface="Times New Roman" charset="0"/>
                <a:ea typeface="Times New Roman" charset="0"/>
                <a:cs typeface="Times New Roman" charset="0"/>
              </a:rPr>
              <a:t>left behind by an atmospheric </a:t>
            </a:r>
            <a:r>
              <a:rPr lang="en-US" sz="1600" dirty="0">
                <a:latin typeface="Times New Roman" charset="0"/>
                <a:ea typeface="Times New Roman" charset="0"/>
                <a:cs typeface="Times New Roman" charset="0"/>
              </a:rPr>
              <a:t>r</a:t>
            </a:r>
            <a:r>
              <a:rPr lang="en-US" sz="1600" dirty="0" smtClean="0">
                <a:latin typeface="Times New Roman" charset="0"/>
                <a:ea typeface="Times New Roman" charset="0"/>
                <a:cs typeface="Times New Roman" charset="0"/>
              </a:rPr>
              <a:t>iver as it moves. As seen by the SSM/I satellite microwave sensor.</a:t>
            </a:r>
            <a:endParaRPr lang="en-US" sz="1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1224691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are ARs Important?</a:t>
            </a:r>
            <a:endParaRPr lang="en-US" dirty="0"/>
          </a:p>
        </p:txBody>
      </p:sp>
      <p:sp>
        <p:nvSpPr>
          <p:cNvPr id="4" name="Footer Placeholder 3"/>
          <p:cNvSpPr>
            <a:spLocks noGrp="1"/>
          </p:cNvSpPr>
          <p:nvPr>
            <p:ph type="ftr" sz="quarter" idx="11"/>
          </p:nvPr>
        </p:nvSpPr>
        <p:spPr/>
        <p:txBody>
          <a:bodyPr/>
          <a:lstStyle/>
          <a:p>
            <a:r>
              <a:rPr lang="en-US" smtClean="0"/>
              <a:t>Martin, A.</a:t>
            </a:r>
            <a:endParaRPr lang="en-US" dirty="0"/>
          </a:p>
        </p:txBody>
      </p:sp>
      <p:sp>
        <p:nvSpPr>
          <p:cNvPr id="5" name="Slide Number Placeholder 4"/>
          <p:cNvSpPr>
            <a:spLocks noGrp="1"/>
          </p:cNvSpPr>
          <p:nvPr>
            <p:ph type="sldNum" sz="quarter" idx="12"/>
          </p:nvPr>
        </p:nvSpPr>
        <p:spPr/>
        <p:txBody>
          <a:bodyPr/>
          <a:lstStyle/>
          <a:p>
            <a:fld id="{09CE8620-E2AA-5A41-BB92-6712DCA84FDB}" type="slidenum">
              <a:rPr lang="en-US" smtClean="0"/>
              <a:pPr/>
              <a:t>4</a:t>
            </a:fld>
            <a:endParaRPr lang="en-US" dirty="0"/>
          </a:p>
        </p:txBody>
      </p:sp>
      <p:sp>
        <p:nvSpPr>
          <p:cNvPr id="6" name="TextBox 5"/>
          <p:cNvSpPr txBox="1"/>
          <p:nvPr/>
        </p:nvSpPr>
        <p:spPr>
          <a:xfrm>
            <a:off x="330195" y="5591330"/>
            <a:ext cx="3170292" cy="369332"/>
          </a:xfrm>
          <a:prstGeom prst="rect">
            <a:avLst/>
          </a:prstGeom>
          <a:noFill/>
        </p:spPr>
        <p:txBody>
          <a:bodyPr wrap="square" rtlCol="0">
            <a:spAutoFit/>
          </a:bodyPr>
          <a:lstStyle/>
          <a:p>
            <a:r>
              <a:rPr lang="en-US" dirty="0" smtClean="0">
                <a:solidFill>
                  <a:schemeClr val="bg1"/>
                </a:solidFill>
              </a:rPr>
              <a:t>From Neiman et al. 2013</a:t>
            </a:r>
            <a:endParaRPr lang="en-US" dirty="0">
              <a:solidFill>
                <a:schemeClr val="bg1"/>
              </a:solidFill>
            </a:endParaRPr>
          </a:p>
        </p:txBody>
      </p:sp>
      <p:grpSp>
        <p:nvGrpSpPr>
          <p:cNvPr id="7" name="Group 6"/>
          <p:cNvGrpSpPr/>
          <p:nvPr/>
        </p:nvGrpSpPr>
        <p:grpSpPr>
          <a:xfrm>
            <a:off x="330200" y="1426935"/>
            <a:ext cx="4115567" cy="4770769"/>
            <a:chOff x="228600" y="932721"/>
            <a:chExt cx="5280587" cy="6361029"/>
          </a:xfrm>
        </p:grpSpPr>
        <p:sp>
          <p:nvSpPr>
            <p:cNvPr id="8" name="TextBox 7"/>
            <p:cNvSpPr txBox="1"/>
            <p:nvPr/>
          </p:nvSpPr>
          <p:spPr>
            <a:xfrm>
              <a:off x="228600" y="932721"/>
              <a:ext cx="5280587" cy="943849"/>
            </a:xfrm>
            <a:prstGeom prst="rect">
              <a:avLst/>
            </a:prstGeom>
            <a:solidFill>
              <a:schemeClr val="tx2">
                <a:lumMod val="20000"/>
                <a:lumOff val="80000"/>
              </a:schemeClr>
            </a:solidFill>
            <a:ln>
              <a:solidFill>
                <a:schemeClr val="tx1"/>
              </a:solidFill>
            </a:ln>
          </p:spPr>
          <p:txBody>
            <a:bodyPr wrap="square" rtlCol="0">
              <a:spAutoFit/>
            </a:bodyPr>
            <a:lstStyle/>
            <a:p>
              <a:pPr algn="ctr"/>
              <a:r>
                <a:rPr lang="en-US" sz="2000" b="1" dirty="0">
                  <a:solidFill>
                    <a:prstClr val="black"/>
                  </a:solidFill>
                  <a:latin typeface="Times New Roman" charset="0"/>
                  <a:ea typeface="Times New Roman" charset="0"/>
                  <a:cs typeface="Times New Roman" charset="0"/>
                </a:rPr>
                <a:t>ARs Provide beneficial rain and snow for water supply</a:t>
              </a:r>
            </a:p>
          </p:txBody>
        </p:sp>
        <p:pic>
          <p:nvPicPr>
            <p:cNvPr id="9" name="Picture 8" descr="new_ar.ppt_contribs.png"/>
            <p:cNvPicPr/>
            <p:nvPr/>
          </p:nvPicPr>
          <p:blipFill>
            <a:blip r:embed="rId2" cstate="print"/>
            <a:srcRect t="8011" r="57892"/>
            <a:stretch>
              <a:fillRect/>
            </a:stretch>
          </p:blipFill>
          <p:spPr>
            <a:xfrm>
              <a:off x="437609" y="2025632"/>
              <a:ext cx="2457991" cy="4859754"/>
            </a:xfrm>
            <a:prstGeom prst="rect">
              <a:avLst/>
            </a:prstGeom>
          </p:spPr>
        </p:pic>
        <p:sp>
          <p:nvSpPr>
            <p:cNvPr id="10" name="Rectangle 9"/>
            <p:cNvSpPr/>
            <p:nvPr/>
          </p:nvSpPr>
          <p:spPr>
            <a:xfrm>
              <a:off x="457200" y="2026497"/>
              <a:ext cx="2438400" cy="3962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1" name="TextBox 10"/>
            <p:cNvSpPr txBox="1"/>
            <p:nvPr/>
          </p:nvSpPr>
          <p:spPr>
            <a:xfrm>
              <a:off x="3183566" y="2369321"/>
              <a:ext cx="2133600" cy="4924429"/>
            </a:xfrm>
            <a:prstGeom prst="rect">
              <a:avLst/>
            </a:prstGeom>
            <a:noFill/>
          </p:spPr>
          <p:txBody>
            <a:bodyPr wrap="square" rtlCol="0">
              <a:spAutoFit/>
            </a:bodyPr>
            <a:lstStyle/>
            <a:p>
              <a:pPr algn="ctr"/>
              <a:r>
                <a:rPr lang="en-US" dirty="0">
                  <a:solidFill>
                    <a:prstClr val="black"/>
                  </a:solidFill>
                  <a:latin typeface="Times New Roman" charset="0"/>
                  <a:ea typeface="Times New Roman" charset="0"/>
                  <a:cs typeface="Times New Roman" charset="0"/>
                </a:rPr>
                <a:t>25% - 45% of annual precipitation in the west coast states fell </a:t>
              </a:r>
              <a:r>
                <a:rPr lang="en-US" dirty="0" smtClean="0">
                  <a:solidFill>
                    <a:prstClr val="black"/>
                  </a:solidFill>
                  <a:latin typeface="Times New Roman" charset="0"/>
                  <a:ea typeface="Times New Roman" charset="0"/>
                  <a:cs typeface="Times New Roman" charset="0"/>
                </a:rPr>
                <a:t>on the same day an atmospheric river was present.</a:t>
              </a:r>
            </a:p>
            <a:p>
              <a:pPr algn="ctr"/>
              <a:endParaRPr lang="en-US" dirty="0" smtClean="0">
                <a:solidFill>
                  <a:prstClr val="black"/>
                </a:solidFill>
                <a:latin typeface="Times New Roman" charset="0"/>
                <a:ea typeface="Times New Roman" charset="0"/>
                <a:cs typeface="Times New Roman" charset="0"/>
              </a:endParaRPr>
            </a:p>
            <a:p>
              <a:r>
                <a:rPr lang="en-US" dirty="0" smtClean="0">
                  <a:solidFill>
                    <a:prstClr val="black"/>
                  </a:solidFill>
                  <a:latin typeface="Times New Roman" charset="0"/>
                  <a:ea typeface="Times New Roman" charset="0"/>
                  <a:cs typeface="Times New Roman" charset="0"/>
                </a:rPr>
                <a:t>Adapted from</a:t>
              </a:r>
            </a:p>
            <a:p>
              <a:r>
                <a:rPr lang="en-US" dirty="0" err="1" smtClean="0">
                  <a:solidFill>
                    <a:prstClr val="black"/>
                  </a:solidFill>
                  <a:latin typeface="Times New Roman" charset="0"/>
                  <a:ea typeface="Times New Roman" charset="0"/>
                  <a:cs typeface="Times New Roman" charset="0"/>
                </a:rPr>
                <a:t>Dettinger</a:t>
              </a:r>
              <a:r>
                <a:rPr lang="en-US" dirty="0" smtClean="0">
                  <a:solidFill>
                    <a:prstClr val="black"/>
                  </a:solidFill>
                  <a:latin typeface="Times New Roman" charset="0"/>
                  <a:ea typeface="Times New Roman" charset="0"/>
                  <a:cs typeface="Times New Roman" charset="0"/>
                </a:rPr>
                <a:t> et al. (2011 – </a:t>
              </a:r>
              <a:r>
                <a:rPr lang="en-US" i="1" dirty="0" smtClean="0">
                  <a:solidFill>
                    <a:prstClr val="black"/>
                  </a:solidFill>
                  <a:latin typeface="Times New Roman" charset="0"/>
                  <a:ea typeface="Times New Roman" charset="0"/>
                  <a:cs typeface="Times New Roman" charset="0"/>
                </a:rPr>
                <a:t>Water</a:t>
              </a:r>
              <a:r>
                <a:rPr lang="en-US" dirty="0" smtClean="0">
                  <a:solidFill>
                    <a:prstClr val="black"/>
                  </a:solidFill>
                  <a:latin typeface="Times New Roman" charset="0"/>
                  <a:ea typeface="Times New Roman" charset="0"/>
                  <a:cs typeface="Times New Roman" charset="0"/>
                </a:rPr>
                <a:t>) </a:t>
              </a:r>
              <a:endParaRPr lang="en-US" dirty="0">
                <a:solidFill>
                  <a:prstClr val="black"/>
                </a:solidFill>
                <a:latin typeface="Times New Roman" charset="0"/>
                <a:ea typeface="Times New Roman" charset="0"/>
                <a:cs typeface="Times New Roman" charset="0"/>
              </a:endParaRPr>
            </a:p>
          </p:txBody>
        </p:sp>
        <p:sp>
          <p:nvSpPr>
            <p:cNvPr id="13" name="Rectangle 12"/>
            <p:cNvSpPr/>
            <p:nvPr/>
          </p:nvSpPr>
          <p:spPr>
            <a:xfrm>
              <a:off x="500064" y="2133600"/>
              <a:ext cx="1086391" cy="2799194"/>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grpSp>
      <p:grpSp>
        <p:nvGrpSpPr>
          <p:cNvPr id="18" name="Group 17"/>
          <p:cNvGrpSpPr/>
          <p:nvPr/>
        </p:nvGrpSpPr>
        <p:grpSpPr>
          <a:xfrm>
            <a:off x="4635116" y="1436516"/>
            <a:ext cx="4115567" cy="5004700"/>
            <a:chOff x="4635116" y="1436516"/>
            <a:chExt cx="4115567" cy="500470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4250" y="2451418"/>
              <a:ext cx="3721100" cy="1866900"/>
            </a:xfrm>
            <a:prstGeom prst="rect">
              <a:avLst/>
            </a:prstGeom>
          </p:spPr>
        </p:pic>
        <p:sp>
          <p:nvSpPr>
            <p:cNvPr id="16" name="TextBox 15"/>
            <p:cNvSpPr txBox="1"/>
            <p:nvPr/>
          </p:nvSpPr>
          <p:spPr>
            <a:xfrm>
              <a:off x="4635116" y="1436516"/>
              <a:ext cx="4115567" cy="707886"/>
            </a:xfrm>
            <a:prstGeom prst="rect">
              <a:avLst/>
            </a:prstGeom>
            <a:solidFill>
              <a:schemeClr val="tx2">
                <a:lumMod val="20000"/>
                <a:lumOff val="80000"/>
              </a:schemeClr>
            </a:solidFill>
            <a:ln>
              <a:solidFill>
                <a:schemeClr val="tx1"/>
              </a:solidFill>
            </a:ln>
          </p:spPr>
          <p:txBody>
            <a:bodyPr wrap="square" rtlCol="0">
              <a:spAutoFit/>
            </a:bodyPr>
            <a:lstStyle/>
            <a:p>
              <a:pPr algn="ctr"/>
              <a:r>
                <a:rPr lang="en-US" sz="2000" b="1" dirty="0">
                  <a:solidFill>
                    <a:prstClr val="black"/>
                  </a:solidFill>
                  <a:latin typeface="Times New Roman" charset="0"/>
                  <a:ea typeface="Times New Roman" charset="0"/>
                  <a:cs typeface="Times New Roman" charset="0"/>
                </a:rPr>
                <a:t>ARs </a:t>
              </a:r>
              <a:r>
                <a:rPr lang="en-US" sz="2000" b="1" dirty="0" smtClean="0">
                  <a:solidFill>
                    <a:prstClr val="black"/>
                  </a:solidFill>
                  <a:latin typeface="Times New Roman" charset="0"/>
                  <a:ea typeface="Times New Roman" charset="0"/>
                  <a:cs typeface="Times New Roman" charset="0"/>
                </a:rPr>
                <a:t>can also cause damaging floods</a:t>
              </a:r>
            </a:p>
            <a:p>
              <a:pPr algn="ctr"/>
              <a:endParaRPr lang="en-US" sz="2000" b="1" dirty="0">
                <a:solidFill>
                  <a:prstClr val="black"/>
                </a:solidFill>
                <a:latin typeface="Times New Roman" charset="0"/>
                <a:ea typeface="Times New Roman" charset="0"/>
                <a:cs typeface="Times New Roman" charset="0"/>
              </a:endParaRPr>
            </a:p>
          </p:txBody>
        </p:sp>
        <p:sp>
          <p:nvSpPr>
            <p:cNvPr id="17" name="TextBox 16"/>
            <p:cNvSpPr txBox="1"/>
            <p:nvPr/>
          </p:nvSpPr>
          <p:spPr>
            <a:xfrm>
              <a:off x="5092700" y="4625334"/>
              <a:ext cx="3524250" cy="1815882"/>
            </a:xfrm>
            <a:prstGeom prst="rect">
              <a:avLst/>
            </a:prstGeom>
            <a:noFill/>
          </p:spPr>
          <p:txBody>
            <a:bodyPr wrap="square" rtlCol="0">
              <a:spAutoFit/>
            </a:bodyPr>
            <a:lstStyle/>
            <a:p>
              <a:r>
                <a:rPr lang="en-US" sz="1600" dirty="0" smtClean="0">
                  <a:latin typeface="Times New Roman" charset="0"/>
                  <a:ea typeface="Times New Roman" charset="0"/>
                  <a:cs typeface="Times New Roman" charset="0"/>
                </a:rPr>
                <a:t>Above is shown the composite </a:t>
              </a:r>
              <a:r>
                <a:rPr lang="en-US" sz="1600" i="1" dirty="0" smtClean="0">
                  <a:latin typeface="Times New Roman" charset="0"/>
                  <a:ea typeface="Times New Roman" charset="0"/>
                  <a:cs typeface="Times New Roman" charset="0"/>
                </a:rPr>
                <a:t>Integrated Water Vapor </a:t>
              </a:r>
              <a:r>
                <a:rPr lang="en-US" sz="1600" dirty="0" smtClean="0">
                  <a:latin typeface="Times New Roman" charset="0"/>
                  <a:ea typeface="Times New Roman" charset="0"/>
                  <a:cs typeface="Times New Roman" charset="0"/>
                </a:rPr>
                <a:t>prior to the top-ten annual peak daily flows for Howard Hanson Dam (white dot)</a:t>
              </a:r>
            </a:p>
            <a:p>
              <a:endParaRPr lang="en-US" sz="1600" dirty="0">
                <a:latin typeface="Times New Roman" charset="0"/>
                <a:ea typeface="Times New Roman" charset="0"/>
                <a:cs typeface="Times New Roman" charset="0"/>
              </a:endParaRPr>
            </a:p>
            <a:p>
              <a:r>
                <a:rPr lang="en-US" sz="1600" dirty="0" smtClean="0">
                  <a:latin typeface="Times New Roman" charset="0"/>
                  <a:ea typeface="Times New Roman" charset="0"/>
                  <a:cs typeface="Times New Roman" charset="0"/>
                </a:rPr>
                <a:t>Adapted from Neiman et al. </a:t>
              </a:r>
            </a:p>
            <a:p>
              <a:r>
                <a:rPr lang="en-US" sz="1600" dirty="0" smtClean="0">
                  <a:latin typeface="Times New Roman" charset="0"/>
                  <a:ea typeface="Times New Roman" charset="0"/>
                  <a:cs typeface="Times New Roman" charset="0"/>
                </a:rPr>
                <a:t>(2011 – </a:t>
              </a:r>
              <a:r>
                <a:rPr lang="en-US" sz="1600" i="1" dirty="0" smtClean="0">
                  <a:latin typeface="Times New Roman" charset="0"/>
                  <a:ea typeface="Times New Roman" charset="0"/>
                  <a:cs typeface="Times New Roman" charset="0"/>
                </a:rPr>
                <a:t>J. hydrometeorology</a:t>
              </a:r>
              <a:r>
                <a:rPr lang="en-US" sz="1600" dirty="0" smtClean="0">
                  <a:latin typeface="Times New Roman" charset="0"/>
                  <a:ea typeface="Times New Roman" charset="0"/>
                  <a:cs typeface="Times New Roman" charset="0"/>
                </a:rPr>
                <a:t>) </a:t>
              </a:r>
              <a:endParaRPr lang="en-US" sz="1600" dirty="0">
                <a:latin typeface="Times New Roman" charset="0"/>
                <a:ea typeface="Times New Roman" charset="0"/>
                <a:cs typeface="Times New Roman" charset="0"/>
              </a:endParaRPr>
            </a:p>
          </p:txBody>
        </p:sp>
      </p:grpSp>
    </p:spTree>
    <p:extLst>
      <p:ext uri="{BB962C8B-B14F-4D97-AF65-F5344CB8AC3E}">
        <p14:creationId xmlns:p14="http://schemas.microsoft.com/office/powerpoint/2010/main" val="111280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Atmospheric River Measurements</a:t>
            </a:r>
            <a:endParaRPr lang="en-US" dirty="0"/>
          </a:p>
        </p:txBody>
      </p:sp>
      <p:sp>
        <p:nvSpPr>
          <p:cNvPr id="4" name="Footer Placeholder 3"/>
          <p:cNvSpPr>
            <a:spLocks noGrp="1"/>
          </p:cNvSpPr>
          <p:nvPr>
            <p:ph type="ftr" sz="quarter" idx="11"/>
          </p:nvPr>
        </p:nvSpPr>
        <p:spPr/>
        <p:txBody>
          <a:bodyPr/>
          <a:lstStyle/>
          <a:p>
            <a:r>
              <a:rPr lang="en-US" smtClean="0"/>
              <a:t>Martin, A.</a:t>
            </a:r>
            <a:endParaRPr lang="en-US" dirty="0"/>
          </a:p>
        </p:txBody>
      </p:sp>
      <p:sp>
        <p:nvSpPr>
          <p:cNvPr id="5" name="Slide Number Placeholder 4"/>
          <p:cNvSpPr>
            <a:spLocks noGrp="1"/>
          </p:cNvSpPr>
          <p:nvPr>
            <p:ph type="sldNum" sz="quarter" idx="12"/>
          </p:nvPr>
        </p:nvSpPr>
        <p:spPr/>
        <p:txBody>
          <a:bodyPr/>
          <a:lstStyle/>
          <a:p>
            <a:fld id="{09CE8620-E2AA-5A41-BB92-6712DCA84FDB}" type="slidenum">
              <a:rPr lang="en-US" smtClean="0"/>
              <a:pPr/>
              <a:t>5</a:t>
            </a:fld>
            <a:endParaRPr lang="en-US" dirty="0"/>
          </a:p>
        </p:txBody>
      </p:sp>
      <mc:AlternateContent xmlns:mc="http://schemas.openxmlformats.org/markup-compatibility/2006" xmlns:a14="http://schemas.microsoft.com/office/drawing/2010/main">
        <mc:Choice Requires="a14">
          <p:sp>
            <p:nvSpPr>
              <p:cNvPr id="6" name="TextBox 5"/>
              <p:cNvSpPr txBox="1"/>
              <p:nvPr/>
            </p:nvSpPr>
            <p:spPr>
              <a:xfrm>
                <a:off x="137160" y="1425455"/>
                <a:ext cx="4029245" cy="1403589"/>
              </a:xfrm>
              <a:prstGeom prst="rect">
                <a:avLst/>
              </a:prstGeom>
              <a:noFill/>
            </p:spPr>
            <p:txBody>
              <a:bodyPr wrap="none" rtlCol="0">
                <a:spAutoFit/>
              </a:bodyPr>
              <a:lstStyle/>
              <a:p>
                <a:r>
                  <a:rPr lang="en-US" sz="2000" b="1" dirty="0" smtClean="0">
                    <a:latin typeface="Times New Roman" charset="0"/>
                    <a:ea typeface="Times New Roman" charset="0"/>
                    <a:cs typeface="Times New Roman" charset="0"/>
                  </a:rPr>
                  <a:t>Where water vapor is concentrated</a:t>
                </a:r>
              </a:p>
              <a:p>
                <a:pPr/>
                <a14:m>
                  <m:oMathPara xmlns:m="http://schemas.openxmlformats.org/officeDocument/2006/math">
                    <m:oMathParaPr>
                      <m:jc m:val="centerGroup"/>
                    </m:oMathParaPr>
                    <m:oMath xmlns:m="http://schemas.openxmlformats.org/officeDocument/2006/math">
                      <m:r>
                        <a:rPr lang="en-US" b="0" i="1" smtClean="0">
                          <a:latin typeface="Cambria Math" charset="0"/>
                          <a:ea typeface="Times New Roman" charset="0"/>
                          <a:cs typeface="Times New Roman" charset="0"/>
                        </a:rPr>
                        <m:t>𝐼𝑊𝑉</m:t>
                      </m:r>
                      <m:r>
                        <a:rPr lang="en-US" b="0" i="1" smtClean="0">
                          <a:latin typeface="Cambria Math" charset="0"/>
                          <a:ea typeface="Times New Roman" charset="0"/>
                          <a:cs typeface="Times New Roman" charset="0"/>
                        </a:rPr>
                        <m:t>=−</m:t>
                      </m:r>
                      <m:f>
                        <m:fPr>
                          <m:ctrlPr>
                            <a:rPr lang="bg-BG" b="0" i="1" smtClean="0">
                              <a:latin typeface="Cambria Math" charset="0"/>
                              <a:ea typeface="Times New Roman" charset="0"/>
                              <a:cs typeface="Times New Roman" charset="0"/>
                            </a:rPr>
                          </m:ctrlPr>
                        </m:fPr>
                        <m:num>
                          <m:r>
                            <a:rPr lang="en-US" b="0" i="1" smtClean="0">
                              <a:latin typeface="Cambria Math" charset="0"/>
                              <a:ea typeface="Times New Roman" charset="0"/>
                              <a:cs typeface="Times New Roman" charset="0"/>
                            </a:rPr>
                            <m:t>1</m:t>
                          </m:r>
                        </m:num>
                        <m:den>
                          <m:r>
                            <a:rPr lang="en-US" b="0" i="1" smtClean="0">
                              <a:latin typeface="Cambria Math" charset="0"/>
                              <a:ea typeface="Times New Roman" charset="0"/>
                              <a:cs typeface="Times New Roman" charset="0"/>
                            </a:rPr>
                            <m:t>𝑔</m:t>
                          </m:r>
                        </m:den>
                      </m:f>
                      <m:nary>
                        <m:naryPr>
                          <m:limLoc m:val="undOvr"/>
                          <m:subHide m:val="on"/>
                          <m:supHide m:val="on"/>
                          <m:ctrlPr>
                            <a:rPr lang="en-US" b="0" i="1" smtClean="0">
                              <a:latin typeface="Cambria Math" charset="0"/>
                              <a:ea typeface="Times New Roman" charset="0"/>
                              <a:cs typeface="Times New Roman" charset="0"/>
                            </a:rPr>
                          </m:ctrlPr>
                        </m:naryPr>
                        <m:sub/>
                        <m:sup/>
                        <m:e>
                          <m:sSub>
                            <m:sSubPr>
                              <m:ctrlPr>
                                <a:rPr lang="en-US" b="0" i="1" smtClean="0">
                                  <a:latin typeface="Cambria Math" charset="0"/>
                                  <a:ea typeface="Times New Roman" charset="0"/>
                                  <a:cs typeface="Times New Roman" charset="0"/>
                                </a:rPr>
                              </m:ctrlPr>
                            </m:sSubPr>
                            <m:e>
                              <m:r>
                                <a:rPr lang="en-US" b="0" i="1" smtClean="0">
                                  <a:latin typeface="Cambria Math" charset="0"/>
                                  <a:ea typeface="Times New Roman" charset="0"/>
                                  <a:cs typeface="Times New Roman" charset="0"/>
                                </a:rPr>
                                <m:t>𝑞</m:t>
                              </m:r>
                            </m:e>
                            <m:sub>
                              <m:r>
                                <a:rPr lang="en-US" b="0" i="1" smtClean="0">
                                  <a:latin typeface="Cambria Math" charset="0"/>
                                  <a:ea typeface="Times New Roman" charset="0"/>
                                  <a:cs typeface="Times New Roman" charset="0"/>
                                </a:rPr>
                                <m:t>𝑣</m:t>
                              </m:r>
                            </m:sub>
                          </m:sSub>
                          <m:r>
                            <a:rPr lang="en-US" b="0" i="1" smtClean="0">
                              <a:latin typeface="Cambria Math" charset="0"/>
                              <a:ea typeface="Times New Roman" charset="0"/>
                              <a:cs typeface="Times New Roman" charset="0"/>
                            </a:rPr>
                            <m:t>𝑑𝑝</m:t>
                          </m:r>
                        </m:e>
                      </m:nary>
                    </m:oMath>
                  </m:oMathPara>
                </a14:m>
                <a:endParaRPr lang="en-US" b="0" dirty="0" smtClean="0">
                  <a:latin typeface="Times New Roman" charset="0"/>
                  <a:ea typeface="Times New Roman" charset="0"/>
                  <a:cs typeface="Times New Roman" charset="0"/>
                </a:endParaRPr>
              </a:p>
              <a:p>
                <a:r>
                  <a:rPr lang="en-US" dirty="0">
                    <a:latin typeface="Times New Roman" charset="0"/>
                    <a:ea typeface="Times New Roman" charset="0"/>
                    <a:cs typeface="Times New Roman" charset="0"/>
                  </a:rPr>
                  <a:t>u</a:t>
                </a:r>
                <a:r>
                  <a:rPr lang="en-US" dirty="0" smtClean="0">
                    <a:latin typeface="Times New Roman" charset="0"/>
                    <a:ea typeface="Times New Roman" charset="0"/>
                    <a:cs typeface="Times New Roman" charset="0"/>
                  </a:rPr>
                  <a:t>nits = mm</a:t>
                </a:r>
                <a:endParaRPr lang="en-US" dirty="0">
                  <a:latin typeface="Times New Roman" charset="0"/>
                  <a:ea typeface="Times New Roman" charset="0"/>
                  <a:cs typeface="Times New Roman"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37160" y="1425455"/>
                <a:ext cx="4029245" cy="1403589"/>
              </a:xfrm>
              <a:prstGeom prst="rect">
                <a:avLst/>
              </a:prstGeom>
              <a:blipFill rotWithShape="0">
                <a:blip r:embed="rId2"/>
                <a:stretch>
                  <a:fillRect l="-1667" t="-2609" r="-1061" b="-6087"/>
                </a:stretch>
              </a:blipFill>
            </p:spPr>
            <p:txBody>
              <a:bodyPr/>
              <a:lstStyle/>
              <a:p>
                <a:r>
                  <a:rPr lang="en-US">
                    <a:noFill/>
                  </a:rPr>
                  <a:t> </a:t>
                </a:r>
              </a:p>
            </p:txBody>
          </p:sp>
        </mc:Fallback>
      </mc:AlternateContent>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10612"/>
          <a:stretch/>
        </p:blipFill>
        <p:spPr>
          <a:xfrm>
            <a:off x="0" y="2946400"/>
            <a:ext cx="4494628" cy="2292890"/>
          </a:xfrm>
          <a:prstGeom prst="rect">
            <a:avLst/>
          </a:prstGeom>
        </p:spPr>
      </p:pic>
      <p:sp>
        <p:nvSpPr>
          <p:cNvPr id="11" name="TextBox 10"/>
          <p:cNvSpPr txBox="1"/>
          <p:nvPr/>
        </p:nvSpPr>
        <p:spPr>
          <a:xfrm>
            <a:off x="220980" y="5424923"/>
            <a:ext cx="3861604" cy="584775"/>
          </a:xfrm>
          <a:prstGeom prst="rect">
            <a:avLst/>
          </a:prstGeom>
          <a:noFill/>
        </p:spPr>
        <p:txBody>
          <a:bodyPr wrap="square" rtlCol="0">
            <a:spAutoFit/>
          </a:bodyPr>
          <a:lstStyle/>
          <a:p>
            <a:r>
              <a:rPr lang="en-US" sz="1600" dirty="0" smtClean="0">
                <a:latin typeface="Times New Roman" charset="0"/>
                <a:ea typeface="Times New Roman" charset="0"/>
                <a:cs typeface="Times New Roman" charset="0"/>
              </a:rPr>
              <a:t>How microwave satellites see ARs, but not as useful for estimating impacts</a:t>
            </a:r>
            <a:endParaRPr lang="en-US" sz="1600" dirty="0">
              <a:latin typeface="Times New Roman" charset="0"/>
              <a:ea typeface="Times New Roman" charset="0"/>
              <a:cs typeface="Times New Roman" charset="0"/>
            </a:endParaRPr>
          </a:p>
        </p:txBody>
      </p:sp>
      <p:grpSp>
        <p:nvGrpSpPr>
          <p:cNvPr id="13" name="Group 12"/>
          <p:cNvGrpSpPr/>
          <p:nvPr/>
        </p:nvGrpSpPr>
        <p:grpSpPr>
          <a:xfrm>
            <a:off x="4572000" y="1425455"/>
            <a:ext cx="4257040" cy="4845475"/>
            <a:chOff x="4572000" y="1425455"/>
            <a:chExt cx="4257040" cy="4845475"/>
          </a:xfrm>
        </p:grpSpPr>
        <mc:AlternateContent xmlns:mc="http://schemas.openxmlformats.org/markup-compatibility/2006" xmlns:a14="http://schemas.microsoft.com/office/drawing/2010/main">
          <mc:Choice Requires="a14">
            <p:sp>
              <p:nvSpPr>
                <p:cNvPr id="8" name="TextBox 7"/>
                <p:cNvSpPr txBox="1"/>
                <p:nvPr/>
              </p:nvSpPr>
              <p:spPr>
                <a:xfrm>
                  <a:off x="4572000" y="1425455"/>
                  <a:ext cx="3416897" cy="1403589"/>
                </a:xfrm>
                <a:prstGeom prst="rect">
                  <a:avLst/>
                </a:prstGeom>
                <a:noFill/>
              </p:spPr>
              <p:txBody>
                <a:bodyPr wrap="none" rtlCol="0">
                  <a:spAutoFit/>
                </a:bodyPr>
                <a:lstStyle/>
                <a:p>
                  <a:r>
                    <a:rPr lang="en-US" sz="2000" b="1" dirty="0" smtClean="0">
                      <a:latin typeface="Times New Roman" charset="0"/>
                      <a:ea typeface="Times New Roman" charset="0"/>
                      <a:cs typeface="Times New Roman" charset="0"/>
                    </a:rPr>
                    <a:t>Where water vapor is moving</a:t>
                  </a:r>
                </a:p>
                <a:p>
                  <a:pPr/>
                  <a14:m>
                    <m:oMathPara xmlns:m="http://schemas.openxmlformats.org/officeDocument/2006/math">
                      <m:oMathParaPr>
                        <m:jc m:val="centerGroup"/>
                      </m:oMathParaPr>
                      <m:oMath xmlns:m="http://schemas.openxmlformats.org/officeDocument/2006/math">
                        <m:r>
                          <a:rPr lang="en-US" b="0" i="1" smtClean="0">
                            <a:latin typeface="Cambria Math" charset="0"/>
                            <a:ea typeface="Times New Roman" charset="0"/>
                            <a:cs typeface="Times New Roman" charset="0"/>
                          </a:rPr>
                          <m:t>𝐼𝑉𝑇</m:t>
                        </m:r>
                        <m:r>
                          <a:rPr lang="en-US" b="0" i="1" smtClean="0">
                            <a:latin typeface="Cambria Math" charset="0"/>
                            <a:ea typeface="Times New Roman" charset="0"/>
                            <a:cs typeface="Times New Roman" charset="0"/>
                          </a:rPr>
                          <m:t>=−</m:t>
                        </m:r>
                        <m:f>
                          <m:fPr>
                            <m:ctrlPr>
                              <a:rPr lang="bg-BG" b="0" i="1" smtClean="0">
                                <a:latin typeface="Cambria Math" charset="0"/>
                                <a:ea typeface="Times New Roman" charset="0"/>
                                <a:cs typeface="Times New Roman" charset="0"/>
                              </a:rPr>
                            </m:ctrlPr>
                          </m:fPr>
                          <m:num>
                            <m:r>
                              <a:rPr lang="en-US" b="0" i="1" smtClean="0">
                                <a:latin typeface="Cambria Math" charset="0"/>
                                <a:ea typeface="Times New Roman" charset="0"/>
                                <a:cs typeface="Times New Roman" charset="0"/>
                              </a:rPr>
                              <m:t>1</m:t>
                            </m:r>
                          </m:num>
                          <m:den>
                            <m:r>
                              <a:rPr lang="en-US" b="0" i="1" smtClean="0">
                                <a:latin typeface="Cambria Math" charset="0"/>
                                <a:ea typeface="Times New Roman" charset="0"/>
                                <a:cs typeface="Times New Roman" charset="0"/>
                              </a:rPr>
                              <m:t>𝑔</m:t>
                            </m:r>
                          </m:den>
                        </m:f>
                        <m:nary>
                          <m:naryPr>
                            <m:limLoc m:val="undOvr"/>
                            <m:subHide m:val="on"/>
                            <m:supHide m:val="on"/>
                            <m:ctrlPr>
                              <a:rPr lang="en-US" b="0" i="1" smtClean="0">
                                <a:latin typeface="Cambria Math" charset="0"/>
                                <a:ea typeface="Times New Roman" charset="0"/>
                                <a:cs typeface="Times New Roman" charset="0"/>
                              </a:rPr>
                            </m:ctrlPr>
                          </m:naryPr>
                          <m:sub/>
                          <m:sup/>
                          <m:e>
                            <m:acc>
                              <m:accPr>
                                <m:chr m:val="⃑"/>
                                <m:ctrlPr>
                                  <a:rPr lang="en-US" b="0" i="1" smtClean="0">
                                    <a:latin typeface="Cambria Math" charset="0"/>
                                    <a:ea typeface="Times New Roman" charset="0"/>
                                    <a:cs typeface="Times New Roman" charset="0"/>
                                  </a:rPr>
                                </m:ctrlPr>
                              </m:accPr>
                              <m:e>
                                <m:r>
                                  <a:rPr lang="en-US" b="0" i="1" smtClean="0">
                                    <a:latin typeface="Cambria Math" charset="0"/>
                                    <a:ea typeface="Times New Roman" charset="0"/>
                                    <a:cs typeface="Times New Roman" charset="0"/>
                                  </a:rPr>
                                  <m:t>𝑢</m:t>
                                </m:r>
                              </m:e>
                            </m:acc>
                            <m:sSub>
                              <m:sSubPr>
                                <m:ctrlPr>
                                  <a:rPr lang="en-US" b="0" i="1" smtClean="0">
                                    <a:latin typeface="Cambria Math" charset="0"/>
                                    <a:ea typeface="Times New Roman" charset="0"/>
                                    <a:cs typeface="Times New Roman" charset="0"/>
                                  </a:rPr>
                                </m:ctrlPr>
                              </m:sSubPr>
                              <m:e>
                                <m:r>
                                  <a:rPr lang="en-US" b="0" i="1" smtClean="0">
                                    <a:latin typeface="Cambria Math" charset="0"/>
                                    <a:ea typeface="Times New Roman" charset="0"/>
                                    <a:cs typeface="Times New Roman" charset="0"/>
                                  </a:rPr>
                                  <m:t>𝑞</m:t>
                                </m:r>
                              </m:e>
                              <m:sub>
                                <m:r>
                                  <a:rPr lang="en-US" b="0" i="1" smtClean="0">
                                    <a:latin typeface="Cambria Math" charset="0"/>
                                    <a:ea typeface="Times New Roman" charset="0"/>
                                    <a:cs typeface="Times New Roman" charset="0"/>
                                  </a:rPr>
                                  <m:t>𝑣</m:t>
                                </m:r>
                              </m:sub>
                            </m:sSub>
                            <m:r>
                              <a:rPr lang="en-US" b="0" i="1" smtClean="0">
                                <a:latin typeface="Cambria Math" charset="0"/>
                                <a:ea typeface="Times New Roman" charset="0"/>
                                <a:cs typeface="Times New Roman" charset="0"/>
                              </a:rPr>
                              <m:t>𝑑𝑝</m:t>
                            </m:r>
                          </m:e>
                        </m:nary>
                      </m:oMath>
                    </m:oMathPara>
                  </a14:m>
                  <a:endParaRPr lang="en-US" b="0" i="0" dirty="0" smtClean="0">
                    <a:latin typeface="Cambria Math" charset="0"/>
                    <a:ea typeface="Times New Roman" charset="0"/>
                    <a:cs typeface="Times New Roman" charset="0"/>
                  </a:endParaRPr>
                </a:p>
                <a:p>
                  <a:r>
                    <a:rPr lang="en-US" dirty="0" smtClean="0">
                      <a:latin typeface="Times New Roman" charset="0"/>
                      <a:ea typeface="Times New Roman" charset="0"/>
                      <a:cs typeface="Times New Roman" charset="0"/>
                    </a:rPr>
                    <a:t>units = kg m</a:t>
                  </a:r>
                  <a:r>
                    <a:rPr lang="en-US" baseline="30000" dirty="0" smtClean="0">
                      <a:latin typeface="Times New Roman" charset="0"/>
                      <a:ea typeface="Times New Roman" charset="0"/>
                      <a:cs typeface="Times New Roman" charset="0"/>
                    </a:rPr>
                    <a:t>-1</a:t>
                  </a:r>
                  <a:r>
                    <a:rPr lang="en-US" dirty="0" smtClean="0">
                      <a:latin typeface="Times New Roman" charset="0"/>
                      <a:ea typeface="Times New Roman" charset="0"/>
                      <a:cs typeface="Times New Roman" charset="0"/>
                    </a:rPr>
                    <a:t> s</a:t>
                  </a:r>
                  <a:r>
                    <a:rPr lang="en-US" baseline="30000" dirty="0" smtClean="0">
                      <a:latin typeface="Times New Roman" charset="0"/>
                      <a:ea typeface="Times New Roman" charset="0"/>
                      <a:cs typeface="Times New Roman" charset="0"/>
                    </a:rPr>
                    <a:t>-1</a:t>
                  </a:r>
                  <a:endParaRPr lang="en-US" baseline="30000" dirty="0">
                    <a:latin typeface="Times New Roman" charset="0"/>
                    <a:ea typeface="Times New Roman" charset="0"/>
                    <a:cs typeface="Times New Roman"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572000" y="1425455"/>
                  <a:ext cx="3416897" cy="1403589"/>
                </a:xfrm>
                <a:prstGeom prst="rect">
                  <a:avLst/>
                </a:prstGeom>
                <a:blipFill rotWithShape="0">
                  <a:blip r:embed="rId4"/>
                  <a:stretch>
                    <a:fillRect l="-1783" t="-2609" r="-891" b="-6087"/>
                  </a:stretch>
                </a:blipFill>
              </p:spPr>
              <p:txBody>
                <a:bodyPr/>
                <a:lstStyle/>
                <a:p>
                  <a:r>
                    <a:rPr lang="en-US">
                      <a:noFill/>
                    </a:rPr>
                    <a:t> </a:t>
                  </a:r>
                </a:p>
              </p:txBody>
            </p:sp>
          </mc:Fallback>
        </mc:AlternateContent>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5671" t="10611"/>
            <a:stretch/>
          </p:blipFill>
          <p:spPr>
            <a:xfrm>
              <a:off x="4572000" y="2946400"/>
              <a:ext cx="4257040" cy="2292890"/>
            </a:xfrm>
            <a:prstGeom prst="rect">
              <a:avLst/>
            </a:prstGeom>
          </p:spPr>
        </p:pic>
        <p:sp>
          <p:nvSpPr>
            <p:cNvPr id="12" name="TextBox 11"/>
            <p:cNvSpPr txBox="1"/>
            <p:nvPr/>
          </p:nvSpPr>
          <p:spPr>
            <a:xfrm>
              <a:off x="4653746" y="5439933"/>
              <a:ext cx="3861604" cy="830997"/>
            </a:xfrm>
            <a:prstGeom prst="rect">
              <a:avLst/>
            </a:prstGeom>
            <a:noFill/>
          </p:spPr>
          <p:txBody>
            <a:bodyPr wrap="square" rtlCol="0">
              <a:spAutoFit/>
            </a:bodyPr>
            <a:lstStyle/>
            <a:p>
              <a:r>
                <a:rPr lang="en-US" sz="1600" dirty="0" smtClean="0">
                  <a:latin typeface="Times New Roman" charset="0"/>
                  <a:ea typeface="Times New Roman" charset="0"/>
                  <a:cs typeface="Times New Roman" charset="0"/>
                </a:rPr>
                <a:t>Must be generated by model or atmospheric sounding. Better fit to AR definition and AR impacts</a:t>
              </a:r>
              <a:endParaRPr lang="en-US" sz="1600" dirty="0">
                <a:latin typeface="Times New Roman" charset="0"/>
                <a:ea typeface="Times New Roman" charset="0"/>
                <a:cs typeface="Times New Roman" charset="0"/>
              </a:endParaRPr>
            </a:p>
          </p:txBody>
        </p:sp>
      </p:grpSp>
    </p:spTree>
    <p:extLst>
      <p:ext uri="{BB962C8B-B14F-4D97-AF65-F5344CB8AC3E}">
        <p14:creationId xmlns:p14="http://schemas.microsoft.com/office/powerpoint/2010/main" val="15817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ARs Generate Precipitation?</a:t>
            </a:r>
            <a:endParaRPr lang="en-US" dirty="0"/>
          </a:p>
        </p:txBody>
      </p:sp>
      <p:sp>
        <p:nvSpPr>
          <p:cNvPr id="4" name="Footer Placeholder 3"/>
          <p:cNvSpPr>
            <a:spLocks noGrp="1"/>
          </p:cNvSpPr>
          <p:nvPr>
            <p:ph type="ftr" sz="quarter" idx="11"/>
          </p:nvPr>
        </p:nvSpPr>
        <p:spPr/>
        <p:txBody>
          <a:bodyPr/>
          <a:lstStyle/>
          <a:p>
            <a:r>
              <a:rPr lang="en-US" smtClean="0"/>
              <a:t>Martin, A.</a:t>
            </a:r>
            <a:endParaRPr lang="en-US" dirty="0"/>
          </a:p>
        </p:txBody>
      </p:sp>
      <p:sp>
        <p:nvSpPr>
          <p:cNvPr id="5" name="Slide Number Placeholder 4"/>
          <p:cNvSpPr>
            <a:spLocks noGrp="1"/>
          </p:cNvSpPr>
          <p:nvPr>
            <p:ph type="sldNum" sz="quarter" idx="12"/>
          </p:nvPr>
        </p:nvSpPr>
        <p:spPr/>
        <p:txBody>
          <a:bodyPr/>
          <a:lstStyle/>
          <a:p>
            <a:fld id="{09CE8620-E2AA-5A41-BB92-6712DCA84FDB}" type="slidenum">
              <a:rPr lang="en-US" smtClean="0"/>
              <a:pPr/>
              <a:t>6</a:t>
            </a:fld>
            <a:endParaRPr lang="en-US"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417" y="1232958"/>
            <a:ext cx="5619735" cy="51252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7" name="Picture 6" descr="C:\Users\Marty\AppData\Local\Temp\Arizona AR_fronts cop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3620" y="1232958"/>
            <a:ext cx="5604482" cy="5125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 descr="C:\Users\Marty\AppData\Local\Temp\Arizona AR_IVT cop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6468" y="1232958"/>
            <a:ext cx="5615921" cy="5125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2" descr="C:\Users\Marty\AppData\Local\Temp\Arizona AR_precip cop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5327" y="1232959"/>
            <a:ext cx="5651513" cy="51252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Screen Shot 2014-01-23 at 4.36.40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951" y="1207558"/>
            <a:ext cx="3182619" cy="3961344"/>
          </a:xfrm>
          <a:prstGeom prst="rect">
            <a:avLst/>
          </a:prstGeom>
        </p:spPr>
      </p:pic>
      <p:pic>
        <p:nvPicPr>
          <p:cNvPr id="11" name="Picture 10" descr="Screen Shot 2014-01-23 at 4.36.48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82" y="5123321"/>
            <a:ext cx="3200400" cy="347278"/>
          </a:xfrm>
          <a:prstGeom prst="rect">
            <a:avLst/>
          </a:prstGeom>
        </p:spPr>
      </p:pic>
      <p:sp>
        <p:nvSpPr>
          <p:cNvPr id="12" name="TextBox 11"/>
          <p:cNvSpPr txBox="1"/>
          <p:nvPr/>
        </p:nvSpPr>
        <p:spPr>
          <a:xfrm>
            <a:off x="7429500" y="4348502"/>
            <a:ext cx="1409700" cy="1600438"/>
          </a:xfrm>
          <a:prstGeom prst="rect">
            <a:avLst/>
          </a:prstGeom>
          <a:solidFill>
            <a:schemeClr val="bg1"/>
          </a:solidFill>
          <a:ln w="12700">
            <a:solidFill>
              <a:schemeClr val="tx1"/>
            </a:solidFill>
          </a:ln>
        </p:spPr>
        <p:txBody>
          <a:bodyPr wrap="square" rtlCol="0">
            <a:spAutoFit/>
          </a:bodyPr>
          <a:lstStyle/>
          <a:p>
            <a:r>
              <a:rPr lang="en-US" sz="1600" dirty="0" smtClean="0">
                <a:latin typeface="Times New Roman" charset="0"/>
                <a:ea typeface="Times New Roman" charset="0"/>
                <a:cs typeface="Times New Roman" charset="0"/>
              </a:rPr>
              <a:t>Schematic meteorology:</a:t>
            </a:r>
          </a:p>
          <a:p>
            <a:r>
              <a:rPr lang="en-US" sz="1600" dirty="0" smtClean="0">
                <a:latin typeface="Times New Roman" charset="0"/>
                <a:ea typeface="Times New Roman" charset="0"/>
                <a:cs typeface="Times New Roman" charset="0"/>
              </a:rPr>
              <a:t>Fronts, AR (red contours) and low-level jet (red arrow)</a:t>
            </a:r>
            <a:r>
              <a:rPr lang="en-US" dirty="0" smtClean="0"/>
              <a:t> </a:t>
            </a:r>
            <a:endParaRPr lang="en-US" dirty="0"/>
          </a:p>
        </p:txBody>
      </p:sp>
      <p:sp>
        <p:nvSpPr>
          <p:cNvPr id="13" name="TextBox 12"/>
          <p:cNvSpPr txBox="1"/>
          <p:nvPr/>
        </p:nvSpPr>
        <p:spPr>
          <a:xfrm>
            <a:off x="74957" y="5435896"/>
            <a:ext cx="3219450" cy="1077218"/>
          </a:xfrm>
          <a:prstGeom prst="rect">
            <a:avLst/>
          </a:prstGeom>
          <a:noFill/>
        </p:spPr>
        <p:txBody>
          <a:bodyPr wrap="square" rtlCol="0">
            <a:spAutoFit/>
          </a:bodyPr>
          <a:lstStyle/>
          <a:p>
            <a:r>
              <a:rPr lang="en-US" sz="1600" dirty="0" smtClean="0">
                <a:latin typeface="Times New Roman" charset="0"/>
                <a:ea typeface="Times New Roman" charset="0"/>
                <a:cs typeface="Times New Roman" charset="0"/>
              </a:rPr>
              <a:t>On the US West Coast, ARs commonly cause </a:t>
            </a:r>
            <a:r>
              <a:rPr lang="en-US" sz="1600" dirty="0" err="1" smtClean="0">
                <a:latin typeface="Times New Roman" charset="0"/>
                <a:ea typeface="Times New Roman" charset="0"/>
                <a:cs typeface="Times New Roman" charset="0"/>
              </a:rPr>
              <a:t>precip</a:t>
            </a:r>
            <a:r>
              <a:rPr lang="en-US" sz="1600" dirty="0" smtClean="0">
                <a:latin typeface="Times New Roman" charset="0"/>
                <a:ea typeface="Times New Roman" charset="0"/>
                <a:cs typeface="Times New Roman" charset="0"/>
              </a:rPr>
              <a:t>. when the horizontal flux of water vapor is forced upward by mountains.</a:t>
            </a:r>
            <a:endParaRPr lang="en-US" sz="1600" dirty="0">
              <a:latin typeface="Times New Roman" charset="0"/>
              <a:ea typeface="Times New Roman" charset="0"/>
              <a:cs typeface="Times New Roman" charset="0"/>
            </a:endParaRPr>
          </a:p>
        </p:txBody>
      </p:sp>
      <p:sp>
        <p:nvSpPr>
          <p:cNvPr id="14" name="TextBox 13"/>
          <p:cNvSpPr txBox="1"/>
          <p:nvPr/>
        </p:nvSpPr>
        <p:spPr>
          <a:xfrm>
            <a:off x="1697382" y="1326397"/>
            <a:ext cx="1492250" cy="830997"/>
          </a:xfrm>
          <a:prstGeom prst="rect">
            <a:avLst/>
          </a:prstGeom>
          <a:solidFill>
            <a:schemeClr val="bg1"/>
          </a:solidFill>
          <a:ln w="12700">
            <a:solidFill>
              <a:schemeClr val="tx1"/>
            </a:solidFill>
          </a:ln>
        </p:spPr>
        <p:txBody>
          <a:bodyPr wrap="square" rtlCol="0">
            <a:spAutoFit/>
          </a:bodyPr>
          <a:lstStyle/>
          <a:p>
            <a:r>
              <a:rPr lang="en-US" sz="1600" dirty="0" smtClean="0">
                <a:latin typeface="Times New Roman" charset="0"/>
                <a:ea typeface="Times New Roman" charset="0"/>
                <a:cs typeface="Times New Roman" charset="0"/>
              </a:rPr>
              <a:t>24 hour accumulated precipitation </a:t>
            </a:r>
            <a:endParaRPr lang="en-US" sz="1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8979834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Ingredients for AR-caused Precipitation</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t>Long corridor of strong water </a:t>
            </a:r>
            <a:r>
              <a:rPr lang="en-US" dirty="0"/>
              <a:t>v</a:t>
            </a:r>
            <a:r>
              <a:rPr lang="en-US" dirty="0" smtClean="0"/>
              <a:t>apor </a:t>
            </a:r>
            <a:r>
              <a:rPr lang="en-US" dirty="0"/>
              <a:t>f</a:t>
            </a:r>
            <a:r>
              <a:rPr lang="en-US" dirty="0" smtClean="0"/>
              <a:t>lux, possibly with a low-level jet (LLJ).</a:t>
            </a:r>
          </a:p>
          <a:p>
            <a:pPr marL="457200" lvl="1" indent="0">
              <a:buNone/>
            </a:pPr>
            <a:r>
              <a:rPr lang="en-US" sz="2400" dirty="0" smtClean="0"/>
              <a:t>Scale: 1000s km, </a:t>
            </a:r>
            <a:r>
              <a:rPr lang="en-US" sz="2400" i="1" dirty="0" smtClean="0"/>
              <a:t>synoptic scale</a:t>
            </a:r>
          </a:p>
          <a:p>
            <a:pPr marL="457200" indent="-457200">
              <a:buFont typeface="+mj-lt"/>
              <a:buAutoNum type="arabicPeriod"/>
            </a:pPr>
            <a:endParaRPr lang="en-US" dirty="0" smtClean="0"/>
          </a:p>
          <a:p>
            <a:pPr marL="457200" indent="-457200">
              <a:buFont typeface="+mj-lt"/>
              <a:buAutoNum type="arabicPeriod"/>
            </a:pPr>
            <a:r>
              <a:rPr lang="en-US" dirty="0" smtClean="0"/>
              <a:t>Vertical motion to cause horizontally moving vapor to condense.</a:t>
            </a:r>
          </a:p>
          <a:p>
            <a:pPr marL="457200" lvl="1" indent="0">
              <a:buNone/>
            </a:pPr>
            <a:r>
              <a:rPr lang="en-US" sz="2400" dirty="0" smtClean="0"/>
              <a:t>Scale: Mountain range scale, 10s km, </a:t>
            </a:r>
            <a:r>
              <a:rPr lang="en-US" sz="2400" i="1" dirty="0" smtClean="0"/>
              <a:t>mesoscale</a:t>
            </a:r>
            <a:r>
              <a:rPr lang="en-US" sz="2400" dirty="0" smtClean="0"/>
              <a:t> </a:t>
            </a:r>
            <a:endParaRPr lang="en-US" sz="2400" dirty="0"/>
          </a:p>
          <a:p>
            <a:pPr marL="457200" indent="-457200">
              <a:buFont typeface="+mj-lt"/>
              <a:buAutoNum type="arabicPeriod"/>
            </a:pPr>
            <a:endParaRPr lang="en-US" dirty="0" smtClean="0"/>
          </a:p>
          <a:p>
            <a:pPr marL="457200" indent="-457200">
              <a:buFont typeface="+mj-lt"/>
              <a:buAutoNum type="arabicPeriod"/>
            </a:pPr>
            <a:r>
              <a:rPr lang="en-US" dirty="0"/>
              <a:t>P</a:t>
            </a:r>
            <a:r>
              <a:rPr lang="en-US" dirty="0" smtClean="0"/>
              <a:t>rocesses that determine how much condensate falls, such as cloud microphysics and turbulence.</a:t>
            </a:r>
          </a:p>
          <a:p>
            <a:pPr marL="457200" lvl="1" indent="0">
              <a:buNone/>
            </a:pPr>
            <a:r>
              <a:rPr lang="en-US" sz="2400" dirty="0" smtClean="0"/>
              <a:t>Scale: 1/1000 m – 10s m, </a:t>
            </a:r>
            <a:r>
              <a:rPr lang="en-US" sz="2400" i="1" dirty="0" smtClean="0"/>
              <a:t>microscale</a:t>
            </a:r>
          </a:p>
          <a:p>
            <a:pPr marL="457200" indent="-457200">
              <a:buFont typeface="+mj-lt"/>
              <a:buAutoNum type="arabicPeriod"/>
            </a:pPr>
            <a:endParaRPr lang="en-US" dirty="0"/>
          </a:p>
        </p:txBody>
      </p:sp>
      <p:sp>
        <p:nvSpPr>
          <p:cNvPr id="4" name="Footer Placeholder 3"/>
          <p:cNvSpPr>
            <a:spLocks noGrp="1"/>
          </p:cNvSpPr>
          <p:nvPr>
            <p:ph type="ftr" sz="quarter" idx="11"/>
          </p:nvPr>
        </p:nvSpPr>
        <p:spPr/>
        <p:txBody>
          <a:bodyPr/>
          <a:lstStyle/>
          <a:p>
            <a:r>
              <a:rPr lang="en-US" smtClean="0"/>
              <a:t>Martin, A.</a:t>
            </a:r>
            <a:endParaRPr lang="en-US" dirty="0"/>
          </a:p>
        </p:txBody>
      </p:sp>
      <p:sp>
        <p:nvSpPr>
          <p:cNvPr id="5" name="Slide Number Placeholder 4"/>
          <p:cNvSpPr>
            <a:spLocks noGrp="1"/>
          </p:cNvSpPr>
          <p:nvPr>
            <p:ph type="sldNum" sz="quarter" idx="12"/>
          </p:nvPr>
        </p:nvSpPr>
        <p:spPr/>
        <p:txBody>
          <a:bodyPr/>
          <a:lstStyle/>
          <a:p>
            <a:fld id="{09CE8620-E2AA-5A41-BB92-6712DCA84FDB}" type="slidenum">
              <a:rPr lang="en-US" smtClean="0"/>
              <a:pPr/>
              <a:t>7</a:t>
            </a:fld>
            <a:endParaRPr lang="en-US" dirty="0"/>
          </a:p>
        </p:txBody>
      </p:sp>
    </p:spTree>
    <p:extLst>
      <p:ext uri="{BB962C8B-B14F-4D97-AF65-F5344CB8AC3E}">
        <p14:creationId xmlns:p14="http://schemas.microsoft.com/office/powerpoint/2010/main" val="12292236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Conceptual Diagram</a:t>
            </a:r>
            <a:endParaRPr lang="en-US" dirty="0"/>
          </a:p>
        </p:txBody>
      </p:sp>
      <p:sp>
        <p:nvSpPr>
          <p:cNvPr id="4" name="Footer Placeholder 3"/>
          <p:cNvSpPr>
            <a:spLocks noGrp="1"/>
          </p:cNvSpPr>
          <p:nvPr>
            <p:ph type="ftr" sz="quarter" idx="11"/>
          </p:nvPr>
        </p:nvSpPr>
        <p:spPr/>
        <p:txBody>
          <a:bodyPr/>
          <a:lstStyle/>
          <a:p>
            <a:r>
              <a:rPr lang="en-US" smtClean="0"/>
              <a:t>Martin, A.</a:t>
            </a:r>
            <a:endParaRPr lang="en-US" dirty="0"/>
          </a:p>
        </p:txBody>
      </p:sp>
      <p:sp>
        <p:nvSpPr>
          <p:cNvPr id="5" name="Slide Number Placeholder 4"/>
          <p:cNvSpPr>
            <a:spLocks noGrp="1"/>
          </p:cNvSpPr>
          <p:nvPr>
            <p:ph type="sldNum" sz="quarter" idx="12"/>
          </p:nvPr>
        </p:nvSpPr>
        <p:spPr/>
        <p:txBody>
          <a:bodyPr/>
          <a:lstStyle/>
          <a:p>
            <a:fld id="{09CE8620-E2AA-5A41-BB92-6712DCA84FDB}" type="slidenum">
              <a:rPr lang="en-US" smtClean="0"/>
              <a:pPr/>
              <a:t>8</a:t>
            </a:fld>
            <a:endParaRPr lang="en-US" dirty="0"/>
          </a:p>
        </p:txBody>
      </p:sp>
      <p:grpSp>
        <p:nvGrpSpPr>
          <p:cNvPr id="6" name="Group 5"/>
          <p:cNvGrpSpPr/>
          <p:nvPr/>
        </p:nvGrpSpPr>
        <p:grpSpPr>
          <a:xfrm>
            <a:off x="137161" y="1320800"/>
            <a:ext cx="8765540" cy="3619500"/>
            <a:chOff x="453430" y="990600"/>
            <a:chExt cx="10027911" cy="4092388"/>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896" y="1089212"/>
              <a:ext cx="4391445" cy="393998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430" y="990600"/>
              <a:ext cx="5735852" cy="4092388"/>
            </a:xfrm>
            <a:prstGeom prst="rect">
              <a:avLst/>
            </a:prstGeom>
          </p:spPr>
        </p:pic>
        <p:sp>
          <p:nvSpPr>
            <p:cNvPr id="9" name="TextBox 8"/>
            <p:cNvSpPr txBox="1"/>
            <p:nvPr/>
          </p:nvSpPr>
          <p:spPr>
            <a:xfrm>
              <a:off x="2830605" y="1420543"/>
              <a:ext cx="2837329" cy="1357152"/>
            </a:xfrm>
            <a:prstGeom prst="rect">
              <a:avLst/>
            </a:prstGeom>
            <a:noFill/>
          </p:spPr>
          <p:txBody>
            <a:bodyPr wrap="square" rtlCol="0">
              <a:spAutoFit/>
            </a:bodyPr>
            <a:lstStyle/>
            <a:p>
              <a:r>
                <a:rPr lang="en-US" dirty="0" smtClean="0">
                  <a:latin typeface="Times New Roman" charset="0"/>
                  <a:ea typeface="Times New Roman" charset="0"/>
                  <a:cs typeface="Times New Roman" charset="0"/>
                </a:rPr>
                <a:t>Hypothetical Scenario:</a:t>
              </a:r>
            </a:p>
            <a:p>
              <a:r>
                <a:rPr lang="en-US" dirty="0" smtClean="0">
                  <a:latin typeface="Times New Roman" charset="0"/>
                  <a:ea typeface="Times New Roman" charset="0"/>
                  <a:cs typeface="Times New Roman" charset="0"/>
                </a:rPr>
                <a:t>AR direction is same as cross-mountain direction.</a:t>
              </a:r>
              <a:endParaRPr lang="en-US" dirty="0">
                <a:latin typeface="Times New Roman" charset="0"/>
                <a:ea typeface="Times New Roman" charset="0"/>
                <a:cs typeface="Times New Roman" charset="0"/>
              </a:endParaRPr>
            </a:p>
          </p:txBody>
        </p:sp>
      </p:grpSp>
      <p:sp>
        <p:nvSpPr>
          <p:cNvPr id="10" name="TextBox 9"/>
          <p:cNvSpPr txBox="1"/>
          <p:nvPr/>
        </p:nvSpPr>
        <p:spPr>
          <a:xfrm>
            <a:off x="5384801" y="5029200"/>
            <a:ext cx="3130550" cy="1323439"/>
          </a:xfrm>
          <a:prstGeom prst="rect">
            <a:avLst/>
          </a:prstGeom>
          <a:noFill/>
        </p:spPr>
        <p:txBody>
          <a:bodyPr wrap="square" rtlCol="0">
            <a:spAutoFit/>
          </a:bodyPr>
          <a:lstStyle/>
          <a:p>
            <a:r>
              <a:rPr lang="en-US" sz="1600" dirty="0" smtClean="0">
                <a:solidFill>
                  <a:srgbClr val="FF0000"/>
                </a:solidFill>
                <a:latin typeface="Times New Roman" charset="0"/>
                <a:ea typeface="Times New Roman" charset="0"/>
                <a:cs typeface="Times New Roman" charset="0"/>
              </a:rPr>
              <a:t>Key Finding: “upslope” component of wind during AR correlates most strongly with mountaintop precipitation rate at same height as low-level jet. </a:t>
            </a:r>
            <a:endParaRPr lang="en-US" sz="1600" dirty="0">
              <a:solidFill>
                <a:srgbClr val="FF0000"/>
              </a:solidFill>
              <a:latin typeface="Times New Roman" charset="0"/>
              <a:ea typeface="Times New Roman" charset="0"/>
              <a:cs typeface="Times New Roman" charset="0"/>
            </a:endParaRPr>
          </a:p>
        </p:txBody>
      </p:sp>
      <p:sp>
        <p:nvSpPr>
          <p:cNvPr id="11" name="TextBox 10"/>
          <p:cNvSpPr txBox="1"/>
          <p:nvPr/>
        </p:nvSpPr>
        <p:spPr>
          <a:xfrm>
            <a:off x="381000" y="5029200"/>
            <a:ext cx="4769951" cy="923330"/>
          </a:xfrm>
          <a:prstGeom prst="rect">
            <a:avLst/>
          </a:prstGeom>
          <a:noFill/>
        </p:spPr>
        <p:txBody>
          <a:bodyPr wrap="square" rtlCol="0">
            <a:spAutoFit/>
          </a:bodyPr>
          <a:lstStyle/>
          <a:p>
            <a:r>
              <a:rPr lang="en-US" dirty="0" smtClean="0"/>
              <a:t>Left: Vertical profiles of average AR.</a:t>
            </a:r>
          </a:p>
          <a:p>
            <a:r>
              <a:rPr lang="en-US" dirty="0" smtClean="0"/>
              <a:t>Middle: Hypothetical AR with maximum precipitation productivity.</a:t>
            </a:r>
            <a:endParaRPr lang="en-US" dirty="0"/>
          </a:p>
        </p:txBody>
      </p:sp>
    </p:spTree>
    <p:extLst>
      <p:ext uri="{BB962C8B-B14F-4D97-AF65-F5344CB8AC3E}">
        <p14:creationId xmlns:p14="http://schemas.microsoft.com/office/powerpoint/2010/main" val="11121277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Atmospheric River Observatory</a:t>
            </a:r>
            <a:endParaRPr lang="en-US" dirty="0"/>
          </a:p>
        </p:txBody>
      </p:sp>
      <p:sp>
        <p:nvSpPr>
          <p:cNvPr id="4" name="Footer Placeholder 3"/>
          <p:cNvSpPr>
            <a:spLocks noGrp="1"/>
          </p:cNvSpPr>
          <p:nvPr>
            <p:ph type="ftr" sz="quarter" idx="11"/>
          </p:nvPr>
        </p:nvSpPr>
        <p:spPr/>
        <p:txBody>
          <a:bodyPr/>
          <a:lstStyle/>
          <a:p>
            <a:r>
              <a:rPr lang="en-US" smtClean="0"/>
              <a:t>Martin, A.</a:t>
            </a:r>
            <a:endParaRPr lang="en-US" dirty="0"/>
          </a:p>
        </p:txBody>
      </p:sp>
      <p:sp>
        <p:nvSpPr>
          <p:cNvPr id="5" name="Slide Number Placeholder 4"/>
          <p:cNvSpPr>
            <a:spLocks noGrp="1"/>
          </p:cNvSpPr>
          <p:nvPr>
            <p:ph type="sldNum" sz="quarter" idx="12"/>
          </p:nvPr>
        </p:nvSpPr>
        <p:spPr/>
        <p:txBody>
          <a:bodyPr/>
          <a:lstStyle/>
          <a:p>
            <a:fld id="{09CE8620-E2AA-5A41-BB92-6712DCA84FDB}" type="slidenum">
              <a:rPr lang="en-US" smtClean="0"/>
              <a:pPr/>
              <a:t>9</a:t>
            </a:fld>
            <a:endParaRPr lang="en-US" dirty="0"/>
          </a:p>
        </p:txBody>
      </p:sp>
      <p:pic>
        <p:nvPicPr>
          <p:cNvPr id="220" name="Picture 219"/>
          <p:cNvPicPr>
            <a:picLocks noChangeAspect="1"/>
          </p:cNvPicPr>
          <p:nvPr/>
        </p:nvPicPr>
        <p:blipFill rotWithShape="1">
          <a:blip r:embed="rId2">
            <a:extLst>
              <a:ext uri="{28A0092B-C50C-407E-A947-70E740481C1C}">
                <a14:useLocalDpi xmlns:a14="http://schemas.microsoft.com/office/drawing/2010/main" val="0"/>
              </a:ext>
            </a:extLst>
          </a:blip>
          <a:srcRect l="30107" t="32912" r="28732" b="14868"/>
          <a:stretch/>
        </p:blipFill>
        <p:spPr>
          <a:xfrm>
            <a:off x="404539" y="1196133"/>
            <a:ext cx="3628684" cy="4603659"/>
          </a:xfrm>
          <a:prstGeom prst="rect">
            <a:avLst/>
          </a:prstGeom>
          <a:ln>
            <a:solidFill>
              <a:schemeClr val="tx1"/>
            </a:solidFill>
          </a:ln>
        </p:spPr>
      </p:pic>
      <p:sp>
        <p:nvSpPr>
          <p:cNvPr id="221" name="Rectangle 220"/>
          <p:cNvSpPr/>
          <p:nvPr/>
        </p:nvSpPr>
        <p:spPr bwMode="auto">
          <a:xfrm>
            <a:off x="836580" y="2684842"/>
            <a:ext cx="600525" cy="548640"/>
          </a:xfrm>
          <a:prstGeom prst="rect">
            <a:avLst/>
          </a:prstGeom>
          <a:noFill/>
          <a:ln w="38100" cap="flat" cmpd="sng" algn="ctr">
            <a:solidFill>
              <a:schemeClr val="tx1"/>
            </a:solidFill>
            <a:prstDash val="solid"/>
            <a:round/>
            <a:headEnd type="none" w="med" len="med"/>
            <a:tailEnd type="none" w="med" len="med"/>
          </a:ln>
          <a:effectLst/>
        </p:spPr>
        <p:txBody>
          <a:bodyPr vert="horz" wrap="square" lIns="78377" tIns="39189" rIns="78377" bIns="39189" numCol="1" rtlCol="0" anchor="t" anchorCtr="0" compatLnSpc="1">
            <a:prstTxWarp prst="textNoShape">
              <a:avLst/>
            </a:prstTxWarp>
            <a:spAutoFit/>
          </a:bodyPr>
          <a:lstStyle/>
          <a:p>
            <a:pPr marL="391866" indent="-391866" algn="just" defTabSz="783732" eaLnBrk="0" fontAlgn="base" hangingPunct="0">
              <a:lnSpc>
                <a:spcPct val="115000"/>
              </a:lnSpc>
              <a:spcBef>
                <a:spcPct val="0"/>
              </a:spcBef>
              <a:spcAft>
                <a:spcPct val="0"/>
              </a:spcAft>
            </a:pPr>
            <a:endParaRPr lang="en-US" sz="2057">
              <a:solidFill>
                <a:srgbClr val="000000"/>
              </a:solidFill>
              <a:latin typeface="Arial" charset="0"/>
            </a:endParaRPr>
          </a:p>
        </p:txBody>
      </p:sp>
      <p:pic>
        <p:nvPicPr>
          <p:cNvPr id="222" name="Picture 221"/>
          <p:cNvPicPr>
            <a:picLocks noChangeAspect="1"/>
          </p:cNvPicPr>
          <p:nvPr/>
        </p:nvPicPr>
        <p:blipFill rotWithShape="1">
          <a:blip r:embed="rId3">
            <a:extLst>
              <a:ext uri="{28A0092B-C50C-407E-A947-70E740481C1C}">
                <a14:useLocalDpi xmlns:a14="http://schemas.microsoft.com/office/drawing/2010/main" val="0"/>
              </a:ext>
            </a:extLst>
          </a:blip>
          <a:srcRect r="5278"/>
          <a:stretch/>
        </p:blipFill>
        <p:spPr>
          <a:xfrm>
            <a:off x="4300356" y="1196133"/>
            <a:ext cx="4619402" cy="3657600"/>
          </a:xfrm>
          <a:prstGeom prst="rect">
            <a:avLst/>
          </a:prstGeom>
        </p:spPr>
      </p:pic>
      <p:sp>
        <p:nvSpPr>
          <p:cNvPr id="223" name="TextBox 222"/>
          <p:cNvSpPr txBox="1"/>
          <p:nvPr/>
        </p:nvSpPr>
        <p:spPr>
          <a:xfrm>
            <a:off x="6663663" y="4435673"/>
            <a:ext cx="449354" cy="298095"/>
          </a:xfrm>
          <a:prstGeom prst="rect">
            <a:avLst/>
          </a:prstGeom>
          <a:solidFill>
            <a:srgbClr val="FFFF00"/>
          </a:solidFill>
          <a:ln>
            <a:solidFill>
              <a:schemeClr val="tx1"/>
            </a:solidFill>
          </a:ln>
        </p:spPr>
        <p:txBody>
          <a:bodyPr wrap="none" rtlCol="0">
            <a:spAutoFit/>
          </a:bodyPr>
          <a:lstStyle/>
          <a:p>
            <a:r>
              <a:rPr lang="en-US" sz="1337"/>
              <a:t>BBY</a:t>
            </a:r>
          </a:p>
        </p:txBody>
      </p:sp>
      <p:cxnSp>
        <p:nvCxnSpPr>
          <p:cNvPr id="224" name="Straight Connector 223"/>
          <p:cNvCxnSpPr/>
          <p:nvPr/>
        </p:nvCxnSpPr>
        <p:spPr bwMode="auto">
          <a:xfrm>
            <a:off x="5976212" y="3764228"/>
            <a:ext cx="417572" cy="912255"/>
          </a:xfrm>
          <a:prstGeom prst="line">
            <a:avLst/>
          </a:prstGeom>
          <a:noFill/>
          <a:ln w="22225" cap="flat" cmpd="sng" algn="ctr">
            <a:solidFill>
              <a:schemeClr val="tx1"/>
            </a:solidFill>
            <a:prstDash val="solid"/>
            <a:round/>
            <a:headEnd type="none" w="med" len="med"/>
            <a:tailEnd type="none" w="med" len="med"/>
          </a:ln>
          <a:effectLst/>
        </p:spPr>
      </p:cxnSp>
      <p:sp>
        <p:nvSpPr>
          <p:cNvPr id="225" name="5-Point Star 224"/>
          <p:cNvSpPr/>
          <p:nvPr/>
        </p:nvSpPr>
        <p:spPr>
          <a:xfrm>
            <a:off x="6184998" y="4376924"/>
            <a:ext cx="394416" cy="411738"/>
          </a:xfrm>
          <a:prstGeom prst="star5">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8377" tIns="39189" rIns="78377" bIns="39189" numCol="1" spcCol="0" rtlCol="0" fromWordArt="0" anchor="ctr" anchorCtr="0" forceAA="0" compatLnSpc="1">
            <a:prstTxWarp prst="textNoShape">
              <a:avLst/>
            </a:prstTxWarp>
            <a:noAutofit/>
          </a:bodyPr>
          <a:lstStyle/>
          <a:p>
            <a:pPr algn="ctr"/>
            <a:endParaRPr lang="en-US" sz="1337"/>
          </a:p>
        </p:txBody>
      </p:sp>
      <p:sp>
        <p:nvSpPr>
          <p:cNvPr id="226" name="TextBox 225"/>
          <p:cNvSpPr txBox="1"/>
          <p:nvPr/>
        </p:nvSpPr>
        <p:spPr>
          <a:xfrm>
            <a:off x="5401006" y="3343937"/>
            <a:ext cx="445507" cy="298095"/>
          </a:xfrm>
          <a:prstGeom prst="rect">
            <a:avLst/>
          </a:prstGeom>
          <a:solidFill>
            <a:srgbClr val="FFFF00"/>
          </a:solidFill>
          <a:ln>
            <a:solidFill>
              <a:schemeClr val="tx1"/>
            </a:solidFill>
          </a:ln>
        </p:spPr>
        <p:txBody>
          <a:bodyPr wrap="none" rtlCol="0">
            <a:spAutoFit/>
          </a:bodyPr>
          <a:lstStyle/>
          <a:p>
            <a:r>
              <a:rPr lang="en-US" sz="1337"/>
              <a:t>CZC</a:t>
            </a:r>
            <a:endParaRPr lang="en-US" sz="1337" dirty="0"/>
          </a:p>
        </p:txBody>
      </p:sp>
      <p:sp>
        <p:nvSpPr>
          <p:cNvPr id="227" name="TextBox 226"/>
          <p:cNvSpPr txBox="1"/>
          <p:nvPr/>
        </p:nvSpPr>
        <p:spPr>
          <a:xfrm>
            <a:off x="404539" y="5492015"/>
            <a:ext cx="2333780" cy="307777"/>
          </a:xfrm>
          <a:prstGeom prst="rect">
            <a:avLst/>
          </a:prstGeom>
          <a:noFill/>
        </p:spPr>
        <p:txBody>
          <a:bodyPr wrap="none" rtlCol="0">
            <a:spAutoFit/>
          </a:bodyPr>
          <a:lstStyle/>
          <a:p>
            <a:r>
              <a:rPr lang="en-US" sz="1400" i="1" dirty="0" smtClean="0"/>
              <a:t>Maps </a:t>
            </a:r>
            <a:r>
              <a:rPr lang="en-US" sz="1400" i="1" dirty="0"/>
              <a:t>provided by Brian Henn</a:t>
            </a:r>
          </a:p>
        </p:txBody>
      </p:sp>
      <p:sp>
        <p:nvSpPr>
          <p:cNvPr id="228" name="TextBox 227"/>
          <p:cNvSpPr txBox="1"/>
          <p:nvPr/>
        </p:nvSpPr>
        <p:spPr>
          <a:xfrm>
            <a:off x="4300356" y="4907239"/>
            <a:ext cx="4619402" cy="1477328"/>
          </a:xfrm>
          <a:prstGeom prst="rect">
            <a:avLst/>
          </a:prstGeom>
          <a:noFill/>
        </p:spPr>
        <p:txBody>
          <a:bodyPr wrap="square" rtlCol="0">
            <a:spAutoFit/>
          </a:bodyPr>
          <a:lstStyle/>
          <a:p>
            <a:r>
              <a:rPr lang="en-US" dirty="0" smtClean="0"/>
              <a:t>The Bodega Bay Coastal ARO is a couplet of in-situ and remote sensing instrument sites designed to measure the horizontal flux of moisture as an AR strikes the coast and the resulting precipitation </a:t>
            </a:r>
            <a:r>
              <a:rPr lang="en-US" smtClean="0"/>
              <a:t>at mountaintop.</a:t>
            </a:r>
            <a:endParaRPr lang="en-US" dirty="0"/>
          </a:p>
        </p:txBody>
      </p:sp>
      <p:sp>
        <p:nvSpPr>
          <p:cNvPr id="3" name="TextBox 2"/>
          <p:cNvSpPr txBox="1"/>
          <p:nvPr/>
        </p:nvSpPr>
        <p:spPr>
          <a:xfrm>
            <a:off x="2476500" y="1802649"/>
            <a:ext cx="1394934" cy="584775"/>
          </a:xfrm>
          <a:prstGeom prst="rect">
            <a:avLst/>
          </a:prstGeom>
          <a:solidFill>
            <a:schemeClr val="bg1"/>
          </a:solidFill>
        </p:spPr>
        <p:txBody>
          <a:bodyPr wrap="none" rtlCol="0">
            <a:spAutoFit/>
          </a:bodyPr>
          <a:lstStyle/>
          <a:p>
            <a:r>
              <a:rPr lang="en-US" sz="1600" dirty="0" smtClean="0">
                <a:latin typeface="Times New Roman" charset="0"/>
                <a:ea typeface="Times New Roman" charset="0"/>
                <a:cs typeface="Times New Roman" charset="0"/>
              </a:rPr>
              <a:t>Russian River </a:t>
            </a:r>
          </a:p>
          <a:p>
            <a:r>
              <a:rPr lang="en-US" sz="1600" dirty="0" smtClean="0">
                <a:latin typeface="Times New Roman" charset="0"/>
                <a:ea typeface="Times New Roman" charset="0"/>
                <a:cs typeface="Times New Roman" charset="0"/>
              </a:rPr>
              <a:t>Watershed</a:t>
            </a:r>
            <a:endParaRPr lang="en-US" sz="1600" dirty="0">
              <a:latin typeface="Times New Roman" charset="0"/>
              <a:ea typeface="Times New Roman" charset="0"/>
              <a:cs typeface="Times New Roman" charset="0"/>
            </a:endParaRPr>
          </a:p>
        </p:txBody>
      </p:sp>
      <p:cxnSp>
        <p:nvCxnSpPr>
          <p:cNvPr id="240" name="Straight Arrow Connector 239"/>
          <p:cNvCxnSpPr/>
          <p:nvPr/>
        </p:nvCxnSpPr>
        <p:spPr>
          <a:xfrm flipH="1">
            <a:off x="1571429" y="2136016"/>
            <a:ext cx="879671" cy="5488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92782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EF33B41D-E9F3-404E-BCB7-CA1CEC3BD0A4}" vid="{EBC9F2D5-9094-1942-B9C7-F1EB3580730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PSU-PPT-Template</Template>
  <TotalTime>284</TotalTime>
  <Words>1721</Words>
  <Application>Microsoft Macintosh PowerPoint</Application>
  <PresentationFormat>Custom</PresentationFormat>
  <Paragraphs>233</Paragraphs>
  <Slides>18</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Angsana New</vt:lpstr>
      <vt:lpstr>Calibri</vt:lpstr>
      <vt:lpstr>Calibri Light</vt:lpstr>
      <vt:lpstr>Cambria Math</vt:lpstr>
      <vt:lpstr>Times New Roman</vt:lpstr>
      <vt:lpstr>Arial</vt:lpstr>
      <vt:lpstr>Office Theme</vt:lpstr>
      <vt:lpstr>Atmospheric Rivers:  How do they make rain and how can we more accurately simulate that? </vt:lpstr>
      <vt:lpstr>Outline</vt:lpstr>
      <vt:lpstr>What is an Atmospheric River?</vt:lpstr>
      <vt:lpstr>Why are ARs Important?</vt:lpstr>
      <vt:lpstr>Atmospheric River Measurements</vt:lpstr>
      <vt:lpstr>How do ARs Generate Precipitation?</vt:lpstr>
      <vt:lpstr>Three Ingredients for AR-caused Precipitation</vt:lpstr>
      <vt:lpstr>Conceptual Diagram</vt:lpstr>
      <vt:lpstr>Atmospheric River Observatory</vt:lpstr>
      <vt:lpstr>PowerPoint Presentation</vt:lpstr>
      <vt:lpstr>The Dominance of Synoptic and Mesoscales</vt:lpstr>
      <vt:lpstr>How can the ARO be used to Improve Models?</vt:lpstr>
      <vt:lpstr>Step 1: Evaluating Model Simulations of ARs before they reach the ARO</vt:lpstr>
      <vt:lpstr>Step 2: Does the Model Correctly Simulate ARO Relationships?</vt:lpstr>
      <vt:lpstr>Step 3: If Not, What Part of the Model Would be Best to Improve?</vt:lpstr>
      <vt:lpstr>Step 3: If Not, What Part of the Model Would be Best to Improve?</vt:lpstr>
      <vt:lpstr>Summary</vt:lpstr>
      <vt:lpstr>Questions</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Atmospheric Rivers:  How do they Make Rain and How can we Simulate it Better? </dc:title>
  <dc:creator>Andrew Martin</dc:creator>
  <cp:lastModifiedBy>Andrew Martin</cp:lastModifiedBy>
  <cp:revision>29</cp:revision>
  <dcterms:created xsi:type="dcterms:W3CDTF">2019-02-11T22:15:59Z</dcterms:created>
  <dcterms:modified xsi:type="dcterms:W3CDTF">2019-02-18T20:28:01Z</dcterms:modified>
</cp:coreProperties>
</file>