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287" r:id="rId2"/>
    <p:sldId id="286" r:id="rId3"/>
    <p:sldId id="291" r:id="rId4"/>
    <p:sldId id="292" r:id="rId5"/>
    <p:sldId id="333" r:id="rId6"/>
    <p:sldId id="283" r:id="rId7"/>
    <p:sldId id="336" r:id="rId8"/>
    <p:sldId id="279" r:id="rId9"/>
    <p:sldId id="280" r:id="rId10"/>
    <p:sldId id="335" r:id="rId11"/>
    <p:sldId id="267" r:id="rId12"/>
    <p:sldId id="289" r:id="rId13"/>
    <p:sldId id="261" r:id="rId14"/>
    <p:sldId id="260" r:id="rId15"/>
    <p:sldId id="285" r:id="rId16"/>
    <p:sldId id="262" r:id="rId17"/>
    <p:sldId id="263" r:id="rId18"/>
    <p:sldId id="259" r:id="rId19"/>
    <p:sldId id="268" r:id="rId20"/>
    <p:sldId id="264" r:id="rId21"/>
    <p:sldId id="306" r:id="rId22"/>
    <p:sldId id="307" r:id="rId23"/>
    <p:sldId id="299" r:id="rId24"/>
    <p:sldId id="300" r:id="rId25"/>
    <p:sldId id="301" r:id="rId26"/>
    <p:sldId id="331" r:id="rId27"/>
    <p:sldId id="332" r:id="rId28"/>
    <p:sldId id="309" r:id="rId29"/>
    <p:sldId id="308" r:id="rId30"/>
    <p:sldId id="266" r:id="rId31"/>
    <p:sldId id="276" r:id="rId32"/>
    <p:sldId id="371" r:id="rId33"/>
    <p:sldId id="310" r:id="rId34"/>
    <p:sldId id="302" r:id="rId35"/>
    <p:sldId id="304" r:id="rId36"/>
    <p:sldId id="277" r:id="rId37"/>
    <p:sldId id="329" r:id="rId38"/>
    <p:sldId id="269" r:id="rId39"/>
    <p:sldId id="270" r:id="rId40"/>
    <p:sldId id="272" r:id="rId41"/>
    <p:sldId id="273" r:id="rId42"/>
    <p:sldId id="274" r:id="rId43"/>
    <p:sldId id="278" r:id="rId44"/>
    <p:sldId id="275" r:id="rId45"/>
    <p:sldId id="282" r:id="rId46"/>
    <p:sldId id="293" r:id="rId47"/>
    <p:sldId id="281" r:id="rId48"/>
    <p:sldId id="360" r:id="rId49"/>
    <p:sldId id="298" r:id="rId50"/>
    <p:sldId id="355" r:id="rId51"/>
    <p:sldId id="284" r:id="rId52"/>
    <p:sldId id="297" r:id="rId53"/>
    <p:sldId id="328" r:id="rId54"/>
    <p:sldId id="290" r:id="rId55"/>
    <p:sldId id="303" r:id="rId56"/>
    <p:sldId id="315" r:id="rId57"/>
    <p:sldId id="294" r:id="rId58"/>
    <p:sldId id="295" r:id="rId59"/>
    <p:sldId id="296" r:id="rId60"/>
    <p:sldId id="359" r:id="rId61"/>
    <p:sldId id="358" r:id="rId62"/>
    <p:sldId id="367" r:id="rId63"/>
    <p:sldId id="369" r:id="rId64"/>
    <p:sldId id="345" r:id="rId65"/>
    <p:sldId id="311" r:id="rId66"/>
    <p:sldId id="343" r:id="rId67"/>
    <p:sldId id="351" r:id="rId68"/>
    <p:sldId id="342" r:id="rId69"/>
    <p:sldId id="374" r:id="rId70"/>
    <p:sldId id="348" r:id="rId71"/>
    <p:sldId id="352" r:id="rId72"/>
    <p:sldId id="349" r:id="rId73"/>
    <p:sldId id="365" r:id="rId74"/>
    <p:sldId id="361" r:id="rId75"/>
    <p:sldId id="357" r:id="rId76"/>
    <p:sldId id="372" r:id="rId77"/>
    <p:sldId id="373" r:id="rId78"/>
    <p:sldId id="362" r:id="rId79"/>
    <p:sldId id="370" r:id="rId80"/>
    <p:sldId id="364" r:id="rId81"/>
    <p:sldId id="368" r:id="rId82"/>
    <p:sldId id="366" r:id="rId83"/>
    <p:sldId id="339" r:id="rId84"/>
    <p:sldId id="314" r:id="rId85"/>
    <p:sldId id="313" r:id="rId86"/>
    <p:sldId id="338" r:id="rId87"/>
    <p:sldId id="330" r:id="rId88"/>
    <p:sldId id="316" r:id="rId89"/>
    <p:sldId id="340" r:id="rId90"/>
    <p:sldId id="356" r:id="rId91"/>
    <p:sldId id="346" r:id="rId92"/>
    <p:sldId id="317" r:id="rId93"/>
    <p:sldId id="318" r:id="rId94"/>
    <p:sldId id="375" r:id="rId95"/>
    <p:sldId id="376" r:id="rId96"/>
    <p:sldId id="377" r:id="rId97"/>
    <p:sldId id="378" r:id="rId98"/>
    <p:sldId id="380" r:id="rId99"/>
    <p:sldId id="326" r:id="rId100"/>
    <p:sldId id="321" r:id="rId101"/>
    <p:sldId id="319" r:id="rId102"/>
    <p:sldId id="320" r:id="rId103"/>
    <p:sldId id="323" r:id="rId104"/>
    <p:sldId id="322" r:id="rId105"/>
    <p:sldId id="324" r:id="rId106"/>
    <p:sldId id="305"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2" autoAdjust="0"/>
    <p:restoredTop sz="94662" autoAdjust="0"/>
  </p:normalViewPr>
  <p:slideViewPr>
    <p:cSldViewPr snapToGrid="0">
      <p:cViewPr varScale="1">
        <p:scale>
          <a:sx n="86" d="100"/>
          <a:sy n="86" d="100"/>
        </p:scale>
        <p:origin x="60" y="17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43402F-3F28-49B1-9E67-AAE99FA6AF6F}" type="datetimeFigureOut">
              <a:rPr lang="en-US" smtClean="0"/>
              <a:t>2/16/2016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03BBC-D10F-4F1A-91DC-567BADB3052E}" type="slidenum">
              <a:rPr lang="en-US" smtClean="0"/>
              <a:t>‹#›</a:t>
            </a:fld>
            <a:endParaRPr lang="en-US"/>
          </a:p>
        </p:txBody>
      </p:sp>
    </p:spTree>
    <p:extLst>
      <p:ext uri="{BB962C8B-B14F-4D97-AF65-F5344CB8AC3E}">
        <p14:creationId xmlns:p14="http://schemas.microsoft.com/office/powerpoint/2010/main" val="411680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03BBC-D10F-4F1A-91DC-567BADB3052E}" type="slidenum">
              <a:rPr lang="en-US" smtClean="0"/>
              <a:t>22</a:t>
            </a:fld>
            <a:endParaRPr lang="en-US"/>
          </a:p>
        </p:txBody>
      </p:sp>
    </p:spTree>
    <p:extLst>
      <p:ext uri="{BB962C8B-B14F-4D97-AF65-F5344CB8AC3E}">
        <p14:creationId xmlns:p14="http://schemas.microsoft.com/office/powerpoint/2010/main" val="383870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03BBC-D10F-4F1A-91DC-567BADB3052E}" type="slidenum">
              <a:rPr lang="en-US" smtClean="0"/>
              <a:t>32</a:t>
            </a:fld>
            <a:endParaRPr lang="en-US"/>
          </a:p>
        </p:txBody>
      </p:sp>
    </p:spTree>
    <p:extLst>
      <p:ext uri="{BB962C8B-B14F-4D97-AF65-F5344CB8AC3E}">
        <p14:creationId xmlns:p14="http://schemas.microsoft.com/office/powerpoint/2010/main" val="264846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03BBC-D10F-4F1A-91DC-567BADB3052E}" type="slidenum">
              <a:rPr lang="en-US" smtClean="0"/>
              <a:t>44</a:t>
            </a:fld>
            <a:endParaRPr lang="en-US"/>
          </a:p>
        </p:txBody>
      </p:sp>
    </p:spTree>
    <p:extLst>
      <p:ext uri="{BB962C8B-B14F-4D97-AF65-F5344CB8AC3E}">
        <p14:creationId xmlns:p14="http://schemas.microsoft.com/office/powerpoint/2010/main" val="345161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03BBC-D10F-4F1A-91DC-567BADB3052E}" type="slidenum">
              <a:rPr lang="en-US" smtClean="0"/>
              <a:t>46</a:t>
            </a:fld>
            <a:endParaRPr lang="en-US"/>
          </a:p>
        </p:txBody>
      </p:sp>
    </p:spTree>
    <p:extLst>
      <p:ext uri="{BB962C8B-B14F-4D97-AF65-F5344CB8AC3E}">
        <p14:creationId xmlns:p14="http://schemas.microsoft.com/office/powerpoint/2010/main" val="26309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B03BBC-D10F-4F1A-91DC-567BADB3052E}" type="slidenum">
              <a:rPr lang="en-US" smtClean="0"/>
              <a:t>64</a:t>
            </a:fld>
            <a:endParaRPr lang="en-US"/>
          </a:p>
        </p:txBody>
      </p:sp>
    </p:spTree>
    <p:extLst>
      <p:ext uri="{BB962C8B-B14F-4D97-AF65-F5344CB8AC3E}">
        <p14:creationId xmlns:p14="http://schemas.microsoft.com/office/powerpoint/2010/main" val="100215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03BBC-D10F-4F1A-91DC-567BADB3052E}" type="slidenum">
              <a:rPr lang="en-US" smtClean="0"/>
              <a:t>72</a:t>
            </a:fld>
            <a:endParaRPr lang="en-US"/>
          </a:p>
        </p:txBody>
      </p:sp>
    </p:spTree>
    <p:extLst>
      <p:ext uri="{BB962C8B-B14F-4D97-AF65-F5344CB8AC3E}">
        <p14:creationId xmlns:p14="http://schemas.microsoft.com/office/powerpoint/2010/main" val="71237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03BBC-D10F-4F1A-91DC-567BADB3052E}" type="slidenum">
              <a:rPr lang="en-US" smtClean="0"/>
              <a:t>87</a:t>
            </a:fld>
            <a:endParaRPr lang="en-US"/>
          </a:p>
        </p:txBody>
      </p:sp>
    </p:spTree>
    <p:extLst>
      <p:ext uri="{BB962C8B-B14F-4D97-AF65-F5344CB8AC3E}">
        <p14:creationId xmlns:p14="http://schemas.microsoft.com/office/powerpoint/2010/main" val="7931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EEC263-B3D5-4A83-9082-B9425F5B1F4F}" type="slidenum">
              <a:rPr lang="en-US" altLang="en-US" sz="1200" smtClean="0"/>
              <a:pPr/>
              <a:t>98</a:t>
            </a:fld>
            <a:endParaRPr lang="en-US" altLang="en-US" sz="1200" smtClean="0"/>
          </a:p>
        </p:txBody>
      </p:sp>
      <p:sp>
        <p:nvSpPr>
          <p:cNvPr id="901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635722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C1D279-671B-45F7-85AC-B5906EEEE99E}"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66022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1D279-671B-45F7-85AC-B5906EEEE99E}"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411299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1D279-671B-45F7-85AC-B5906EEEE99E}"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51740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1D279-671B-45F7-85AC-B5906EEEE99E}"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296570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C1D279-671B-45F7-85AC-B5906EEEE99E}"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422294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C1D279-671B-45F7-85AC-B5906EEEE99E}"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412471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C1D279-671B-45F7-85AC-B5906EEEE99E}" type="datetimeFigureOut">
              <a:rPr lang="en-US" smtClean="0"/>
              <a:t>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253104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C1D279-671B-45F7-85AC-B5906EEEE99E}" type="datetimeFigureOut">
              <a:rPr lang="en-US" smtClean="0"/>
              <a:t>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3182332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1D279-671B-45F7-85AC-B5906EEEE99E}" type="datetimeFigureOut">
              <a:rPr lang="en-US" smtClean="0"/>
              <a:t>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351804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C1D279-671B-45F7-85AC-B5906EEEE99E}"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208201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C1D279-671B-45F7-85AC-B5906EEEE99E}"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5A581-921E-46E0-8580-1D59FA8C64DC}" type="slidenum">
              <a:rPr lang="en-US" smtClean="0"/>
              <a:t>‹#›</a:t>
            </a:fld>
            <a:endParaRPr lang="en-US"/>
          </a:p>
        </p:txBody>
      </p:sp>
    </p:spTree>
    <p:extLst>
      <p:ext uri="{BB962C8B-B14F-4D97-AF65-F5344CB8AC3E}">
        <p14:creationId xmlns:p14="http://schemas.microsoft.com/office/powerpoint/2010/main" val="2029186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1D279-671B-45F7-85AC-B5906EEEE99E}" type="datetimeFigureOut">
              <a:rPr lang="en-US" smtClean="0"/>
              <a:t>2/16/2016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5A581-921E-46E0-8580-1D59FA8C64DC}" type="slidenum">
              <a:rPr lang="en-US" smtClean="0"/>
              <a:t>‹#›</a:t>
            </a:fld>
            <a:endParaRPr lang="en-US"/>
          </a:p>
        </p:txBody>
      </p:sp>
    </p:spTree>
    <p:extLst>
      <p:ext uri="{BB962C8B-B14F-4D97-AF65-F5344CB8AC3E}">
        <p14:creationId xmlns:p14="http://schemas.microsoft.com/office/powerpoint/2010/main" val="220009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0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8.emf"/><Relationship Id="rId4"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3.emf"/></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9.emf"/></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1.jpeg"/><Relationship Id="rId4" Type="http://schemas.openxmlformats.org/officeDocument/2006/relationships/image" Target="../media/image4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44.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45.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47.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48.emf"/></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70.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28.emf"/></Relationships>
</file>

<file path=ppt/slides/_rels/slide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oleObject" Target="file:///C:\Users\tothm\Documents\Classes\Theorists%20and%20Theories\Weber\WEBER'S%20MODEL%20OF%20SOCIETAL%20DEVELOPMENT.doc" TargetMode="External"/><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72.emf"/></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8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img.docstoccdn.com/thumb/orig/4966928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038" y="753428"/>
            <a:ext cx="3517900" cy="2636520"/>
          </a:xfrm>
          <a:prstGeom prst="rect">
            <a:avLst/>
          </a:prstGeom>
          <a:noFill/>
          <a:ln>
            <a:noFill/>
          </a:ln>
        </p:spPr>
      </p:pic>
      <p:sp>
        <p:nvSpPr>
          <p:cNvPr id="7" name="TextBox 6"/>
          <p:cNvSpPr txBox="1"/>
          <p:nvPr/>
        </p:nvSpPr>
        <p:spPr>
          <a:xfrm>
            <a:off x="928687" y="3657596"/>
            <a:ext cx="4303713" cy="2031325"/>
          </a:xfrm>
          <a:prstGeom prst="rect">
            <a:avLst/>
          </a:prstGeom>
          <a:noFill/>
        </p:spPr>
        <p:txBody>
          <a:bodyPr wrap="square" rtlCol="0">
            <a:spAutoFit/>
          </a:bodyPr>
          <a:lstStyle/>
          <a:p>
            <a:r>
              <a:rPr lang="en-US" dirty="0">
                <a:latin typeface="Book Antiqua" panose="02040602050305030304" pitchFamily="18" charset="0"/>
              </a:rPr>
              <a:t>Maximilian Karl Emil "Max" Weber was a German sociologist, philosopher, </a:t>
            </a:r>
            <a:r>
              <a:rPr lang="en-US" dirty="0" smtClean="0">
                <a:latin typeface="Book Antiqua" panose="02040602050305030304" pitchFamily="18" charset="0"/>
              </a:rPr>
              <a:t>and </a:t>
            </a:r>
            <a:r>
              <a:rPr lang="en-US" dirty="0">
                <a:latin typeface="Book Antiqua" panose="02040602050305030304" pitchFamily="18" charset="0"/>
              </a:rPr>
              <a:t>political economist whose ideas </a:t>
            </a:r>
            <a:r>
              <a:rPr lang="en-US" dirty="0" smtClean="0">
                <a:latin typeface="Book Antiqua" panose="02040602050305030304" pitchFamily="18" charset="0"/>
              </a:rPr>
              <a:t>influenced social </a:t>
            </a:r>
            <a:r>
              <a:rPr lang="en-US" dirty="0">
                <a:latin typeface="Book Antiqua" panose="02040602050305030304" pitchFamily="18" charset="0"/>
              </a:rPr>
              <a:t>theory, social research, and the entire discipline of </a:t>
            </a:r>
            <a:r>
              <a:rPr lang="en-US" dirty="0" smtClean="0">
                <a:latin typeface="Book Antiqua" panose="02040602050305030304" pitchFamily="18" charset="0"/>
              </a:rPr>
              <a:t>sociology. Perhaps most famous for his work on religion.</a:t>
            </a:r>
            <a:endParaRPr lang="en-US" dirty="0">
              <a:latin typeface="Book Antiqua" panose="02040602050305030304" pitchFamily="18" charset="0"/>
            </a:endParaRPr>
          </a:p>
        </p:txBody>
      </p:sp>
      <p:pic>
        <p:nvPicPr>
          <p:cNvPr id="3" name="irc_mi" descr="http://hilobrow.com/wp-content/uploads/2009/07/max_weber.jpg"/>
          <p:cNvPicPr/>
          <p:nvPr/>
        </p:nvPicPr>
        <p:blipFill>
          <a:blip r:embed="rId3">
            <a:extLst>
              <a:ext uri="{28A0092B-C50C-407E-A947-70E740481C1C}">
                <a14:useLocalDpi xmlns:a14="http://schemas.microsoft.com/office/drawing/2010/main" val="0"/>
              </a:ext>
            </a:extLst>
          </a:blip>
          <a:srcRect/>
          <a:stretch>
            <a:fillRect/>
          </a:stretch>
        </p:blipFill>
        <p:spPr bwMode="auto">
          <a:xfrm>
            <a:off x="6530182" y="753428"/>
            <a:ext cx="3594100" cy="4689475"/>
          </a:xfrm>
          <a:prstGeom prst="rect">
            <a:avLst/>
          </a:prstGeom>
          <a:noFill/>
          <a:ln>
            <a:noFill/>
          </a:ln>
        </p:spPr>
      </p:pic>
    </p:spTree>
    <p:extLst>
      <p:ext uri="{BB962C8B-B14F-4D97-AF65-F5344CB8AC3E}">
        <p14:creationId xmlns:p14="http://schemas.microsoft.com/office/powerpoint/2010/main" val="1459035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2500" y="778263"/>
            <a:ext cx="7823200" cy="5573962"/>
          </a:xfrm>
          <a:prstGeom prst="rect">
            <a:avLst/>
          </a:prstGeom>
        </p:spPr>
        <p:txBody>
          <a:bodyPr wrap="square">
            <a:spAutoFit/>
          </a:bodyPr>
          <a:lstStyle/>
          <a:p>
            <a:pPr algn="ctr">
              <a:lnSpc>
                <a:spcPct val="107000"/>
              </a:lnSpc>
              <a:spcAft>
                <a:spcPts val="800"/>
              </a:spcAft>
            </a:pPr>
            <a:r>
              <a:rPr lang="en-US" sz="2200" b="1" dirty="0">
                <a:latin typeface="Book Antiqua" panose="02040602050305030304" pitchFamily="18" charset="0"/>
                <a:ea typeface="Calibri" panose="020F0502020204030204" pitchFamily="34" charset="0"/>
                <a:cs typeface="Times New Roman" panose="02020603050405020304" pitchFamily="18" charset="0"/>
              </a:rPr>
              <a:t>WHERE WEBER AND MARX </a:t>
            </a:r>
            <a:r>
              <a:rPr lang="en-US" sz="2200" b="1" dirty="0" smtClean="0">
                <a:latin typeface="Book Antiqua" panose="02040602050305030304" pitchFamily="18" charset="0"/>
                <a:ea typeface="Calibri" panose="020F0502020204030204" pitchFamily="34" charset="0"/>
                <a:cs typeface="Times New Roman" panose="02020603050405020304" pitchFamily="18" charset="0"/>
              </a:rPr>
              <a:t>DISAGREE</a:t>
            </a:r>
            <a:r>
              <a:rPr lang="en-US" sz="2200" b="1" dirty="0">
                <a:latin typeface="Book Antiqua" panose="02040602050305030304" pitchFamily="18" charset="0"/>
                <a:ea typeface="Calibri" panose="020F0502020204030204" pitchFamily="34" charset="0"/>
                <a:cs typeface="Times New Roman" panose="02020603050405020304" pitchFamily="18" charset="0"/>
              </a:rPr>
              <a:t/>
            </a:r>
            <a:br>
              <a:rPr lang="en-US" sz="2200" b="1" dirty="0">
                <a:latin typeface="Book Antiqua" panose="02040602050305030304" pitchFamily="18" charset="0"/>
                <a:ea typeface="Calibri" panose="020F0502020204030204" pitchFamily="34" charset="0"/>
                <a:cs typeface="Times New Roman" panose="02020603050405020304" pitchFamily="18" charset="0"/>
              </a:rPr>
            </a:b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Book Antiqua" panose="02040602050305030304" pitchFamily="18" charset="0"/>
                <a:ea typeface="Calibri" panose="020F0502020204030204" pitchFamily="34" charset="0"/>
                <a:cs typeface="Times New Roman" panose="02020603050405020304" pitchFamily="18" charset="0"/>
              </a:rPr>
              <a:t>• SOCIETIES DID NOT “EVOLVE” ACCORDING TO </a:t>
            </a:r>
            <a:r>
              <a:rPr lang="en-US" dirty="0" smtClean="0">
                <a:latin typeface="Book Antiqua" panose="02040602050305030304" pitchFamily="18" charset="0"/>
                <a:ea typeface="Calibri" panose="020F0502020204030204" pitchFamily="34" charset="0"/>
                <a:cs typeface="Times New Roman" panose="02020603050405020304" pitchFamily="18" charset="0"/>
              </a:rPr>
              <a:t>SOME </a:t>
            </a:r>
            <a:r>
              <a:rPr lang="en-US" dirty="0">
                <a:latin typeface="Book Antiqua" panose="02040602050305030304" pitchFamily="18" charset="0"/>
                <a:ea typeface="Calibri" panose="020F0502020204030204" pitchFamily="34" charset="0"/>
                <a:cs typeface="Times New Roman" panose="02020603050405020304" pitchFamily="18" charset="0"/>
              </a:rPr>
              <a:t>IMMANENT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OR </a:t>
            </a:r>
            <a:r>
              <a:rPr lang="en-US" dirty="0">
                <a:latin typeface="Book Antiqua" panose="02040602050305030304" pitchFamily="18" charset="0"/>
                <a:ea typeface="Calibri" panose="020F0502020204030204" pitchFamily="34" charset="0"/>
                <a:cs typeface="Times New Roman" panose="02020603050405020304" pitchFamily="18" charset="0"/>
              </a:rPr>
              <a:t>NECESSARY LAW</a:t>
            </a:r>
            <a:r>
              <a:rPr lang="en-US" dirty="0" smtClean="0">
                <a:latin typeface="Book Antiqua" panose="02040602050305030304" pitchFamily="18" charset="0"/>
                <a:ea typeface="Calibri" panose="020F0502020204030204" pitchFamily="34" charset="0"/>
                <a:cs typeface="Times New Roman" panose="02020603050405020304" pitchFamily="18" charset="0"/>
              </a:rPr>
              <a:t>.</a:t>
            </a:r>
            <a:br>
              <a:rPr lang="en-US" dirty="0" smtClean="0">
                <a:latin typeface="Book Antiqua" panose="02040602050305030304" pitchFamily="18" charset="0"/>
                <a:ea typeface="Calibri" panose="020F0502020204030204" pitchFamily="34" charset="0"/>
                <a:cs typeface="Times New Roman" panose="02020603050405020304" pitchFamily="18" charset="0"/>
              </a:rPr>
            </a:b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latin typeface="Book Antiqua" panose="02040602050305030304" pitchFamily="18" charset="0"/>
                <a:ea typeface="Calibri" panose="020F0502020204030204" pitchFamily="34" charset="0"/>
                <a:cs typeface="Times New Roman" panose="02020603050405020304" pitchFamily="18" charset="0"/>
              </a:rPr>
              <a:t>• </a:t>
            </a:r>
            <a:r>
              <a:rPr lang="en-US" dirty="0">
                <a:latin typeface="Book Antiqua" panose="02040602050305030304" pitchFamily="18" charset="0"/>
                <a:ea typeface="Calibri" panose="020F0502020204030204" pitchFamily="34" charset="0"/>
                <a:cs typeface="Times New Roman" panose="02020603050405020304" pitchFamily="18" charset="0"/>
              </a:rPr>
              <a:t>THE DEVELOPMENT OF SOCIETIES CAN NOT BE </a:t>
            </a:r>
            <a:r>
              <a:rPr lang="en-US" dirty="0" smtClean="0">
                <a:latin typeface="Book Antiqua" panose="02040602050305030304" pitchFamily="18" charset="0"/>
                <a:ea typeface="Calibri" panose="020F0502020204030204" pitchFamily="34" charset="0"/>
                <a:cs typeface="Times New Roman" panose="02020603050405020304" pitchFamily="18" charset="0"/>
              </a:rPr>
              <a:t>ADEQUATELY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EXPLAINED </a:t>
            </a:r>
            <a:r>
              <a:rPr lang="en-US" dirty="0">
                <a:latin typeface="Book Antiqua" panose="02040602050305030304" pitchFamily="18" charset="0"/>
                <a:ea typeface="Calibri" panose="020F0502020204030204" pitchFamily="34" charset="0"/>
                <a:cs typeface="Times New Roman" panose="02020603050405020304" pitchFamily="18" charset="0"/>
              </a:rPr>
              <a:t>BY ANY SINGLE OR </a:t>
            </a:r>
            <a:r>
              <a:rPr lang="en-US" dirty="0" smtClean="0">
                <a:latin typeface="Book Antiqua" panose="02040602050305030304" pitchFamily="18" charset="0"/>
                <a:ea typeface="Calibri" panose="020F0502020204030204" pitchFamily="34" charset="0"/>
                <a:cs typeface="Times New Roman" panose="02020603050405020304" pitchFamily="18" charset="0"/>
              </a:rPr>
              <a:t>PRIMARY </a:t>
            </a:r>
            <a:r>
              <a:rPr lang="en-US" dirty="0">
                <a:latin typeface="Book Antiqua" panose="02040602050305030304" pitchFamily="18" charset="0"/>
                <a:ea typeface="Calibri" panose="020F0502020204030204" pitchFamily="34" charset="0"/>
                <a:cs typeface="Times New Roman" panose="02020603050405020304" pitchFamily="18" charset="0"/>
              </a:rPr>
              <a:t>CAUSAL MECHANISM</a:t>
            </a:r>
            <a:r>
              <a:rPr lang="en-US" dirty="0" smtClean="0">
                <a:latin typeface="Book Antiqua" panose="02040602050305030304" pitchFamily="18" charset="0"/>
                <a:ea typeface="Calibri" panose="020F0502020204030204" pitchFamily="34" charset="0"/>
                <a:cs typeface="Times New Roman" panose="02020603050405020304" pitchFamily="18" charset="0"/>
              </a:rPr>
              <a:t>.</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a:latin typeface="Book Antiqua" panose="02040602050305030304" pitchFamily="18" charset="0"/>
                <a:ea typeface="Calibri" panose="020F0502020204030204" pitchFamily="34" charset="0"/>
                <a:cs typeface="Times New Roman" panose="02020603050405020304" pitchFamily="18" charset="0"/>
              </a:rPr>
              <a:t/>
            </a:r>
            <a:br>
              <a:rPr lang="en-US" dirty="0">
                <a:latin typeface="Book Antiqua" panose="02040602050305030304" pitchFamily="18" charset="0"/>
                <a:ea typeface="Calibri" panose="020F0502020204030204" pitchFamily="34" charset="0"/>
                <a:cs typeface="Times New Roman" panose="02020603050405020304" pitchFamily="18" charset="0"/>
              </a:rPr>
            </a:br>
            <a:r>
              <a:rPr lang="en-US" sz="800" dirty="0" smtClean="0">
                <a:latin typeface="Calibri" panose="020F0502020204030204" pitchFamily="34" charset="0"/>
                <a:ea typeface="Calibri" panose="020F0502020204030204" pitchFamily="34" charset="0"/>
                <a:cs typeface="Times New Roman" panose="02020603050405020304" pitchFamily="18" charset="0"/>
              </a:rPr>
              <a:t/>
            </a:r>
            <a:br>
              <a:rPr lang="en-US" sz="800" dirty="0" smtClean="0">
                <a:latin typeface="Calibri" panose="020F0502020204030204" pitchFamily="34"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a:t>
            </a:r>
            <a:r>
              <a:rPr lang="en-US" dirty="0">
                <a:latin typeface="Book Antiqua" panose="02040602050305030304" pitchFamily="18" charset="0"/>
                <a:ea typeface="Calibri" panose="020F0502020204030204" pitchFamily="34" charset="0"/>
                <a:cs typeface="Times New Roman" panose="02020603050405020304" pitchFamily="18" charset="0"/>
              </a:rPr>
              <a:t>CULTURAL FORCES ARE EQUAL IN EFFECT </a:t>
            </a:r>
            <a:r>
              <a:rPr lang="en-US" dirty="0" smtClean="0">
                <a:latin typeface="Book Antiqua" panose="02040602050305030304" pitchFamily="18" charset="0"/>
                <a:ea typeface="Calibri" panose="020F0502020204030204" pitchFamily="34" charset="0"/>
                <a:cs typeface="Times New Roman" panose="02020603050405020304" pitchFamily="18" charset="0"/>
              </a:rPr>
              <a:t>TO MATERIAL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CONDITIONS</a:t>
            </a:r>
            <a:br>
              <a:rPr lang="en-US" dirty="0" smtClean="0">
                <a:latin typeface="Book Antiqua" panose="02040602050305030304" pitchFamily="18" charset="0"/>
                <a:ea typeface="Calibri" panose="020F0502020204030204" pitchFamily="34" charset="0"/>
                <a:cs typeface="Times New Roman" panose="02020603050405020304" pitchFamily="18" charset="0"/>
              </a:rPr>
            </a:b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latin typeface="Book Antiqua" panose="02040602050305030304" pitchFamily="18" charset="0"/>
                <a:ea typeface="Calibri" panose="020F0502020204030204" pitchFamily="34" charset="0"/>
                <a:cs typeface="Times New Roman" panose="02020603050405020304" pitchFamily="18" charset="0"/>
              </a:rPr>
              <a:t>• </a:t>
            </a:r>
            <a:r>
              <a:rPr lang="en-US" dirty="0">
                <a:latin typeface="Book Antiqua" panose="02040602050305030304" pitchFamily="18" charset="0"/>
                <a:ea typeface="Calibri" panose="020F0502020204030204" pitchFamily="34" charset="0"/>
                <a:cs typeface="Times New Roman" panose="02020603050405020304" pitchFamily="18" charset="0"/>
              </a:rPr>
              <a:t>WHILE ECONOMIC INTERESTS ARE POWERFUL </a:t>
            </a:r>
            <a:r>
              <a:rPr lang="en-US" dirty="0" smtClean="0">
                <a:latin typeface="Book Antiqua" panose="02040602050305030304" pitchFamily="18" charset="0"/>
                <a:ea typeface="Calibri" panose="020F0502020204030204" pitchFamily="34" charset="0"/>
                <a:cs typeface="Times New Roman" panose="02020603050405020304" pitchFamily="18" charset="0"/>
              </a:rPr>
              <a:t>FACTORS </a:t>
            </a:r>
            <a:r>
              <a:rPr lang="en-US" dirty="0">
                <a:latin typeface="Book Antiqua" panose="02040602050305030304" pitchFamily="18" charset="0"/>
                <a:ea typeface="Calibri" panose="020F0502020204030204" pitchFamily="34" charset="0"/>
                <a:cs typeface="Times New Roman" panose="02020603050405020304" pitchFamily="18" charset="0"/>
              </a:rPr>
              <a:t>IN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INFLUENCING </a:t>
            </a:r>
            <a:r>
              <a:rPr lang="en-US" dirty="0">
                <a:latin typeface="Book Antiqua" panose="02040602050305030304" pitchFamily="18" charset="0"/>
                <a:ea typeface="Calibri" panose="020F0502020204030204" pitchFamily="34" charset="0"/>
                <a:cs typeface="Times New Roman" panose="02020603050405020304" pitchFamily="18" charset="0"/>
              </a:rPr>
              <a:t>HUMAN BEHAVIORS </a:t>
            </a:r>
            <a:r>
              <a:rPr lang="en-US" dirty="0" smtClean="0">
                <a:latin typeface="Book Antiqua" panose="02040602050305030304" pitchFamily="18" charset="0"/>
                <a:ea typeface="Calibri" panose="020F0502020204030204" pitchFamily="34" charset="0"/>
                <a:cs typeface="Times New Roman" panose="02020603050405020304" pitchFamily="18" charset="0"/>
              </a:rPr>
              <a:t>IDEAS </a:t>
            </a:r>
            <a:r>
              <a:rPr lang="en-US" dirty="0">
                <a:latin typeface="Book Antiqua" panose="02040602050305030304" pitchFamily="18" charset="0"/>
                <a:ea typeface="Calibri" panose="020F0502020204030204" pitchFamily="34" charset="0"/>
                <a:cs typeface="Times New Roman" panose="02020603050405020304" pitchFamily="18" charset="0"/>
              </a:rPr>
              <a:t>(especially as espoused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through </a:t>
            </a:r>
            <a:r>
              <a:rPr lang="en-US" dirty="0">
                <a:latin typeface="Book Antiqua" panose="02040602050305030304" pitchFamily="18" charset="0"/>
                <a:ea typeface="Calibri" panose="020F0502020204030204" pitchFamily="34" charset="0"/>
                <a:cs typeface="Times New Roman" panose="02020603050405020304" pitchFamily="18" charset="0"/>
              </a:rPr>
              <a:t>charismatic </a:t>
            </a:r>
            <a:r>
              <a:rPr lang="en-US" dirty="0" smtClean="0">
                <a:latin typeface="Book Antiqua" panose="02040602050305030304" pitchFamily="18" charset="0"/>
                <a:ea typeface="Calibri" panose="020F0502020204030204" pitchFamily="34" charset="0"/>
                <a:cs typeface="Times New Roman" panose="02020603050405020304" pitchFamily="18" charset="0"/>
              </a:rPr>
              <a:t>figures</a:t>
            </a:r>
            <a:r>
              <a:rPr lang="en-US" dirty="0">
                <a:latin typeface="Book Antiqua" panose="02040602050305030304" pitchFamily="18" charset="0"/>
                <a:ea typeface="Calibri" panose="020F0502020204030204" pitchFamily="34" charset="0"/>
                <a:cs typeface="Times New Roman" panose="02020603050405020304" pitchFamily="18" charset="0"/>
              </a:rPr>
              <a:t>) ARE EQUALLY POWERFUL</a:t>
            </a:r>
            <a:r>
              <a:rPr lang="en-US" dirty="0" smtClean="0">
                <a:latin typeface="Book Antiqua" panose="02040602050305030304" pitchFamily="18" charset="0"/>
                <a:ea typeface="Calibri" panose="020F0502020204030204" pitchFamily="34" charset="0"/>
                <a:cs typeface="Times New Roman" panose="02020603050405020304" pitchFamily="18" charset="0"/>
              </a:rPr>
              <a:t>.</a:t>
            </a:r>
            <a:br>
              <a:rPr lang="en-US" dirty="0" smtClean="0">
                <a:latin typeface="Book Antiqua" panose="02040602050305030304" pitchFamily="18" charset="0"/>
                <a:ea typeface="Calibri" panose="020F0502020204030204" pitchFamily="34" charset="0"/>
                <a:cs typeface="Times New Roman" panose="02020603050405020304" pitchFamily="18" charset="0"/>
              </a:rPr>
            </a:b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latin typeface="Book Antiqua" panose="02040602050305030304" pitchFamily="18" charset="0"/>
                <a:ea typeface="Calibri" panose="020F0502020204030204" pitchFamily="34" charset="0"/>
                <a:cs typeface="Times New Roman" panose="02020603050405020304" pitchFamily="18" charset="0"/>
              </a:rPr>
              <a:t>• </a:t>
            </a:r>
            <a:r>
              <a:rPr lang="en-US" dirty="0">
                <a:latin typeface="Book Antiqua" panose="02040602050305030304" pitchFamily="18" charset="0"/>
                <a:ea typeface="Calibri" panose="020F0502020204030204" pitchFamily="34" charset="0"/>
                <a:cs typeface="Times New Roman" panose="02020603050405020304" pitchFamily="18" charset="0"/>
              </a:rPr>
              <a:t>RATIONALIZATION AND BUREAUCRATIZATION </a:t>
            </a:r>
            <a:r>
              <a:rPr lang="en-US" dirty="0" smtClean="0">
                <a:latin typeface="Book Antiqua" panose="02040602050305030304" pitchFamily="18" charset="0"/>
                <a:ea typeface="Calibri" panose="020F0502020204030204" pitchFamily="34" charset="0"/>
                <a:cs typeface="Times New Roman" panose="02020603050405020304" pitchFamily="18" charset="0"/>
              </a:rPr>
              <a:t>RATHER </a:t>
            </a:r>
            <a:r>
              <a:rPr lang="en-US" dirty="0">
                <a:latin typeface="Book Antiqua" panose="02040602050305030304" pitchFamily="18" charset="0"/>
                <a:ea typeface="Calibri" panose="020F0502020204030204" pitchFamily="34" charset="0"/>
                <a:cs typeface="Times New Roman" panose="02020603050405020304" pitchFamily="18" charset="0"/>
              </a:rPr>
              <a:t>THAN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CAPITALISM </a:t>
            </a:r>
            <a:r>
              <a:rPr lang="en-US" dirty="0">
                <a:latin typeface="Book Antiqua" panose="02040602050305030304" pitchFamily="18" charset="0"/>
                <a:ea typeface="Calibri" panose="020F0502020204030204" pitchFamily="34" charset="0"/>
                <a:cs typeface="Times New Roman" panose="02020603050405020304" pitchFamily="18" charset="0"/>
              </a:rPr>
              <a:t>PER SE ARE THE </a:t>
            </a:r>
            <a:r>
              <a:rPr lang="en-US" dirty="0" smtClean="0">
                <a:latin typeface="Book Antiqua" panose="02040602050305030304" pitchFamily="18" charset="0"/>
                <a:ea typeface="Calibri" panose="020F0502020204030204" pitchFamily="34" charset="0"/>
                <a:cs typeface="Times New Roman" panose="02020603050405020304" pitchFamily="18" charset="0"/>
              </a:rPr>
              <a:t>PRIMARY </a:t>
            </a:r>
            <a:r>
              <a:rPr lang="en-US" dirty="0">
                <a:latin typeface="Book Antiqua" panose="02040602050305030304" pitchFamily="18" charset="0"/>
                <a:ea typeface="Calibri" panose="020F0502020204030204" pitchFamily="34" charset="0"/>
                <a:cs typeface="Times New Roman" panose="02020603050405020304" pitchFamily="18" charset="0"/>
              </a:rPr>
              <a:t>FACTORS IN ALIENATING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INDIVIDUALS FROM </a:t>
            </a:r>
            <a:r>
              <a:rPr lang="en-US" dirty="0">
                <a:latin typeface="Book Antiqua" panose="02040602050305030304" pitchFamily="18" charset="0"/>
                <a:ea typeface="Calibri" panose="020F0502020204030204" pitchFamily="34" charset="0"/>
                <a:cs typeface="Times New Roman" panose="02020603050405020304" pitchFamily="18" charset="0"/>
              </a:rPr>
              <a:t>A QUALITY OF MEANINGFUL LIFE.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7451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012" y="966697"/>
            <a:ext cx="6096000" cy="5304529"/>
          </a:xfrm>
          <a:prstGeom prst="rect">
            <a:avLst/>
          </a:prstGeom>
        </p:spPr>
        <p:txBody>
          <a:bodyPr>
            <a:spAutoFit/>
          </a:bodyPr>
          <a:lstStyle/>
          <a:p>
            <a:pPr>
              <a:lnSpc>
                <a:spcPct val="115000"/>
              </a:lnSpc>
              <a:spcAft>
                <a:spcPts val="300"/>
              </a:spcAft>
            </a:pPr>
            <a:r>
              <a:rPr lang="en-US" i="1" dirty="0">
                <a:latin typeface="Book Antiqua" panose="02040602050305030304" pitchFamily="18" charset="0"/>
                <a:ea typeface="Calibri" panose="020F0502020204030204" pitchFamily="34" charset="0"/>
                <a:cs typeface="Times New Roman" panose="02020603050405020304" pitchFamily="18" charset="0"/>
              </a:rPr>
              <a:t>"Whoever is not with me is against me, and whoever does not gather with me scatters."</a:t>
            </a: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sz="1600" dirty="0">
                <a:latin typeface="Book Antiqua" panose="02040602050305030304" pitchFamily="18" charset="0"/>
                <a:ea typeface="Calibri" panose="020F0502020204030204" pitchFamily="34" charset="0"/>
                <a:cs typeface="Times New Roman" panose="02020603050405020304" pitchFamily="18" charset="0"/>
              </a:rPr>
              <a:t>(Matthew 12:30</a:t>
            </a:r>
            <a:r>
              <a:rPr lang="en-US" sz="1600" dirty="0" smtClean="0">
                <a:latin typeface="Book Antiqua" panose="02040602050305030304" pitchFamily="18" charset="0"/>
                <a:ea typeface="Calibri" panose="020F0502020204030204" pitchFamily="34" charset="0"/>
                <a:cs typeface="Times New Roman" panose="02020603050405020304" pitchFamily="18" charset="0"/>
              </a:rPr>
              <a:t>)</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300"/>
              </a:spcAft>
            </a:pPr>
            <a:r>
              <a:rPr lang="en-US" i="1" dirty="0">
                <a:latin typeface="Book Antiqua" panose="02040602050305030304" pitchFamily="18" charset="0"/>
                <a:ea typeface="Calibri" panose="020F0502020204030204" pitchFamily="34" charset="0"/>
                <a:cs typeface="Times New Roman" panose="02020603050405020304" pitchFamily="18" charset="0"/>
              </a:rPr>
              <a:t>“I am the way and the truth and the life. No one comes to the Father except through</a:t>
            </a: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i="1" dirty="0">
                <a:latin typeface="Book Antiqua" panose="02040602050305030304" pitchFamily="18" charset="0"/>
                <a:ea typeface="Calibri" panose="020F0502020204030204" pitchFamily="34" charset="0"/>
                <a:cs typeface="Times New Roman" panose="02020603050405020304" pitchFamily="18" charset="0"/>
              </a:rPr>
              <a:t>me.”</a:t>
            </a: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sz="1600" dirty="0">
                <a:latin typeface="Book Antiqua" panose="02040602050305030304" pitchFamily="18" charset="0"/>
                <a:ea typeface="Calibri" panose="020F0502020204030204" pitchFamily="34" charset="0"/>
                <a:cs typeface="Times New Roman" panose="02020603050405020304" pitchFamily="18" charset="0"/>
              </a:rPr>
              <a:t>(John 14:6</a:t>
            </a:r>
            <a:r>
              <a:rPr lang="en-US" sz="1600" dirty="0" smtClean="0">
                <a:latin typeface="Book Antiqua" panose="02040602050305030304" pitchFamily="18" charset="0"/>
                <a:ea typeface="Calibri" panose="020F0502020204030204" pitchFamily="34" charset="0"/>
                <a:cs typeface="Times New Roman" panose="02020603050405020304" pitchFamily="18" charset="0"/>
              </a:rPr>
              <a:t>)</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300"/>
              </a:spcAft>
            </a:pPr>
            <a:r>
              <a:rPr lang="en-US" i="1" dirty="0">
                <a:latin typeface="Book Antiqua" panose="02040602050305030304" pitchFamily="18" charset="0"/>
                <a:ea typeface="Calibri" panose="020F0502020204030204" pitchFamily="34" charset="0"/>
                <a:cs typeface="Times New Roman" panose="02020603050405020304" pitchFamily="18" charset="0"/>
              </a:rPr>
              <a:t>“I am the light of the world. Whoever follows me will never walk in darkness, but will have the light of life.”</a:t>
            </a: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sz="1600" dirty="0">
                <a:latin typeface="Book Antiqua" panose="02040602050305030304" pitchFamily="18" charset="0"/>
                <a:ea typeface="Calibri" panose="020F0502020204030204" pitchFamily="34" charset="0"/>
                <a:cs typeface="Times New Roman" panose="02020603050405020304" pitchFamily="18" charset="0"/>
              </a:rPr>
              <a:t>(John 8:12</a:t>
            </a:r>
            <a:r>
              <a:rPr lang="en-US" sz="1600" dirty="0" smtClean="0">
                <a:latin typeface="Book Antiqua" panose="02040602050305030304" pitchFamily="18" charset="0"/>
                <a:ea typeface="Calibri" panose="020F0502020204030204" pitchFamily="34" charset="0"/>
                <a:cs typeface="Times New Roman" panose="02020603050405020304" pitchFamily="18" charset="0"/>
              </a:rPr>
              <a:t>)</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300"/>
              </a:spcAft>
            </a:pPr>
            <a:r>
              <a:rPr lang="en-US" i="1" dirty="0">
                <a:latin typeface="Book Antiqua" panose="02040602050305030304" pitchFamily="18" charset="0"/>
                <a:ea typeface="Calibri" panose="020F0502020204030204" pitchFamily="34" charset="0"/>
                <a:cs typeface="Times New Roman" panose="02020603050405020304" pitchFamily="18" charset="0"/>
              </a:rPr>
              <a:t>“Do not suppose that I have come to bring peace to the earth. I did not come to bring peace, but a sword. For I have come to turn a man against his father, a daughter against her mother, a daughter-in-law against her mother-in-law--a man's enemies will be the members of his own household. </a:t>
            </a:r>
            <a:r>
              <a:rPr lang="en-US" i="1" dirty="0" smtClean="0">
                <a:latin typeface="Book Antiqua" panose="02040602050305030304" pitchFamily="18" charset="0"/>
                <a:ea typeface="Calibri" panose="020F0502020204030204" pitchFamily="34" charset="0"/>
                <a:cs typeface="Times New Roman" panose="02020603050405020304" pitchFamily="18" charset="0"/>
              </a:rPr>
              <a:t/>
            </a:r>
            <a:br>
              <a:rPr lang="en-US" i="1" dirty="0" smtClean="0">
                <a:latin typeface="Book Antiqua" panose="02040602050305030304" pitchFamily="18" charset="0"/>
                <a:ea typeface="Calibri" panose="020F0502020204030204" pitchFamily="34" charset="0"/>
                <a:cs typeface="Times New Roman" panose="02020603050405020304" pitchFamily="18" charset="0"/>
              </a:rPr>
            </a:br>
            <a:r>
              <a:rPr lang="en-US" sz="600" i="1" dirty="0" smtClean="0">
                <a:latin typeface="Book Antiqua" panose="02040602050305030304" pitchFamily="18" charset="0"/>
                <a:ea typeface="Calibri" panose="020F0502020204030204" pitchFamily="34" charset="0"/>
                <a:cs typeface="Times New Roman" panose="02020603050405020304" pitchFamily="18" charset="0"/>
              </a:rPr>
              <a:t/>
            </a:r>
            <a:br>
              <a:rPr lang="en-US" sz="600" i="1" dirty="0" smtClean="0">
                <a:latin typeface="Book Antiqua" panose="02040602050305030304" pitchFamily="18" charset="0"/>
                <a:ea typeface="Calibri" panose="020F0502020204030204" pitchFamily="34" charset="0"/>
                <a:cs typeface="Times New Roman" panose="02020603050405020304" pitchFamily="18" charset="0"/>
              </a:rPr>
            </a:br>
            <a:r>
              <a:rPr lang="en-US" i="1" dirty="0" smtClean="0">
                <a:latin typeface="Book Antiqua" panose="02040602050305030304" pitchFamily="18" charset="0"/>
                <a:ea typeface="Calibri" panose="020F0502020204030204" pitchFamily="34" charset="0"/>
                <a:cs typeface="Times New Roman" panose="02020603050405020304" pitchFamily="18" charset="0"/>
              </a:rPr>
              <a:t>Whoever </a:t>
            </a:r>
            <a:r>
              <a:rPr lang="en-US" i="1" dirty="0">
                <a:latin typeface="Book Antiqua" panose="02040602050305030304" pitchFamily="18" charset="0"/>
                <a:ea typeface="Calibri" panose="020F0502020204030204" pitchFamily="34" charset="0"/>
                <a:cs typeface="Times New Roman" panose="02020603050405020304" pitchFamily="18" charset="0"/>
              </a:rPr>
              <a:t>loves father or mother more than me is not worthy of me, and whoever loves son or daughter more than me is not worthy of me.”</a:t>
            </a: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sz="1600" dirty="0">
                <a:latin typeface="Book Antiqua" panose="02040602050305030304" pitchFamily="18" charset="0"/>
                <a:ea typeface="Calibri" panose="020F0502020204030204" pitchFamily="34" charset="0"/>
                <a:cs typeface="Times New Roman" panose="02020603050405020304" pitchFamily="18" charset="0"/>
              </a:rPr>
              <a:t>(Matthew 10:34-37)</a:t>
            </a:r>
          </a:p>
        </p:txBody>
      </p:sp>
      <p:pic>
        <p:nvPicPr>
          <p:cNvPr id="34818" name="Picture 2" descr="http://www.imperialteutonicorder.com/sitebuildercontent/sitebuilderpictures/sacredheart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633" y="395248"/>
            <a:ext cx="4234215" cy="56041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10875" y="5875670"/>
            <a:ext cx="736099" cy="393890"/>
          </a:xfrm>
          <a:prstGeom prst="rect">
            <a:avLst/>
          </a:prstGeom>
        </p:spPr>
        <p:txBody>
          <a:bodyPr wrap="none">
            <a:spAutoFit/>
          </a:bodyPr>
          <a:lstStyle/>
          <a:p>
            <a:pPr algn="ctr">
              <a:lnSpc>
                <a:spcPct val="115000"/>
              </a:lnSpc>
              <a:spcAft>
                <a:spcPts val="300"/>
              </a:spcAft>
            </a:pPr>
            <a:r>
              <a:rPr lang="en-US" b="1" dirty="0" smtClean="0">
                <a:latin typeface="Book Antiqua" panose="02040602050305030304" pitchFamily="18" charset="0"/>
                <a:ea typeface="Calibri" panose="020F0502020204030204" pitchFamily="34" charset="0"/>
                <a:cs typeface="Times New Roman" panose="02020603050405020304" pitchFamily="18" charset="0"/>
              </a:rPr>
              <a:t>Jesus</a:t>
            </a:r>
            <a:endParaRPr lang="en-US" sz="12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38518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www.russpage.net/wp-content/uploads/2006/08/joseph_smith.jpg"/>
          <p:cNvPicPr/>
          <p:nvPr/>
        </p:nvPicPr>
        <p:blipFill>
          <a:blip r:embed="rId2">
            <a:extLst>
              <a:ext uri="{28A0092B-C50C-407E-A947-70E740481C1C}">
                <a14:useLocalDpi xmlns:a14="http://schemas.microsoft.com/office/drawing/2010/main" val="0"/>
              </a:ext>
            </a:extLst>
          </a:blip>
          <a:srcRect/>
          <a:stretch>
            <a:fillRect/>
          </a:stretch>
        </p:blipFill>
        <p:spPr bwMode="auto">
          <a:xfrm>
            <a:off x="755659" y="456032"/>
            <a:ext cx="5015865" cy="3762375"/>
          </a:xfrm>
          <a:prstGeom prst="rect">
            <a:avLst/>
          </a:prstGeom>
          <a:noFill/>
          <a:ln>
            <a:noFill/>
          </a:ln>
        </p:spPr>
      </p:pic>
      <p:sp>
        <p:nvSpPr>
          <p:cNvPr id="3" name="Rectangle 2"/>
          <p:cNvSpPr/>
          <p:nvPr/>
        </p:nvSpPr>
        <p:spPr>
          <a:xfrm>
            <a:off x="5976937" y="1196010"/>
            <a:ext cx="6096000" cy="5173789"/>
          </a:xfrm>
          <a:prstGeom prst="rect">
            <a:avLst/>
          </a:prstGeom>
        </p:spPr>
        <p:txBody>
          <a:bodyPr>
            <a:spAutoFit/>
          </a:bodyPr>
          <a:lstStyle/>
          <a:p>
            <a:pPr>
              <a:lnSpc>
                <a:spcPct val="115000"/>
              </a:lnSpc>
              <a:spcAft>
                <a:spcPts val="300"/>
              </a:spcAft>
            </a:pPr>
            <a:r>
              <a:rPr lang="en-US" b="1" i="1" dirty="0">
                <a:latin typeface="Book Antiqua" panose="02040602050305030304" pitchFamily="18" charset="0"/>
                <a:ea typeface="Calibri" panose="020F0502020204030204" pitchFamily="34" charset="0"/>
                <a:cs typeface="Times New Roman" panose="02020603050405020304" pitchFamily="18" charset="0"/>
              </a:rPr>
              <a:t>“I translated the record, by the gift and power of God. In this important and interesting book the history of ancient America is unfolded. . . . This book also tells us that our Savior made his appearance upon this continent after his resurrection, that he planted the gospel here in all its fullness, and richness, and power, and blessing; that they had apostles, prophets, pastors, teachers and evangelists; the same order, the same priesthood, the same ordinances, gifts, powers, and blessings, as was enjoyed on the eastern continent, that the people were cut off in consequence of their transgressions, that the last of their prophets who existed among them was commanded to write an abridgement of their prophesies, history &amp;c., and to hide it up in the earth, and that it should come forth and be united with the bible for the accomplishment of the purposes of God in the last days.”</a:t>
            </a:r>
            <a:endParaRPr lang="en-US"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262006" y="4455417"/>
            <a:ext cx="1601721" cy="410882"/>
          </a:xfrm>
          <a:prstGeom prst="rect">
            <a:avLst/>
          </a:prstGeom>
        </p:spPr>
        <p:txBody>
          <a:bodyPr wrap="none">
            <a:spAutoFit/>
          </a:bodyPr>
          <a:lstStyle/>
          <a:p>
            <a:pPr algn="ctr">
              <a:lnSpc>
                <a:spcPct val="115000"/>
              </a:lnSpc>
              <a:spcAft>
                <a:spcPts val="300"/>
              </a:spcAft>
            </a:pPr>
            <a:r>
              <a:rPr lang="en-US" b="1" dirty="0">
                <a:latin typeface="Book Antiqua" panose="02040602050305030304" pitchFamily="18" charset="0"/>
                <a:ea typeface="Calibri" panose="020F0502020204030204" pitchFamily="34" charset="0"/>
                <a:cs typeface="Times New Roman" panose="02020603050405020304" pitchFamily="18" charset="0"/>
              </a:rPr>
              <a:t>Joseph Smith</a:t>
            </a:r>
            <a:endParaRPr lang="en-US" sz="12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20215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4.bp.blogspot.com/-2fuApQ3gzlQ/TkkS-dE84rI/AAAAAAAACz0/fz3g4-oRu3Q/s1600/20090905061006%2521Winston_Churchill_1941_photo_by_Yousuf_Karsh.jpg"/>
          <p:cNvPicPr/>
          <p:nvPr/>
        </p:nvPicPr>
        <p:blipFill>
          <a:blip r:embed="rId2">
            <a:extLst>
              <a:ext uri="{28A0092B-C50C-407E-A947-70E740481C1C}">
                <a14:useLocalDpi xmlns:a14="http://schemas.microsoft.com/office/drawing/2010/main" val="0"/>
              </a:ext>
            </a:extLst>
          </a:blip>
          <a:srcRect/>
          <a:stretch>
            <a:fillRect/>
          </a:stretch>
        </p:blipFill>
        <p:spPr bwMode="auto">
          <a:xfrm>
            <a:off x="7203688" y="479502"/>
            <a:ext cx="4278699" cy="5564110"/>
          </a:xfrm>
          <a:prstGeom prst="rect">
            <a:avLst/>
          </a:prstGeom>
          <a:noFill/>
          <a:ln>
            <a:noFill/>
          </a:ln>
        </p:spPr>
      </p:pic>
      <p:sp>
        <p:nvSpPr>
          <p:cNvPr id="3" name="Rectangle 2"/>
          <p:cNvSpPr/>
          <p:nvPr/>
        </p:nvSpPr>
        <p:spPr>
          <a:xfrm>
            <a:off x="950596" y="2176583"/>
            <a:ext cx="6096000" cy="1813317"/>
          </a:xfrm>
          <a:prstGeom prst="rect">
            <a:avLst/>
          </a:prstGeom>
        </p:spPr>
        <p:txBody>
          <a:bodyPr>
            <a:spAutoFit/>
          </a:bodyPr>
          <a:lstStyle/>
          <a:p>
            <a:pPr>
              <a:lnSpc>
                <a:spcPct val="115000"/>
              </a:lnSpc>
              <a:spcAft>
                <a:spcPts val="1000"/>
              </a:spcAft>
            </a:pPr>
            <a:r>
              <a:rPr lang="en-US" b="1" i="1" dirty="0">
                <a:latin typeface="Book Antiqua" panose="02040602050305030304" pitchFamily="18" charset="0"/>
                <a:ea typeface="Calibri" panose="020F0502020204030204" pitchFamily="34" charset="0"/>
                <a:cs typeface="Times New Roman" panose="02020603050405020304" pitchFamily="18" charset="0"/>
              </a:rPr>
              <a:t>“I felt as if I were walking with destiny, and that all my past life had been but a preparation for this hour and for this trial... I thought I knew a good deal about it all, I was sure I should not fail.”</a:t>
            </a:r>
            <a:endParaRPr lang="en-US" sz="14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b="1" i="1" dirty="0">
                <a:latin typeface="Book Antiqua" panose="02040602050305030304" pitchFamily="18" charset="0"/>
                <a:ea typeface="Calibri" panose="020F0502020204030204" pitchFamily="34" charset="0"/>
                <a:cs typeface="Times New Roman" panose="02020603050405020304" pitchFamily="18" charset="0"/>
              </a:rPr>
              <a:t> “We are all worms. But I do believe I am a glowworm.”</a:t>
            </a:r>
            <a:endParaRPr lang="en-US"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8424384" y="6057900"/>
            <a:ext cx="2153154" cy="410882"/>
          </a:xfrm>
          <a:prstGeom prst="rect">
            <a:avLst/>
          </a:prstGeom>
        </p:spPr>
        <p:txBody>
          <a:bodyPr wrap="none">
            <a:spAutoFit/>
          </a:bodyPr>
          <a:lstStyle/>
          <a:p>
            <a:pPr algn="ctr">
              <a:lnSpc>
                <a:spcPct val="115000"/>
              </a:lnSpc>
              <a:spcAft>
                <a:spcPts val="1000"/>
              </a:spcAft>
            </a:pPr>
            <a:r>
              <a:rPr lang="en-US" b="1" dirty="0">
                <a:latin typeface="Book Antiqua" panose="02040602050305030304" pitchFamily="18" charset="0"/>
                <a:ea typeface="Calibri" panose="020F0502020204030204" pitchFamily="34" charset="0"/>
                <a:cs typeface="Times New Roman" panose="02020603050405020304" pitchFamily="18" charset="0"/>
              </a:rPr>
              <a:t>Winston Churchill</a:t>
            </a:r>
            <a:endParaRPr lang="en-US" sz="12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39559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i2.mirror.co.uk/incoming/article5036678.ece/alternates/s615b/Winston-Churchil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512" y="2080418"/>
            <a:ext cx="3133725" cy="3967164"/>
          </a:xfrm>
          <a:prstGeom prst="rect">
            <a:avLst/>
          </a:prstGeom>
          <a:noFill/>
          <a:ln>
            <a:noFill/>
          </a:ln>
        </p:spPr>
      </p:pic>
      <p:pic>
        <p:nvPicPr>
          <p:cNvPr id="3" name="irc_mi" descr="http://i61.servimg.com/u/f61/14/11/92/84/church10.jpg"/>
          <p:cNvPicPr/>
          <p:nvPr/>
        </p:nvPicPr>
        <p:blipFill>
          <a:blip r:embed="rId3">
            <a:extLst>
              <a:ext uri="{28A0092B-C50C-407E-A947-70E740481C1C}">
                <a14:useLocalDpi xmlns:a14="http://schemas.microsoft.com/office/drawing/2010/main" val="0"/>
              </a:ext>
            </a:extLst>
          </a:blip>
          <a:srcRect/>
          <a:stretch>
            <a:fillRect/>
          </a:stretch>
        </p:blipFill>
        <p:spPr bwMode="auto">
          <a:xfrm>
            <a:off x="4733923" y="513555"/>
            <a:ext cx="2419985" cy="3133725"/>
          </a:xfrm>
          <a:prstGeom prst="rect">
            <a:avLst/>
          </a:prstGeom>
          <a:noFill/>
          <a:ln>
            <a:noFill/>
          </a:ln>
        </p:spPr>
      </p:pic>
      <p:pic>
        <p:nvPicPr>
          <p:cNvPr id="4" name="irc_mi" descr="http://izquotes.com/quotes-pictures/quote-the-v-sign-is-the-symbol-of-the-unconquerable-will-of-the-occupied-territories-and-a-portent-of-winston-churchill-304507.jpg"/>
          <p:cNvPicPr/>
          <p:nvPr/>
        </p:nvPicPr>
        <p:blipFill>
          <a:blip r:embed="rId4">
            <a:extLst>
              <a:ext uri="{28A0092B-C50C-407E-A947-70E740481C1C}">
                <a14:useLocalDpi xmlns:a14="http://schemas.microsoft.com/office/drawing/2010/main" val="0"/>
              </a:ext>
            </a:extLst>
          </a:blip>
          <a:srcRect/>
          <a:stretch>
            <a:fillRect/>
          </a:stretch>
        </p:blipFill>
        <p:spPr bwMode="auto">
          <a:xfrm>
            <a:off x="5524499" y="3806825"/>
            <a:ext cx="5943600" cy="2794000"/>
          </a:xfrm>
          <a:prstGeom prst="rect">
            <a:avLst/>
          </a:prstGeom>
          <a:noFill/>
          <a:ln>
            <a:noFill/>
          </a:ln>
        </p:spPr>
      </p:pic>
      <p:sp>
        <p:nvSpPr>
          <p:cNvPr id="5" name="TextBox 4"/>
          <p:cNvSpPr txBox="1"/>
          <p:nvPr/>
        </p:nvSpPr>
        <p:spPr>
          <a:xfrm>
            <a:off x="857250" y="371475"/>
            <a:ext cx="3486150" cy="1077218"/>
          </a:xfrm>
          <a:prstGeom prst="rect">
            <a:avLst/>
          </a:prstGeom>
          <a:noFill/>
        </p:spPr>
        <p:txBody>
          <a:bodyPr wrap="square" rtlCol="0">
            <a:spAutoFit/>
          </a:bodyPr>
          <a:lstStyle/>
          <a:p>
            <a:r>
              <a:rPr lang="en-US" sz="3200" dirty="0" smtClean="0">
                <a:latin typeface="Book Antiqua" panose="02040602050305030304" pitchFamily="18" charset="0"/>
              </a:rPr>
              <a:t>Churchill’s Famous Symbols</a:t>
            </a:r>
            <a:endParaRPr lang="en-US" sz="3200" dirty="0">
              <a:latin typeface="Book Antiqua" panose="02040602050305030304" pitchFamily="18" charset="0"/>
            </a:endParaRPr>
          </a:p>
        </p:txBody>
      </p:sp>
      <p:sp>
        <p:nvSpPr>
          <p:cNvPr id="6" name="TextBox 5"/>
          <p:cNvSpPr txBox="1"/>
          <p:nvPr/>
        </p:nvSpPr>
        <p:spPr>
          <a:xfrm>
            <a:off x="7658100" y="1800231"/>
            <a:ext cx="3414713" cy="1445780"/>
          </a:xfrm>
          <a:prstGeom prst="rect">
            <a:avLst/>
          </a:prstGeom>
          <a:noFill/>
        </p:spPr>
        <p:txBody>
          <a:bodyPr wrap="square" rtlCol="0">
            <a:spAutoFit/>
          </a:bodyPr>
          <a:lstStyle/>
          <a:p>
            <a:pPr>
              <a:lnSpc>
                <a:spcPct val="125000"/>
              </a:lnSpc>
            </a:pPr>
            <a:r>
              <a:rPr lang="en-US" sz="2400" dirty="0" smtClean="0">
                <a:latin typeface="Book Antiqua" panose="02040602050305030304" pitchFamily="18" charset="0"/>
              </a:rPr>
              <a:t>The V for Victory Sign</a:t>
            </a:r>
            <a:br>
              <a:rPr lang="en-US" sz="2400" dirty="0" smtClean="0">
                <a:latin typeface="Book Antiqua" panose="02040602050305030304" pitchFamily="18" charset="0"/>
              </a:rPr>
            </a:br>
            <a:r>
              <a:rPr lang="en-US" sz="2400" dirty="0" smtClean="0">
                <a:latin typeface="Book Antiqua" panose="02040602050305030304" pitchFamily="18" charset="0"/>
              </a:rPr>
              <a:t>The Homberg Hat</a:t>
            </a:r>
          </a:p>
          <a:p>
            <a:pPr>
              <a:lnSpc>
                <a:spcPct val="125000"/>
              </a:lnSpc>
            </a:pPr>
            <a:r>
              <a:rPr lang="en-US" sz="2400" dirty="0" smtClean="0">
                <a:latin typeface="Book Antiqua" panose="02040602050305030304" pitchFamily="18" charset="0"/>
              </a:rPr>
              <a:t>The Unlit Cigar</a:t>
            </a:r>
            <a:endParaRPr lang="en-US" sz="2400" dirty="0">
              <a:latin typeface="Book Antiqua" panose="02040602050305030304" pitchFamily="18" charset="0"/>
            </a:endParaRPr>
          </a:p>
        </p:txBody>
      </p:sp>
    </p:spTree>
    <p:extLst>
      <p:ext uri="{BB962C8B-B14F-4D97-AF65-F5344CB8AC3E}">
        <p14:creationId xmlns:p14="http://schemas.microsoft.com/office/powerpoint/2010/main" val="20391612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der-fuehrer.org/Galleries/Adolf_Hitler/bigimages/Adolf%20Hitler-7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980" y="387092"/>
            <a:ext cx="3824869" cy="56545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4938" y="2138480"/>
            <a:ext cx="6096000" cy="1883272"/>
          </a:xfrm>
          <a:prstGeom prst="rect">
            <a:avLst/>
          </a:prstGeom>
        </p:spPr>
        <p:txBody>
          <a:bodyPr>
            <a:spAutoFit/>
          </a:bodyPr>
          <a:lstStyle/>
          <a:p>
            <a:pPr>
              <a:lnSpc>
                <a:spcPct val="115000"/>
              </a:lnSpc>
              <a:spcAft>
                <a:spcPts val="300"/>
              </a:spcAft>
            </a:pPr>
            <a:r>
              <a:rPr lang="en-US" sz="2000" b="1" i="1" dirty="0">
                <a:latin typeface="Book Antiqua" panose="02040602050305030304" pitchFamily="18" charset="0"/>
                <a:ea typeface="Calibri" panose="020F0502020204030204" pitchFamily="34" charset="0"/>
                <a:cs typeface="Times New Roman" panose="02020603050405020304" pitchFamily="18" charset="0"/>
              </a:rPr>
              <a:t>“I believe that today my conduct is in accordance with the will of the Almighty Creator.”</a:t>
            </a:r>
            <a:br>
              <a:rPr lang="en-US" sz="2000" b="1" i="1" dirty="0">
                <a:latin typeface="Book Antiqua" panose="02040602050305030304" pitchFamily="18" charset="0"/>
                <a:ea typeface="Calibri" panose="020F0502020204030204" pitchFamily="34" charset="0"/>
                <a:cs typeface="Times New Roman" panose="02020603050405020304" pitchFamily="18" charset="0"/>
              </a:rPr>
            </a:br>
            <a:r>
              <a:rPr lang="en-US" sz="2000" b="1" i="1" dirty="0">
                <a:latin typeface="Book Antiqua" panose="02040602050305030304" pitchFamily="18" charset="0"/>
                <a:ea typeface="Calibri" panose="020F0502020204030204" pitchFamily="34" charset="0"/>
                <a:cs typeface="Times New Roman" panose="02020603050405020304" pitchFamily="18" charset="0"/>
              </a:rPr>
              <a:t> </a:t>
            </a:r>
            <a:endParaRPr lang="en-US" sz="2000" b="1"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300"/>
              </a:spcAft>
            </a:pPr>
            <a:r>
              <a:rPr lang="en-US" sz="2000" b="1" i="1" dirty="0">
                <a:latin typeface="Book Antiqua" panose="02040602050305030304" pitchFamily="18" charset="0"/>
                <a:ea typeface="Calibri" panose="020F0502020204030204" pitchFamily="34" charset="0"/>
                <a:cs typeface="Times New Roman" panose="02020603050405020304" pitchFamily="18" charset="0"/>
              </a:rPr>
              <a:t>“I go the way that Providence dictates with the assurance of a sleepwalker.”</a:t>
            </a:r>
            <a:endParaRPr lang="en-US" sz="2000" b="1" dirty="0">
              <a:latin typeface="Book Antiqua" panose="0204060205030503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8699154" y="6042565"/>
            <a:ext cx="1486304" cy="393890"/>
          </a:xfrm>
          <a:prstGeom prst="rect">
            <a:avLst/>
          </a:prstGeom>
        </p:spPr>
        <p:txBody>
          <a:bodyPr wrap="none">
            <a:spAutoFit/>
          </a:bodyPr>
          <a:lstStyle/>
          <a:p>
            <a:pPr algn="ctr">
              <a:lnSpc>
                <a:spcPct val="115000"/>
              </a:lnSpc>
              <a:spcAft>
                <a:spcPts val="1000"/>
              </a:spcAft>
            </a:pPr>
            <a:r>
              <a:rPr lang="en-US" b="1" dirty="0" smtClean="0">
                <a:latin typeface="Book Antiqua" panose="02040602050305030304" pitchFamily="18" charset="0"/>
                <a:ea typeface="Calibri" panose="020F0502020204030204" pitchFamily="34" charset="0"/>
                <a:cs typeface="Times New Roman" panose="02020603050405020304" pitchFamily="18" charset="0"/>
              </a:rPr>
              <a:t>Adolf Hitler</a:t>
            </a:r>
            <a:endParaRPr lang="en-US" sz="12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37988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www.sickchirpse.com/wp-content/uploads/2012/07/Hitler-Nazi-Salute.jpg"/>
          <p:cNvPicPr/>
          <p:nvPr/>
        </p:nvPicPr>
        <p:blipFill>
          <a:blip r:embed="rId2">
            <a:extLst>
              <a:ext uri="{28A0092B-C50C-407E-A947-70E740481C1C}">
                <a14:useLocalDpi xmlns:a14="http://schemas.microsoft.com/office/drawing/2010/main" val="0"/>
              </a:ext>
            </a:extLst>
          </a:blip>
          <a:srcRect/>
          <a:stretch>
            <a:fillRect/>
          </a:stretch>
        </p:blipFill>
        <p:spPr bwMode="auto">
          <a:xfrm>
            <a:off x="5695951" y="434339"/>
            <a:ext cx="5943600" cy="3131820"/>
          </a:xfrm>
          <a:prstGeom prst="rect">
            <a:avLst/>
          </a:prstGeom>
          <a:noFill/>
          <a:ln>
            <a:noFill/>
          </a:ln>
        </p:spPr>
      </p:pic>
      <p:pic>
        <p:nvPicPr>
          <p:cNvPr id="3" name="irc_mi" descr="http://www.meh.ro/original/2009_09/meh.ro173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151" y="3271836"/>
            <a:ext cx="5033962" cy="3157538"/>
          </a:xfrm>
          <a:prstGeom prst="rect">
            <a:avLst/>
          </a:prstGeom>
          <a:noFill/>
          <a:ln>
            <a:noFill/>
          </a:ln>
        </p:spPr>
      </p:pic>
      <p:pic>
        <p:nvPicPr>
          <p:cNvPr id="4" name="irc_mi" descr="http://3.bp.blogspot.com/-S2TSDrrEwa4/Uo4ohVDhY0I/AAAAAAAABD8/yWp4RrMny10/s1600/mein%2Bkampf.jpg"/>
          <p:cNvPicPr/>
          <p:nvPr/>
        </p:nvPicPr>
        <p:blipFill>
          <a:blip r:embed="rId4">
            <a:extLst>
              <a:ext uri="{28A0092B-C50C-407E-A947-70E740481C1C}">
                <a14:useLocalDpi xmlns:a14="http://schemas.microsoft.com/office/drawing/2010/main" val="0"/>
              </a:ext>
            </a:extLst>
          </a:blip>
          <a:srcRect/>
          <a:stretch>
            <a:fillRect/>
          </a:stretch>
        </p:blipFill>
        <p:spPr bwMode="auto">
          <a:xfrm>
            <a:off x="923926" y="728661"/>
            <a:ext cx="1800225" cy="2543175"/>
          </a:xfrm>
          <a:prstGeom prst="rect">
            <a:avLst/>
          </a:prstGeom>
          <a:noFill/>
          <a:ln>
            <a:noFill/>
          </a:ln>
        </p:spPr>
      </p:pic>
      <p:sp>
        <p:nvSpPr>
          <p:cNvPr id="5" name="TextBox 4"/>
          <p:cNvSpPr txBox="1"/>
          <p:nvPr/>
        </p:nvSpPr>
        <p:spPr>
          <a:xfrm>
            <a:off x="8343900" y="4157662"/>
            <a:ext cx="3486150" cy="1077218"/>
          </a:xfrm>
          <a:prstGeom prst="rect">
            <a:avLst/>
          </a:prstGeom>
          <a:noFill/>
        </p:spPr>
        <p:txBody>
          <a:bodyPr wrap="square" rtlCol="0">
            <a:spAutoFit/>
          </a:bodyPr>
          <a:lstStyle/>
          <a:p>
            <a:r>
              <a:rPr lang="en-US" sz="3200" dirty="0" smtClean="0">
                <a:latin typeface="Book Antiqua" panose="02040602050305030304" pitchFamily="18" charset="0"/>
              </a:rPr>
              <a:t>Hitler’s Famous Symbols</a:t>
            </a:r>
            <a:endParaRPr lang="en-US" sz="3200" dirty="0">
              <a:latin typeface="Book Antiqua" panose="02040602050305030304" pitchFamily="18" charset="0"/>
            </a:endParaRPr>
          </a:p>
        </p:txBody>
      </p:sp>
      <p:sp>
        <p:nvSpPr>
          <p:cNvPr id="7" name="TextBox 6"/>
          <p:cNvSpPr txBox="1"/>
          <p:nvPr/>
        </p:nvSpPr>
        <p:spPr>
          <a:xfrm>
            <a:off x="2809878" y="1100149"/>
            <a:ext cx="2705099" cy="1477328"/>
          </a:xfrm>
          <a:prstGeom prst="rect">
            <a:avLst/>
          </a:prstGeom>
          <a:noFill/>
        </p:spPr>
        <p:txBody>
          <a:bodyPr wrap="square" rtlCol="0">
            <a:spAutoFit/>
          </a:bodyPr>
          <a:lstStyle/>
          <a:p>
            <a:pPr>
              <a:lnSpc>
                <a:spcPct val="125000"/>
              </a:lnSpc>
            </a:pPr>
            <a:r>
              <a:rPr lang="en-US" sz="2400" dirty="0" smtClean="0">
                <a:latin typeface="Book Antiqua" panose="02040602050305030304" pitchFamily="18" charset="0"/>
              </a:rPr>
              <a:t>The Swastika</a:t>
            </a:r>
            <a:br>
              <a:rPr lang="en-US" sz="2400" dirty="0" smtClean="0">
                <a:latin typeface="Book Antiqua" panose="02040602050305030304" pitchFamily="18" charset="0"/>
              </a:rPr>
            </a:br>
            <a:r>
              <a:rPr lang="en-US" sz="2400" dirty="0" smtClean="0">
                <a:latin typeface="Book Antiqua" panose="02040602050305030304" pitchFamily="18" charset="0"/>
              </a:rPr>
              <a:t>The </a:t>
            </a:r>
            <a:r>
              <a:rPr lang="en-US" sz="2400" dirty="0" err="1" smtClean="0">
                <a:latin typeface="Book Antiqua" panose="02040602050305030304" pitchFamily="18" charset="0"/>
              </a:rPr>
              <a:t>Heil</a:t>
            </a:r>
            <a:r>
              <a:rPr lang="en-US" sz="2400" dirty="0" smtClean="0">
                <a:latin typeface="Book Antiqua" panose="02040602050305030304" pitchFamily="18" charset="0"/>
              </a:rPr>
              <a:t> Salute</a:t>
            </a:r>
          </a:p>
          <a:p>
            <a:pPr>
              <a:lnSpc>
                <a:spcPct val="125000"/>
              </a:lnSpc>
            </a:pPr>
            <a:r>
              <a:rPr lang="en-US" sz="2400" dirty="0" smtClean="0">
                <a:latin typeface="Book Antiqua" panose="02040602050305030304" pitchFamily="18" charset="0"/>
              </a:rPr>
              <a:t>The Death’s Head</a:t>
            </a:r>
            <a:endParaRPr lang="en-US" sz="2400" dirty="0">
              <a:latin typeface="Book Antiqua" panose="02040602050305030304" pitchFamily="18" charset="0"/>
            </a:endParaRPr>
          </a:p>
        </p:txBody>
      </p:sp>
      <p:pic>
        <p:nvPicPr>
          <p:cNvPr id="6" name="irc_mi" descr="http://www.pzg.biz/f07_ss_flag.jpg"/>
          <p:cNvPicPr/>
          <p:nvPr/>
        </p:nvPicPr>
        <p:blipFill>
          <a:blip r:embed="rId5">
            <a:extLst>
              <a:ext uri="{28A0092B-C50C-407E-A947-70E740481C1C}">
                <a14:useLocalDpi xmlns:a14="http://schemas.microsoft.com/office/drawing/2010/main" val="0"/>
              </a:ext>
            </a:extLst>
          </a:blip>
          <a:srcRect/>
          <a:stretch>
            <a:fillRect/>
          </a:stretch>
        </p:blipFill>
        <p:spPr bwMode="auto">
          <a:xfrm>
            <a:off x="566739" y="3929061"/>
            <a:ext cx="3143250" cy="1885950"/>
          </a:xfrm>
          <a:prstGeom prst="rect">
            <a:avLst/>
          </a:prstGeom>
          <a:noFill/>
          <a:ln>
            <a:noFill/>
          </a:ln>
        </p:spPr>
      </p:pic>
    </p:spTree>
    <p:extLst>
      <p:ext uri="{BB962C8B-B14F-4D97-AF65-F5344CB8AC3E}">
        <p14:creationId xmlns:p14="http://schemas.microsoft.com/office/powerpoint/2010/main" val="19394811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1306" y="280751"/>
            <a:ext cx="10013795" cy="6435039"/>
          </a:xfrm>
          <a:prstGeom prst="rect">
            <a:avLst/>
          </a:prstGeom>
        </p:spPr>
      </p:pic>
    </p:spTree>
    <p:extLst>
      <p:ext uri="{BB962C8B-B14F-4D97-AF65-F5344CB8AC3E}">
        <p14:creationId xmlns:p14="http://schemas.microsoft.com/office/powerpoint/2010/main" val="648925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4659" y="1096536"/>
            <a:ext cx="7421217" cy="4463273"/>
          </a:xfrm>
          <a:prstGeom prst="rect">
            <a:avLst/>
          </a:prstGeom>
        </p:spPr>
        <p:txBody>
          <a:bodyPr wrap="square">
            <a:spAutoFit/>
          </a:bodyPr>
          <a:lstStyle/>
          <a:p>
            <a:pPr>
              <a:lnSpc>
                <a:spcPct val="115000"/>
              </a:lnSpc>
              <a:spcAft>
                <a:spcPts val="1000"/>
              </a:spcAft>
            </a:pPr>
            <a:r>
              <a:rPr lang="en-US" sz="2800" b="1" dirty="0">
                <a:latin typeface="Book Antiqua" panose="02040602050305030304" pitchFamily="18" charset="0"/>
                <a:ea typeface="Calibri" panose="020F0502020204030204" pitchFamily="34" charset="0"/>
                <a:cs typeface="Times New Roman" panose="02020603050405020304" pitchFamily="18" charset="0"/>
              </a:rPr>
              <a:t>The Classic Model of (Positivistic )Science:</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r>
              <a:rPr lang="en-US" sz="2400" b="1" dirty="0">
                <a:latin typeface="Book Antiqua" panose="02040602050305030304" pitchFamily="18" charset="0"/>
                <a:ea typeface="Calibri" panose="020F0502020204030204" pitchFamily="34" charset="0"/>
                <a:cs typeface="Times New Roman" panose="02020603050405020304" pitchFamily="18" charset="0"/>
              </a:rPr>
              <a:t>	•To KNOW, in order</a:t>
            </a:r>
            <a:br>
              <a:rPr lang="en-US" sz="2400" b="1" dirty="0">
                <a:latin typeface="Book Antiqua" panose="02040602050305030304" pitchFamily="18" charset="0"/>
                <a:ea typeface="Calibri" panose="020F0502020204030204" pitchFamily="34" charset="0"/>
                <a:cs typeface="Times New Roman" panose="02020603050405020304" pitchFamily="18" charset="0"/>
              </a:rPr>
            </a:br>
            <a:r>
              <a:rPr lang="en-US" sz="2400" b="1" dirty="0">
                <a:latin typeface="Book Antiqua" panose="02040602050305030304" pitchFamily="18" charset="0"/>
                <a:ea typeface="Calibri" panose="020F0502020204030204" pitchFamily="34" charset="0"/>
                <a:cs typeface="Times New Roman" panose="02020603050405020304" pitchFamily="18" charset="0"/>
              </a:rPr>
              <a:t>	•to PREDICT, in order</a:t>
            </a:r>
            <a:br>
              <a:rPr lang="en-US" sz="2400" b="1" dirty="0">
                <a:latin typeface="Book Antiqua" panose="02040602050305030304" pitchFamily="18" charset="0"/>
                <a:ea typeface="Calibri" panose="020F0502020204030204" pitchFamily="34" charset="0"/>
                <a:cs typeface="Times New Roman" panose="02020603050405020304" pitchFamily="18" charset="0"/>
              </a:rPr>
            </a:br>
            <a:r>
              <a:rPr lang="en-US" sz="2400" b="1" dirty="0">
                <a:latin typeface="Book Antiqua" panose="02040602050305030304" pitchFamily="18" charset="0"/>
                <a:ea typeface="Calibri" panose="020F0502020204030204" pitchFamily="34" charset="0"/>
                <a:cs typeface="Times New Roman" panose="02020603050405020304" pitchFamily="18" charset="0"/>
              </a:rPr>
              <a:t>	•to CONTROL</a:t>
            </a:r>
            <a:endParaRPr lang="en-US" sz="24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b="1" dirty="0">
                <a:latin typeface="Book Antiqua" panose="02040602050305030304" pitchFamily="18" charset="0"/>
                <a:ea typeface="Calibri" panose="020F0502020204030204" pitchFamily="34" charset="0"/>
                <a:cs typeface="Times New Roman" panose="02020603050405020304" pitchFamily="18" charset="0"/>
              </a:rPr>
              <a:t> </a:t>
            </a:r>
            <a:endParaRPr lang="en-US" sz="10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800" b="1" dirty="0">
                <a:latin typeface="Book Antiqua" panose="02040602050305030304" pitchFamily="18" charset="0"/>
                <a:ea typeface="Calibri" panose="020F0502020204030204" pitchFamily="34" charset="0"/>
                <a:cs typeface="Times New Roman" panose="02020603050405020304" pitchFamily="18" charset="0"/>
              </a:rPr>
              <a:t>Weber’s Model of (Humanistic) Science:</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r>
              <a:rPr lang="en-US" b="1" dirty="0">
                <a:latin typeface="Book Antiqua" panose="02040602050305030304" pitchFamily="18" charset="0"/>
                <a:ea typeface="Calibri" panose="020F0502020204030204" pitchFamily="34" charset="0"/>
                <a:cs typeface="Times New Roman" panose="02020603050405020304" pitchFamily="18" charset="0"/>
              </a:rPr>
              <a:t>	</a:t>
            </a:r>
            <a:r>
              <a:rPr lang="en-US" sz="2400" b="1" dirty="0">
                <a:latin typeface="Book Antiqua" panose="02040602050305030304" pitchFamily="18" charset="0"/>
                <a:ea typeface="Calibri" panose="020F0502020204030204" pitchFamily="34" charset="0"/>
                <a:cs typeface="Times New Roman" panose="02020603050405020304" pitchFamily="18" charset="0"/>
              </a:rPr>
              <a:t>•to UNDERSTAND, in order</a:t>
            </a:r>
            <a:br>
              <a:rPr lang="en-US" sz="2400" b="1" dirty="0">
                <a:latin typeface="Book Antiqua" panose="02040602050305030304" pitchFamily="18" charset="0"/>
                <a:ea typeface="Calibri" panose="020F0502020204030204" pitchFamily="34" charset="0"/>
                <a:cs typeface="Times New Roman" panose="02020603050405020304" pitchFamily="18" charset="0"/>
              </a:rPr>
            </a:br>
            <a:r>
              <a:rPr lang="en-US" sz="2400" b="1" dirty="0">
                <a:latin typeface="Book Antiqua" panose="02040602050305030304" pitchFamily="18" charset="0"/>
                <a:ea typeface="Calibri" panose="020F0502020204030204" pitchFamily="34" charset="0"/>
                <a:cs typeface="Times New Roman" panose="02020603050405020304" pitchFamily="18" charset="0"/>
              </a:rPr>
              <a:t>	•to FORESEE, in order</a:t>
            </a:r>
            <a:br>
              <a:rPr lang="en-US" sz="2400" b="1" dirty="0">
                <a:latin typeface="Book Antiqua" panose="02040602050305030304" pitchFamily="18" charset="0"/>
                <a:ea typeface="Calibri" panose="020F0502020204030204" pitchFamily="34" charset="0"/>
                <a:cs typeface="Times New Roman" panose="02020603050405020304" pitchFamily="18" charset="0"/>
              </a:rPr>
            </a:br>
            <a:r>
              <a:rPr lang="en-US" sz="2400" b="1" dirty="0">
                <a:latin typeface="Book Antiqua" panose="02040602050305030304" pitchFamily="18" charset="0"/>
                <a:ea typeface="Calibri" panose="020F0502020204030204" pitchFamily="34" charset="0"/>
                <a:cs typeface="Times New Roman" panose="02020603050405020304" pitchFamily="18" charset="0"/>
              </a:rPr>
              <a:t>	•to ANTICIPATE</a:t>
            </a:r>
            <a:endParaRPr lang="en-US" sz="24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62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gunculture2point0.files.wordpress.com/2015/02/weber-methodology-book-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237" y="609600"/>
            <a:ext cx="3857625" cy="58754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0587" y="1090136"/>
            <a:ext cx="6096000" cy="3539430"/>
          </a:xfrm>
          <a:prstGeom prst="rect">
            <a:avLst/>
          </a:prstGeom>
        </p:spPr>
        <p:txBody>
          <a:bodyPr>
            <a:spAutoFit/>
          </a:bodyPr>
          <a:lstStyle/>
          <a:p>
            <a:r>
              <a:rPr lang="en-US" sz="3200" dirty="0">
                <a:latin typeface="Book Antiqua" panose="02040602050305030304" pitchFamily="18" charset="0"/>
              </a:rPr>
              <a:t>• Therefore we must    </a:t>
            </a:r>
            <a:br>
              <a:rPr lang="en-US" sz="3200" dirty="0">
                <a:latin typeface="Book Antiqua" panose="02040602050305030304" pitchFamily="18" charset="0"/>
              </a:rPr>
            </a:br>
            <a:r>
              <a:rPr lang="en-US" sz="3200" dirty="0">
                <a:latin typeface="Book Antiqua" panose="02040602050305030304" pitchFamily="18" charset="0"/>
              </a:rPr>
              <a:t>    Develop Certain New </a:t>
            </a:r>
            <a:r>
              <a:rPr lang="en-US" sz="3200" dirty="0" smtClean="0">
                <a:latin typeface="Book Antiqua" panose="02040602050305030304" pitchFamily="18" charset="0"/>
              </a:rPr>
              <a:t>  </a:t>
            </a:r>
            <a:br>
              <a:rPr lang="en-US" sz="3200" dirty="0" smtClean="0">
                <a:latin typeface="Book Antiqua" panose="02040602050305030304" pitchFamily="18" charset="0"/>
              </a:rPr>
            </a:br>
            <a:r>
              <a:rPr lang="en-US" sz="3200" dirty="0" smtClean="0">
                <a:latin typeface="Book Antiqua" panose="02040602050305030304" pitchFamily="18" charset="0"/>
              </a:rPr>
              <a:t>    Methods </a:t>
            </a:r>
            <a:r>
              <a:rPr lang="en-US" sz="3200" dirty="0">
                <a:latin typeface="Book Antiqua" panose="02040602050305030304" pitchFamily="18" charset="0"/>
              </a:rPr>
              <a:t/>
            </a:r>
            <a:br>
              <a:rPr lang="en-US" sz="3200" dirty="0">
                <a:latin typeface="Book Antiqua" panose="02040602050305030304" pitchFamily="18" charset="0"/>
              </a:rPr>
            </a:br>
            <a:r>
              <a:rPr lang="en-US" sz="3200" dirty="0">
                <a:latin typeface="Book Antiqua" panose="02040602050305030304" pitchFamily="18" charset="0"/>
              </a:rPr>
              <a:t>   </a:t>
            </a:r>
            <a:r>
              <a:rPr lang="en-US" sz="3200" dirty="0" smtClean="0">
                <a:latin typeface="Book Antiqua" panose="02040602050305030304" pitchFamily="18" charset="0"/>
              </a:rPr>
              <a:t> as </a:t>
            </a:r>
            <a:r>
              <a:rPr lang="en-US" sz="3200" dirty="0">
                <a:latin typeface="Book Antiqua" panose="02040602050305030304" pitchFamily="18" charset="0"/>
              </a:rPr>
              <a:t>Specifically Germaine </a:t>
            </a:r>
            <a:endParaRPr lang="en-US" sz="3200" dirty="0" smtClean="0">
              <a:latin typeface="Book Antiqua" panose="02040602050305030304" pitchFamily="18" charset="0"/>
            </a:endParaRPr>
          </a:p>
          <a:p>
            <a:r>
              <a:rPr lang="en-US" sz="3200" dirty="0" smtClean="0">
                <a:latin typeface="Book Antiqua" panose="02040602050305030304" pitchFamily="18" charset="0"/>
              </a:rPr>
              <a:t>    to</a:t>
            </a:r>
            <a:r>
              <a:rPr lang="en-US" sz="3200" dirty="0">
                <a:latin typeface="Book Antiqua" panose="02040602050305030304" pitchFamily="18" charset="0"/>
              </a:rPr>
              <a:t/>
            </a:r>
            <a:br>
              <a:rPr lang="en-US" sz="3200" dirty="0">
                <a:latin typeface="Book Antiqua" panose="02040602050305030304" pitchFamily="18" charset="0"/>
              </a:rPr>
            </a:br>
            <a:r>
              <a:rPr lang="en-US" sz="3200" dirty="0">
                <a:latin typeface="Book Antiqua" panose="02040602050305030304" pitchFamily="18" charset="0"/>
              </a:rPr>
              <a:t>    Studying Human</a:t>
            </a:r>
            <a:br>
              <a:rPr lang="en-US" sz="3200" dirty="0">
                <a:latin typeface="Book Antiqua" panose="02040602050305030304" pitchFamily="18" charset="0"/>
              </a:rPr>
            </a:br>
            <a:r>
              <a:rPr lang="en-US" sz="3200" dirty="0">
                <a:latin typeface="Book Antiqua" panose="02040602050305030304" pitchFamily="18" charset="0"/>
              </a:rPr>
              <a:t>    Social Behavior – </a:t>
            </a:r>
          </a:p>
        </p:txBody>
      </p:sp>
    </p:spTree>
    <p:extLst>
      <p:ext uri="{BB962C8B-B14F-4D97-AF65-F5344CB8AC3E}">
        <p14:creationId xmlns:p14="http://schemas.microsoft.com/office/powerpoint/2010/main" val="1102973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93774" y="453359"/>
            <a:ext cx="6096000" cy="1343894"/>
          </a:xfrm>
          <a:prstGeom prst="rect">
            <a:avLst/>
          </a:prstGeom>
        </p:spPr>
        <p:txBody>
          <a:bodyPr>
            <a:spAutoFit/>
          </a:bodyPr>
          <a:lstStyle/>
          <a:p>
            <a:pPr algn="ctr">
              <a:lnSpc>
                <a:spcPct val="115000"/>
              </a:lnSpc>
            </a:pPr>
            <a:r>
              <a:rPr lang="en-US" sz="2400" b="1" dirty="0">
                <a:latin typeface="Book Antiqua" panose="02040602050305030304" pitchFamily="18" charset="0"/>
                <a:ea typeface="Calibri" panose="020F0502020204030204" pitchFamily="34" charset="0"/>
                <a:cs typeface="Times New Roman" panose="02020603050405020304" pitchFamily="18" charset="0"/>
              </a:rPr>
              <a:t>WEBER’S ARGUMENT REGARDING THE DEVELOPMENT OF THE TECHNIQUES OF SOCIOLOGY</a:t>
            </a:r>
            <a:endParaRPr lang="en-US" sz="2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219199" y="2043616"/>
            <a:ext cx="6096000" cy="1047979"/>
          </a:xfrm>
          <a:prstGeom prst="rect">
            <a:avLst/>
          </a:prstGeom>
        </p:spPr>
        <p:txBody>
          <a:bodyPr>
            <a:spAutoFit/>
          </a:bodyPr>
          <a:lstStyle/>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 CAN THERE BE A SCIENCE OF HUMAN SOCIAL </a:t>
            </a:r>
            <a:br>
              <a:rPr lang="en-US" b="1" dirty="0">
                <a:latin typeface="Book Antiqua" panose="02040602050305030304" pitchFamily="18" charset="0"/>
                <a:ea typeface="Calibri" panose="020F0502020204030204" pitchFamily="34" charset="0"/>
                <a:cs typeface="Times New Roman" panose="02020603050405020304" pitchFamily="18" charset="0"/>
              </a:rPr>
            </a:br>
            <a:r>
              <a:rPr lang="en-US" b="1" dirty="0">
                <a:latin typeface="Book Antiqua" panose="02040602050305030304" pitchFamily="18" charset="0"/>
                <a:ea typeface="Calibri" panose="020F0502020204030204" pitchFamily="34" charset="0"/>
                <a:cs typeface="Times New Roman" panose="02020603050405020304" pitchFamily="18" charset="0"/>
              </a:rPr>
              <a:t>   BEHAVIOR – SOCIOLOGY </a:t>
            </a:r>
            <a:r>
              <a:rPr lang="en-US" b="1" dirty="0" smtClean="0">
                <a:latin typeface="Book Antiqua" panose="02040602050305030304" pitchFamily="18" charset="0"/>
                <a:ea typeface="Calibri" panose="020F0502020204030204" pitchFamily="34" charset="0"/>
                <a:cs typeface="Times New Roman" panose="02020603050405020304" pitchFamily="18" charset="0"/>
              </a:rPr>
              <a:t>     </a:t>
            </a:r>
            <a:br>
              <a:rPr lang="en-US" b="1" dirty="0" smtClean="0">
                <a:latin typeface="Book Antiqua" panose="02040602050305030304" pitchFamily="18" charset="0"/>
                <a:ea typeface="Calibri" panose="020F0502020204030204" pitchFamily="34" charset="0"/>
                <a:cs typeface="Times New Roman" panose="02020603050405020304" pitchFamily="18" charset="0"/>
              </a:rPr>
            </a:br>
            <a:r>
              <a:rPr lang="en-US" b="1" dirty="0" smtClean="0">
                <a:latin typeface="Book Antiqua" panose="02040602050305030304" pitchFamily="18" charset="0"/>
                <a:ea typeface="Calibri" panose="020F0502020204030204" pitchFamily="34" charset="0"/>
                <a:cs typeface="Times New Roman" panose="02020603050405020304" pitchFamily="18" charset="0"/>
              </a:rPr>
              <a:t>                                                   (</a:t>
            </a:r>
            <a:r>
              <a:rPr lang="en-US" b="1" i="1" dirty="0">
                <a:latin typeface="Book Antiqua" panose="02040602050305030304" pitchFamily="18" charset="0"/>
                <a:ea typeface="Calibri" panose="020F0502020204030204" pitchFamily="34" charset="0"/>
                <a:cs typeface="Times New Roman" panose="02020603050405020304" pitchFamily="18" charset="0"/>
              </a:rPr>
              <a:t>GEISTESWISSENSCHAFT</a:t>
            </a:r>
            <a:r>
              <a:rPr lang="en-US" b="1" dirty="0">
                <a:latin typeface="Book Antiqua" panose="02040602050305030304" pitchFamily="18" charset="0"/>
                <a:ea typeface="Calibri" panose="020F0502020204030204" pitchFamily="34" charset="0"/>
                <a:cs typeface="Times New Roman" panose="02020603050405020304" pitchFamily="18" charset="0"/>
              </a:rPr>
              <a:t>)?</a:t>
            </a:r>
            <a:endParaRPr lang="en-US" sz="12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287614" y="4044704"/>
            <a:ext cx="6096000" cy="1032334"/>
          </a:xfrm>
          <a:prstGeom prst="rect">
            <a:avLst/>
          </a:prstGeom>
        </p:spPr>
        <p:txBody>
          <a:bodyPr>
            <a:spAutoFit/>
          </a:bodyPr>
          <a:lstStyle/>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 CAN IT BE DONE USING THE METHODS OF THE </a:t>
            </a:r>
            <a:br>
              <a:rPr lang="en-US" b="1" dirty="0">
                <a:latin typeface="Book Antiqua" panose="02040602050305030304" pitchFamily="18" charset="0"/>
                <a:ea typeface="Calibri" panose="020F0502020204030204" pitchFamily="34" charset="0"/>
                <a:cs typeface="Times New Roman" panose="02020603050405020304" pitchFamily="18" charset="0"/>
              </a:rPr>
            </a:br>
            <a:r>
              <a:rPr lang="en-US" b="1" dirty="0">
                <a:latin typeface="Book Antiqua" panose="02040602050305030304" pitchFamily="18" charset="0"/>
                <a:ea typeface="Calibri" panose="020F0502020204030204" pitchFamily="34" charset="0"/>
                <a:cs typeface="Times New Roman" panose="02020603050405020304" pitchFamily="18" charset="0"/>
              </a:rPr>
              <a:t>   NATURAL SCIENCES </a:t>
            </a:r>
            <a:r>
              <a:rPr lang="en-US" b="1" dirty="0" smtClean="0">
                <a:latin typeface="Book Antiqua" panose="02040602050305030304" pitchFamily="18" charset="0"/>
                <a:ea typeface="Calibri" panose="020F0502020204030204" pitchFamily="34" charset="0"/>
                <a:cs typeface="Times New Roman" panose="02020603050405020304" pitchFamily="18" charset="0"/>
              </a:rPr>
              <a:t/>
            </a:r>
            <a:br>
              <a:rPr lang="en-US" b="1" dirty="0" smtClean="0">
                <a:latin typeface="Book Antiqua" panose="02040602050305030304" pitchFamily="18" charset="0"/>
                <a:ea typeface="Calibri" panose="020F0502020204030204" pitchFamily="34" charset="0"/>
                <a:cs typeface="Times New Roman" panose="02020603050405020304" pitchFamily="18" charset="0"/>
              </a:rPr>
            </a:br>
            <a:r>
              <a:rPr lang="en-US" b="1" dirty="0" smtClean="0">
                <a:latin typeface="Book Antiqua" panose="02040602050305030304" pitchFamily="18" charset="0"/>
                <a:ea typeface="Calibri" panose="020F0502020204030204" pitchFamily="34" charset="0"/>
                <a:cs typeface="Times New Roman" panose="02020603050405020304" pitchFamily="18" charset="0"/>
              </a:rPr>
              <a:t>                                                    (</a:t>
            </a:r>
            <a:r>
              <a:rPr lang="en-US" b="1" i="1" dirty="0" smtClean="0">
                <a:latin typeface="Book Antiqua" panose="02040602050305030304" pitchFamily="18" charset="0"/>
                <a:ea typeface="Calibri" panose="020F0502020204030204" pitchFamily="34" charset="0"/>
                <a:cs typeface="Times New Roman" panose="02020603050405020304" pitchFamily="18" charset="0"/>
              </a:rPr>
              <a:t>NATURWISSENSCHAFT</a:t>
            </a:r>
            <a:r>
              <a:rPr lang="en-US" b="1" dirty="0" smtClean="0">
                <a:latin typeface="Book Antiqua" panose="02040602050305030304" pitchFamily="18" charset="0"/>
                <a:ea typeface="Calibri" panose="020F0502020204030204" pitchFamily="34" charset="0"/>
                <a:cs typeface="Times New Roman" panose="02020603050405020304" pitchFamily="18" charset="0"/>
              </a:rPr>
              <a:t>)?</a:t>
            </a:r>
            <a:endParaRPr lang="en-US" sz="12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6427304" y="3024281"/>
            <a:ext cx="940905"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YES</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665837" y="5357705"/>
            <a:ext cx="940905"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NO</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813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5389" y="848140"/>
            <a:ext cx="8865704" cy="5663089"/>
          </a:xfrm>
          <a:prstGeom prst="rect">
            <a:avLst/>
          </a:prstGeom>
        </p:spPr>
        <p:txBody>
          <a:bodyPr wrap="square">
            <a:spAutoFit/>
          </a:bodyPr>
          <a:lstStyle/>
          <a:p>
            <a:r>
              <a:rPr lang="en-US" sz="3200" u="sng" dirty="0">
                <a:latin typeface="Book Antiqua" panose="02040602050305030304" pitchFamily="18" charset="0"/>
                <a:ea typeface="Calibri" panose="020F0502020204030204" pitchFamily="34" charset="0"/>
                <a:cs typeface="Times New Roman" panose="02020603050405020304" pitchFamily="18" charset="0"/>
              </a:rPr>
              <a:t>Social Methodology</a:t>
            </a:r>
            <a:r>
              <a:rPr lang="en-US" sz="3200" u="sng" dirty="0" smtClean="0">
                <a:latin typeface="Book Antiqua" panose="02040602050305030304" pitchFamily="18" charset="0"/>
                <a:ea typeface="Calibri" panose="020F0502020204030204" pitchFamily="34" charset="0"/>
                <a:cs typeface="Times New Roman" panose="02020603050405020304" pitchFamily="18" charset="0"/>
              </a:rPr>
              <a:t>:</a:t>
            </a:r>
            <a:br>
              <a:rPr lang="en-US" sz="3200" u="sng" dirty="0" smtClean="0">
                <a:latin typeface="Book Antiqua" panose="02040602050305030304" pitchFamily="18" charset="0"/>
                <a:ea typeface="Calibri" panose="020F0502020204030204" pitchFamily="34" charset="0"/>
                <a:cs typeface="Times New Roman" panose="02020603050405020304" pitchFamily="18" charset="0"/>
              </a:rPr>
            </a:br>
            <a:endParaRPr lang="en-US" sz="800" dirty="0">
              <a:latin typeface="Book Antiqua" panose="02040602050305030304" pitchFamily="18" charset="0"/>
              <a:ea typeface="Calibri" panose="020F0502020204030204" pitchFamily="34" charset="0"/>
              <a:cs typeface="Times New Roman" panose="02020603050405020304" pitchFamily="18" charset="0"/>
            </a:endParaRPr>
          </a:p>
          <a:p>
            <a:r>
              <a:rPr lang="en-US" sz="2800" dirty="0" smtClean="0">
                <a:latin typeface="Book Antiqua" panose="0204060205030503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t>
            </a:r>
            <a:r>
              <a:rPr lang="en-US" sz="3000" i="1" dirty="0" smtClean="0">
                <a:latin typeface="Book Antiqua" panose="02040602050305030304" pitchFamily="18" charset="0"/>
                <a:ea typeface="Calibri" panose="020F0502020204030204" pitchFamily="34" charset="0"/>
                <a:cs typeface="Times New Roman" panose="02020603050405020304" pitchFamily="18" charset="0"/>
              </a:rPr>
              <a:t>Ideal Types</a:t>
            </a:r>
            <a:r>
              <a:rPr lang="en-US" sz="3000" dirty="0" smtClean="0">
                <a:latin typeface="Book Antiqua" panose="02040602050305030304" pitchFamily="18" charset="0"/>
                <a:ea typeface="Calibri" panose="020F0502020204030204" pitchFamily="34" charset="0"/>
                <a:cs typeface="Times New Roman" panose="02020603050405020304" pitchFamily="18" charset="0"/>
              </a:rPr>
              <a:t> </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r>
            <a:br>
              <a:rPr lang="en-US" sz="2800" dirty="0" smtClean="0">
                <a:latin typeface="Book Antiqua" panose="02040602050305030304" pitchFamily="18" charset="0"/>
                <a:ea typeface="Calibri" panose="020F0502020204030204" pitchFamily="34" charset="0"/>
                <a:cs typeface="Times New Roman" panose="02020603050405020304" pitchFamily="18" charset="0"/>
              </a:rPr>
            </a:br>
            <a:r>
              <a:rPr lang="en-US" sz="2400" dirty="0" smtClean="0">
                <a:latin typeface="Book Antiqua" panose="02040602050305030304" pitchFamily="18" charset="0"/>
                <a:ea typeface="Calibri" panose="020F0502020204030204" pitchFamily="34" charset="0"/>
                <a:cs typeface="Times New Roman" panose="02020603050405020304" pitchFamily="18" charset="0"/>
              </a:rPr>
              <a:t>            (</a:t>
            </a:r>
            <a:r>
              <a:rPr lang="en-US" sz="2400" dirty="0">
                <a:latin typeface="Book Antiqua" panose="02040602050305030304" pitchFamily="18" charset="0"/>
                <a:ea typeface="Calibri" panose="020F0502020204030204" pitchFamily="34" charset="0"/>
                <a:cs typeface="Times New Roman" panose="02020603050405020304" pitchFamily="18" charset="0"/>
              </a:rPr>
              <a:t>historical/inductive; classificatory/deductive)   </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r>
            <a:br>
              <a:rPr lang="en-US" sz="2800" dirty="0" smtClean="0">
                <a:latin typeface="Book Antiqua" panose="02040602050305030304" pitchFamily="18" charset="0"/>
                <a:ea typeface="Calibri" panose="020F0502020204030204" pitchFamily="34" charset="0"/>
                <a:cs typeface="Times New Roman" panose="02020603050405020304" pitchFamily="18" charset="0"/>
              </a:rPr>
            </a:br>
            <a:r>
              <a:rPr lang="en-US" sz="1200" dirty="0" smtClean="0">
                <a:latin typeface="Book Antiqua" panose="02040602050305030304" pitchFamily="18" charset="0"/>
                <a:ea typeface="Calibri" panose="020F0502020204030204" pitchFamily="34" charset="0"/>
                <a:cs typeface="Times New Roman" panose="02020603050405020304" pitchFamily="18" charset="0"/>
              </a:rPr>
              <a:t/>
            </a:r>
            <a:br>
              <a:rPr lang="en-US" sz="1200" dirty="0" smtClean="0">
                <a:latin typeface="Book Antiqua" panose="02040602050305030304" pitchFamily="18" charset="0"/>
                <a:ea typeface="Calibri" panose="020F0502020204030204" pitchFamily="34" charset="0"/>
                <a:cs typeface="Times New Roman" panose="02020603050405020304" pitchFamily="18" charset="0"/>
              </a:rPr>
            </a:br>
            <a:r>
              <a:rPr lang="en-US" sz="2800" dirty="0" smtClean="0">
                <a:latin typeface="Book Antiqua" panose="0204060205030503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t>
            </a:r>
            <a:r>
              <a:rPr lang="en-US" sz="3000" i="1" dirty="0">
                <a:latin typeface="Book Antiqua" panose="02040602050305030304" pitchFamily="18" charset="0"/>
                <a:ea typeface="Calibri" panose="020F0502020204030204" pitchFamily="34" charset="0"/>
                <a:cs typeface="Times New Roman" panose="02020603050405020304" pitchFamily="18" charset="0"/>
              </a:rPr>
              <a:t>Mental </a:t>
            </a:r>
            <a:r>
              <a:rPr lang="en-US" sz="3000" i="1" dirty="0" smtClean="0">
                <a:latin typeface="Book Antiqua" panose="02040602050305030304" pitchFamily="18" charset="0"/>
                <a:ea typeface="Calibri" panose="020F0502020204030204" pitchFamily="34" charset="0"/>
                <a:cs typeface="Times New Roman" panose="02020603050405020304" pitchFamily="18" charset="0"/>
              </a:rPr>
              <a:t>Experiments</a:t>
            </a:r>
            <a:r>
              <a:rPr lang="en-US" sz="2800" i="1" dirty="0" smtClean="0">
                <a:latin typeface="Book Antiqua" panose="02040602050305030304" pitchFamily="18" charset="0"/>
                <a:ea typeface="Calibri" panose="020F0502020204030204" pitchFamily="34" charset="0"/>
                <a:cs typeface="Times New Roman" panose="02020603050405020304" pitchFamily="18" charset="0"/>
              </a:rPr>
              <a:t/>
            </a:r>
            <a:br>
              <a:rPr lang="en-US" sz="2800" i="1" dirty="0" smtClean="0">
                <a:latin typeface="Book Antiqua" panose="02040602050305030304" pitchFamily="18" charset="0"/>
                <a:ea typeface="Calibri" panose="020F0502020204030204" pitchFamily="34" charset="0"/>
                <a:cs typeface="Times New Roman" panose="02020603050405020304" pitchFamily="18" charset="0"/>
              </a:rPr>
            </a:br>
            <a:r>
              <a:rPr lang="en-US" sz="2400" dirty="0" smtClean="0">
                <a:latin typeface="Book Antiqua" panose="02040602050305030304" pitchFamily="18" charset="0"/>
                <a:ea typeface="Calibri" panose="020F0502020204030204" pitchFamily="34" charset="0"/>
                <a:cs typeface="Times New Roman" panose="02020603050405020304" pitchFamily="18" charset="0"/>
              </a:rPr>
              <a:t>             (counterfactual, imaginary)</a:t>
            </a:r>
          </a:p>
          <a:p>
            <a:r>
              <a:rPr lang="en-US" sz="1200" dirty="0">
                <a:latin typeface="Book Antiqua" panose="02040602050305030304" pitchFamily="18" charset="0"/>
                <a:ea typeface="Calibri" panose="020F0502020204030204" pitchFamily="34" charset="0"/>
                <a:cs typeface="Times New Roman" panose="02020603050405020304" pitchFamily="18" charset="0"/>
              </a:rPr>
              <a:t/>
            </a:r>
            <a:br>
              <a:rPr lang="en-US" sz="1200" dirty="0">
                <a:latin typeface="Book Antiqua" panose="02040602050305030304" pitchFamily="18" charset="0"/>
                <a:ea typeface="Calibri" panose="020F0502020204030204" pitchFamily="34" charset="0"/>
                <a:cs typeface="Times New Roman" panose="02020603050405020304" pitchFamily="18" charset="0"/>
              </a:rPr>
            </a:br>
            <a:r>
              <a:rPr lang="en-US" sz="2800" dirty="0" smtClean="0">
                <a:latin typeface="Book Antiqua" panose="0204060205030503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t>
            </a:r>
            <a:r>
              <a:rPr lang="en-US" sz="3000" i="1" dirty="0" smtClean="0">
                <a:latin typeface="Book Antiqua" panose="02040602050305030304" pitchFamily="18" charset="0"/>
                <a:ea typeface="Calibri" panose="020F0502020204030204" pitchFamily="34" charset="0"/>
                <a:cs typeface="Times New Roman" panose="02020603050405020304" pitchFamily="18" charset="0"/>
              </a:rPr>
              <a:t>Probability</a:t>
            </a:r>
            <a:br>
              <a:rPr lang="en-US" sz="3000" i="1" dirty="0" smtClean="0">
                <a:latin typeface="Book Antiqua" panose="02040602050305030304" pitchFamily="18" charset="0"/>
                <a:ea typeface="Calibri" panose="020F0502020204030204" pitchFamily="34" charset="0"/>
                <a:cs typeface="Times New Roman" panose="02020603050405020304" pitchFamily="18" charset="0"/>
              </a:rPr>
            </a:br>
            <a:r>
              <a:rPr lang="en-US" sz="2400" i="1" dirty="0" smtClean="0">
                <a:latin typeface="Book Antiqua" panose="02040602050305030304" pitchFamily="18" charset="0"/>
                <a:ea typeface="Calibri" panose="020F0502020204030204" pitchFamily="34" charset="0"/>
                <a:cs typeface="Times New Roman" panose="02020603050405020304" pitchFamily="18" charset="0"/>
              </a:rPr>
              <a:t>           </a:t>
            </a:r>
            <a:r>
              <a:rPr lang="en-US" sz="2400" dirty="0" smtClean="0">
                <a:latin typeface="Book Antiqua" panose="02040602050305030304" pitchFamily="18" charset="0"/>
                <a:ea typeface="Calibri" panose="020F0502020204030204" pitchFamily="34" charset="0"/>
                <a:cs typeface="Times New Roman" panose="02020603050405020304" pitchFamily="18" charset="0"/>
              </a:rPr>
              <a:t>(degrees of likelihood/elective affinities)</a:t>
            </a:r>
            <a:r>
              <a:rPr lang="en-US" sz="2400" i="1" dirty="0" smtClean="0">
                <a:latin typeface="Book Antiqua" panose="02040602050305030304" pitchFamily="18" charset="0"/>
                <a:ea typeface="Calibri" panose="020F0502020204030204" pitchFamily="34" charset="0"/>
                <a:cs typeface="Times New Roman" panose="02020603050405020304" pitchFamily="18" charset="0"/>
              </a:rPr>
              <a:t/>
            </a:r>
            <a:br>
              <a:rPr lang="en-US" sz="2400" i="1" dirty="0" smtClean="0">
                <a:latin typeface="Book Antiqua" panose="02040602050305030304" pitchFamily="18" charset="0"/>
                <a:ea typeface="Calibri" panose="020F0502020204030204" pitchFamily="34" charset="0"/>
                <a:cs typeface="Times New Roman" panose="02020603050405020304" pitchFamily="18" charset="0"/>
              </a:rPr>
            </a:br>
            <a:r>
              <a:rPr lang="en-US" sz="1200" dirty="0" smtClean="0">
                <a:latin typeface="Book Antiqua" panose="02040602050305030304" pitchFamily="18" charset="0"/>
                <a:ea typeface="Calibri" panose="020F0502020204030204" pitchFamily="34" charset="0"/>
                <a:cs typeface="Times New Roman" panose="02020603050405020304" pitchFamily="18" charset="0"/>
              </a:rPr>
              <a:t>  </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r>
            <a:br>
              <a:rPr lang="en-US" sz="2800" dirty="0" smtClean="0">
                <a:latin typeface="Book Antiqua" panose="02040602050305030304" pitchFamily="18" charset="0"/>
                <a:ea typeface="Calibri" panose="020F0502020204030204" pitchFamily="34" charset="0"/>
                <a:cs typeface="Times New Roman" panose="02020603050405020304" pitchFamily="18" charset="0"/>
              </a:rPr>
            </a:br>
            <a:r>
              <a:rPr lang="en-US" sz="2800" dirty="0" smtClean="0">
                <a:latin typeface="Book Antiqua" panose="0204060205030503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t>
            </a:r>
            <a:r>
              <a:rPr lang="en-US" sz="3000" i="1" dirty="0">
                <a:latin typeface="Book Antiqua" panose="02040602050305030304" pitchFamily="18" charset="0"/>
                <a:ea typeface="Calibri" panose="020F0502020204030204" pitchFamily="34" charset="0"/>
                <a:cs typeface="Times New Roman" panose="02020603050405020304" pitchFamily="18" charset="0"/>
              </a:rPr>
              <a:t>Historical Comparison</a:t>
            </a:r>
            <a:r>
              <a:rPr lang="en-US" sz="3000" dirty="0">
                <a:latin typeface="Book Antiqua" panose="02040602050305030304" pitchFamily="18" charset="0"/>
                <a:ea typeface="Calibri" panose="020F0502020204030204" pitchFamily="34" charset="0"/>
                <a:cs typeface="Times New Roman" panose="02020603050405020304" pitchFamily="18" charset="0"/>
              </a:rPr>
              <a:t>  </a:t>
            </a:r>
          </a:p>
          <a:p>
            <a:pPr indent="457200"/>
            <a:r>
              <a:rPr lang="en-US" sz="1200" dirty="0" smtClean="0">
                <a:latin typeface="Book Antiqua" panose="02040602050305030304" pitchFamily="18" charset="0"/>
                <a:ea typeface="Calibri" panose="020F0502020204030204" pitchFamily="34" charset="0"/>
                <a:cs typeface="Times New Roman" panose="02020603050405020304" pitchFamily="18" charset="0"/>
                <a:sym typeface="Symbol" panose="05050102010706020507" pitchFamily="18" charset="2"/>
              </a:rPr>
              <a:t/>
            </a:r>
            <a:br>
              <a:rPr lang="en-US" sz="1200" dirty="0" smtClean="0">
                <a:latin typeface="Book Antiqua" panose="02040602050305030304" pitchFamily="18" charset="0"/>
                <a:ea typeface="Calibri" panose="020F0502020204030204" pitchFamily="34" charset="0"/>
                <a:cs typeface="Times New Roman" panose="02020603050405020304" pitchFamily="18" charset="0"/>
                <a:sym typeface="Symbol" panose="05050102010706020507" pitchFamily="18" charset="2"/>
              </a:rPr>
            </a:br>
            <a:r>
              <a:rPr lang="en-US" sz="2800" dirty="0" smtClean="0">
                <a:latin typeface="Book Antiqua" panose="0204060205030503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dirty="0" smtClean="0">
                <a:latin typeface="Book Antiqua" panose="02040602050305030304" pitchFamily="18" charset="0"/>
                <a:ea typeface="Calibri" panose="020F0502020204030204" pitchFamily="34" charset="0"/>
                <a:cs typeface="Times New Roman" panose="02020603050405020304" pitchFamily="18" charset="0"/>
              </a:rPr>
              <a:t> </a:t>
            </a:r>
            <a:r>
              <a:rPr lang="en-US" sz="3000" i="1" dirty="0">
                <a:latin typeface="Book Antiqua" panose="02040602050305030304" pitchFamily="18" charset="0"/>
                <a:ea typeface="Calibri" panose="020F0502020204030204" pitchFamily="34" charset="0"/>
                <a:cs typeface="Times New Roman" panose="02020603050405020304" pitchFamily="18" charset="0"/>
              </a:rPr>
              <a:t>Verstehen</a:t>
            </a:r>
            <a:endParaRPr lang="en-US" sz="3000" dirty="0">
              <a:latin typeface="Book Antiqua" panose="0204060205030503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2400" dirty="0">
                <a:latin typeface="Book Antiqua" panose="02040602050305030304" pitchFamily="18" charset="0"/>
                <a:ea typeface="Calibri" panose="020F0502020204030204" pitchFamily="34" charset="0"/>
                <a:cs typeface="Times New Roman" panose="02020603050405020304" pitchFamily="18" charset="0"/>
              </a:rPr>
              <a:t>Subjective, interpretive understanding </a:t>
            </a:r>
            <a:r>
              <a:rPr lang="en-US" sz="2400" dirty="0" smtClean="0">
                <a:latin typeface="Book Antiqua" panose="02040602050305030304" pitchFamily="18" charset="0"/>
                <a:ea typeface="Calibri" panose="020F0502020204030204" pitchFamily="34" charset="0"/>
                <a:cs typeface="Times New Roman" panose="02020603050405020304" pitchFamily="18" charset="0"/>
              </a:rPr>
              <a:t/>
            </a:r>
            <a:br>
              <a:rPr lang="en-US" sz="2400" dirty="0" smtClean="0">
                <a:latin typeface="Book Antiqua" panose="02040602050305030304" pitchFamily="18" charset="0"/>
                <a:ea typeface="Calibri" panose="020F0502020204030204" pitchFamily="34" charset="0"/>
                <a:cs typeface="Times New Roman" panose="02020603050405020304" pitchFamily="18" charset="0"/>
              </a:rPr>
            </a:br>
            <a:r>
              <a:rPr lang="en-US" sz="2400" dirty="0" smtClean="0">
                <a:latin typeface="Book Antiqua" panose="02040602050305030304" pitchFamily="18" charset="0"/>
                <a:ea typeface="Calibri" panose="020F0502020204030204" pitchFamily="34" charset="0"/>
                <a:cs typeface="Times New Roman" panose="02020603050405020304" pitchFamily="18" charset="0"/>
              </a:rPr>
              <a:t>      (1</a:t>
            </a:r>
            <a:r>
              <a:rPr lang="en-US" sz="2400" baseline="30000" dirty="0" smtClean="0">
                <a:latin typeface="Book Antiqua" panose="02040602050305030304" pitchFamily="18" charset="0"/>
                <a:ea typeface="Calibri" panose="020F0502020204030204" pitchFamily="34" charset="0"/>
                <a:cs typeface="Times New Roman" panose="02020603050405020304" pitchFamily="18" charset="0"/>
              </a:rPr>
              <a:t>st</a:t>
            </a:r>
            <a:r>
              <a:rPr lang="en-US" sz="2400" dirty="0" smtClean="0">
                <a:latin typeface="Book Antiqua" panose="02040602050305030304" pitchFamily="18" charset="0"/>
                <a:ea typeface="Calibri" panose="020F0502020204030204" pitchFamily="34" charset="0"/>
                <a:cs typeface="Times New Roman" panose="02020603050405020304" pitchFamily="18" charset="0"/>
              </a:rPr>
              <a:t> </a:t>
            </a:r>
            <a:r>
              <a:rPr lang="en-US" sz="2400" dirty="0">
                <a:latin typeface="Book Antiqua" panose="02040602050305030304" pitchFamily="18" charset="0"/>
                <a:ea typeface="Calibri" panose="020F0502020204030204" pitchFamily="34" charset="0"/>
                <a:cs typeface="Times New Roman" panose="02020603050405020304" pitchFamily="18" charset="0"/>
              </a:rPr>
              <a:t>and 2</a:t>
            </a:r>
            <a:r>
              <a:rPr lang="en-US" sz="2400" baseline="30000" dirty="0">
                <a:latin typeface="Book Antiqua" panose="02040602050305030304" pitchFamily="18" charset="0"/>
                <a:ea typeface="Calibri" panose="020F0502020204030204" pitchFamily="34" charset="0"/>
                <a:cs typeface="Times New Roman" panose="02020603050405020304" pitchFamily="18" charset="0"/>
              </a:rPr>
              <a:t>nd</a:t>
            </a:r>
            <a:r>
              <a:rPr lang="en-US" sz="2400" dirty="0">
                <a:latin typeface="Book Antiqua" panose="02040602050305030304" pitchFamily="18" charset="0"/>
                <a:ea typeface="Calibri" panose="020F0502020204030204" pitchFamily="34" charset="0"/>
                <a:cs typeface="Times New Roman" panose="02020603050405020304" pitchFamily="18" charset="0"/>
              </a:rPr>
              <a:t> order constructs)</a:t>
            </a:r>
          </a:p>
        </p:txBody>
      </p:sp>
    </p:spTree>
    <p:extLst>
      <p:ext uri="{BB962C8B-B14F-4D97-AF65-F5344CB8AC3E}">
        <p14:creationId xmlns:p14="http://schemas.microsoft.com/office/powerpoint/2010/main" val="264432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7663" y="828676"/>
            <a:ext cx="3681907" cy="5491120"/>
          </a:xfrm>
          <a:prstGeom prst="rect">
            <a:avLst/>
          </a:prstGeom>
        </p:spPr>
      </p:pic>
    </p:spTree>
    <p:extLst>
      <p:ext uri="{BB962C8B-B14F-4D97-AF65-F5344CB8AC3E}">
        <p14:creationId xmlns:p14="http://schemas.microsoft.com/office/powerpoint/2010/main" val="399610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974" y="1121084"/>
            <a:ext cx="9501808" cy="4893647"/>
          </a:xfrm>
          <a:prstGeom prst="rect">
            <a:avLst/>
          </a:prstGeom>
        </p:spPr>
        <p:txBody>
          <a:bodyPr wrap="square">
            <a:spAutoFit/>
          </a:bodyPr>
          <a:lstStyle/>
          <a:p>
            <a:r>
              <a:rPr lang="en-US" sz="3600" b="1" dirty="0" smtClean="0">
                <a:effectLst/>
                <a:latin typeface="Book Antiqua" panose="02040602050305030304" pitchFamily="18" charset="0"/>
                <a:ea typeface="Times New Roman" panose="02020603050405020304" pitchFamily="18" charset="0"/>
              </a:rPr>
              <a:t>IDEAL TYPE ala Weber</a:t>
            </a:r>
            <a:endParaRPr lang="en-US" sz="3600" dirty="0" smtClean="0">
              <a:effectLst/>
              <a:latin typeface="Book Antiqua" panose="02040602050305030304" pitchFamily="18" charset="0"/>
              <a:ea typeface="Times New Roman" panose="02020603050405020304" pitchFamily="18" charset="0"/>
            </a:endParaRPr>
          </a:p>
          <a:p>
            <a:r>
              <a:rPr lang="en-US" sz="1200" dirty="0" smtClean="0">
                <a:effectLst/>
                <a:latin typeface="Book Antiqua" panose="02040602050305030304" pitchFamily="18" charset="0"/>
                <a:ea typeface="Times New Roman" panose="02020603050405020304" pitchFamily="18" charset="0"/>
              </a:rPr>
              <a:t> </a:t>
            </a:r>
          </a:p>
          <a:p>
            <a:r>
              <a:rPr lang="en-US" sz="2400" b="1" dirty="0">
                <a:latin typeface="Book Antiqua" panose="02040602050305030304" pitchFamily="18" charset="0"/>
                <a:ea typeface="Times New Roman" panose="02020603050405020304" pitchFamily="18" charset="0"/>
              </a:rPr>
              <a:t>An ideal type is an analytical construct that serves the investigator as a measuring rod to ascertain similarities as well as deviations in concrete cases. It provides the basic method for comparative study.</a:t>
            </a:r>
            <a:endParaRPr lang="en-US" sz="2400" dirty="0" smtClean="0">
              <a:effectLst/>
              <a:latin typeface="Book Antiqua" panose="02040602050305030304" pitchFamily="18" charset="0"/>
              <a:ea typeface="Times New Roman" panose="02020603050405020304" pitchFamily="18" charset="0"/>
            </a:endParaRPr>
          </a:p>
          <a:p>
            <a:r>
              <a:rPr lang="en-US" sz="2400" b="1" dirty="0" smtClean="0">
                <a:effectLst/>
                <a:latin typeface="Book Antiqua" panose="02040602050305030304" pitchFamily="18" charset="0"/>
                <a:ea typeface="Times New Roman" panose="02020603050405020304" pitchFamily="18" charset="0"/>
              </a:rPr>
              <a:t> </a:t>
            </a:r>
            <a:endParaRPr lang="en-US" sz="2400" dirty="0" smtClean="0">
              <a:effectLst/>
              <a:latin typeface="Book Antiqua" panose="02040602050305030304" pitchFamily="18" charset="0"/>
              <a:ea typeface="Times New Roman" panose="02020603050405020304" pitchFamily="18" charset="0"/>
            </a:endParaRPr>
          </a:p>
          <a:p>
            <a:r>
              <a:rPr lang="en-US" sz="2400" b="1" dirty="0">
                <a:latin typeface="Book Antiqua" panose="02040602050305030304" pitchFamily="18" charset="0"/>
                <a:ea typeface="Times New Roman" panose="02020603050405020304" pitchFamily="18" charset="0"/>
              </a:rPr>
              <a:t>An ideal type is not meant to refer to moral ideals. There can be an ideal type of a brothel or of a chapel.</a:t>
            </a:r>
            <a:endParaRPr lang="en-US" sz="2400" dirty="0" smtClean="0">
              <a:effectLst/>
              <a:latin typeface="Book Antiqua" panose="02040602050305030304" pitchFamily="18" charset="0"/>
              <a:ea typeface="Times New Roman" panose="02020603050405020304" pitchFamily="18" charset="0"/>
            </a:endParaRPr>
          </a:p>
          <a:p>
            <a:r>
              <a:rPr lang="en-US" sz="2400" b="1" dirty="0" smtClean="0">
                <a:effectLst/>
                <a:latin typeface="Book Antiqua" panose="02040602050305030304" pitchFamily="18" charset="0"/>
                <a:ea typeface="Times New Roman" panose="02020603050405020304" pitchFamily="18" charset="0"/>
              </a:rPr>
              <a:t> </a:t>
            </a:r>
            <a:endParaRPr lang="en-US" sz="2400" dirty="0" smtClean="0">
              <a:effectLst/>
              <a:latin typeface="Book Antiqua" panose="02040602050305030304" pitchFamily="18" charset="0"/>
              <a:ea typeface="Times New Roman" panose="02020603050405020304" pitchFamily="18" charset="0"/>
            </a:endParaRPr>
          </a:p>
          <a:p>
            <a:r>
              <a:rPr lang="en-US" sz="2400" b="1" dirty="0">
                <a:latin typeface="Book Antiqua" panose="02040602050305030304" pitchFamily="18" charset="0"/>
                <a:ea typeface="Times New Roman" panose="02020603050405020304" pitchFamily="18" charset="0"/>
              </a:rPr>
              <a:t>An </a:t>
            </a:r>
            <a:r>
              <a:rPr lang="en-US" sz="2400" b="1" i="1" dirty="0">
                <a:latin typeface="Book Antiqua" panose="02040602050305030304" pitchFamily="18" charset="0"/>
                <a:ea typeface="Times New Roman" panose="02020603050405020304" pitchFamily="18" charset="0"/>
              </a:rPr>
              <a:t>ideal type</a:t>
            </a:r>
            <a:r>
              <a:rPr lang="en-US" sz="2400" b="1" dirty="0">
                <a:latin typeface="Book Antiqua" panose="02040602050305030304" pitchFamily="18" charset="0"/>
                <a:ea typeface="Times New Roman" panose="02020603050405020304" pitchFamily="18" charset="0"/>
              </a:rPr>
              <a:t> never corresponds to concrete reality but always moves at least one step away from it. It is constructed out of certain elements of reality and forms a logically precise and coherent whole, which can never be found as such in that reality.</a:t>
            </a:r>
            <a:endParaRPr lang="en-US" sz="2400" dirty="0">
              <a:effectLst/>
              <a:latin typeface="Book Antiqua" panose="02040602050305030304" pitchFamily="18" charset="0"/>
              <a:ea typeface="Times New Roman" panose="02020603050405020304" pitchFamily="18" charset="0"/>
            </a:endParaRPr>
          </a:p>
        </p:txBody>
      </p:sp>
    </p:spTree>
    <p:extLst>
      <p:ext uri="{BB962C8B-B14F-4D97-AF65-F5344CB8AC3E}">
        <p14:creationId xmlns:p14="http://schemas.microsoft.com/office/powerpoint/2010/main" val="3509602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7165" y="702367"/>
            <a:ext cx="10813774" cy="5478423"/>
          </a:xfrm>
          <a:prstGeom prst="rect">
            <a:avLst/>
          </a:prstGeom>
        </p:spPr>
        <p:txBody>
          <a:bodyPr wrap="square">
            <a:spAutoFit/>
          </a:bodyPr>
          <a:lstStyle/>
          <a:p>
            <a:r>
              <a:rPr lang="en-US" sz="3600" b="1" dirty="0" smtClean="0">
                <a:latin typeface="Book Antiqua" panose="02040602050305030304" pitchFamily="18" charset="0"/>
                <a:ea typeface="Times New Roman" panose="02020603050405020304" pitchFamily="18" charset="0"/>
              </a:rPr>
              <a:t>IDEAL TYPE</a:t>
            </a:r>
            <a:r>
              <a:rPr lang="en-US" sz="2200" b="1" dirty="0" smtClean="0">
                <a:latin typeface="Book Antiqua" panose="02040602050305030304" pitchFamily="18" charset="0"/>
                <a:ea typeface="Times New Roman" panose="02020603050405020304" pitchFamily="18" charset="0"/>
              </a:rPr>
              <a:t/>
            </a:r>
            <a:br>
              <a:rPr lang="en-US" sz="2200" b="1" dirty="0" smtClean="0">
                <a:latin typeface="Book Antiqua" panose="02040602050305030304" pitchFamily="18" charset="0"/>
                <a:ea typeface="Times New Roman" panose="02020603050405020304" pitchFamily="18" charset="0"/>
              </a:rPr>
            </a:br>
            <a:r>
              <a:rPr lang="en-US" sz="2200" b="1" dirty="0" smtClean="0">
                <a:latin typeface="Book Antiqua" panose="02040602050305030304" pitchFamily="18" charset="0"/>
                <a:ea typeface="Times New Roman" panose="02020603050405020304" pitchFamily="18" charset="0"/>
              </a:rPr>
              <a:t>	         </a:t>
            </a:r>
            <a:r>
              <a:rPr lang="en-US" sz="2400" b="1" i="1" dirty="0" smtClean="0">
                <a:latin typeface="Book Antiqua" panose="02040602050305030304" pitchFamily="18" charset="0"/>
                <a:ea typeface="Times New Roman" panose="02020603050405020304" pitchFamily="18" charset="0"/>
              </a:rPr>
              <a:t>in contrast to</a:t>
            </a:r>
            <a:endParaRPr lang="en-US" sz="2400" b="1" i="1" dirty="0">
              <a:latin typeface="Book Antiqua" panose="02040602050305030304" pitchFamily="18" charset="0"/>
              <a:ea typeface="Times New Roman" panose="02020603050405020304" pitchFamily="18" charset="0"/>
            </a:endParaRPr>
          </a:p>
          <a:p>
            <a:endParaRPr lang="en-US" sz="1400" b="1" dirty="0" smtClean="0">
              <a:effectLst/>
              <a:latin typeface="Book Antiqua" panose="02040602050305030304" pitchFamily="18" charset="0"/>
              <a:ea typeface="Times New Roman" panose="02020603050405020304" pitchFamily="18" charset="0"/>
            </a:endParaRPr>
          </a:p>
          <a:p>
            <a:r>
              <a:rPr lang="en-US" sz="2800" b="1" dirty="0" smtClean="0">
                <a:effectLst/>
                <a:latin typeface="Book Antiqua" panose="02040602050305030304" pitchFamily="18" charset="0"/>
                <a:ea typeface="Times New Roman" panose="02020603050405020304" pitchFamily="18" charset="0"/>
              </a:rPr>
              <a:t>IDEAL</a:t>
            </a:r>
            <a:r>
              <a:rPr lang="en-US" sz="2200" b="1" dirty="0" smtClean="0">
                <a:effectLst/>
                <a:latin typeface="Book Antiqua" panose="02040602050305030304" pitchFamily="18" charset="0"/>
                <a:ea typeface="Times New Roman" panose="02020603050405020304" pitchFamily="18" charset="0"/>
              </a:rPr>
              <a:t/>
            </a:r>
            <a:br>
              <a:rPr lang="en-US" sz="2200" b="1" dirty="0" smtClean="0">
                <a:effectLst/>
                <a:latin typeface="Book Antiqua" panose="02040602050305030304" pitchFamily="18" charset="0"/>
                <a:ea typeface="Times New Roman" panose="02020603050405020304" pitchFamily="18" charset="0"/>
              </a:rPr>
            </a:br>
            <a:endParaRPr lang="en-US" sz="800" dirty="0" smtClean="0">
              <a:effectLst/>
              <a:latin typeface="Book Antiqua" panose="02040602050305030304" pitchFamily="18" charset="0"/>
              <a:ea typeface="Times New Roman" panose="02020603050405020304" pitchFamily="18" charset="0"/>
            </a:endParaRPr>
          </a:p>
          <a:p>
            <a:r>
              <a:rPr lang="en-US" sz="2400" dirty="0">
                <a:latin typeface="Book Antiqua" panose="02040602050305030304" pitchFamily="18" charset="0"/>
                <a:ea typeface="Times New Roman" panose="02020603050405020304" pitchFamily="18" charset="0"/>
              </a:rPr>
              <a:t>● A conception of something in its absolute perfection.</a:t>
            </a:r>
            <a:endParaRPr lang="en-US" sz="2400" dirty="0" smtClean="0">
              <a:effectLst/>
              <a:latin typeface="Book Antiqua" panose="02040602050305030304" pitchFamily="18" charset="0"/>
              <a:ea typeface="Times New Roman" panose="02020603050405020304" pitchFamily="18" charset="0"/>
            </a:endParaRPr>
          </a:p>
          <a:p>
            <a:r>
              <a:rPr lang="en-US" sz="2400" dirty="0">
                <a:latin typeface="Book Antiqua" panose="02040602050305030304" pitchFamily="18" charset="0"/>
                <a:ea typeface="Times New Roman" panose="02020603050405020304" pitchFamily="18" charset="0"/>
              </a:rPr>
              <a:t>● Something that is regarded as a standard or model of </a:t>
            </a:r>
            <a:r>
              <a:rPr lang="en-US" sz="2400" dirty="0" smtClean="0">
                <a:latin typeface="Book Antiqua" panose="02040602050305030304" pitchFamily="18" charset="0"/>
                <a:ea typeface="Times New Roman" panose="02020603050405020304" pitchFamily="18" charset="0"/>
              </a:rPr>
              <a:t>perfection </a:t>
            </a:r>
            <a:r>
              <a:rPr lang="en-US" sz="2400" dirty="0">
                <a:latin typeface="Book Antiqua" panose="02040602050305030304" pitchFamily="18" charset="0"/>
                <a:ea typeface="Times New Roman" panose="02020603050405020304" pitchFamily="18" charset="0"/>
              </a:rPr>
              <a:t>or </a:t>
            </a:r>
            <a:r>
              <a:rPr lang="en-US" sz="2400" dirty="0" smtClean="0">
                <a:latin typeface="Book Antiqua" panose="02040602050305030304" pitchFamily="18" charset="0"/>
                <a:ea typeface="Times New Roman" panose="02020603050405020304" pitchFamily="18" charset="0"/>
              </a:rPr>
              <a:t> </a:t>
            </a:r>
            <a:br>
              <a:rPr lang="en-US" sz="2400" dirty="0" smtClean="0">
                <a:latin typeface="Book Antiqua" panose="02040602050305030304" pitchFamily="18" charset="0"/>
                <a:ea typeface="Times New Roman" panose="02020603050405020304" pitchFamily="18" charset="0"/>
              </a:rPr>
            </a:br>
            <a:r>
              <a:rPr lang="en-US" sz="2400" dirty="0" smtClean="0">
                <a:latin typeface="Book Antiqua" panose="02040602050305030304" pitchFamily="18" charset="0"/>
                <a:ea typeface="Times New Roman" panose="02020603050405020304" pitchFamily="18" charset="0"/>
              </a:rPr>
              <a:t>   excellence</a:t>
            </a:r>
            <a:r>
              <a:rPr lang="en-US" sz="2400" dirty="0">
                <a:latin typeface="Book Antiqua" panose="02040602050305030304" pitchFamily="18" charset="0"/>
                <a:ea typeface="Times New Roman" panose="02020603050405020304" pitchFamily="18" charset="0"/>
              </a:rPr>
              <a:t>.</a:t>
            </a:r>
            <a:endParaRPr lang="en-US" sz="2400" dirty="0" smtClean="0">
              <a:effectLst/>
              <a:latin typeface="Book Antiqua" panose="02040602050305030304" pitchFamily="18" charset="0"/>
              <a:ea typeface="Times New Roman" panose="02020603050405020304" pitchFamily="18" charset="0"/>
            </a:endParaRPr>
          </a:p>
          <a:p>
            <a:r>
              <a:rPr lang="en-US" sz="2400" dirty="0">
                <a:latin typeface="Book Antiqua" panose="02040602050305030304" pitchFamily="18" charset="0"/>
                <a:ea typeface="Times New Roman" panose="02020603050405020304" pitchFamily="18" charset="0"/>
              </a:rPr>
              <a:t>● An ultimate object of endeavor; a goal.</a:t>
            </a:r>
            <a:endParaRPr lang="en-US" sz="2400" dirty="0" smtClean="0">
              <a:effectLst/>
              <a:latin typeface="Book Antiqua" panose="02040602050305030304" pitchFamily="18" charset="0"/>
              <a:ea typeface="Times New Roman" panose="02020603050405020304" pitchFamily="18" charset="0"/>
            </a:endParaRPr>
          </a:p>
          <a:p>
            <a:r>
              <a:rPr lang="en-US" sz="2400" dirty="0">
                <a:latin typeface="Book Antiqua" panose="02040602050305030304" pitchFamily="18" charset="0"/>
                <a:ea typeface="Times New Roman" panose="02020603050405020304" pitchFamily="18" charset="0"/>
              </a:rPr>
              <a:t>● An honorable or worthy principle or aim.</a:t>
            </a:r>
            <a:endParaRPr lang="en-US" sz="2400" dirty="0" smtClean="0">
              <a:effectLst/>
              <a:latin typeface="Book Antiqua" panose="02040602050305030304" pitchFamily="18" charset="0"/>
              <a:ea typeface="Times New Roman" panose="02020603050405020304" pitchFamily="18" charset="0"/>
            </a:endParaRPr>
          </a:p>
          <a:p>
            <a:r>
              <a:rPr lang="en-US" sz="1400" b="1" dirty="0">
                <a:latin typeface="Book Antiqua" panose="02040602050305030304" pitchFamily="18" charset="0"/>
                <a:ea typeface="Times New Roman" panose="02020603050405020304" pitchFamily="18" charset="0"/>
              </a:rPr>
              <a:t> </a:t>
            </a:r>
            <a:endParaRPr lang="en-US" sz="1400" dirty="0" smtClean="0">
              <a:effectLst/>
              <a:latin typeface="Book Antiqua" panose="02040602050305030304" pitchFamily="18" charset="0"/>
              <a:ea typeface="Times New Roman" panose="02020603050405020304" pitchFamily="18" charset="0"/>
            </a:endParaRPr>
          </a:p>
          <a:p>
            <a:r>
              <a:rPr lang="en-US" sz="2800" b="1" dirty="0" smtClean="0">
                <a:effectLst/>
                <a:latin typeface="Book Antiqua" panose="02040602050305030304" pitchFamily="18" charset="0"/>
                <a:ea typeface="Times New Roman" panose="02020603050405020304" pitchFamily="18" charset="0"/>
              </a:rPr>
              <a:t>IDEALISM</a:t>
            </a:r>
            <a:endParaRPr lang="en-US" sz="2800" dirty="0" smtClean="0">
              <a:effectLst/>
              <a:latin typeface="Book Antiqua" panose="02040602050305030304" pitchFamily="18" charset="0"/>
              <a:ea typeface="Times New Roman" panose="02020603050405020304" pitchFamily="18" charset="0"/>
            </a:endParaRPr>
          </a:p>
          <a:p>
            <a:r>
              <a:rPr lang="en-US" sz="600" b="1" dirty="0" smtClean="0">
                <a:effectLst/>
                <a:latin typeface="Book Antiqua" panose="02040602050305030304" pitchFamily="18" charset="0"/>
                <a:ea typeface="Times New Roman" panose="02020603050405020304" pitchFamily="18" charset="0"/>
              </a:rPr>
              <a:t> </a:t>
            </a:r>
            <a:endParaRPr lang="en-US" sz="1200" dirty="0" smtClean="0">
              <a:effectLst/>
              <a:latin typeface="Book Antiqua" panose="02040602050305030304" pitchFamily="18" charset="0"/>
              <a:ea typeface="Times New Roman" panose="02020603050405020304" pitchFamily="18" charset="0"/>
            </a:endParaRPr>
          </a:p>
          <a:p>
            <a:r>
              <a:rPr lang="en-US" sz="2400" dirty="0" smtClean="0">
                <a:latin typeface="Book Antiqua" panose="02040602050305030304" pitchFamily="18" charset="0"/>
                <a:ea typeface="Times New Roman" panose="02020603050405020304" pitchFamily="18" charset="0"/>
              </a:rPr>
              <a:t>● The </a:t>
            </a:r>
            <a:r>
              <a:rPr lang="en-US" sz="2400" dirty="0">
                <a:latin typeface="Book Antiqua" panose="02040602050305030304" pitchFamily="18" charset="0"/>
                <a:ea typeface="Times New Roman" panose="02020603050405020304" pitchFamily="18" charset="0"/>
              </a:rPr>
              <a:t>attitude of a person who believes that it is possible to live according </a:t>
            </a:r>
            <a:r>
              <a:rPr lang="en-US" sz="2400" dirty="0" smtClean="0">
                <a:latin typeface="Book Antiqua" panose="02040602050305030304" pitchFamily="18" charset="0"/>
                <a:ea typeface="Times New Roman" panose="02020603050405020304" pitchFamily="18" charset="0"/>
              </a:rPr>
              <a:t/>
            </a:r>
            <a:br>
              <a:rPr lang="en-US" sz="2400" dirty="0" smtClean="0">
                <a:latin typeface="Book Antiqua" panose="02040602050305030304" pitchFamily="18" charset="0"/>
                <a:ea typeface="Times New Roman" panose="02020603050405020304" pitchFamily="18" charset="0"/>
              </a:rPr>
            </a:br>
            <a:r>
              <a:rPr lang="en-US" sz="2400" dirty="0" smtClean="0">
                <a:latin typeface="Book Antiqua" panose="02040602050305030304" pitchFamily="18" charset="0"/>
                <a:ea typeface="Times New Roman" panose="02020603050405020304" pitchFamily="18" charset="0"/>
              </a:rPr>
              <a:t>    to </a:t>
            </a:r>
            <a:r>
              <a:rPr lang="en-US" sz="2400" dirty="0">
                <a:latin typeface="Book Antiqua" panose="02040602050305030304" pitchFamily="18" charset="0"/>
                <a:ea typeface="Times New Roman" panose="02020603050405020304" pitchFamily="18" charset="0"/>
              </a:rPr>
              <a:t>very high standards of behavior and honesty.</a:t>
            </a:r>
            <a:endParaRPr lang="en-US" sz="2400" dirty="0" smtClean="0">
              <a:effectLst/>
              <a:latin typeface="Book Antiqua" panose="02040602050305030304" pitchFamily="18" charset="0"/>
              <a:ea typeface="Times New Roman" panose="02020603050405020304" pitchFamily="18" charset="0"/>
            </a:endParaRPr>
          </a:p>
          <a:p>
            <a:r>
              <a:rPr lang="en-US" sz="2400" dirty="0" smtClean="0">
                <a:latin typeface="Book Antiqua" panose="02040602050305030304" pitchFamily="18" charset="0"/>
                <a:ea typeface="Times New Roman" panose="02020603050405020304" pitchFamily="18" charset="0"/>
              </a:rPr>
              <a:t>● The </a:t>
            </a:r>
            <a:r>
              <a:rPr lang="en-US" sz="2400" dirty="0">
                <a:latin typeface="Book Antiqua" panose="02040602050305030304" pitchFamily="18" charset="0"/>
                <a:ea typeface="Times New Roman" panose="02020603050405020304" pitchFamily="18" charset="0"/>
              </a:rPr>
              <a:t>act or practice of envisioning things in an ideal form.</a:t>
            </a:r>
            <a:endParaRPr lang="en-US" sz="2400" dirty="0">
              <a:effectLst/>
              <a:latin typeface="Book Antiqua" panose="02040602050305030304" pitchFamily="18" charset="0"/>
              <a:ea typeface="Times New Roman" panose="02020603050405020304" pitchFamily="18" charset="0"/>
            </a:endParaRPr>
          </a:p>
        </p:txBody>
      </p:sp>
    </p:spTree>
    <p:extLst>
      <p:ext uri="{BB962C8B-B14F-4D97-AF65-F5344CB8AC3E}">
        <p14:creationId xmlns:p14="http://schemas.microsoft.com/office/powerpoint/2010/main" val="2648746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2052" y="1033666"/>
            <a:ext cx="8958470" cy="4370427"/>
          </a:xfrm>
          <a:prstGeom prst="rect">
            <a:avLst/>
          </a:prstGeom>
        </p:spPr>
        <p:txBody>
          <a:bodyPr wrap="square">
            <a:spAutoFit/>
          </a:bodyPr>
          <a:lstStyle/>
          <a:p>
            <a:r>
              <a:rPr lang="en-US" sz="3600" u="sng" dirty="0">
                <a:latin typeface="Book Antiqua" panose="02040602050305030304" pitchFamily="18" charset="0"/>
                <a:ea typeface="Calibri" panose="020F0502020204030204" pitchFamily="34" charset="0"/>
                <a:cs typeface="Times New Roman" panose="02020603050405020304" pitchFamily="18" charset="0"/>
              </a:rPr>
              <a:t>Ideal Types of Social Action:</a:t>
            </a:r>
            <a:endParaRPr lang="en-US" sz="3600" dirty="0">
              <a:latin typeface="Book Antiqua" panose="02040602050305030304" pitchFamily="18" charset="0"/>
              <a:ea typeface="Calibri" panose="020F0502020204030204" pitchFamily="34" charset="0"/>
              <a:cs typeface="Times New Roman" panose="02020603050405020304" pitchFamily="18" charset="0"/>
            </a:endParaRP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sz="3400" dirty="0" smtClean="0">
                <a:latin typeface="Book Antiqua" panose="02040602050305030304" pitchFamily="18" charset="0"/>
                <a:ea typeface="Calibri" panose="020F0502020204030204" pitchFamily="34" charset="0"/>
                <a:cs typeface="Times New Roman" panose="02020603050405020304" pitchFamily="18" charset="0"/>
              </a:rPr>
              <a:t>Three </a:t>
            </a:r>
            <a:r>
              <a:rPr lang="en-US" sz="3400" dirty="0">
                <a:latin typeface="Book Antiqua" panose="02040602050305030304" pitchFamily="18" charset="0"/>
                <a:ea typeface="Calibri" panose="020F0502020204030204" pitchFamily="34" charset="0"/>
                <a:cs typeface="Times New Roman" panose="02020603050405020304" pitchFamily="18" charset="0"/>
              </a:rPr>
              <a:t>[four] major types:</a:t>
            </a: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sz="3200" i="1" dirty="0">
                <a:latin typeface="Book Antiqua" panose="02040602050305030304" pitchFamily="18" charset="0"/>
                <a:ea typeface="Calibri" panose="020F0502020204030204" pitchFamily="34" charset="0"/>
                <a:cs typeface="Times New Roman" panose="02020603050405020304" pitchFamily="18" charset="0"/>
              </a:rPr>
              <a:t>Genus: </a:t>
            </a:r>
            <a:r>
              <a:rPr lang="en-US" sz="3200" dirty="0">
                <a:latin typeface="Book Antiqua" panose="02040602050305030304" pitchFamily="18" charset="0"/>
                <a:ea typeface="Calibri" panose="020F0502020204030204" pitchFamily="34" charset="0"/>
                <a:cs typeface="Times New Roman" panose="02020603050405020304" pitchFamily="18" charset="0"/>
              </a:rPr>
              <a:t>Value-Rational </a:t>
            </a:r>
            <a:r>
              <a:rPr lang="en-US" sz="2800" dirty="0">
                <a:latin typeface="Book Antiqua" panose="02040602050305030304" pitchFamily="18" charset="0"/>
                <a:ea typeface="Calibri" panose="020F0502020204030204" pitchFamily="34" charset="0"/>
                <a:cs typeface="Times New Roman" panose="02020603050405020304" pitchFamily="18" charset="0"/>
              </a:rPr>
              <a:t>(</a:t>
            </a:r>
            <a:r>
              <a:rPr lang="en-US" sz="2800" dirty="0" err="1">
                <a:latin typeface="Book Antiqua" panose="02040602050305030304" pitchFamily="18" charset="0"/>
                <a:ea typeface="Calibri" panose="020F0502020204030204" pitchFamily="34" charset="0"/>
                <a:cs typeface="Times New Roman" panose="02020603050405020304" pitchFamily="18" charset="0"/>
              </a:rPr>
              <a:t>Wertrationalität</a:t>
            </a:r>
            <a:r>
              <a:rPr lang="en-US" sz="2800" dirty="0">
                <a:latin typeface="Book Antiqua" panose="02040602050305030304" pitchFamily="18" charset="0"/>
                <a:ea typeface="Calibri" panose="020F0502020204030204" pitchFamily="34" charset="0"/>
                <a:cs typeface="Times New Roman" panose="02020603050405020304" pitchFamily="18" charset="0"/>
              </a:rPr>
              <a:t>)</a:t>
            </a: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sz="3200" i="1" dirty="0">
                <a:latin typeface="Book Antiqua" panose="02040602050305030304" pitchFamily="18" charset="0"/>
                <a:ea typeface="Calibri" panose="020F0502020204030204" pitchFamily="34" charset="0"/>
                <a:cs typeface="Times New Roman" panose="02020603050405020304" pitchFamily="18" charset="0"/>
              </a:rPr>
              <a:t>Species:</a:t>
            </a:r>
          </a:p>
          <a:p>
            <a:r>
              <a:rPr lang="en-US" sz="3200" dirty="0">
                <a:latin typeface="Book Antiqua" panose="02040602050305030304" pitchFamily="18" charset="0"/>
                <a:ea typeface="Calibri" panose="020F0502020204030204" pitchFamily="34" charset="0"/>
                <a:cs typeface="Times New Roman" panose="02020603050405020304" pitchFamily="18" charset="0"/>
              </a:rPr>
              <a:t>		</a:t>
            </a:r>
            <a:r>
              <a:rPr lang="en-US" sz="3200" dirty="0" smtClean="0">
                <a:latin typeface="Book Antiqua" panose="02040602050305030304" pitchFamily="18" charset="0"/>
                <a:ea typeface="Calibri" panose="020F0502020204030204" pitchFamily="34" charset="0"/>
                <a:cs typeface="Times New Roman" panose="02020603050405020304" pitchFamily="18" charset="0"/>
              </a:rPr>
              <a:t>   Traditional</a:t>
            </a:r>
            <a:endParaRPr lang="en-US" sz="3200" dirty="0">
              <a:latin typeface="Book Antiqua" panose="02040602050305030304" pitchFamily="18" charset="0"/>
              <a:ea typeface="Calibri" panose="020F0502020204030204" pitchFamily="34" charset="0"/>
              <a:cs typeface="Times New Roman" panose="02020603050405020304" pitchFamily="18" charset="0"/>
            </a:endParaRPr>
          </a:p>
          <a:p>
            <a:r>
              <a:rPr lang="en-US" sz="3200" dirty="0">
                <a:latin typeface="Book Antiqua" panose="02040602050305030304" pitchFamily="18" charset="0"/>
                <a:ea typeface="Calibri" panose="020F0502020204030204" pitchFamily="34" charset="0"/>
                <a:cs typeface="Times New Roman" panose="02020603050405020304" pitchFamily="18" charset="0"/>
              </a:rPr>
              <a:t>		</a:t>
            </a:r>
            <a:r>
              <a:rPr lang="en-US" sz="3200" dirty="0" smtClean="0">
                <a:latin typeface="Book Antiqua" panose="02040602050305030304" pitchFamily="18" charset="0"/>
                <a:ea typeface="Calibri" panose="020F0502020204030204" pitchFamily="34" charset="0"/>
                <a:cs typeface="Times New Roman" panose="02020603050405020304" pitchFamily="18" charset="0"/>
              </a:rPr>
              <a:t>   Affective</a:t>
            </a:r>
            <a:endParaRPr lang="en-US" sz="3200" dirty="0">
              <a:latin typeface="Book Antiqua" panose="02040602050305030304" pitchFamily="18" charset="0"/>
              <a:ea typeface="Calibri" panose="020F0502020204030204" pitchFamily="34" charset="0"/>
              <a:cs typeface="Times New Roman" panose="02020603050405020304" pitchFamily="18" charset="0"/>
            </a:endParaRPr>
          </a:p>
          <a:p>
            <a:r>
              <a:rPr lang="en-US" sz="3200" dirty="0">
                <a:latin typeface="Book Antiqua" panose="02040602050305030304" pitchFamily="18" charset="0"/>
                <a:ea typeface="Calibri" panose="020F0502020204030204" pitchFamily="34" charset="0"/>
                <a:cs typeface="Times New Roman" panose="02020603050405020304" pitchFamily="18" charset="0"/>
              </a:rPr>
              <a:t>		</a:t>
            </a:r>
            <a:r>
              <a:rPr lang="en-US" sz="3200" dirty="0" smtClean="0">
                <a:latin typeface="Book Antiqua" panose="02040602050305030304" pitchFamily="18" charset="0"/>
                <a:ea typeface="Calibri" panose="020F0502020204030204" pitchFamily="34" charset="0"/>
                <a:cs typeface="Times New Roman" panose="02020603050405020304" pitchFamily="18" charset="0"/>
              </a:rPr>
              <a:t>   Instrumental </a:t>
            </a:r>
            <a:r>
              <a:rPr lang="en-US" sz="3200" dirty="0">
                <a:latin typeface="Book Antiqua" panose="02040602050305030304" pitchFamily="18" charset="0"/>
                <a:ea typeface="Calibri" panose="020F0502020204030204" pitchFamily="34" charset="0"/>
                <a:cs typeface="Times New Roman" panose="02020603050405020304" pitchFamily="18" charset="0"/>
              </a:rPr>
              <a:t>or Means-Ends or </a:t>
            </a:r>
            <a:r>
              <a:rPr lang="en-US" sz="3200" dirty="0" smtClean="0">
                <a:latin typeface="Book Antiqua" panose="02040602050305030304" pitchFamily="18" charset="0"/>
                <a:ea typeface="Calibri" panose="020F0502020204030204" pitchFamily="34" charset="0"/>
                <a:cs typeface="Times New Roman" panose="02020603050405020304" pitchFamily="18" charset="0"/>
              </a:rPr>
              <a:t>     </a:t>
            </a:r>
            <a:br>
              <a:rPr lang="en-US" sz="3200" dirty="0" smtClean="0">
                <a:latin typeface="Book Antiqua" panose="02040602050305030304" pitchFamily="18" charset="0"/>
                <a:ea typeface="Calibri" panose="020F0502020204030204" pitchFamily="34" charset="0"/>
                <a:cs typeface="Times New Roman" panose="02020603050405020304" pitchFamily="18" charset="0"/>
              </a:rPr>
            </a:br>
            <a:r>
              <a:rPr lang="en-US" sz="3200" dirty="0" smtClean="0">
                <a:latin typeface="Book Antiqua" panose="02040602050305030304" pitchFamily="18" charset="0"/>
                <a:ea typeface="Calibri" panose="020F0502020204030204" pitchFamily="34" charset="0"/>
                <a:cs typeface="Times New Roman" panose="02020603050405020304" pitchFamily="18" charset="0"/>
              </a:rPr>
              <a:t>                     Rational-Legal </a:t>
            </a:r>
            <a:r>
              <a:rPr lang="en-US" sz="2800" dirty="0">
                <a:latin typeface="Book Antiqua" panose="02040602050305030304" pitchFamily="18" charset="0"/>
                <a:ea typeface="Calibri" panose="020F0502020204030204" pitchFamily="34" charset="0"/>
                <a:cs typeface="Times New Roman" panose="02020603050405020304" pitchFamily="18" charset="0"/>
              </a:rPr>
              <a:t>(</a:t>
            </a:r>
            <a:r>
              <a:rPr lang="en-US" sz="2800" dirty="0" err="1">
                <a:latin typeface="Book Antiqua" panose="02040602050305030304" pitchFamily="18" charset="0"/>
                <a:ea typeface="Calibri" panose="020F0502020204030204" pitchFamily="34" charset="0"/>
                <a:cs typeface="Times New Roman" panose="02020603050405020304" pitchFamily="18" charset="0"/>
              </a:rPr>
              <a:t>Zweckrationalität</a:t>
            </a:r>
            <a:r>
              <a:rPr lang="en-US" sz="2800" dirty="0">
                <a:latin typeface="Book Antiqua" panose="0204060205030503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91443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8767" y="494109"/>
            <a:ext cx="9215439" cy="5755422"/>
          </a:xfrm>
          <a:prstGeom prst="rect">
            <a:avLst/>
          </a:prstGeom>
        </p:spPr>
        <p:txBody>
          <a:bodyPr wrap="square">
            <a:spAutoFit/>
          </a:bodyPr>
          <a:lstStyle/>
          <a:p>
            <a:pPr algn="ctr"/>
            <a:r>
              <a:rPr lang="en-US" sz="2200" b="1" dirty="0" smtClean="0">
                <a:effectLst/>
                <a:latin typeface="Book Antiqua" panose="02040602050305030304" pitchFamily="18" charset="0"/>
                <a:ea typeface="Times New Roman" panose="02020603050405020304" pitchFamily="18" charset="0"/>
              </a:rPr>
              <a:t>WEBER’S TYPES OF SOCIAL ACTION:</a:t>
            </a:r>
            <a:endParaRPr lang="en-US" sz="1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1200" dirty="0" smtClean="0">
                <a:effectLst/>
                <a:latin typeface="Book Antiqua" panose="02040602050305030304" pitchFamily="18" charset="0"/>
                <a:ea typeface="Times New Roman" panose="02020603050405020304" pitchFamily="18" charset="0"/>
              </a:rPr>
              <a:t>	</a:t>
            </a:r>
            <a:endParaRPr lang="en-US" sz="1000" dirty="0" smtClean="0">
              <a:effectLst/>
              <a:latin typeface="Book Antiqua" panose="02040602050305030304" pitchFamily="18" charset="0"/>
              <a:ea typeface="Times New Roman" panose="02020603050405020304" pitchFamily="18" charset="0"/>
            </a:endParaRPr>
          </a:p>
          <a:p>
            <a:pPr marL="457200" marR="0" indent="-457200" algn="ctr">
              <a:spcBef>
                <a:spcPts val="0"/>
              </a:spcBef>
              <a:spcAft>
                <a:spcPts val="0"/>
              </a:spcAft>
            </a:pPr>
            <a:r>
              <a:rPr lang="en-US" b="1" i="1" dirty="0">
                <a:latin typeface="Book Antiqua" panose="02040602050305030304" pitchFamily="18" charset="0"/>
                <a:ea typeface="Times New Roman" panose="02020603050405020304" pitchFamily="18" charset="0"/>
              </a:rPr>
              <a:t>~ GENUS ~</a:t>
            </a:r>
            <a:endParaRPr lang="en-US" sz="1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b="1" dirty="0">
                <a:latin typeface="Book Antiqua" panose="02040602050305030304" pitchFamily="18" charset="0"/>
                <a:ea typeface="Times New Roman" panose="02020603050405020304" pitchFamily="18" charset="0"/>
              </a:rPr>
              <a:t>value-rational (</a:t>
            </a:r>
            <a:r>
              <a:rPr lang="en-US" sz="2000" b="1" i="1" dirty="0" err="1">
                <a:latin typeface="Book Antiqua" panose="02040602050305030304" pitchFamily="18" charset="0"/>
                <a:ea typeface="Times New Roman" panose="02020603050405020304" pitchFamily="18" charset="0"/>
              </a:rPr>
              <a:t>werkrational</a:t>
            </a:r>
            <a:r>
              <a:rPr lang="en-US" sz="2000" b="1" dirty="0">
                <a:latin typeface="Book Antiqua" panose="02040602050305030304" pitchFamily="18" charset="0"/>
                <a:ea typeface="Times New Roman" panose="02020603050405020304" pitchFamily="18" charset="0"/>
              </a:rPr>
              <a:t>) – </a:t>
            </a:r>
            <a:endParaRPr lang="en-US" sz="2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dirty="0">
                <a:latin typeface="Book Antiqua" panose="02040602050305030304" pitchFamily="18" charset="0"/>
                <a:ea typeface="Times New Roman" panose="02020603050405020304" pitchFamily="18" charset="0"/>
              </a:rPr>
              <a:t>action in support of, in defense of, in commitment to a </a:t>
            </a:r>
            <a:r>
              <a:rPr lang="en-US" sz="2000" dirty="0" smtClean="0">
                <a:latin typeface="Book Antiqua" panose="02040602050305030304" pitchFamily="18" charset="0"/>
                <a:ea typeface="Times New Roman" panose="02020603050405020304" pitchFamily="18" charset="0"/>
              </a:rPr>
              <a:t>particular value</a:t>
            </a:r>
          </a:p>
          <a:p>
            <a:pPr marL="457200" marR="0" indent="-457200">
              <a:spcBef>
                <a:spcPts val="0"/>
              </a:spcBef>
              <a:spcAft>
                <a:spcPts val="0"/>
              </a:spcAft>
            </a:pPr>
            <a:r>
              <a:rPr lang="en-US" sz="2000" dirty="0" smtClean="0">
                <a:latin typeface="Book Antiqua" panose="02040602050305030304" pitchFamily="18" charset="0"/>
                <a:ea typeface="Times New Roman" panose="02020603050405020304" pitchFamily="18" charset="0"/>
              </a:rPr>
              <a:t>(not necessarily </a:t>
            </a:r>
            <a:r>
              <a:rPr lang="en-US" sz="2000" dirty="0">
                <a:latin typeface="Book Antiqua" panose="02040602050305030304" pitchFamily="18" charset="0"/>
                <a:ea typeface="Times New Roman" panose="02020603050405020304" pitchFamily="18" charset="0"/>
              </a:rPr>
              <a:t>pursued by </a:t>
            </a:r>
            <a:r>
              <a:rPr lang="en-US" sz="2000" dirty="0" smtClean="0">
                <a:latin typeface="Book Antiqua" panose="02040602050305030304" pitchFamily="18" charset="0"/>
                <a:ea typeface="Times New Roman" panose="02020603050405020304" pitchFamily="18" charset="0"/>
              </a:rPr>
              <a:t>rational means</a:t>
            </a:r>
            <a:r>
              <a:rPr lang="en-US" sz="2000" dirty="0">
                <a:latin typeface="Book Antiqua" panose="02040602050305030304" pitchFamily="18" charset="0"/>
                <a:ea typeface="Times New Roman" panose="02020603050405020304" pitchFamily="18" charset="0"/>
              </a:rPr>
              <a:t>, by in some way that “makes sense”)</a:t>
            </a:r>
            <a:endParaRPr lang="en-US" sz="2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b="1" dirty="0">
                <a:latin typeface="Book Antiqua" panose="02040602050305030304" pitchFamily="18" charset="0"/>
                <a:ea typeface="Times New Roman" panose="02020603050405020304" pitchFamily="18" charset="0"/>
              </a:rPr>
              <a:t> </a:t>
            </a:r>
            <a:r>
              <a:rPr lang="en-US" sz="2000" b="1" dirty="0" smtClean="0">
                <a:latin typeface="Book Antiqua" panose="02040602050305030304" pitchFamily="18" charset="0"/>
                <a:ea typeface="Times New Roman" panose="02020603050405020304" pitchFamily="18" charset="0"/>
              </a:rPr>
              <a:t/>
            </a:r>
            <a:br>
              <a:rPr lang="en-US" sz="2000" b="1" dirty="0" smtClean="0">
                <a:latin typeface="Book Antiqua" panose="02040602050305030304" pitchFamily="18" charset="0"/>
                <a:ea typeface="Times New Roman" panose="02020603050405020304" pitchFamily="18" charset="0"/>
              </a:rPr>
            </a:br>
            <a:r>
              <a:rPr lang="en-US" sz="2000" b="1" dirty="0" smtClean="0">
                <a:latin typeface="Book Antiqua" panose="02040602050305030304" pitchFamily="18" charset="0"/>
                <a:ea typeface="Times New Roman" panose="02020603050405020304" pitchFamily="18" charset="0"/>
              </a:rPr>
              <a:t>				    </a:t>
            </a:r>
            <a:r>
              <a:rPr lang="en-US" b="1" i="1" dirty="0" smtClean="0">
                <a:latin typeface="Book Antiqua" panose="02040602050305030304" pitchFamily="18" charset="0"/>
                <a:ea typeface="Times New Roman" panose="02020603050405020304" pitchFamily="18" charset="0"/>
              </a:rPr>
              <a:t>~ </a:t>
            </a:r>
            <a:r>
              <a:rPr lang="en-US" b="1" i="1" dirty="0">
                <a:latin typeface="Book Antiqua" panose="02040602050305030304" pitchFamily="18" charset="0"/>
                <a:ea typeface="Times New Roman" panose="02020603050405020304" pitchFamily="18" charset="0"/>
              </a:rPr>
              <a:t>SPECIES ~</a:t>
            </a:r>
            <a:endParaRPr lang="en-US" sz="1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b="1" dirty="0">
                <a:latin typeface="Book Antiqua" panose="02040602050305030304" pitchFamily="18" charset="0"/>
                <a:ea typeface="Times New Roman" panose="02020603050405020304" pitchFamily="18" charset="0"/>
              </a:rPr>
              <a:t>traditional</a:t>
            </a:r>
            <a:r>
              <a:rPr lang="en-US" sz="2000" dirty="0">
                <a:latin typeface="Book Antiqua" panose="02040602050305030304" pitchFamily="18" charset="0"/>
                <a:ea typeface="Times New Roman" panose="02020603050405020304" pitchFamily="18" charset="0"/>
              </a:rPr>
              <a:t> – </a:t>
            </a:r>
            <a:endParaRPr lang="en-US" sz="2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dirty="0">
                <a:latin typeface="Book Antiqua" panose="02040602050305030304" pitchFamily="18" charset="0"/>
                <a:ea typeface="Times New Roman" panose="02020603050405020304" pitchFamily="18" charset="0"/>
              </a:rPr>
              <a:t>action entrenched through habit, dictated by custom</a:t>
            </a:r>
            <a:r>
              <a:rPr lang="en-US" sz="2000" dirty="0" smtClean="0">
                <a:latin typeface="Book Antiqua" panose="02040602050305030304" pitchFamily="18" charset="0"/>
                <a:ea typeface="Times New Roman" panose="02020603050405020304" pitchFamily="18" charset="0"/>
              </a:rPr>
              <a:t>, past </a:t>
            </a:r>
            <a:r>
              <a:rPr lang="en-US" sz="2000" dirty="0">
                <a:latin typeface="Book Antiqua" panose="02040602050305030304" pitchFamily="18" charset="0"/>
                <a:ea typeface="Times New Roman" panose="02020603050405020304" pitchFamily="18" charset="0"/>
              </a:rPr>
              <a:t>experience, </a:t>
            </a:r>
            <a:endParaRPr lang="en-US" sz="2000" dirty="0" smtClean="0">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dirty="0" smtClean="0">
                <a:latin typeface="Book Antiqua" panose="02040602050305030304" pitchFamily="18" charset="0"/>
                <a:ea typeface="Times New Roman" panose="02020603050405020304" pitchFamily="18" charset="0"/>
              </a:rPr>
              <a:t>the </a:t>
            </a:r>
            <a:r>
              <a:rPr lang="en-US" sz="2000" dirty="0">
                <a:latin typeface="Book Antiqua" panose="02040602050305030304" pitchFamily="18" charset="0"/>
                <a:ea typeface="Times New Roman" panose="02020603050405020304" pitchFamily="18" charset="0"/>
              </a:rPr>
              <a:t>weight of history</a:t>
            </a:r>
            <a:endParaRPr lang="en-US" sz="2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1200" dirty="0">
                <a:latin typeface="Book Antiqua" panose="02040602050305030304" pitchFamily="18" charset="0"/>
                <a:ea typeface="Times New Roman" panose="02020603050405020304" pitchFamily="18" charset="0"/>
              </a:rPr>
              <a:t> </a:t>
            </a:r>
            <a:endParaRPr lang="en-US" sz="12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b="1" dirty="0">
                <a:latin typeface="Book Antiqua" panose="02040602050305030304" pitchFamily="18" charset="0"/>
                <a:ea typeface="Times New Roman" panose="02020603050405020304" pitchFamily="18" charset="0"/>
              </a:rPr>
              <a:t>affective</a:t>
            </a:r>
            <a:r>
              <a:rPr lang="en-US" sz="2000" dirty="0">
                <a:latin typeface="Book Antiqua" panose="02040602050305030304" pitchFamily="18" charset="0"/>
                <a:ea typeface="Times New Roman" panose="02020603050405020304" pitchFamily="18" charset="0"/>
              </a:rPr>
              <a:t> – </a:t>
            </a:r>
            <a:endParaRPr lang="en-US" sz="2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dirty="0">
                <a:latin typeface="Book Antiqua" panose="02040602050305030304" pitchFamily="18" charset="0"/>
                <a:ea typeface="Times New Roman" panose="02020603050405020304" pitchFamily="18" charset="0"/>
              </a:rPr>
              <a:t>action stirred (even dictated) by an immediate </a:t>
            </a:r>
            <a:r>
              <a:rPr lang="en-US" sz="2000" dirty="0" smtClean="0">
                <a:latin typeface="Book Antiqua" panose="02040602050305030304" pitchFamily="18" charset="0"/>
                <a:ea typeface="Times New Roman" panose="02020603050405020304" pitchFamily="18" charset="0"/>
              </a:rPr>
              <a:t>emotion</a:t>
            </a:r>
            <a:r>
              <a:rPr lang="en-US" sz="2000" dirty="0">
                <a:latin typeface="Book Antiqua" panose="02040602050305030304" pitchFamily="18" charset="0"/>
                <a:ea typeface="Times New Roman" panose="02020603050405020304" pitchFamily="18" charset="0"/>
              </a:rPr>
              <a:t>, often precipitated </a:t>
            </a:r>
            <a:r>
              <a:rPr lang="en-US" sz="2000" dirty="0" smtClean="0">
                <a:latin typeface="Book Antiqua" panose="02040602050305030304" pitchFamily="18" charset="0"/>
                <a:ea typeface="Times New Roman" panose="02020603050405020304" pitchFamily="18" charset="0"/>
              </a:rPr>
              <a:t>by</a:t>
            </a:r>
          </a:p>
          <a:p>
            <a:pPr marL="457200" marR="0" indent="-457200">
              <a:spcBef>
                <a:spcPts val="0"/>
              </a:spcBef>
              <a:spcAft>
                <a:spcPts val="0"/>
              </a:spcAft>
            </a:pPr>
            <a:r>
              <a:rPr lang="en-US" sz="2000" dirty="0" smtClean="0">
                <a:latin typeface="Book Antiqua" panose="02040602050305030304" pitchFamily="18" charset="0"/>
                <a:ea typeface="Times New Roman" panose="02020603050405020304" pitchFamily="18" charset="0"/>
              </a:rPr>
              <a:t>a charismatic </a:t>
            </a:r>
            <a:r>
              <a:rPr lang="en-US" sz="2000" dirty="0">
                <a:latin typeface="Book Antiqua" panose="02040602050305030304" pitchFamily="18" charset="0"/>
                <a:ea typeface="Times New Roman" panose="02020603050405020304" pitchFamily="18" charset="0"/>
              </a:rPr>
              <a:t>figure</a:t>
            </a:r>
            <a:endParaRPr lang="en-US" sz="2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1200" dirty="0">
                <a:latin typeface="Book Antiqua" panose="02040602050305030304" pitchFamily="18" charset="0"/>
                <a:ea typeface="Times New Roman" panose="02020603050405020304" pitchFamily="18" charset="0"/>
              </a:rPr>
              <a:t> </a:t>
            </a:r>
            <a:endParaRPr lang="en-US" sz="12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b="1" dirty="0">
                <a:latin typeface="Book Antiqua" panose="02040602050305030304" pitchFamily="18" charset="0"/>
                <a:ea typeface="Times New Roman" panose="02020603050405020304" pitchFamily="18" charset="0"/>
              </a:rPr>
              <a:t>means-ends (goal) rational (</a:t>
            </a:r>
            <a:r>
              <a:rPr lang="en-US" sz="2000" b="1" i="1" dirty="0" err="1">
                <a:latin typeface="Book Antiqua" panose="02040602050305030304" pitchFamily="18" charset="0"/>
                <a:ea typeface="Times New Roman" panose="02020603050405020304" pitchFamily="18" charset="0"/>
              </a:rPr>
              <a:t>zweckrational</a:t>
            </a:r>
            <a:r>
              <a:rPr lang="en-US" sz="2000" b="1" dirty="0">
                <a:latin typeface="Book Antiqua" panose="02040602050305030304" pitchFamily="18" charset="0"/>
                <a:ea typeface="Times New Roman" panose="02020603050405020304" pitchFamily="18" charset="0"/>
              </a:rPr>
              <a:t>) – </a:t>
            </a:r>
            <a:endParaRPr lang="en-US" sz="2000" dirty="0" smtClean="0">
              <a:effectLst/>
              <a:latin typeface="Book Antiqua" panose="02040602050305030304" pitchFamily="18" charset="0"/>
              <a:ea typeface="Times New Roman" panose="02020603050405020304" pitchFamily="18" charset="0"/>
            </a:endParaRPr>
          </a:p>
          <a:p>
            <a:pPr marL="457200" marR="0" indent="-457200">
              <a:spcBef>
                <a:spcPts val="0"/>
              </a:spcBef>
              <a:spcAft>
                <a:spcPts val="0"/>
              </a:spcAft>
            </a:pPr>
            <a:r>
              <a:rPr lang="en-US" sz="2000" dirty="0">
                <a:latin typeface="Book Antiqua" panose="02040602050305030304" pitchFamily="18" charset="0"/>
                <a:ea typeface="Times New Roman" panose="02020603050405020304" pitchFamily="18" charset="0"/>
              </a:rPr>
              <a:t>action consonant with logic, rational calculation, </a:t>
            </a:r>
            <a:r>
              <a:rPr lang="en-US" sz="2000" dirty="0" smtClean="0">
                <a:latin typeface="Book Antiqua" panose="02040602050305030304" pitchFamily="18" charset="0"/>
                <a:ea typeface="Times New Roman" panose="02020603050405020304" pitchFamily="18" charset="0"/>
              </a:rPr>
              <a:t>instrumental </a:t>
            </a:r>
            <a:r>
              <a:rPr lang="en-US" sz="2000" dirty="0">
                <a:latin typeface="Book Antiqua" panose="02040602050305030304" pitchFamily="18" charset="0"/>
                <a:ea typeface="Times New Roman" panose="02020603050405020304" pitchFamily="18" charset="0"/>
              </a:rPr>
              <a:t>assessment</a:t>
            </a:r>
            <a:r>
              <a:rPr lang="en-US" sz="2000" dirty="0" smtClean="0">
                <a:latin typeface="Book Antiqua" panose="02040602050305030304" pitchFamily="18" charset="0"/>
                <a:ea typeface="Times New Roman" panose="02020603050405020304" pitchFamily="18" charset="0"/>
              </a:rPr>
              <a:t>,</a:t>
            </a:r>
          </a:p>
          <a:p>
            <a:pPr marL="457200" marR="0" indent="-457200">
              <a:spcBef>
                <a:spcPts val="0"/>
              </a:spcBef>
              <a:spcAft>
                <a:spcPts val="0"/>
              </a:spcAft>
            </a:pPr>
            <a:r>
              <a:rPr lang="en-US" sz="2000" dirty="0" smtClean="0">
                <a:latin typeface="Book Antiqua" panose="02040602050305030304" pitchFamily="18" charset="0"/>
                <a:ea typeface="Times New Roman" panose="02020603050405020304" pitchFamily="18" charset="0"/>
              </a:rPr>
              <a:t>sometimes translated as “</a:t>
            </a:r>
            <a:r>
              <a:rPr lang="en-US" sz="2000" dirty="0">
                <a:latin typeface="Book Antiqua" panose="02040602050305030304" pitchFamily="18" charset="0"/>
                <a:ea typeface="Times New Roman" panose="02020603050405020304" pitchFamily="18" charset="0"/>
              </a:rPr>
              <a:t>technocratic thinking”</a:t>
            </a:r>
            <a:endParaRPr lang="en-US" sz="2000" dirty="0">
              <a:effectLst/>
              <a:latin typeface="Book Antiqua" panose="02040602050305030304" pitchFamily="18" charset="0"/>
              <a:ea typeface="Times New Roman" panose="02020603050405020304" pitchFamily="18" charset="0"/>
            </a:endParaRPr>
          </a:p>
        </p:txBody>
      </p:sp>
    </p:spTree>
    <p:extLst>
      <p:ext uri="{BB962C8B-B14F-4D97-AF65-F5344CB8AC3E}">
        <p14:creationId xmlns:p14="http://schemas.microsoft.com/office/powerpoint/2010/main" val="339244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ecx.images-amazon.com/images/I/51pH%2BLky48L._SX33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75" y="629524"/>
            <a:ext cx="3756027" cy="56284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2938" y="514356"/>
            <a:ext cx="3200400" cy="5909310"/>
          </a:xfrm>
          <a:prstGeom prst="rect">
            <a:avLst/>
          </a:prstGeom>
          <a:noFill/>
        </p:spPr>
        <p:txBody>
          <a:bodyPr wrap="square" rtlCol="0">
            <a:spAutoFit/>
          </a:bodyPr>
          <a:lstStyle/>
          <a:p>
            <a:r>
              <a:rPr lang="en-US" sz="1600" dirty="0">
                <a:latin typeface="Book Antiqua" panose="02040602050305030304" pitchFamily="18" charset="0"/>
              </a:rPr>
              <a:t>•1884 – Born in Erfurt, Germany, son of authoritarian, assertive </a:t>
            </a:r>
          </a:p>
          <a:p>
            <a:r>
              <a:rPr lang="en-US" sz="1600" dirty="0" smtClean="0">
                <a:latin typeface="Book Antiqua" panose="02040602050305030304" pitchFamily="18" charset="0"/>
              </a:rPr>
              <a:t>father </a:t>
            </a:r>
            <a:r>
              <a:rPr lang="en-US" sz="1600" dirty="0">
                <a:latin typeface="Book Antiqua" panose="02040602050305030304" pitchFamily="18" charset="0"/>
              </a:rPr>
              <a:t>and pious passive mother.</a:t>
            </a:r>
          </a:p>
          <a:p>
            <a:endParaRPr lang="en-US" sz="600" dirty="0">
              <a:latin typeface="Book Antiqua" panose="02040602050305030304" pitchFamily="18" charset="0"/>
            </a:endParaRPr>
          </a:p>
          <a:p>
            <a:r>
              <a:rPr lang="en-US" sz="1600" dirty="0">
                <a:latin typeface="Book Antiqua" panose="02040602050305030304" pitchFamily="18" charset="0"/>
              </a:rPr>
              <a:t>•1884-1889 – Studies law and economics at Universities of </a:t>
            </a:r>
          </a:p>
          <a:p>
            <a:r>
              <a:rPr lang="en-US" sz="1600" dirty="0" smtClean="0">
                <a:latin typeface="Book Antiqua" panose="02040602050305030304" pitchFamily="18" charset="0"/>
              </a:rPr>
              <a:t>Heidelberg</a:t>
            </a:r>
            <a:r>
              <a:rPr lang="en-US" sz="1600" dirty="0">
                <a:latin typeface="Book Antiqua" panose="02040602050305030304" pitchFamily="18" charset="0"/>
              </a:rPr>
              <a:t>, Berlin &amp; Gottingen.</a:t>
            </a:r>
          </a:p>
          <a:p>
            <a:endParaRPr lang="en-US" sz="600" dirty="0">
              <a:latin typeface="Book Antiqua" panose="02040602050305030304" pitchFamily="18" charset="0"/>
            </a:endParaRPr>
          </a:p>
          <a:p>
            <a:r>
              <a:rPr lang="en-US" sz="1600" dirty="0">
                <a:latin typeface="Book Antiqua" panose="02040602050305030304" pitchFamily="18" charset="0"/>
              </a:rPr>
              <a:t>• 1886 – Passes bar exam.</a:t>
            </a:r>
          </a:p>
          <a:p>
            <a:endParaRPr lang="en-US" sz="600" dirty="0">
              <a:latin typeface="Book Antiqua" panose="02040602050305030304" pitchFamily="18" charset="0"/>
            </a:endParaRPr>
          </a:p>
          <a:p>
            <a:r>
              <a:rPr lang="en-US" sz="1600" dirty="0">
                <a:latin typeface="Book Antiqua" panose="02040602050305030304" pitchFamily="18" charset="0"/>
              </a:rPr>
              <a:t>• 1889 – Receives Ph.D.</a:t>
            </a:r>
          </a:p>
          <a:p>
            <a:endParaRPr lang="en-US" sz="600" dirty="0">
              <a:latin typeface="Book Antiqua" panose="02040602050305030304" pitchFamily="18" charset="0"/>
            </a:endParaRPr>
          </a:p>
          <a:p>
            <a:r>
              <a:rPr lang="en-US" sz="1600" dirty="0">
                <a:latin typeface="Book Antiqua" panose="02040602050305030304" pitchFamily="18" charset="0"/>
              </a:rPr>
              <a:t>• 1893 – Marries Marianne </a:t>
            </a:r>
            <a:r>
              <a:rPr lang="en-US" sz="1600" dirty="0" err="1">
                <a:latin typeface="Book Antiqua" panose="02040602050305030304" pitchFamily="18" charset="0"/>
              </a:rPr>
              <a:t>Schnitger</a:t>
            </a:r>
            <a:r>
              <a:rPr lang="en-US" sz="1600" dirty="0">
                <a:latin typeface="Book Antiqua" panose="02040602050305030304" pitchFamily="18" charset="0"/>
              </a:rPr>
              <a:t>, a distant cousin, moves out </a:t>
            </a:r>
            <a:r>
              <a:rPr lang="en-US" sz="1600" dirty="0" smtClean="0">
                <a:latin typeface="Book Antiqua" panose="02040602050305030304" pitchFamily="18" charset="0"/>
              </a:rPr>
              <a:t>of </a:t>
            </a:r>
            <a:r>
              <a:rPr lang="en-US" sz="1600" dirty="0">
                <a:latin typeface="Book Antiqua" panose="02040602050305030304" pitchFamily="18" charset="0"/>
              </a:rPr>
              <a:t>his parent’s home.</a:t>
            </a:r>
          </a:p>
          <a:p>
            <a:endParaRPr lang="en-US" sz="600" dirty="0">
              <a:latin typeface="Book Antiqua" panose="02040602050305030304" pitchFamily="18" charset="0"/>
            </a:endParaRPr>
          </a:p>
          <a:p>
            <a:r>
              <a:rPr lang="en-US" sz="1600" dirty="0">
                <a:latin typeface="Book Antiqua" panose="02040602050305030304" pitchFamily="18" charset="0"/>
              </a:rPr>
              <a:t>•1894-1896 – Teaches economics, first at Freiburg, then at </a:t>
            </a:r>
          </a:p>
          <a:p>
            <a:r>
              <a:rPr lang="en-US" sz="1600" dirty="0">
                <a:latin typeface="Book Antiqua" panose="02040602050305030304" pitchFamily="18" charset="0"/>
              </a:rPr>
              <a:t>Heidelberg. </a:t>
            </a:r>
            <a:endParaRPr lang="en-US" sz="1600" dirty="0" smtClean="0">
              <a:latin typeface="Book Antiqua" panose="02040602050305030304" pitchFamily="18" charset="0"/>
            </a:endParaRPr>
          </a:p>
          <a:p>
            <a:endParaRPr lang="en-US" sz="600" dirty="0">
              <a:latin typeface="Book Antiqua" panose="02040602050305030304" pitchFamily="18" charset="0"/>
            </a:endParaRPr>
          </a:p>
          <a:p>
            <a:r>
              <a:rPr lang="en-US" sz="1600" dirty="0" smtClean="0">
                <a:latin typeface="Book Antiqua" panose="02040602050305030304" pitchFamily="18" charset="0"/>
              </a:rPr>
              <a:t>• </a:t>
            </a:r>
            <a:r>
              <a:rPr lang="en-US" sz="1600" dirty="0">
                <a:latin typeface="Book Antiqua" panose="02040602050305030304" pitchFamily="18" charset="0"/>
              </a:rPr>
              <a:t>1897 – Suffers </a:t>
            </a:r>
            <a:r>
              <a:rPr lang="en-US" sz="1600" dirty="0" smtClean="0">
                <a:latin typeface="Book Antiqua" panose="02040602050305030304" pitchFamily="18" charset="0"/>
              </a:rPr>
              <a:t>mental emotional </a:t>
            </a:r>
            <a:r>
              <a:rPr lang="en-US" sz="1600" dirty="0">
                <a:latin typeface="Book Antiqua" panose="02040602050305030304" pitchFamily="18" charset="0"/>
              </a:rPr>
              <a:t>breakdown after confrontation </a:t>
            </a:r>
            <a:r>
              <a:rPr lang="en-US" sz="1600" dirty="0" smtClean="0">
                <a:latin typeface="Book Antiqua" panose="02040602050305030304" pitchFamily="18" charset="0"/>
              </a:rPr>
              <a:t>with </a:t>
            </a:r>
            <a:r>
              <a:rPr lang="en-US" sz="1600" dirty="0">
                <a:latin typeface="Book Antiqua" panose="02040602050305030304" pitchFamily="18" charset="0"/>
              </a:rPr>
              <a:t>his father and his subsequent death</a:t>
            </a:r>
            <a:r>
              <a:rPr lang="en-US" sz="1600" dirty="0" smtClean="0">
                <a:latin typeface="Book Antiqua" panose="02040602050305030304" pitchFamily="18" charset="0"/>
              </a:rPr>
              <a:t>.</a:t>
            </a:r>
          </a:p>
          <a:p>
            <a:endParaRPr lang="en-US" sz="600" dirty="0" smtClean="0">
              <a:latin typeface="Book Antiqua" panose="02040602050305030304" pitchFamily="18" charset="0"/>
            </a:endParaRPr>
          </a:p>
          <a:p>
            <a:r>
              <a:rPr lang="en-US" sz="1600" dirty="0">
                <a:latin typeface="Book Antiqua" panose="02040602050305030304" pitchFamily="18" charset="0"/>
              </a:rPr>
              <a:t>• 1897-1903 – Deals with emotional distress, visiting spas and sanitariums</a:t>
            </a:r>
            <a:r>
              <a:rPr lang="en-US" sz="1600" dirty="0" smtClean="0">
                <a:latin typeface="Book Antiqua" panose="02040602050305030304" pitchFamily="18" charset="0"/>
              </a:rPr>
              <a:t>.</a:t>
            </a:r>
            <a:endParaRPr lang="en-US" sz="1600" dirty="0">
              <a:latin typeface="Book Antiqua" panose="02040602050305030304" pitchFamily="18" charset="0"/>
            </a:endParaRPr>
          </a:p>
        </p:txBody>
      </p:sp>
      <p:sp>
        <p:nvSpPr>
          <p:cNvPr id="3" name="TextBox 2"/>
          <p:cNvSpPr txBox="1"/>
          <p:nvPr/>
        </p:nvSpPr>
        <p:spPr>
          <a:xfrm>
            <a:off x="8015288" y="528644"/>
            <a:ext cx="3443288" cy="5724644"/>
          </a:xfrm>
          <a:prstGeom prst="rect">
            <a:avLst/>
          </a:prstGeom>
          <a:noFill/>
        </p:spPr>
        <p:txBody>
          <a:bodyPr wrap="square" rtlCol="0">
            <a:spAutoFit/>
          </a:bodyPr>
          <a:lstStyle/>
          <a:p>
            <a:r>
              <a:rPr lang="en-US" sz="1600" dirty="0" smtClean="0">
                <a:latin typeface="Book Antiqua" panose="02040602050305030304" pitchFamily="18" charset="0"/>
              </a:rPr>
              <a:t>• </a:t>
            </a:r>
            <a:r>
              <a:rPr lang="en-US" sz="1600" dirty="0">
                <a:latin typeface="Book Antiqua" panose="02040602050305030304" pitchFamily="18" charset="0"/>
              </a:rPr>
              <a:t>1904 – Resumes intellectual life </a:t>
            </a:r>
            <a:r>
              <a:rPr lang="en-US" sz="1600" dirty="0" smtClean="0">
                <a:latin typeface="Book Antiqua" panose="02040602050305030304" pitchFamily="18" charset="0"/>
              </a:rPr>
              <a:t>&amp; </a:t>
            </a:r>
            <a:r>
              <a:rPr lang="en-US" sz="1600" dirty="0">
                <a:latin typeface="Book Antiqua" panose="02040602050305030304" pitchFamily="18" charset="0"/>
              </a:rPr>
              <a:t>productivity, publishing</a:t>
            </a:r>
          </a:p>
          <a:p>
            <a:r>
              <a:rPr lang="en-US" sz="1600" dirty="0" smtClean="0">
                <a:latin typeface="Book Antiqua" panose="02040602050305030304" pitchFamily="18" charset="0"/>
              </a:rPr>
              <a:t>essays </a:t>
            </a:r>
            <a:r>
              <a:rPr lang="en-US" sz="1600" dirty="0">
                <a:latin typeface="Book Antiqua" panose="02040602050305030304" pitchFamily="18" charset="0"/>
              </a:rPr>
              <a:t>on The Protestant Ethic and the Spirit of Capitalism.</a:t>
            </a:r>
          </a:p>
          <a:p>
            <a:endParaRPr lang="en-US" sz="600" dirty="0">
              <a:latin typeface="Book Antiqua" panose="02040602050305030304" pitchFamily="18" charset="0"/>
            </a:endParaRPr>
          </a:p>
          <a:p>
            <a:r>
              <a:rPr lang="en-US" sz="1600" dirty="0">
                <a:latin typeface="Book Antiqua" panose="02040602050305030304" pitchFamily="18" charset="0"/>
              </a:rPr>
              <a:t>• 1905 – </a:t>
            </a:r>
            <a:r>
              <a:rPr lang="en-US" sz="1600" dirty="0" smtClean="0">
                <a:latin typeface="Book Antiqua" panose="02040602050305030304" pitchFamily="18" charset="0"/>
              </a:rPr>
              <a:t>Visits </a:t>
            </a:r>
            <a:r>
              <a:rPr lang="en-US" sz="1600" dirty="0">
                <a:latin typeface="Book Antiqua" panose="02040602050305030304" pitchFamily="18" charset="0"/>
              </a:rPr>
              <a:t>World’s Fair in St Louis, gives invited lecture</a:t>
            </a:r>
            <a:r>
              <a:rPr lang="en-US" sz="1600" dirty="0" smtClean="0">
                <a:latin typeface="Book Antiqua" panose="02040602050305030304" pitchFamily="18" charset="0"/>
              </a:rPr>
              <a:t>, becomes familiar </a:t>
            </a:r>
            <a:r>
              <a:rPr lang="en-US" sz="1600" dirty="0">
                <a:latin typeface="Book Antiqua" panose="02040602050305030304" pitchFamily="18" charset="0"/>
              </a:rPr>
              <a:t>with America.</a:t>
            </a:r>
          </a:p>
          <a:p>
            <a:endParaRPr lang="en-US" sz="600" dirty="0">
              <a:latin typeface="Book Antiqua" panose="02040602050305030304" pitchFamily="18" charset="0"/>
            </a:endParaRPr>
          </a:p>
          <a:p>
            <a:r>
              <a:rPr lang="en-US" sz="1600" dirty="0">
                <a:latin typeface="Book Antiqua" panose="02040602050305030304" pitchFamily="18" charset="0"/>
              </a:rPr>
              <a:t>• 1906 – Begins work on what will become his monumental </a:t>
            </a:r>
          </a:p>
          <a:p>
            <a:r>
              <a:rPr lang="en-US" sz="1600" dirty="0" smtClean="0">
                <a:latin typeface="Book Antiqua" panose="02040602050305030304" pitchFamily="18" charset="0"/>
              </a:rPr>
              <a:t>studies </a:t>
            </a:r>
            <a:r>
              <a:rPr lang="en-US" sz="1600" dirty="0">
                <a:latin typeface="Book Antiqua" panose="02040602050305030304" pitchFamily="18" charset="0"/>
              </a:rPr>
              <a:t>of world religions.</a:t>
            </a:r>
          </a:p>
          <a:p>
            <a:endParaRPr lang="en-US" sz="600" dirty="0">
              <a:latin typeface="Book Antiqua" panose="02040602050305030304" pitchFamily="18" charset="0"/>
            </a:endParaRPr>
          </a:p>
          <a:p>
            <a:r>
              <a:rPr lang="en-US" sz="1600" dirty="0">
                <a:latin typeface="Book Antiqua" panose="02040602050305030304" pitchFamily="18" charset="0"/>
              </a:rPr>
              <a:t>• 1914 – </a:t>
            </a:r>
            <a:r>
              <a:rPr lang="en-US" sz="1600" dirty="0" smtClean="0">
                <a:latin typeface="Book Antiqua" panose="02040602050305030304" pitchFamily="18" charset="0"/>
              </a:rPr>
              <a:t>In Great </a:t>
            </a:r>
            <a:r>
              <a:rPr lang="en-US" sz="1600" dirty="0">
                <a:latin typeface="Book Antiqua" panose="02040602050305030304" pitchFamily="18" charset="0"/>
              </a:rPr>
              <a:t>War (WW I) volunteers for </a:t>
            </a:r>
            <a:r>
              <a:rPr lang="en-US" sz="1600" dirty="0" smtClean="0">
                <a:latin typeface="Book Antiqua" panose="02040602050305030304" pitchFamily="18" charset="0"/>
              </a:rPr>
              <a:t>medical </a:t>
            </a:r>
            <a:r>
              <a:rPr lang="en-US" sz="1600" dirty="0">
                <a:latin typeface="Book Antiqua" panose="02040602050305030304" pitchFamily="18" charset="0"/>
              </a:rPr>
              <a:t>service as hospital administrator.</a:t>
            </a:r>
          </a:p>
          <a:p>
            <a:endParaRPr lang="en-US" sz="600" dirty="0">
              <a:latin typeface="Book Antiqua" panose="02040602050305030304" pitchFamily="18" charset="0"/>
            </a:endParaRPr>
          </a:p>
          <a:p>
            <a:r>
              <a:rPr lang="en-US" sz="1600" dirty="0">
                <a:latin typeface="Book Antiqua" panose="02040602050305030304" pitchFamily="18" charset="0"/>
              </a:rPr>
              <a:t>•1918 – Resumes teaching, </a:t>
            </a:r>
            <a:r>
              <a:rPr lang="en-US" sz="1600" dirty="0" smtClean="0">
                <a:latin typeface="Book Antiqua" panose="02040602050305030304" pitchFamily="18" charset="0"/>
              </a:rPr>
              <a:t>works </a:t>
            </a:r>
            <a:r>
              <a:rPr lang="en-US" sz="1600" dirty="0">
                <a:latin typeface="Book Antiqua" panose="02040602050305030304" pitchFamily="18" charset="0"/>
              </a:rPr>
              <a:t>on </a:t>
            </a:r>
            <a:r>
              <a:rPr lang="en-US" sz="1600" dirty="0" smtClean="0">
                <a:latin typeface="Book Antiqua" panose="02040602050305030304" pitchFamily="18" charset="0"/>
              </a:rPr>
              <a:t>the Weimar </a:t>
            </a:r>
            <a:r>
              <a:rPr lang="en-US" sz="1600" dirty="0">
                <a:latin typeface="Book Antiqua" panose="02040602050305030304" pitchFamily="18" charset="0"/>
              </a:rPr>
              <a:t>Constitution as Germany transitions to representative </a:t>
            </a:r>
            <a:r>
              <a:rPr lang="en-US" sz="1600" dirty="0" smtClean="0">
                <a:latin typeface="Book Antiqua" panose="02040602050305030304" pitchFamily="18" charset="0"/>
              </a:rPr>
              <a:t>government</a:t>
            </a:r>
            <a:r>
              <a:rPr lang="en-US" sz="1600" dirty="0">
                <a:latin typeface="Book Antiqua" panose="02040602050305030304" pitchFamily="18" charset="0"/>
              </a:rPr>
              <a:t>.</a:t>
            </a:r>
          </a:p>
          <a:p>
            <a:endParaRPr lang="en-US" sz="600" dirty="0">
              <a:latin typeface="Book Antiqua" panose="02040602050305030304" pitchFamily="18" charset="0"/>
            </a:endParaRPr>
          </a:p>
          <a:p>
            <a:r>
              <a:rPr lang="en-US" sz="1600" dirty="0">
                <a:latin typeface="Book Antiqua" panose="02040602050305030304" pitchFamily="18" charset="0"/>
              </a:rPr>
              <a:t>•1920 – Dies of the Spanish flu, survived by wife Marianne, who </a:t>
            </a:r>
            <a:r>
              <a:rPr lang="en-US" sz="1600" dirty="0" smtClean="0">
                <a:latin typeface="Book Antiqua" panose="02040602050305030304" pitchFamily="18" charset="0"/>
              </a:rPr>
              <a:t>becomes </a:t>
            </a:r>
            <a:r>
              <a:rPr lang="en-US" sz="1600" dirty="0">
                <a:latin typeface="Book Antiqua" panose="02040602050305030304" pitchFamily="18" charset="0"/>
              </a:rPr>
              <a:t>literary/intellectual executor</a:t>
            </a:r>
          </a:p>
        </p:txBody>
      </p:sp>
    </p:spTree>
    <p:extLst>
      <p:ext uri="{BB962C8B-B14F-4D97-AF65-F5344CB8AC3E}">
        <p14:creationId xmlns:p14="http://schemas.microsoft.com/office/powerpoint/2010/main" val="580861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45700884"/>
              </p:ext>
            </p:extLst>
          </p:nvPr>
        </p:nvGraphicFramePr>
        <p:xfrm>
          <a:off x="1974850" y="600075"/>
          <a:ext cx="8243888" cy="5656263"/>
        </p:xfrm>
        <a:graphic>
          <a:graphicData uri="http://schemas.openxmlformats.org/presentationml/2006/ole">
            <mc:AlternateContent xmlns:mc="http://schemas.openxmlformats.org/markup-compatibility/2006">
              <mc:Choice xmlns:v="urn:schemas-microsoft-com:vml" Requires="v">
                <p:oleObj spid="_x0000_s4246" name="Document" r:id="rId3" imgW="8243869" imgH="5655962" progId="Word.Document.8">
                  <p:embed/>
                </p:oleObj>
              </mc:Choice>
              <mc:Fallback>
                <p:oleObj name="Document" r:id="rId3" imgW="8243869" imgH="5655962" progId="Word.Document.8">
                  <p:embed/>
                  <p:pic>
                    <p:nvPicPr>
                      <p:cNvPr id="0" name=""/>
                      <p:cNvPicPr/>
                      <p:nvPr/>
                    </p:nvPicPr>
                    <p:blipFill>
                      <a:blip r:embed="rId4"/>
                      <a:stretch>
                        <a:fillRect/>
                      </a:stretch>
                    </p:blipFill>
                    <p:spPr>
                      <a:xfrm>
                        <a:off x="1974850" y="600075"/>
                        <a:ext cx="8243888" cy="5656263"/>
                      </a:xfrm>
                      <a:prstGeom prst="rect">
                        <a:avLst/>
                      </a:prstGeom>
                    </p:spPr>
                  </p:pic>
                </p:oleObj>
              </mc:Fallback>
            </mc:AlternateContent>
          </a:graphicData>
        </a:graphic>
      </p:graphicFrame>
    </p:spTree>
    <p:extLst>
      <p:ext uri="{BB962C8B-B14F-4D97-AF65-F5344CB8AC3E}">
        <p14:creationId xmlns:p14="http://schemas.microsoft.com/office/powerpoint/2010/main" val="2820574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key-values.com/wp-content/uploads/2015/03/300x180xpfeil-verstehen-300x180.png.pagespeed.ic.XcK_poXKY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491" y="1557621"/>
            <a:ext cx="2857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leichte-sprache.org/images/nicht_versteh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079" y="1728593"/>
            <a:ext cx="6048375"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506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6571" y="426999"/>
            <a:ext cx="7850400" cy="4251988"/>
          </a:xfrm>
          <a:prstGeom prst="rect">
            <a:avLst/>
          </a:prstGeom>
        </p:spPr>
      </p:pic>
      <p:pic>
        <p:nvPicPr>
          <p:cNvPr id="2" name="Picture 1"/>
          <p:cNvPicPr>
            <a:picLocks noChangeAspect="1"/>
          </p:cNvPicPr>
          <p:nvPr/>
        </p:nvPicPr>
        <p:blipFill>
          <a:blip r:embed="rId4"/>
          <a:stretch>
            <a:fillRect/>
          </a:stretch>
        </p:blipFill>
        <p:spPr>
          <a:xfrm>
            <a:off x="7515617" y="2956011"/>
            <a:ext cx="4308954" cy="3227556"/>
          </a:xfrm>
          <a:prstGeom prst="rect">
            <a:avLst/>
          </a:prstGeom>
        </p:spPr>
      </p:pic>
    </p:spTree>
    <p:extLst>
      <p:ext uri="{BB962C8B-B14F-4D97-AF65-F5344CB8AC3E}">
        <p14:creationId xmlns:p14="http://schemas.microsoft.com/office/powerpoint/2010/main" val="194620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00186088"/>
              </p:ext>
            </p:extLst>
          </p:nvPr>
        </p:nvGraphicFramePr>
        <p:xfrm>
          <a:off x="1423981" y="157163"/>
          <a:ext cx="9434520" cy="5969927"/>
        </p:xfrm>
        <a:graphic>
          <a:graphicData uri="http://schemas.openxmlformats.org/presentationml/2006/ole">
            <mc:AlternateContent xmlns:mc="http://schemas.openxmlformats.org/markup-compatibility/2006">
              <mc:Choice xmlns:v="urn:schemas-microsoft-com:vml" Requires="v">
                <p:oleObj spid="_x0000_s22640" name="Document" r:id="rId3" imgW="8243869" imgH="4778393" progId="Word.Document.12">
                  <p:embed/>
                </p:oleObj>
              </mc:Choice>
              <mc:Fallback>
                <p:oleObj name="Document" r:id="rId3" imgW="8243869" imgH="4778393" progId="Word.Document.12">
                  <p:embed/>
                  <p:pic>
                    <p:nvPicPr>
                      <p:cNvPr id="0" name=""/>
                      <p:cNvPicPr/>
                      <p:nvPr/>
                    </p:nvPicPr>
                    <p:blipFill>
                      <a:blip r:embed="rId4"/>
                      <a:stretch>
                        <a:fillRect/>
                      </a:stretch>
                    </p:blipFill>
                    <p:spPr>
                      <a:xfrm>
                        <a:off x="1423981" y="157163"/>
                        <a:ext cx="9434520" cy="5969927"/>
                      </a:xfrm>
                      <a:prstGeom prst="rect">
                        <a:avLst/>
                      </a:prstGeom>
                    </p:spPr>
                  </p:pic>
                </p:oleObj>
              </mc:Fallback>
            </mc:AlternateContent>
          </a:graphicData>
        </a:graphic>
      </p:graphicFrame>
    </p:spTree>
    <p:extLst>
      <p:ext uri="{BB962C8B-B14F-4D97-AF65-F5344CB8AC3E}">
        <p14:creationId xmlns:p14="http://schemas.microsoft.com/office/powerpoint/2010/main" val="2166243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914650" y="9286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Book Antiqua" panose="02040602050305030304" pitchFamily="18" charset="0"/>
              </a:rPr>
              <a:t>DIAGRAM V</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Book Antiqua" panose="02040602050305030304" pitchFamily="18" charset="0"/>
              </a:rPr>
              <a:t>  </a:t>
            </a:r>
            <a:endParaRPr kumimoji="0" lang="en-US" altLang="en-US" sz="32100" b="1" i="0" u="none" strike="noStrike" cap="none" normalizeH="0" baseline="0" smtClean="0">
              <a:ln>
                <a:noFill/>
              </a:ln>
              <a:solidFill>
                <a:schemeClr val="tx1"/>
              </a:solidFill>
              <a:effectLst/>
              <a:latin typeface="Book Antiqua" panose="02040602050305030304" pitchFamily="18" charset="0"/>
            </a:endParaRPr>
          </a:p>
        </p:txBody>
      </p:sp>
      <p:pic>
        <p:nvPicPr>
          <p:cNvPr id="23554" name="Picture 2" descr="http://web.pdx.edu/%7Etothm/Manuscripts/Diagram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4650" y="928687"/>
            <a:ext cx="5715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15350" y="744020"/>
            <a:ext cx="1214438" cy="369332"/>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7415213" y="4685227"/>
            <a:ext cx="3786188" cy="523220"/>
          </a:xfrm>
          <a:prstGeom prst="rect">
            <a:avLst/>
          </a:prstGeom>
          <a:noFill/>
        </p:spPr>
        <p:txBody>
          <a:bodyPr wrap="square" rtlCol="0">
            <a:spAutoFit/>
          </a:bodyPr>
          <a:lstStyle/>
          <a:p>
            <a:r>
              <a:rPr lang="en-US" sz="2800" dirty="0" smtClean="0"/>
              <a:t>THAT DON’T COLLIDE….</a:t>
            </a:r>
            <a:endParaRPr lang="en-US" sz="2800" dirty="0"/>
          </a:p>
        </p:txBody>
      </p:sp>
      <p:sp>
        <p:nvSpPr>
          <p:cNvPr id="5" name="TextBox 4"/>
          <p:cNvSpPr txBox="1"/>
          <p:nvPr/>
        </p:nvSpPr>
        <p:spPr>
          <a:xfrm>
            <a:off x="1957388" y="928687"/>
            <a:ext cx="3857625" cy="523220"/>
          </a:xfrm>
          <a:prstGeom prst="rect">
            <a:avLst/>
          </a:prstGeom>
          <a:noFill/>
        </p:spPr>
        <p:txBody>
          <a:bodyPr wrap="square" rtlCol="0">
            <a:spAutoFit/>
          </a:bodyPr>
          <a:lstStyle/>
          <a:p>
            <a:r>
              <a:rPr lang="en-US" sz="2800" dirty="0" smtClean="0"/>
              <a:t>HOW DO WE EXPLAIN?</a:t>
            </a:r>
            <a:endParaRPr lang="en-US" sz="2800" dirty="0"/>
          </a:p>
        </p:txBody>
      </p:sp>
      <p:sp>
        <p:nvSpPr>
          <p:cNvPr id="7" name="TextBox 6"/>
          <p:cNvSpPr txBox="1"/>
          <p:nvPr/>
        </p:nvSpPr>
        <p:spPr>
          <a:xfrm>
            <a:off x="3267076" y="1863889"/>
            <a:ext cx="3371850" cy="800219"/>
          </a:xfrm>
          <a:prstGeom prst="rect">
            <a:avLst/>
          </a:prstGeom>
          <a:noFill/>
        </p:spPr>
        <p:txBody>
          <a:bodyPr wrap="square" rtlCol="0">
            <a:spAutoFit/>
          </a:bodyPr>
          <a:lstStyle/>
          <a:p>
            <a:r>
              <a:rPr lang="en-US" dirty="0" smtClean="0"/>
              <a:t>TWO </a:t>
            </a:r>
            <a:r>
              <a:rPr lang="en-US" sz="2800" dirty="0" smtClean="0"/>
              <a:t>ATOMS</a:t>
            </a:r>
            <a:r>
              <a:rPr lang="en-US" dirty="0" smtClean="0"/>
              <a:t> on a POTENTIAL </a:t>
            </a:r>
          </a:p>
          <a:p>
            <a:r>
              <a:rPr lang="en-US" dirty="0" smtClean="0"/>
              <a:t>COLLISION COURSE….</a:t>
            </a:r>
            <a:endParaRPr lang="en-US" dirty="0"/>
          </a:p>
        </p:txBody>
      </p:sp>
    </p:spTree>
    <p:extLst>
      <p:ext uri="{BB962C8B-B14F-4D97-AF65-F5344CB8AC3E}">
        <p14:creationId xmlns:p14="http://schemas.microsoft.com/office/powerpoint/2010/main" val="1823085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eb.pdx.edu/%7Etothm/Manuscripts/Diagram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4650" y="928687"/>
            <a:ext cx="5715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67076" y="1863889"/>
            <a:ext cx="3548062" cy="800219"/>
          </a:xfrm>
          <a:prstGeom prst="rect">
            <a:avLst/>
          </a:prstGeom>
          <a:noFill/>
        </p:spPr>
        <p:txBody>
          <a:bodyPr wrap="square" rtlCol="0">
            <a:spAutoFit/>
          </a:bodyPr>
          <a:lstStyle/>
          <a:p>
            <a:r>
              <a:rPr lang="en-US" dirty="0" smtClean="0"/>
              <a:t>TWO </a:t>
            </a:r>
            <a:r>
              <a:rPr lang="en-US" sz="2800" dirty="0" smtClean="0"/>
              <a:t>CYCLISTS</a:t>
            </a:r>
            <a:r>
              <a:rPr lang="en-US" dirty="0" smtClean="0"/>
              <a:t> on a POTENTIAL </a:t>
            </a:r>
          </a:p>
          <a:p>
            <a:r>
              <a:rPr lang="en-US" dirty="0" smtClean="0"/>
              <a:t>COLLISION COURSE….</a:t>
            </a:r>
            <a:endParaRPr lang="en-US" dirty="0"/>
          </a:p>
        </p:txBody>
      </p:sp>
      <p:sp>
        <p:nvSpPr>
          <p:cNvPr id="5" name="TextBox 4"/>
          <p:cNvSpPr txBox="1"/>
          <p:nvPr/>
        </p:nvSpPr>
        <p:spPr>
          <a:xfrm>
            <a:off x="1957388" y="928687"/>
            <a:ext cx="3857625" cy="523220"/>
          </a:xfrm>
          <a:prstGeom prst="rect">
            <a:avLst/>
          </a:prstGeom>
          <a:noFill/>
        </p:spPr>
        <p:txBody>
          <a:bodyPr wrap="square" rtlCol="0">
            <a:spAutoFit/>
          </a:bodyPr>
          <a:lstStyle/>
          <a:p>
            <a:r>
              <a:rPr lang="en-US" sz="2800" dirty="0" smtClean="0"/>
              <a:t>HOW DO WE EXPLAIN?</a:t>
            </a:r>
            <a:endParaRPr lang="en-US" sz="2800" dirty="0"/>
          </a:p>
        </p:txBody>
      </p:sp>
      <p:sp>
        <p:nvSpPr>
          <p:cNvPr id="7" name="TextBox 6"/>
          <p:cNvSpPr txBox="1"/>
          <p:nvPr/>
        </p:nvSpPr>
        <p:spPr>
          <a:xfrm>
            <a:off x="7415216" y="4681746"/>
            <a:ext cx="3786188" cy="523220"/>
          </a:xfrm>
          <a:prstGeom prst="rect">
            <a:avLst/>
          </a:prstGeom>
          <a:noFill/>
        </p:spPr>
        <p:txBody>
          <a:bodyPr wrap="square" rtlCol="0">
            <a:spAutoFit/>
          </a:bodyPr>
          <a:lstStyle/>
          <a:p>
            <a:r>
              <a:rPr lang="en-US" sz="2800" dirty="0" smtClean="0"/>
              <a:t>THAT DON’T COLLIDE….</a:t>
            </a:r>
            <a:endParaRPr lang="en-US" sz="2800" dirty="0"/>
          </a:p>
        </p:txBody>
      </p:sp>
    </p:spTree>
    <p:extLst>
      <p:ext uri="{BB962C8B-B14F-4D97-AF65-F5344CB8AC3E}">
        <p14:creationId xmlns:p14="http://schemas.microsoft.com/office/powerpoint/2010/main" val="1960650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0" y="622301"/>
            <a:ext cx="8559800" cy="5613845"/>
          </a:xfrm>
          <a:prstGeom prst="rect">
            <a:avLst/>
          </a:prstGeom>
        </p:spPr>
        <p:txBody>
          <a:bodyPr wrap="square">
            <a:spAutoFit/>
          </a:bodyPr>
          <a:lstStyle/>
          <a:p>
            <a:pPr algn="ctr">
              <a:lnSpc>
                <a:spcPct val="115000"/>
              </a:lnSpc>
            </a:pPr>
            <a:r>
              <a:rPr lang="en-US" sz="2400" b="1" dirty="0">
                <a:latin typeface="Book Antiqua" panose="02040602050305030304" pitchFamily="18" charset="0"/>
                <a:ea typeface="Calibri" panose="020F0502020204030204" pitchFamily="34" charset="0"/>
                <a:cs typeface="Times New Roman" panose="02020603050405020304" pitchFamily="18" charset="0"/>
              </a:rPr>
              <a:t>EMERGENCE or “SIMULTANEOUS DISCOVERY”</a:t>
            </a:r>
            <a:br>
              <a:rPr lang="en-US" sz="2400" b="1" dirty="0">
                <a:latin typeface="Book Antiqua" panose="02040602050305030304" pitchFamily="18" charset="0"/>
                <a:ea typeface="Calibri" panose="020F0502020204030204" pitchFamily="34" charset="0"/>
                <a:cs typeface="Times New Roman" panose="02020603050405020304" pitchFamily="18" charset="0"/>
              </a:rPr>
            </a:br>
            <a:r>
              <a:rPr lang="en-US" sz="1400" b="1" dirty="0">
                <a:latin typeface="Book Antiqua" panose="02040602050305030304" pitchFamily="18" charset="0"/>
                <a:ea typeface="Calibri" panose="020F0502020204030204" pitchFamily="34" charset="0"/>
                <a:cs typeface="Times New Roman" panose="02020603050405020304" pitchFamily="18" charset="0"/>
              </a:rPr>
              <a:t>(Late 19</a:t>
            </a:r>
            <a:r>
              <a:rPr lang="en-US" sz="1400" b="1" baseline="30000" dirty="0">
                <a:latin typeface="Book Antiqua" panose="02040602050305030304" pitchFamily="18" charset="0"/>
                <a:ea typeface="Calibri" panose="020F0502020204030204" pitchFamily="34" charset="0"/>
                <a:cs typeface="Times New Roman" panose="02020603050405020304" pitchFamily="18" charset="0"/>
              </a:rPr>
              <a:t>th</a:t>
            </a:r>
            <a:r>
              <a:rPr lang="en-US" sz="1400" b="1" dirty="0">
                <a:latin typeface="Book Antiqua" panose="02040602050305030304" pitchFamily="18" charset="0"/>
                <a:ea typeface="Calibri" panose="020F0502020204030204" pitchFamily="34" charset="0"/>
                <a:cs typeface="Times New Roman" panose="02020603050405020304" pitchFamily="18" charset="0"/>
              </a:rPr>
              <a:t> – early 20</a:t>
            </a:r>
            <a:r>
              <a:rPr lang="en-US" sz="1400" b="1" baseline="30000" dirty="0">
                <a:latin typeface="Book Antiqua" panose="02040602050305030304" pitchFamily="18" charset="0"/>
                <a:ea typeface="Calibri" panose="020F0502020204030204" pitchFamily="34" charset="0"/>
                <a:cs typeface="Times New Roman" panose="02020603050405020304" pitchFamily="18" charset="0"/>
              </a:rPr>
              <a:t>th</a:t>
            </a:r>
            <a:r>
              <a:rPr lang="en-US" sz="1400" b="1" dirty="0">
                <a:latin typeface="Book Antiqua" panose="02040602050305030304" pitchFamily="18" charset="0"/>
                <a:ea typeface="Calibri" panose="020F0502020204030204" pitchFamily="34" charset="0"/>
                <a:cs typeface="Times New Roman" panose="02020603050405020304" pitchFamily="18" charset="0"/>
              </a:rPr>
              <a:t> Centuries</a:t>
            </a:r>
            <a:r>
              <a:rPr lang="en-US" sz="1400" b="1" dirty="0" smtClean="0">
                <a:latin typeface="Book Antiqua" panose="02040602050305030304" pitchFamily="18" charset="0"/>
                <a:ea typeface="Calibri" panose="020F0502020204030204" pitchFamily="34" charset="0"/>
                <a:cs typeface="Times New Roman" panose="02020603050405020304" pitchFamily="18" charset="0"/>
              </a:rPr>
              <a:t>)</a:t>
            </a:r>
            <a:br>
              <a:rPr lang="en-US" sz="1400" b="1" dirty="0" smtClean="0">
                <a:latin typeface="Book Antiqua" panose="02040602050305030304" pitchFamily="18" charset="0"/>
                <a:ea typeface="Calibri" panose="020F0502020204030204" pitchFamily="34" charset="0"/>
                <a:cs typeface="Times New Roman" panose="02020603050405020304" pitchFamily="18" charset="0"/>
              </a:rPr>
            </a:b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algn="ctr">
              <a:lnSpc>
                <a:spcPct val="115000"/>
              </a:lnSpc>
            </a:pPr>
            <a:r>
              <a:rPr lang="en-US" sz="1200" b="1" dirty="0">
                <a:latin typeface="Book Antiqua" panose="02040602050305030304" pitchFamily="18" charset="0"/>
                <a:ea typeface="Calibri" panose="020F0502020204030204" pitchFamily="34" charset="0"/>
                <a:cs typeface="Times New Roman" panose="02020603050405020304" pitchFamily="18" charset="0"/>
              </a:rPr>
              <a:t> </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WEBER – </a:t>
            </a:r>
            <a:r>
              <a:rPr lang="en-US" b="1" i="1" dirty="0">
                <a:latin typeface="Book Antiqua" panose="02040602050305030304" pitchFamily="18" charset="0"/>
                <a:ea typeface="Calibri" panose="020F0502020204030204" pitchFamily="34" charset="0"/>
                <a:cs typeface="Times New Roman" panose="02020603050405020304" pitchFamily="18" charset="0"/>
              </a:rPr>
              <a:t>verstehen</a:t>
            </a:r>
            <a:br>
              <a:rPr lang="en-US" b="1" i="1" dirty="0">
                <a:latin typeface="Book Antiqua" panose="02040602050305030304" pitchFamily="18" charset="0"/>
                <a:ea typeface="Calibri" panose="020F0502020204030204" pitchFamily="34" charset="0"/>
                <a:cs typeface="Times New Roman" panose="02020603050405020304" pitchFamily="18" charset="0"/>
              </a:rPr>
            </a:br>
            <a:r>
              <a:rPr lang="en-US" b="1" i="1" dirty="0">
                <a:latin typeface="Book Antiqua" panose="02040602050305030304" pitchFamily="18" charset="0"/>
                <a:ea typeface="Calibri" panose="020F0502020204030204" pitchFamily="34" charset="0"/>
                <a:cs typeface="Times New Roman" panose="02020603050405020304" pitchFamily="18" charset="0"/>
              </a:rPr>
              <a:t>                  </a:t>
            </a:r>
            <a:r>
              <a:rPr lang="en-US" b="1" dirty="0">
                <a:latin typeface="Book Antiqua" panose="02040602050305030304" pitchFamily="18" charset="0"/>
                <a:ea typeface="Calibri" panose="020F0502020204030204" pitchFamily="34" charset="0"/>
                <a:cs typeface="Times New Roman" panose="02020603050405020304" pitchFamily="18" charset="0"/>
              </a:rPr>
              <a:t>(subjective, interpretive understanding)</a:t>
            </a:r>
            <a:endParaRPr lang="en-US"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1000" b="1" dirty="0">
                <a:latin typeface="Book Antiqua" panose="02040602050305030304" pitchFamily="18"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GIDDINGS – consciousness of kind</a:t>
            </a:r>
            <a:endParaRPr lang="en-US"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1000" b="1" dirty="0">
                <a:latin typeface="Book Antiqua" panose="02040602050305030304" pitchFamily="18"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THOMAS – definition of the situation</a:t>
            </a:r>
            <a:endParaRPr lang="en-US"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1000" b="1" dirty="0">
                <a:latin typeface="Book Antiqua" panose="02040602050305030304" pitchFamily="18"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COOLEY – sympathetic introspection &amp; the looking glass self</a:t>
            </a:r>
            <a:endParaRPr lang="en-US"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1000" b="1" dirty="0">
                <a:latin typeface="Book Antiqua" panose="02040602050305030304" pitchFamily="18"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MEAD – significant other, generalized other, role-taking, role-playing, </a:t>
            </a:r>
            <a:r>
              <a:rPr lang="en-US" b="1" dirty="0" smtClean="0">
                <a:latin typeface="Book Antiqua" panose="02040602050305030304" pitchFamily="18" charset="0"/>
                <a:ea typeface="Calibri" panose="020F0502020204030204" pitchFamily="34" charset="0"/>
                <a:cs typeface="Times New Roman" panose="02020603050405020304" pitchFamily="18" charset="0"/>
              </a:rPr>
              <a:t>self-referential </a:t>
            </a:r>
            <a:r>
              <a:rPr lang="en-US" b="1" dirty="0">
                <a:latin typeface="Book Antiqua" panose="02040602050305030304" pitchFamily="18" charset="0"/>
                <a:ea typeface="Calibri" panose="020F0502020204030204" pitchFamily="34" charset="0"/>
                <a:cs typeface="Times New Roman" panose="02020603050405020304" pitchFamily="18" charset="0"/>
              </a:rPr>
              <a:t>symbol, mind and minding, internal </a:t>
            </a:r>
            <a:r>
              <a:rPr lang="en-US" b="1" dirty="0" smtClean="0">
                <a:latin typeface="Book Antiqua" panose="02040602050305030304" pitchFamily="18" charset="0"/>
                <a:ea typeface="Calibri" panose="020F0502020204030204" pitchFamily="34" charset="0"/>
                <a:cs typeface="Times New Roman" panose="02020603050405020304" pitchFamily="18" charset="0"/>
              </a:rPr>
              <a:t>conversation</a:t>
            </a:r>
            <a:endParaRPr lang="en-US"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1000" b="1" dirty="0">
                <a:latin typeface="Book Antiqua" panose="02040602050305030304" pitchFamily="18"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DUBOIS – double-consciousness</a:t>
            </a:r>
            <a:endParaRPr lang="en-US"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1000" b="1" dirty="0">
                <a:latin typeface="Book Antiqua" panose="02040602050305030304" pitchFamily="18"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SCHUTZ – “We” relationship, the natural attitude of the wide-awake </a:t>
            </a:r>
            <a:br>
              <a:rPr lang="en-US" b="1" dirty="0">
                <a:latin typeface="Book Antiqua" panose="02040602050305030304" pitchFamily="18" charset="0"/>
                <a:ea typeface="Calibri" panose="020F0502020204030204" pitchFamily="34" charset="0"/>
                <a:cs typeface="Times New Roman" panose="02020603050405020304" pitchFamily="18" charset="0"/>
              </a:rPr>
            </a:br>
            <a:r>
              <a:rPr lang="en-US" b="1" dirty="0">
                <a:latin typeface="Book Antiqua" panose="02040602050305030304" pitchFamily="18" charset="0"/>
                <a:ea typeface="Calibri" panose="020F0502020204030204" pitchFamily="34" charset="0"/>
                <a:cs typeface="Times New Roman" panose="02020603050405020304" pitchFamily="18" charset="0"/>
              </a:rPr>
              <a:t>                      fully functioning adult </a:t>
            </a:r>
            <a:r>
              <a:rPr lang="en-US" sz="1400" b="1" dirty="0">
                <a:latin typeface="Book Antiqua" panose="02040602050305030304" pitchFamily="18" charset="0"/>
                <a:ea typeface="Calibri" panose="020F0502020204030204" pitchFamily="34" charset="0"/>
                <a:cs typeface="Times New Roman" panose="02020603050405020304" pitchFamily="18" charset="0"/>
              </a:rPr>
              <a:t/>
            </a:r>
            <a:br>
              <a:rPr lang="en-US" sz="1400" b="1" dirty="0">
                <a:latin typeface="Book Antiqua" panose="02040602050305030304" pitchFamily="18" charset="0"/>
                <a:ea typeface="Calibri" panose="020F0502020204030204" pitchFamily="34" charset="0"/>
                <a:cs typeface="Times New Roman" panose="02020603050405020304" pitchFamily="18" charset="0"/>
              </a:rPr>
            </a:br>
            <a:endParaRPr lang="en-US" sz="11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749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4100" y="577835"/>
            <a:ext cx="7213600" cy="5489964"/>
          </a:xfrm>
          <a:prstGeom prst="rect">
            <a:avLst/>
          </a:prstGeom>
        </p:spPr>
        <p:txBody>
          <a:bodyPr wrap="square">
            <a:spAutoFit/>
          </a:bodyPr>
          <a:lstStyle/>
          <a:p>
            <a:pPr>
              <a:lnSpc>
                <a:spcPct val="115000"/>
              </a:lnSpc>
            </a:pPr>
            <a:r>
              <a:rPr lang="en-US" sz="2400" b="1" dirty="0" smtClean="0">
                <a:latin typeface="Book Antiqua" panose="02040602050305030304" pitchFamily="18" charset="0"/>
                <a:ea typeface="Calibri" panose="020F0502020204030204" pitchFamily="34" charset="0"/>
                <a:cs typeface="Times New Roman" panose="02020603050405020304" pitchFamily="18" charset="0"/>
              </a:rPr>
              <a:t>Additions from </a:t>
            </a:r>
            <a:br>
              <a:rPr lang="en-US" sz="2400" b="1" dirty="0" smtClean="0">
                <a:latin typeface="Book Antiqua" panose="02040602050305030304" pitchFamily="18" charset="0"/>
                <a:ea typeface="Calibri" panose="020F0502020204030204" pitchFamily="34" charset="0"/>
                <a:cs typeface="Times New Roman" panose="02020603050405020304" pitchFamily="18" charset="0"/>
              </a:rPr>
            </a:br>
            <a:r>
              <a:rPr lang="en-US" sz="2400" b="1" dirty="0" smtClean="0">
                <a:latin typeface="Book Antiqua" panose="02040602050305030304" pitchFamily="18" charset="0"/>
                <a:ea typeface="Calibri" panose="020F0502020204030204" pitchFamily="34" charset="0"/>
                <a:cs typeface="Times New Roman" panose="02020603050405020304" pitchFamily="18" charset="0"/>
              </a:rPr>
              <a:t>MODERN </a:t>
            </a:r>
            <a:r>
              <a:rPr lang="en-US" sz="2400" b="1" dirty="0">
                <a:latin typeface="Book Antiqua" panose="02040602050305030304" pitchFamily="18" charset="0"/>
                <a:ea typeface="Calibri" panose="020F0502020204030204" pitchFamily="34" charset="0"/>
                <a:cs typeface="Times New Roman" panose="02020603050405020304" pitchFamily="18" charset="0"/>
              </a:rPr>
              <a:t>NEURO-PSYCHOLOGY:</a:t>
            </a:r>
            <a:endParaRPr lang="en-US" sz="16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700" b="1" dirty="0">
                <a:latin typeface="Book Antiqua" panose="02040602050305030304" pitchFamily="18" charset="0"/>
                <a:ea typeface="Calibri" panose="020F0502020204030204" pitchFamily="34" charset="0"/>
                <a:cs typeface="Times New Roman" panose="02020603050405020304" pitchFamily="18" charset="0"/>
              </a:rPr>
              <a:t/>
            </a:r>
            <a:br>
              <a:rPr lang="en-US" sz="700" b="1" dirty="0">
                <a:latin typeface="Book Antiqua" panose="02040602050305030304" pitchFamily="18" charset="0"/>
                <a:ea typeface="Calibri" panose="020F0502020204030204" pitchFamily="34" charset="0"/>
                <a:cs typeface="Times New Roman" panose="02020603050405020304" pitchFamily="18" charset="0"/>
              </a:rPr>
            </a:br>
            <a:r>
              <a:rPr lang="en-US" b="1" dirty="0">
                <a:latin typeface="Book Antiqua" panose="02040602050305030304" pitchFamily="18" charset="0"/>
                <a:ea typeface="Calibri" panose="020F0502020204030204" pitchFamily="34" charset="0"/>
                <a:cs typeface="Times New Roman" panose="02020603050405020304" pitchFamily="18" charset="0"/>
              </a:rPr>
              <a:t>Mirror Neurons: </a:t>
            </a:r>
            <a:r>
              <a:rPr lang="en-US" dirty="0">
                <a:latin typeface="Book Antiqua" panose="02040602050305030304" pitchFamily="18" charset="0"/>
                <a:ea typeface="Calibri" panose="020F0502020204030204" pitchFamily="34" charset="0"/>
                <a:cs typeface="Times New Roman" panose="02020603050405020304" pitchFamily="18" charset="0"/>
              </a:rPr>
              <a:t>Neurons that fire both when an animal acts and when the animal observes the same action performed by an Other. The neuron “mirrors” the behavior of the Other as though the observer were itself acting. Neuroscientists have argued that mirror neuron systems in the human brain help us understand the actions and intentions of other people.</a:t>
            </a:r>
            <a:br>
              <a:rPr lang="en-US" dirty="0">
                <a:latin typeface="Book Antiqua" panose="02040602050305030304" pitchFamily="18" charset="0"/>
                <a:ea typeface="Calibri" panose="020F0502020204030204" pitchFamily="34" charset="0"/>
                <a:cs typeface="Times New Roman" panose="02020603050405020304" pitchFamily="18" charset="0"/>
              </a:rPr>
            </a:br>
            <a:endParaRPr lang="en-US" sz="16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Book Antiqua" panose="02040602050305030304" pitchFamily="18" charset="0"/>
                <a:ea typeface="Calibri" panose="020F0502020204030204" pitchFamily="34" charset="0"/>
                <a:cs typeface="Times New Roman" panose="02020603050405020304" pitchFamily="18" charset="0"/>
              </a:rPr>
              <a:t>Theory of Mind: </a:t>
            </a:r>
            <a:r>
              <a:rPr lang="en-US" dirty="0">
                <a:latin typeface="Book Antiqua" panose="02040602050305030304" pitchFamily="18" charset="0"/>
                <a:ea typeface="Calibri" panose="020F0502020204030204" pitchFamily="34" charset="0"/>
                <a:cs typeface="Times New Roman" panose="02020603050405020304" pitchFamily="18" charset="0"/>
              </a:rPr>
              <a:t> The ability to attribute mental states – beliefs, intents, desires, pretending, knowledge, etc. – to oneself and others and to understand that others have beliefs, desires, and intentions that are different than one’s own. Having a theory of mind allows one to attribute these mental states to others, to predict or explain their actions, and to posit their intentions. This capacity seems to lacking in autistic persons.</a:t>
            </a:r>
            <a:endParaRPr lang="en-US" sz="16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378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16095764"/>
              </p:ext>
            </p:extLst>
          </p:nvPr>
        </p:nvGraphicFramePr>
        <p:xfrm>
          <a:off x="1895475" y="714375"/>
          <a:ext cx="8401050" cy="5429250"/>
        </p:xfrm>
        <a:graphic>
          <a:graphicData uri="http://schemas.openxmlformats.org/presentationml/2006/ole">
            <mc:AlternateContent xmlns:mc="http://schemas.openxmlformats.org/markup-compatibility/2006">
              <mc:Choice xmlns:v="urn:schemas-microsoft-com:vml" Requires="v">
                <p:oleObj spid="_x0000_s26722" name="Document" r:id="rId3" imgW="8400380" imgH="5429550" progId="Word.Document.8">
                  <p:embed/>
                </p:oleObj>
              </mc:Choice>
              <mc:Fallback>
                <p:oleObj name="Document" r:id="rId3" imgW="8400380" imgH="5429550" progId="Word.Document.8">
                  <p:embed/>
                  <p:pic>
                    <p:nvPicPr>
                      <p:cNvPr id="0" name=""/>
                      <p:cNvPicPr/>
                      <p:nvPr/>
                    </p:nvPicPr>
                    <p:blipFill>
                      <a:blip r:embed="rId4"/>
                      <a:stretch>
                        <a:fillRect/>
                      </a:stretch>
                    </p:blipFill>
                    <p:spPr>
                      <a:xfrm>
                        <a:off x="1895475" y="714375"/>
                        <a:ext cx="8401050" cy="5429250"/>
                      </a:xfrm>
                      <a:prstGeom prst="rect">
                        <a:avLst/>
                      </a:prstGeom>
                    </p:spPr>
                  </p:pic>
                </p:oleObj>
              </mc:Fallback>
            </mc:AlternateContent>
          </a:graphicData>
        </a:graphic>
      </p:graphicFrame>
    </p:spTree>
    <p:extLst>
      <p:ext uri="{BB962C8B-B14F-4D97-AF65-F5344CB8AC3E}">
        <p14:creationId xmlns:p14="http://schemas.microsoft.com/office/powerpoint/2010/main" val="2620043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3123" y="1028343"/>
            <a:ext cx="8981162" cy="4832092"/>
          </a:xfrm>
          <a:prstGeom prst="rect">
            <a:avLst/>
          </a:prstGeom>
        </p:spPr>
        <p:txBody>
          <a:bodyPr wrap="square">
            <a:spAutoFit/>
          </a:bodyPr>
          <a:lstStyle/>
          <a:p>
            <a:r>
              <a:rPr lang="en-US" sz="2400" b="1" dirty="0">
                <a:latin typeface="Book Antiqua" panose="02040602050305030304" pitchFamily="18" charset="0"/>
              </a:rPr>
              <a:t>Interpretative Sociology (</a:t>
            </a:r>
            <a:r>
              <a:rPr lang="en-US" sz="2400" b="1" i="1" dirty="0" err="1">
                <a:latin typeface="Book Antiqua" panose="02040602050305030304" pitchFamily="18" charset="0"/>
              </a:rPr>
              <a:t>verstehende</a:t>
            </a:r>
            <a:r>
              <a:rPr lang="en-US" sz="2400" b="1" i="1" dirty="0">
                <a:latin typeface="Book Antiqua" panose="02040602050305030304" pitchFamily="18" charset="0"/>
              </a:rPr>
              <a:t> </a:t>
            </a:r>
            <a:r>
              <a:rPr lang="en-US" sz="2400" b="1" i="1" dirty="0" err="1" smtClean="0">
                <a:latin typeface="Book Antiqua" panose="02040602050305030304" pitchFamily="18" charset="0"/>
              </a:rPr>
              <a:t>Soziologie</a:t>
            </a:r>
            <a:r>
              <a:rPr lang="en-US" sz="2400" b="1" dirty="0" smtClean="0">
                <a:latin typeface="Book Antiqua" panose="02040602050305030304" pitchFamily="18" charset="0"/>
              </a:rPr>
              <a:t>)</a:t>
            </a:r>
            <a:br>
              <a:rPr lang="en-US" sz="2400" b="1" dirty="0" smtClean="0">
                <a:latin typeface="Book Antiqua" panose="02040602050305030304" pitchFamily="18" charset="0"/>
              </a:rPr>
            </a:br>
            <a:r>
              <a:rPr lang="en-US" sz="2400" b="1" dirty="0" smtClean="0">
                <a:latin typeface="Book Antiqua" panose="02040602050305030304" pitchFamily="18" charset="0"/>
              </a:rPr>
              <a:t> </a:t>
            </a:r>
            <a:r>
              <a:rPr lang="en-US" sz="2000" dirty="0" smtClean="0">
                <a:latin typeface="Book Antiqua" panose="02040602050305030304" pitchFamily="18" charset="0"/>
              </a:rPr>
              <a:t/>
            </a:r>
            <a:br>
              <a:rPr lang="en-US" sz="2000" dirty="0" smtClean="0">
                <a:latin typeface="Book Antiqua" panose="02040602050305030304" pitchFamily="18" charset="0"/>
              </a:rPr>
            </a:br>
            <a:r>
              <a:rPr lang="en-US" sz="2000" dirty="0" smtClean="0">
                <a:latin typeface="Book Antiqua" panose="02040602050305030304" pitchFamily="18" charset="0"/>
              </a:rPr>
              <a:t>The </a:t>
            </a:r>
            <a:r>
              <a:rPr lang="en-US" sz="2000" dirty="0">
                <a:latin typeface="Book Antiqua" panose="02040602050305030304" pitchFamily="18" charset="0"/>
              </a:rPr>
              <a:t>study of society that concentrates on the meanings people associate to their social world</a:t>
            </a:r>
            <a:r>
              <a:rPr lang="en-US" sz="2000" dirty="0" smtClean="0">
                <a:latin typeface="Book Antiqua" panose="02040602050305030304" pitchFamily="18" charset="0"/>
              </a:rPr>
              <a:t>. </a:t>
            </a:r>
            <a:r>
              <a:rPr lang="en-US" sz="2000" dirty="0">
                <a:latin typeface="Book Antiqua" panose="02040602050305030304" pitchFamily="18" charset="0"/>
              </a:rPr>
              <a:t>Interpretative society strives to show that reality is constructed by people themselves in their daily lives</a:t>
            </a:r>
            <a:r>
              <a:rPr lang="en-US" sz="2000" dirty="0" smtClean="0">
                <a:latin typeface="Book Antiqua" panose="02040602050305030304" pitchFamily="18" charset="0"/>
              </a:rPr>
              <a:t>. </a:t>
            </a:r>
            <a:r>
              <a:rPr lang="en-US" sz="2000" dirty="0">
                <a:latin typeface="Book Antiqua" panose="02040602050305030304" pitchFamily="18" charset="0"/>
              </a:rPr>
              <a:t>It roughly translates to "Meaningful Understanding" or putting yourself in the shoes of others to see things from their perspective. </a:t>
            </a:r>
            <a:endParaRPr lang="en-US" sz="2000" dirty="0" smtClean="0">
              <a:latin typeface="Book Antiqua" panose="02040602050305030304" pitchFamily="18" charset="0"/>
            </a:endParaRPr>
          </a:p>
          <a:p>
            <a:endParaRPr lang="en-US" sz="2000" dirty="0">
              <a:latin typeface="Book Antiqua" panose="02040602050305030304" pitchFamily="18" charset="0"/>
            </a:endParaRPr>
          </a:p>
          <a:p>
            <a:r>
              <a:rPr lang="en-US" sz="2000" dirty="0" smtClean="0">
                <a:latin typeface="Book Antiqua" panose="02040602050305030304" pitchFamily="18" charset="0"/>
              </a:rPr>
              <a:t>Interpretive </a:t>
            </a:r>
            <a:r>
              <a:rPr lang="en-US" sz="2000" dirty="0">
                <a:latin typeface="Book Antiqua" panose="02040602050305030304" pitchFamily="18" charset="0"/>
              </a:rPr>
              <a:t>sociology differs from scientific sociology (or positivist)in three ways. 1- Interpretive sociology deals with the meaning attached to behavior, unlike scientific sociology which focuses on action. 2- Interpretive sociology sees reality as being constructed by people, unlike scientific sociology which sees an objective reality "out there". 3- Interpretive sociology relies on qualitative data, unlike scientific sociology which tends to make use of quantitative data</a:t>
            </a:r>
            <a:r>
              <a:rPr lang="en-US" sz="2000" dirty="0" smtClean="0">
                <a:latin typeface="Book Antiqua" panose="02040602050305030304" pitchFamily="18" charset="0"/>
              </a:rPr>
              <a:t>.</a:t>
            </a:r>
            <a:endParaRPr lang="en-US" sz="2000" dirty="0">
              <a:latin typeface="Book Antiqua" panose="02040602050305030304" pitchFamily="18" charset="0"/>
            </a:endParaRPr>
          </a:p>
        </p:txBody>
      </p:sp>
    </p:spTree>
    <p:extLst>
      <p:ext uri="{BB962C8B-B14F-4D97-AF65-F5344CB8AC3E}">
        <p14:creationId xmlns:p14="http://schemas.microsoft.com/office/powerpoint/2010/main" val="1201380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476" y="1731641"/>
            <a:ext cx="10029824" cy="4401205"/>
          </a:xfrm>
          <a:prstGeom prst="rect">
            <a:avLst/>
          </a:prstGeom>
        </p:spPr>
        <p:txBody>
          <a:bodyPr wrap="square">
            <a:spAutoFit/>
          </a:bodyPr>
          <a:lstStyle/>
          <a:p>
            <a:r>
              <a:rPr lang="en-US" sz="2000" i="1" dirty="0" smtClean="0">
                <a:latin typeface="Book Antiqua" panose="02040602050305030304" pitchFamily="18" charset="0"/>
              </a:rPr>
              <a:t>The Protestant Ethic and the Spirit of Capitalism </a:t>
            </a:r>
            <a:r>
              <a:rPr lang="en-US" sz="2000" dirty="0" smtClean="0">
                <a:latin typeface="Book Antiqua" panose="02040602050305030304" pitchFamily="18" charset="0"/>
              </a:rPr>
              <a:t>(original - 1904 to 1905)</a:t>
            </a:r>
          </a:p>
          <a:p>
            <a:r>
              <a:rPr lang="en-US" sz="2000" i="1" dirty="0" smtClean="0">
                <a:latin typeface="Book Antiqua" panose="02040602050305030304" pitchFamily="18" charset="0"/>
              </a:rPr>
              <a:t>From Max Weber: Essays in Sociology </a:t>
            </a:r>
            <a:r>
              <a:rPr lang="en-US" sz="2000" dirty="0" smtClean="0">
                <a:latin typeface="Book Antiqua" panose="02040602050305030304" pitchFamily="18" charset="0"/>
              </a:rPr>
              <a:t>(translation - 1947) </a:t>
            </a:r>
          </a:p>
          <a:p>
            <a:r>
              <a:rPr lang="en-US" sz="2000" i="1" dirty="0" smtClean="0">
                <a:latin typeface="Book Antiqua" panose="02040602050305030304" pitchFamily="18" charset="0"/>
              </a:rPr>
              <a:t>The Theory of Social and Economic Organization </a:t>
            </a:r>
            <a:r>
              <a:rPr lang="en-US" sz="2000" dirty="0" smtClean="0">
                <a:latin typeface="Book Antiqua" panose="02040602050305030304" pitchFamily="18" charset="0"/>
              </a:rPr>
              <a:t>(original - 1915?)</a:t>
            </a:r>
          </a:p>
          <a:p>
            <a:r>
              <a:rPr lang="en-US" sz="2000" i="1" dirty="0" smtClean="0">
                <a:latin typeface="Book Antiqua" panose="02040602050305030304" pitchFamily="18" charset="0"/>
              </a:rPr>
              <a:t>Max Weber on the Methodology of the Social Sciences </a:t>
            </a:r>
            <a:r>
              <a:rPr lang="en-US" sz="2000" dirty="0" smtClean="0">
                <a:latin typeface="Book Antiqua" panose="02040602050305030304" pitchFamily="18" charset="0"/>
              </a:rPr>
              <a:t>(translation 1949)</a:t>
            </a:r>
          </a:p>
          <a:p>
            <a:r>
              <a:rPr lang="en-US" sz="2000" i="1" dirty="0" smtClean="0">
                <a:latin typeface="Book Antiqua" panose="02040602050305030304" pitchFamily="18" charset="0"/>
              </a:rPr>
              <a:t>General Economic History - The Social Causes of the Decay of Ancient </a:t>
            </a:r>
            <a:r>
              <a:rPr lang="en-US" sz="2000" i="1" dirty="0" err="1" smtClean="0">
                <a:latin typeface="Book Antiqua" panose="02040602050305030304" pitchFamily="18" charset="0"/>
              </a:rPr>
              <a:t>Civilisation</a:t>
            </a:r>
            <a:r>
              <a:rPr lang="en-US" sz="2000" i="1" dirty="0" smtClean="0">
                <a:latin typeface="Book Antiqua" panose="02040602050305030304" pitchFamily="18" charset="0"/>
              </a:rPr>
              <a:t> </a:t>
            </a:r>
          </a:p>
          <a:p>
            <a:r>
              <a:rPr lang="en-US" sz="2000" i="1" dirty="0" smtClean="0">
                <a:latin typeface="Book Antiqua" panose="02040602050305030304" pitchFamily="18" charset="0"/>
              </a:rPr>
              <a:t>The Religion of China: Confucianism and Taoism </a:t>
            </a:r>
            <a:r>
              <a:rPr lang="en-US" sz="2000" dirty="0" smtClean="0">
                <a:latin typeface="Book Antiqua" panose="02040602050305030304" pitchFamily="18" charset="0"/>
              </a:rPr>
              <a:t>(translation - 1951)</a:t>
            </a:r>
          </a:p>
          <a:p>
            <a:r>
              <a:rPr lang="en-US" sz="2000" i="1" dirty="0" smtClean="0">
                <a:latin typeface="Book Antiqua" panose="02040602050305030304" pitchFamily="18" charset="0"/>
              </a:rPr>
              <a:t>Ancient Judaism </a:t>
            </a:r>
            <a:r>
              <a:rPr lang="en-US" sz="2000" dirty="0" smtClean="0">
                <a:latin typeface="Book Antiqua" panose="02040602050305030304" pitchFamily="18" charset="0"/>
              </a:rPr>
              <a:t>(original 1917-1920, translation - 1952)</a:t>
            </a:r>
          </a:p>
          <a:p>
            <a:r>
              <a:rPr lang="en-US" sz="2000" i="1" dirty="0" smtClean="0">
                <a:latin typeface="Book Antiqua" panose="02040602050305030304" pitchFamily="18" charset="0"/>
              </a:rPr>
              <a:t>Max Weber on Law in Economy and Society </a:t>
            </a:r>
            <a:r>
              <a:rPr lang="en-US" sz="2000" dirty="0" smtClean="0">
                <a:latin typeface="Book Antiqua" panose="02040602050305030304" pitchFamily="18" charset="0"/>
              </a:rPr>
              <a:t>(translation - 1954)</a:t>
            </a:r>
          </a:p>
          <a:p>
            <a:r>
              <a:rPr lang="en-US" sz="2000" i="1" dirty="0" smtClean="0">
                <a:latin typeface="Book Antiqua" panose="02040602050305030304" pitchFamily="18" charset="0"/>
              </a:rPr>
              <a:t>The City </a:t>
            </a:r>
            <a:r>
              <a:rPr lang="en-US" sz="2000" dirty="0" smtClean="0">
                <a:latin typeface="Book Antiqua" panose="02040602050305030304" pitchFamily="18" charset="0"/>
              </a:rPr>
              <a:t>(original - 1921, translation - 1958)</a:t>
            </a:r>
          </a:p>
          <a:p>
            <a:r>
              <a:rPr lang="en-US" sz="2000" i="1" dirty="0" smtClean="0">
                <a:latin typeface="Book Antiqua" panose="02040602050305030304" pitchFamily="18" charset="0"/>
              </a:rPr>
              <a:t>The Religion of India: The Sociology of Hinduism and Buddhism </a:t>
            </a:r>
            <a:r>
              <a:rPr lang="en-US" sz="2000" dirty="0" smtClean="0">
                <a:latin typeface="Book Antiqua" panose="02040602050305030304" pitchFamily="18" charset="0"/>
              </a:rPr>
              <a:t>(translation - 1958)</a:t>
            </a:r>
          </a:p>
          <a:p>
            <a:r>
              <a:rPr lang="en-US" sz="2000" i="1" dirty="0" smtClean="0">
                <a:latin typeface="Book Antiqua" panose="02040602050305030304" pitchFamily="18" charset="0"/>
              </a:rPr>
              <a:t>Rational and Social Foundations of Music </a:t>
            </a:r>
            <a:r>
              <a:rPr lang="en-US" sz="2000" dirty="0" smtClean="0">
                <a:latin typeface="Book Antiqua" panose="02040602050305030304" pitchFamily="18" charset="0"/>
              </a:rPr>
              <a:t>(translation - 1958)</a:t>
            </a:r>
          </a:p>
          <a:p>
            <a:r>
              <a:rPr lang="en-US" sz="2000" i="1" dirty="0" smtClean="0">
                <a:latin typeface="Book Antiqua" panose="02040602050305030304" pitchFamily="18" charset="0"/>
              </a:rPr>
              <a:t>The Three Types of Legitimate Rule </a:t>
            </a:r>
            <a:r>
              <a:rPr lang="en-US" sz="2000" dirty="0" smtClean="0">
                <a:latin typeface="Book Antiqua" panose="02040602050305030304" pitchFamily="18" charset="0"/>
              </a:rPr>
              <a:t>(translation - 1958)</a:t>
            </a:r>
          </a:p>
          <a:p>
            <a:r>
              <a:rPr lang="en-US" sz="2000" i="1" dirty="0" smtClean="0">
                <a:latin typeface="Book Antiqua" panose="02040602050305030304" pitchFamily="18" charset="0"/>
              </a:rPr>
              <a:t>Basic Concepts in Sociology </a:t>
            </a:r>
            <a:r>
              <a:rPr lang="en-US" sz="2000" dirty="0" smtClean="0">
                <a:latin typeface="Book Antiqua" panose="02040602050305030304" pitchFamily="18" charset="0"/>
              </a:rPr>
              <a:t>(translation - 1962)</a:t>
            </a:r>
          </a:p>
          <a:p>
            <a:r>
              <a:rPr lang="en-US" sz="2000" i="1" dirty="0" smtClean="0">
                <a:latin typeface="Book Antiqua" panose="02040602050305030304" pitchFamily="18" charset="0"/>
              </a:rPr>
              <a:t>The Agrarian Sociology of Ancient Civilizations </a:t>
            </a:r>
            <a:r>
              <a:rPr lang="en-US" sz="2000" dirty="0" smtClean="0">
                <a:latin typeface="Book Antiqua" panose="02040602050305030304" pitchFamily="18" charset="0"/>
              </a:rPr>
              <a:t>(translation - 1976)</a:t>
            </a:r>
            <a:endParaRPr lang="en-US" sz="2000" dirty="0">
              <a:latin typeface="Book Antiqua" panose="02040602050305030304" pitchFamily="18" charset="0"/>
            </a:endParaRPr>
          </a:p>
        </p:txBody>
      </p:sp>
      <p:sp>
        <p:nvSpPr>
          <p:cNvPr id="3" name="Rectangle 2"/>
          <p:cNvSpPr/>
          <p:nvPr/>
        </p:nvSpPr>
        <p:spPr>
          <a:xfrm>
            <a:off x="4082232" y="944046"/>
            <a:ext cx="4466287" cy="461665"/>
          </a:xfrm>
          <a:prstGeom prst="rect">
            <a:avLst/>
          </a:prstGeom>
        </p:spPr>
        <p:txBody>
          <a:bodyPr wrap="none">
            <a:spAutoFit/>
          </a:bodyPr>
          <a:lstStyle/>
          <a:p>
            <a:r>
              <a:rPr lang="en-US" sz="2400" dirty="0" smtClean="0">
                <a:latin typeface="Book Antiqua" panose="02040602050305030304" pitchFamily="18" charset="0"/>
              </a:rPr>
              <a:t>Weber’s Works (&amp; translations)</a:t>
            </a:r>
            <a:endParaRPr lang="en-US" sz="2400" dirty="0">
              <a:latin typeface="Book Antiqua" panose="02040602050305030304" pitchFamily="18" charset="0"/>
            </a:endParaRPr>
          </a:p>
        </p:txBody>
      </p:sp>
    </p:spTree>
    <p:extLst>
      <p:ext uri="{BB962C8B-B14F-4D97-AF65-F5344CB8AC3E}">
        <p14:creationId xmlns:p14="http://schemas.microsoft.com/office/powerpoint/2010/main" val="2843519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1478" y="739803"/>
            <a:ext cx="9395792" cy="5716950"/>
          </a:xfrm>
          <a:prstGeom prst="rect">
            <a:avLst/>
          </a:prstGeom>
        </p:spPr>
        <p:txBody>
          <a:bodyPr wrap="square">
            <a:spAutoFit/>
          </a:bodyPr>
          <a:lstStyle/>
          <a:p>
            <a:r>
              <a:rPr lang="en-US" sz="1400" b="1" dirty="0" smtClean="0">
                <a:effectLst/>
                <a:latin typeface="Book Antiqua" panose="02040602050305030304" pitchFamily="18" charset="0"/>
                <a:ea typeface="Times New Roman" panose="02020603050405020304" pitchFamily="18" charset="0"/>
              </a:rPr>
              <a:t> </a:t>
            </a:r>
            <a:endParaRPr lang="en-US" sz="3200" dirty="0" smtClean="0">
              <a:effectLst/>
              <a:latin typeface="Book Antiqua" panose="02040602050305030304" pitchFamily="18" charset="0"/>
              <a:ea typeface="Times New Roman" panose="02020603050405020304" pitchFamily="18" charset="0"/>
            </a:endParaRPr>
          </a:p>
          <a:p>
            <a:r>
              <a:rPr lang="en-US" sz="3200" b="1" i="1" dirty="0" smtClean="0">
                <a:effectLst/>
                <a:latin typeface="Book Antiqua" panose="02040602050305030304" pitchFamily="18" charset="0"/>
                <a:ea typeface="Times New Roman" panose="02020603050405020304" pitchFamily="18" charset="0"/>
              </a:rPr>
              <a:t>VERSTEHEN &amp; SOCIAL ACTION</a:t>
            </a:r>
            <a:endParaRPr lang="en-US" sz="3200" dirty="0" smtClean="0">
              <a:effectLst/>
              <a:latin typeface="Book Antiqua" panose="02040602050305030304" pitchFamily="18" charset="0"/>
              <a:ea typeface="Times New Roman" panose="02020603050405020304" pitchFamily="18" charset="0"/>
            </a:endParaRPr>
          </a:p>
          <a:p>
            <a:r>
              <a:rPr lang="en-US" sz="1050" i="1" dirty="0" smtClean="0">
                <a:effectLst/>
                <a:latin typeface="Book Antiqua" panose="02040602050305030304" pitchFamily="18" charset="0"/>
                <a:ea typeface="Times New Roman" panose="02020603050405020304" pitchFamily="18" charset="0"/>
              </a:rPr>
              <a:t> </a:t>
            </a:r>
            <a:endParaRPr lang="en-US" sz="1050" dirty="0" smtClean="0">
              <a:effectLst/>
              <a:latin typeface="Book Antiqua" panose="02040602050305030304" pitchFamily="18" charset="0"/>
              <a:ea typeface="Times New Roman" panose="02020603050405020304" pitchFamily="18" charset="0"/>
            </a:endParaRPr>
          </a:p>
          <a:p>
            <a:r>
              <a:rPr lang="en-US" sz="1050" i="1" dirty="0" smtClean="0">
                <a:effectLst/>
                <a:latin typeface="Book Antiqua" panose="02040602050305030304" pitchFamily="18" charset="0"/>
                <a:ea typeface="Times New Roman" panose="02020603050405020304" pitchFamily="18" charset="0"/>
              </a:rPr>
              <a:t> </a:t>
            </a:r>
            <a:endParaRPr lang="en-US" sz="1050" dirty="0" smtClean="0">
              <a:effectLst/>
              <a:latin typeface="Book Antiqua" panose="02040602050305030304" pitchFamily="18" charset="0"/>
              <a:ea typeface="Times New Roman" panose="02020603050405020304" pitchFamily="18" charset="0"/>
            </a:endParaRPr>
          </a:p>
          <a:p>
            <a:r>
              <a:rPr lang="en-US" sz="1050" i="1" dirty="0" smtClean="0">
                <a:effectLst/>
                <a:latin typeface="Book Antiqua" panose="02040602050305030304" pitchFamily="18" charset="0"/>
                <a:ea typeface="Times New Roman" panose="02020603050405020304" pitchFamily="18" charset="0"/>
              </a:rPr>
              <a:t> </a:t>
            </a:r>
            <a:endParaRPr lang="en-US" sz="1050" dirty="0" smtClean="0">
              <a:effectLst/>
              <a:latin typeface="Book Antiqua" panose="02040602050305030304" pitchFamily="18" charset="0"/>
              <a:ea typeface="Times New Roman" panose="02020603050405020304" pitchFamily="18" charset="0"/>
            </a:endParaRPr>
          </a:p>
          <a:p>
            <a:pPr>
              <a:lnSpc>
                <a:spcPct val="150000"/>
              </a:lnSpc>
            </a:pPr>
            <a:r>
              <a:rPr lang="en-US" sz="2400" b="1" dirty="0">
                <a:latin typeface="Book Antiqua" panose="02040602050305030304" pitchFamily="18" charset="0"/>
                <a:ea typeface="Times New Roman" panose="02020603050405020304" pitchFamily="18" charset="0"/>
              </a:rPr>
              <a:t>ACTION </a:t>
            </a:r>
            <a:r>
              <a:rPr lang="en-US" sz="2400" b="1" dirty="0" smtClean="0">
                <a:latin typeface="Book Antiqua" panose="02040602050305030304" pitchFamily="18" charset="0"/>
                <a:ea typeface="Times New Roman" panose="02020603050405020304" pitchFamily="18" charset="0"/>
              </a:rPr>
              <a:t>is </a:t>
            </a:r>
            <a:r>
              <a:rPr lang="en-US" sz="2400" b="1" dirty="0">
                <a:latin typeface="Book Antiqua" panose="02040602050305030304" pitchFamily="18" charset="0"/>
                <a:ea typeface="Times New Roman" panose="02020603050405020304" pitchFamily="18" charset="0"/>
              </a:rPr>
              <a:t>SOCIAL INSOFAR </a:t>
            </a:r>
            <a:r>
              <a:rPr lang="en-US" sz="2400" b="1" dirty="0" smtClean="0">
                <a:latin typeface="Book Antiqua" panose="02040602050305030304" pitchFamily="18" charset="0"/>
                <a:ea typeface="Times New Roman" panose="02020603050405020304" pitchFamily="18" charset="0"/>
              </a:rPr>
              <a:t>as, by </a:t>
            </a:r>
            <a:r>
              <a:rPr lang="en-US" sz="2400" b="1" dirty="0">
                <a:latin typeface="Book Antiqua" panose="02040602050305030304" pitchFamily="18" charset="0"/>
                <a:ea typeface="Times New Roman" panose="02020603050405020304" pitchFamily="18" charset="0"/>
              </a:rPr>
              <a:t>VIRTUE </a:t>
            </a:r>
            <a:r>
              <a:rPr lang="en-US" sz="2400" b="1" dirty="0" smtClean="0">
                <a:latin typeface="Book Antiqua" panose="02040602050305030304" pitchFamily="18" charset="0"/>
                <a:ea typeface="Times New Roman" panose="02020603050405020304" pitchFamily="18" charset="0"/>
              </a:rPr>
              <a:t>of the </a:t>
            </a:r>
            <a:r>
              <a:rPr lang="en-US" sz="2400" b="1" dirty="0">
                <a:latin typeface="Book Antiqua" panose="02040602050305030304" pitchFamily="18" charset="0"/>
                <a:ea typeface="Times New Roman" panose="02020603050405020304" pitchFamily="18" charset="0"/>
              </a:rPr>
              <a:t>SUBJECTIVE MEANING ATTACHED </a:t>
            </a:r>
            <a:r>
              <a:rPr lang="en-US" sz="2400" b="1" dirty="0" smtClean="0">
                <a:latin typeface="Book Antiqua" panose="02040602050305030304" pitchFamily="18" charset="0"/>
                <a:ea typeface="Times New Roman" panose="02020603050405020304" pitchFamily="18" charset="0"/>
              </a:rPr>
              <a:t>to it by the </a:t>
            </a:r>
            <a:r>
              <a:rPr lang="en-US" sz="2400" b="1" dirty="0">
                <a:latin typeface="Book Antiqua" panose="02040602050305030304" pitchFamily="18" charset="0"/>
                <a:ea typeface="Times New Roman" panose="02020603050405020304" pitchFamily="18" charset="0"/>
              </a:rPr>
              <a:t>ACTING INDIVIDUAL, </a:t>
            </a:r>
            <a:r>
              <a:rPr lang="en-US" sz="2400" b="1" dirty="0" smtClean="0">
                <a:latin typeface="Book Antiqua" panose="02040602050305030304" pitchFamily="18" charset="0"/>
                <a:ea typeface="Times New Roman" panose="02020603050405020304" pitchFamily="18" charset="0"/>
              </a:rPr>
              <a:t>it </a:t>
            </a:r>
            <a:r>
              <a:rPr lang="en-US" sz="2400" b="1" dirty="0">
                <a:latin typeface="Book Antiqua" panose="02040602050305030304" pitchFamily="18" charset="0"/>
                <a:ea typeface="Times New Roman" panose="02020603050405020304" pitchFamily="18" charset="0"/>
              </a:rPr>
              <a:t>TAKES ACCOUNT </a:t>
            </a:r>
            <a:r>
              <a:rPr lang="en-US" sz="2400" b="1" dirty="0" smtClean="0">
                <a:latin typeface="Book Antiqua" panose="02040602050305030304" pitchFamily="18" charset="0"/>
                <a:ea typeface="Times New Roman" panose="02020603050405020304" pitchFamily="18" charset="0"/>
              </a:rPr>
              <a:t>of the BEHAVIOR of </a:t>
            </a:r>
            <a:r>
              <a:rPr lang="en-US" sz="2400" b="1" dirty="0">
                <a:latin typeface="Book Antiqua" panose="02040602050305030304" pitchFamily="18" charset="0"/>
                <a:ea typeface="Times New Roman" panose="02020603050405020304" pitchFamily="18" charset="0"/>
              </a:rPr>
              <a:t>OTHERS </a:t>
            </a:r>
            <a:r>
              <a:rPr lang="en-US" sz="2400" b="1" dirty="0" smtClean="0">
                <a:latin typeface="Book Antiqua" panose="02040602050305030304" pitchFamily="18" charset="0"/>
                <a:ea typeface="Times New Roman" panose="02020603050405020304" pitchFamily="18" charset="0"/>
              </a:rPr>
              <a:t>and is THEREBY </a:t>
            </a:r>
            <a:r>
              <a:rPr lang="en-US" sz="2400" b="1" dirty="0">
                <a:latin typeface="Book Antiqua" panose="02040602050305030304" pitchFamily="18" charset="0"/>
                <a:ea typeface="Times New Roman" panose="02020603050405020304" pitchFamily="18" charset="0"/>
              </a:rPr>
              <a:t>ORIENTED </a:t>
            </a:r>
            <a:r>
              <a:rPr lang="en-US" sz="2400" b="1" dirty="0" smtClean="0">
                <a:latin typeface="Book Antiqua" panose="02040602050305030304" pitchFamily="18" charset="0"/>
                <a:ea typeface="Times New Roman" panose="02020603050405020304" pitchFamily="18" charset="0"/>
              </a:rPr>
              <a:t>in its COURSE</a:t>
            </a:r>
            <a:r>
              <a:rPr lang="en-US" sz="2400" b="1" dirty="0">
                <a:latin typeface="Book Antiqua" panose="02040602050305030304" pitchFamily="18" charset="0"/>
                <a:ea typeface="Times New Roman" panose="02020603050405020304" pitchFamily="18" charset="0"/>
              </a:rPr>
              <a:t>.</a:t>
            </a:r>
            <a:endParaRPr lang="en-US" sz="2400" dirty="0" smtClean="0">
              <a:effectLst/>
              <a:latin typeface="Book Antiqua" panose="02040602050305030304" pitchFamily="18" charset="0"/>
              <a:ea typeface="Times New Roman" panose="02020603050405020304" pitchFamily="18" charset="0"/>
            </a:endParaRPr>
          </a:p>
          <a:p>
            <a:pPr>
              <a:lnSpc>
                <a:spcPct val="150000"/>
              </a:lnSpc>
            </a:pPr>
            <a:r>
              <a:rPr lang="en-US" sz="1200" b="1" dirty="0">
                <a:latin typeface="Book Antiqua" panose="02040602050305030304" pitchFamily="18" charset="0"/>
                <a:ea typeface="Times New Roman" panose="02020603050405020304" pitchFamily="18" charset="0"/>
              </a:rPr>
              <a:t> </a:t>
            </a:r>
            <a:r>
              <a:rPr lang="en-US" sz="1200" b="1" dirty="0" smtClean="0">
                <a:latin typeface="Book Antiqua" panose="02040602050305030304" pitchFamily="18" charset="0"/>
                <a:ea typeface="Times New Roman" panose="02020603050405020304" pitchFamily="18" charset="0"/>
              </a:rPr>
              <a:t>                                                                                                                                         </a:t>
            </a:r>
            <a:r>
              <a:rPr lang="en-US" sz="2800" b="1" dirty="0" smtClean="0">
                <a:latin typeface="Book Antiqua" panose="02040602050305030304" pitchFamily="18" charset="0"/>
                <a:ea typeface="Times New Roman" panose="02020603050405020304" pitchFamily="18" charset="0"/>
              </a:rPr>
              <a:t>Social Relationship</a:t>
            </a:r>
            <a:endParaRPr lang="en-US" sz="1050" b="1" dirty="0" smtClean="0">
              <a:latin typeface="Book Antiqua" panose="02040602050305030304" pitchFamily="18" charset="0"/>
              <a:ea typeface="Times New Roman" panose="02020603050405020304" pitchFamily="18" charset="0"/>
            </a:endParaRPr>
          </a:p>
          <a:p>
            <a:pPr>
              <a:lnSpc>
                <a:spcPct val="150000"/>
              </a:lnSpc>
            </a:pPr>
            <a:r>
              <a:rPr lang="en-US" sz="2600" b="1" dirty="0" smtClean="0">
                <a:latin typeface="Book Antiqua" panose="02040602050305030304" pitchFamily="18" charset="0"/>
                <a:ea typeface="Times New Roman" panose="02020603050405020304" pitchFamily="18" charset="0"/>
              </a:rPr>
              <a:t>                                   Social interaction →</a:t>
            </a:r>
            <a:endParaRPr lang="en-US" sz="2600" dirty="0" smtClean="0">
              <a:effectLst/>
              <a:latin typeface="Book Antiqua" panose="02040602050305030304" pitchFamily="18" charset="0"/>
              <a:ea typeface="Times New Roman" panose="02020603050405020304" pitchFamily="18" charset="0"/>
            </a:endParaRPr>
          </a:p>
          <a:p>
            <a:pPr>
              <a:lnSpc>
                <a:spcPct val="150000"/>
              </a:lnSpc>
            </a:pPr>
            <a:r>
              <a:rPr lang="en-US" sz="2400" b="1" dirty="0" smtClean="0">
                <a:latin typeface="Book Antiqua" panose="02040602050305030304" pitchFamily="18" charset="0"/>
                <a:ea typeface="Times New Roman" panose="02020603050405020304" pitchFamily="18" charset="0"/>
              </a:rPr>
              <a:t>            Social </a:t>
            </a:r>
            <a:r>
              <a:rPr lang="en-US" sz="2400" b="1" dirty="0">
                <a:latin typeface="Book Antiqua" panose="02040602050305030304" pitchFamily="18" charset="0"/>
                <a:ea typeface="Times New Roman" panose="02020603050405020304" pitchFamily="18" charset="0"/>
              </a:rPr>
              <a:t>Action →</a:t>
            </a:r>
            <a:endParaRPr lang="en-US" sz="2400" dirty="0" smtClean="0">
              <a:effectLst/>
              <a:latin typeface="Book Antiqua" panose="02040602050305030304" pitchFamily="18" charset="0"/>
              <a:ea typeface="Times New Roman" panose="02020603050405020304" pitchFamily="18" charset="0"/>
            </a:endParaRPr>
          </a:p>
          <a:p>
            <a:pPr>
              <a:lnSpc>
                <a:spcPct val="150000"/>
              </a:lnSpc>
            </a:pPr>
            <a:r>
              <a:rPr lang="en-US" b="1" dirty="0">
                <a:latin typeface="Book Antiqua" panose="02040602050305030304" pitchFamily="18" charset="0"/>
                <a:ea typeface="Times New Roman" panose="02020603050405020304" pitchFamily="18" charset="0"/>
              </a:rPr>
              <a:t>								</a:t>
            </a:r>
            <a:endParaRPr lang="en-US" sz="1050" dirty="0">
              <a:effectLst/>
              <a:latin typeface="Book Antiqua" panose="02040602050305030304" pitchFamily="18" charset="0"/>
              <a:ea typeface="Times New Roman" panose="02020603050405020304" pitchFamily="18" charset="0"/>
            </a:endParaRPr>
          </a:p>
        </p:txBody>
      </p:sp>
    </p:spTree>
    <p:extLst>
      <p:ext uri="{BB962C8B-B14F-4D97-AF65-F5344CB8AC3E}">
        <p14:creationId xmlns:p14="http://schemas.microsoft.com/office/powerpoint/2010/main" val="1684549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68210998"/>
              </p:ext>
            </p:extLst>
          </p:nvPr>
        </p:nvGraphicFramePr>
        <p:xfrm>
          <a:off x="1974850" y="400050"/>
          <a:ext cx="8243888" cy="6056313"/>
        </p:xfrm>
        <a:graphic>
          <a:graphicData uri="http://schemas.openxmlformats.org/presentationml/2006/ole">
            <mc:AlternateContent xmlns:mc="http://schemas.openxmlformats.org/markup-compatibility/2006">
              <mc:Choice xmlns:v="urn:schemas-microsoft-com:vml" Requires="v">
                <p:oleObj spid="_x0000_s6279" name="Document" r:id="rId3" imgW="8243869" imgH="6056231" progId="Word.Document.12">
                  <p:embed/>
                </p:oleObj>
              </mc:Choice>
              <mc:Fallback>
                <p:oleObj name="Document" r:id="rId3" imgW="8243869" imgH="6056231" progId="Word.Document.12">
                  <p:embed/>
                  <p:pic>
                    <p:nvPicPr>
                      <p:cNvPr id="0" name=""/>
                      <p:cNvPicPr/>
                      <p:nvPr/>
                    </p:nvPicPr>
                    <p:blipFill>
                      <a:blip r:embed="rId4"/>
                      <a:stretch>
                        <a:fillRect/>
                      </a:stretch>
                    </p:blipFill>
                    <p:spPr>
                      <a:xfrm>
                        <a:off x="1974850" y="400050"/>
                        <a:ext cx="8243888" cy="6056313"/>
                      </a:xfrm>
                      <a:prstGeom prst="rect">
                        <a:avLst/>
                      </a:prstGeom>
                    </p:spPr>
                  </p:pic>
                </p:oleObj>
              </mc:Fallback>
            </mc:AlternateContent>
          </a:graphicData>
        </a:graphic>
      </p:graphicFrame>
    </p:spTree>
    <p:extLst>
      <p:ext uri="{BB962C8B-B14F-4D97-AF65-F5344CB8AC3E}">
        <p14:creationId xmlns:p14="http://schemas.microsoft.com/office/powerpoint/2010/main" val="809815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887" y="165410"/>
            <a:ext cx="11669254" cy="6447263"/>
          </a:xfrm>
          <a:prstGeom prst="rect">
            <a:avLst/>
          </a:prstGeom>
        </p:spPr>
      </p:pic>
      <p:sp>
        <p:nvSpPr>
          <p:cNvPr id="4" name="TextBox 3"/>
          <p:cNvSpPr txBox="1"/>
          <p:nvPr/>
        </p:nvSpPr>
        <p:spPr>
          <a:xfrm>
            <a:off x="4984595" y="6032809"/>
            <a:ext cx="32004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Escher’s “Bond of Union”</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706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physiologus.de/bilder/verste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150" y="303903"/>
            <a:ext cx="3817499" cy="6222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2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7275" y="629198"/>
            <a:ext cx="10286999" cy="5570756"/>
          </a:xfrm>
          <a:prstGeom prst="rect">
            <a:avLst/>
          </a:prstGeom>
        </p:spPr>
        <p:txBody>
          <a:bodyPr wrap="square">
            <a:spAutoFit/>
          </a:bodyPr>
          <a:lstStyle/>
          <a:p>
            <a:r>
              <a:rPr lang="en-US" sz="2200" b="1" dirty="0" smtClean="0">
                <a:latin typeface="Book Antiqua" panose="02040602050305030304" pitchFamily="18" charset="0"/>
              </a:rPr>
              <a:t>The PROBLEM(s) </a:t>
            </a:r>
            <a:r>
              <a:rPr lang="en-US" sz="2200" b="1" dirty="0">
                <a:latin typeface="Book Antiqua" panose="02040602050305030304" pitchFamily="18" charset="0"/>
              </a:rPr>
              <a:t>of </a:t>
            </a:r>
            <a:r>
              <a:rPr lang="en-US" sz="2200" b="1" dirty="0" smtClean="0">
                <a:latin typeface="Book Antiqua" panose="02040602050305030304" pitchFamily="18" charset="0"/>
              </a:rPr>
              <a:t>VERSTEHEN </a:t>
            </a:r>
            <a:r>
              <a:rPr lang="en-US" sz="2200" dirty="0" smtClean="0">
                <a:latin typeface="Book Antiqua" panose="02040602050305030304" pitchFamily="18" charset="0"/>
              </a:rPr>
              <a:t>= subjective</a:t>
            </a:r>
            <a:r>
              <a:rPr lang="en-US" sz="2200" dirty="0">
                <a:latin typeface="Book Antiqua" panose="02040602050305030304" pitchFamily="18" charset="0"/>
              </a:rPr>
              <a:t>, interpretive </a:t>
            </a:r>
            <a:r>
              <a:rPr lang="en-US" sz="2200" dirty="0" smtClean="0">
                <a:latin typeface="Book Antiqua" panose="02040602050305030304" pitchFamily="18" charset="0"/>
              </a:rPr>
              <a:t>understanding</a:t>
            </a:r>
            <a:endParaRPr lang="en-US" sz="2200" dirty="0">
              <a:latin typeface="Book Antiqua" panose="02040602050305030304" pitchFamily="18" charset="0"/>
            </a:endParaRPr>
          </a:p>
          <a:p>
            <a:endParaRPr lang="en-US" sz="2200" dirty="0">
              <a:latin typeface="Book Antiqua" panose="02040602050305030304" pitchFamily="18" charset="0"/>
            </a:endParaRPr>
          </a:p>
          <a:p>
            <a:r>
              <a:rPr lang="en-US" dirty="0">
                <a:latin typeface="Book Antiqua" panose="02040602050305030304" pitchFamily="18" charset="0"/>
              </a:rPr>
              <a:t>(</a:t>
            </a:r>
            <a:r>
              <a:rPr lang="en-US" dirty="0" smtClean="0">
                <a:latin typeface="Book Antiqua" panose="02040602050305030304" pitchFamily="18" charset="0"/>
              </a:rPr>
              <a:t>1) As the EXPERIENTIAL </a:t>
            </a:r>
            <a:r>
              <a:rPr lang="en-US" dirty="0">
                <a:latin typeface="Book Antiqua" panose="02040602050305030304" pitchFamily="18" charset="0"/>
              </a:rPr>
              <a:t>FORM </a:t>
            </a:r>
            <a:r>
              <a:rPr lang="en-US" dirty="0" smtClean="0">
                <a:latin typeface="Book Antiqua" panose="02040602050305030304" pitchFamily="18" charset="0"/>
              </a:rPr>
              <a:t>of </a:t>
            </a:r>
            <a:r>
              <a:rPr lang="en-US" dirty="0">
                <a:latin typeface="Book Antiqua" panose="02040602050305030304" pitchFamily="18" charset="0"/>
              </a:rPr>
              <a:t>COMMON-SENSE </a:t>
            </a:r>
            <a:r>
              <a:rPr lang="en-US" dirty="0" smtClean="0">
                <a:latin typeface="Book Antiqua" panose="02040602050305030304" pitchFamily="18" charset="0"/>
              </a:rPr>
              <a:t>KNOWLEDGE of HUMAN </a:t>
            </a:r>
            <a:r>
              <a:rPr lang="en-US" dirty="0">
                <a:latin typeface="Book Antiqua" panose="02040602050305030304" pitchFamily="18" charset="0"/>
              </a:rPr>
              <a:t>AFFAIRS:</a:t>
            </a:r>
          </a:p>
          <a:p>
            <a:endParaRPr lang="en-US" sz="800" dirty="0">
              <a:latin typeface="Book Antiqua" panose="02040602050305030304" pitchFamily="18" charset="0"/>
            </a:endParaRPr>
          </a:p>
          <a:p>
            <a:r>
              <a:rPr lang="en-US" dirty="0">
                <a:latin typeface="Book Antiqua" panose="02040602050305030304" pitchFamily="18" charset="0"/>
              </a:rPr>
              <a:t>Here verstehen means simply that men and women in daily life interpret their world from the outset as a meaningful one.</a:t>
            </a:r>
          </a:p>
          <a:p>
            <a:endParaRPr lang="en-US" dirty="0">
              <a:latin typeface="Book Antiqua" panose="02040602050305030304" pitchFamily="18" charset="0"/>
            </a:endParaRPr>
          </a:p>
          <a:p>
            <a:r>
              <a:rPr lang="en-US" dirty="0">
                <a:latin typeface="Book Antiqua" panose="02040602050305030304" pitchFamily="18" charset="0"/>
              </a:rPr>
              <a:t>(</a:t>
            </a:r>
            <a:r>
              <a:rPr lang="en-US" dirty="0" smtClean="0">
                <a:latin typeface="Book Antiqua" panose="02040602050305030304" pitchFamily="18" charset="0"/>
              </a:rPr>
              <a:t>2) As an EPISTEMOLOGICAL </a:t>
            </a:r>
            <a:r>
              <a:rPr lang="en-US" dirty="0">
                <a:latin typeface="Book Antiqua" panose="02040602050305030304" pitchFamily="18" charset="0"/>
              </a:rPr>
              <a:t>PROBLEM:</a:t>
            </a:r>
          </a:p>
          <a:p>
            <a:endParaRPr lang="en-US" sz="800" dirty="0">
              <a:latin typeface="Book Antiqua" panose="02040602050305030304" pitchFamily="18" charset="0"/>
            </a:endParaRPr>
          </a:p>
          <a:p>
            <a:r>
              <a:rPr lang="en-US" dirty="0">
                <a:latin typeface="Book Antiqua" panose="02040602050305030304" pitchFamily="18" charset="0"/>
              </a:rPr>
              <a:t>Here verstehen is rooted in what Husserl calls the </a:t>
            </a:r>
            <a:r>
              <a:rPr lang="en-US" i="1" dirty="0" err="1">
                <a:latin typeface="Book Antiqua" panose="02040602050305030304" pitchFamily="18" charset="0"/>
              </a:rPr>
              <a:t>Lebenswelt</a:t>
            </a:r>
            <a:r>
              <a:rPr lang="en-US" dirty="0">
                <a:latin typeface="Book Antiqua" panose="02040602050305030304" pitchFamily="18" charset="0"/>
              </a:rPr>
              <a:t>, the Life-world that encompasses the rich totality of common-sense experience lived through by the individual in his or her concrete existence.</a:t>
            </a:r>
          </a:p>
          <a:p>
            <a:endParaRPr lang="en-US" dirty="0">
              <a:latin typeface="Book Antiqua" panose="02040602050305030304" pitchFamily="18" charset="0"/>
            </a:endParaRPr>
          </a:p>
          <a:p>
            <a:r>
              <a:rPr lang="en-US" dirty="0">
                <a:latin typeface="Book Antiqua" panose="02040602050305030304" pitchFamily="18" charset="0"/>
              </a:rPr>
              <a:t>(</a:t>
            </a:r>
            <a:r>
              <a:rPr lang="en-US" dirty="0" smtClean="0">
                <a:latin typeface="Book Antiqua" panose="02040602050305030304" pitchFamily="18" charset="0"/>
              </a:rPr>
              <a:t>3) As a METHOD </a:t>
            </a:r>
            <a:r>
              <a:rPr lang="en-US" dirty="0">
                <a:latin typeface="Book Antiqua" panose="02040602050305030304" pitchFamily="18" charset="0"/>
              </a:rPr>
              <a:t>PECULIAR TO THE SOCIAL SCIENCES:</a:t>
            </a:r>
          </a:p>
          <a:p>
            <a:endParaRPr lang="en-US" sz="800" dirty="0">
              <a:latin typeface="Book Antiqua" panose="02040602050305030304" pitchFamily="18" charset="0"/>
            </a:endParaRPr>
          </a:p>
          <a:p>
            <a:r>
              <a:rPr lang="en-US" dirty="0">
                <a:latin typeface="Book Antiqua" panose="02040602050305030304" pitchFamily="18" charset="0"/>
              </a:rPr>
              <a:t>Here is a qualitatively different situation; the social scientist’s objects are not only objects of his or her observation, they are beings who have their own pre-interpreted world, who are doing their own observing; they are fellow humans caught up in their own social reality. These “objects” are thus second-order constructs and the method of verstehen is employed in the social sciences in order to come to terms with – to come to grips with, or to grasp – the full subjective and intersubjective realities of the human beings they seek to comprehend</a:t>
            </a:r>
          </a:p>
        </p:txBody>
      </p:sp>
    </p:spTree>
    <p:extLst>
      <p:ext uri="{BB962C8B-B14F-4D97-AF65-F5344CB8AC3E}">
        <p14:creationId xmlns:p14="http://schemas.microsoft.com/office/powerpoint/2010/main" val="2997322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0" y="485775"/>
            <a:ext cx="3810000" cy="5886450"/>
          </a:xfrm>
          <a:prstGeom prst="rect">
            <a:avLst/>
          </a:prstGeom>
        </p:spPr>
      </p:pic>
    </p:spTree>
    <p:extLst>
      <p:ext uri="{BB962C8B-B14F-4D97-AF65-F5344CB8AC3E}">
        <p14:creationId xmlns:p14="http://schemas.microsoft.com/office/powerpoint/2010/main" val="512559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4462" y="524829"/>
            <a:ext cx="9386888" cy="5447645"/>
          </a:xfrm>
          <a:prstGeom prst="rect">
            <a:avLst/>
          </a:prstGeom>
        </p:spPr>
        <p:txBody>
          <a:bodyPr wrap="square">
            <a:spAutoFit/>
          </a:bodyPr>
          <a:lstStyle/>
          <a:p>
            <a:r>
              <a:rPr lang="en-US" sz="2400" b="1" dirty="0" smtClean="0">
                <a:effectLst/>
                <a:latin typeface="Book Antiqua" panose="02040602050305030304" pitchFamily="18" charset="0"/>
                <a:ea typeface="Calibri" panose="020F0502020204030204" pitchFamily="34" charset="0"/>
                <a:cs typeface="Times New Roman" panose="02020603050405020304" pitchFamily="18" charset="0"/>
              </a:rPr>
              <a:t>RATIONALIZE</a:t>
            </a:r>
            <a:endParaRPr lang="en-US" sz="2400"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dirty="0">
                <a:latin typeface="Book Antiqua" panose="02040602050305030304" pitchFamily="18" charset="0"/>
                <a:ea typeface="Calibri" panose="020F0502020204030204" pitchFamily="34" charset="0"/>
                <a:cs typeface="Times New Roman" panose="02020603050405020304" pitchFamily="18" charset="0"/>
              </a:rPr>
              <a:t> </a:t>
            </a:r>
            <a:endParaRPr lang="en-US"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b="1" dirty="0">
                <a:latin typeface="Book Antiqua" panose="02040602050305030304" pitchFamily="18" charset="0"/>
                <a:ea typeface="Calibri" panose="020F0502020204030204" pitchFamily="34" charset="0"/>
                <a:cs typeface="Times New Roman" panose="02020603050405020304" pitchFamily="18" charset="0"/>
              </a:rPr>
              <a:t>1.</a:t>
            </a:r>
            <a:r>
              <a:rPr lang="en-US" dirty="0">
                <a:latin typeface="Book Antiqua" panose="02040602050305030304" pitchFamily="18" charset="0"/>
                <a:ea typeface="Calibri" panose="020F0502020204030204" pitchFamily="34" charset="0"/>
                <a:cs typeface="Times New Roman" panose="02020603050405020304" pitchFamily="18" charset="0"/>
              </a:rPr>
              <a:t> attempt to explain or justify (one's own or another's </a:t>
            </a:r>
            <a:r>
              <a:rPr lang="en-US" dirty="0" smtClean="0">
                <a:latin typeface="Book Antiqua" panose="02040602050305030304" pitchFamily="18" charset="0"/>
                <a:ea typeface="Calibri" panose="020F0502020204030204" pitchFamily="34" charset="0"/>
                <a:cs typeface="Times New Roman" panose="02020603050405020304" pitchFamily="18" charset="0"/>
              </a:rPr>
              <a:t>behavior </a:t>
            </a:r>
            <a:r>
              <a:rPr lang="en-US" dirty="0">
                <a:latin typeface="Book Antiqua" panose="02040602050305030304" pitchFamily="18" charset="0"/>
                <a:ea typeface="Calibri" panose="020F0502020204030204" pitchFamily="34" charset="0"/>
                <a:cs typeface="Times New Roman" panose="02020603050405020304" pitchFamily="18" charset="0"/>
              </a:rPr>
              <a:t>or attitude) with logical,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plausible </a:t>
            </a:r>
            <a:r>
              <a:rPr lang="en-US" dirty="0">
                <a:latin typeface="Book Antiqua" panose="02040602050305030304" pitchFamily="18" charset="0"/>
                <a:ea typeface="Calibri" panose="020F0502020204030204" pitchFamily="34" charset="0"/>
                <a:cs typeface="Times New Roman" panose="02020603050405020304" pitchFamily="18" charset="0"/>
              </a:rPr>
              <a:t>reasons, </a:t>
            </a:r>
            <a:r>
              <a:rPr lang="en-US" dirty="0" smtClean="0">
                <a:latin typeface="Book Antiqua" panose="02040602050305030304" pitchFamily="18" charset="0"/>
                <a:ea typeface="Calibri" panose="020F0502020204030204" pitchFamily="34" charset="0"/>
                <a:cs typeface="Times New Roman" panose="02020603050405020304" pitchFamily="18" charset="0"/>
              </a:rPr>
              <a:t>even </a:t>
            </a:r>
            <a:r>
              <a:rPr lang="en-US" dirty="0">
                <a:latin typeface="Book Antiqua" panose="02040602050305030304" pitchFamily="18" charset="0"/>
                <a:ea typeface="Calibri" panose="020F0502020204030204" pitchFamily="34" charset="0"/>
                <a:cs typeface="Times New Roman" panose="02020603050405020304" pitchFamily="18" charset="0"/>
              </a:rPr>
              <a:t>if these are not true or appropriate.</a:t>
            </a:r>
            <a:endParaRPr lang="en-US"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dirty="0" smtClean="0">
                <a:latin typeface="Book Antiqua" panose="02040602050305030304" pitchFamily="18" charset="0"/>
                <a:ea typeface="Calibri" panose="020F0502020204030204" pitchFamily="34" charset="0"/>
                <a:cs typeface="Times New Roman" panose="02020603050405020304" pitchFamily="18" charset="0"/>
              </a:rPr>
              <a:t>   </a:t>
            </a:r>
            <a:r>
              <a:rPr lang="en-US" i="1" dirty="0" smtClean="0">
                <a:latin typeface="Book Antiqua" panose="02040602050305030304" pitchFamily="18" charset="0"/>
                <a:ea typeface="Calibri" panose="020F0502020204030204" pitchFamily="34" charset="0"/>
                <a:cs typeface="Times New Roman" panose="02020603050405020304" pitchFamily="18" charset="0"/>
              </a:rPr>
              <a:t>("</a:t>
            </a:r>
            <a:r>
              <a:rPr lang="en-US" i="1" dirty="0">
                <a:latin typeface="Book Antiqua" panose="02040602050305030304" pitchFamily="18" charset="0"/>
                <a:ea typeface="Calibri" panose="020F0502020204030204" pitchFamily="34" charset="0"/>
                <a:cs typeface="Times New Roman" panose="02020603050405020304" pitchFamily="18" charset="0"/>
              </a:rPr>
              <a:t>she couldn't rationalize her urge to return to the cottage")</a:t>
            </a:r>
            <a:br>
              <a:rPr lang="en-US" i="1" dirty="0">
                <a:latin typeface="Book Antiqua" panose="02040602050305030304" pitchFamily="18" charset="0"/>
                <a:ea typeface="Calibri" panose="020F0502020204030204" pitchFamily="34" charset="0"/>
                <a:cs typeface="Times New Roman" panose="02020603050405020304" pitchFamily="18" charset="0"/>
              </a:rPr>
            </a:br>
            <a:r>
              <a:rPr lang="en-US" sz="1200" dirty="0" smtClean="0">
                <a:effectLst/>
                <a:latin typeface="Book Antiqua" panose="02040602050305030304" pitchFamily="18" charset="0"/>
                <a:ea typeface="Calibri" panose="020F0502020204030204" pitchFamily="34" charset="0"/>
                <a:cs typeface="Times New Roman" panose="02020603050405020304" pitchFamily="18" charset="0"/>
              </a:rPr>
              <a:t>     </a:t>
            </a: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dirty="0" smtClean="0">
                <a:latin typeface="Book Antiqua" panose="02040602050305030304" pitchFamily="18" charset="0"/>
                <a:ea typeface="Calibri" panose="020F0502020204030204" pitchFamily="34" charset="0"/>
                <a:cs typeface="Times New Roman" panose="02020603050405020304" pitchFamily="18" charset="0"/>
              </a:rPr>
              <a:t>    </a:t>
            </a:r>
            <a:r>
              <a:rPr lang="en-US" dirty="0">
                <a:latin typeface="Book Antiqua" panose="02040602050305030304" pitchFamily="18" charset="0"/>
                <a:ea typeface="Calibri" panose="020F0502020204030204" pitchFamily="34" charset="0"/>
                <a:cs typeface="Times New Roman" panose="02020603050405020304" pitchFamily="18" charset="0"/>
              </a:rPr>
              <a:t>to think about or describe something (such as bad </a:t>
            </a:r>
            <a:r>
              <a:rPr lang="en-US" dirty="0" smtClean="0">
                <a:latin typeface="Book Antiqua" panose="02040602050305030304" pitchFamily="18" charset="0"/>
                <a:ea typeface="Calibri" panose="020F0502020204030204" pitchFamily="34" charset="0"/>
                <a:cs typeface="Times New Roman" panose="02020603050405020304" pitchFamily="18" charset="0"/>
              </a:rPr>
              <a:t>behavior</a:t>
            </a:r>
            <a:r>
              <a:rPr lang="en-US" dirty="0">
                <a:latin typeface="Book Antiqua" panose="02040602050305030304" pitchFamily="18" charset="0"/>
                <a:ea typeface="Calibri" panose="020F0502020204030204" pitchFamily="34" charset="0"/>
                <a:cs typeface="Times New Roman" panose="02020603050405020304" pitchFamily="18" charset="0"/>
              </a:rPr>
              <a:t>) in a way that explains it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and </a:t>
            </a:r>
            <a:r>
              <a:rPr lang="en-US" dirty="0">
                <a:latin typeface="Book Antiqua" panose="02040602050305030304" pitchFamily="18" charset="0"/>
                <a:ea typeface="Calibri" panose="020F0502020204030204" pitchFamily="34" charset="0"/>
                <a:cs typeface="Times New Roman" panose="02020603050405020304" pitchFamily="18" charset="0"/>
              </a:rPr>
              <a:t>makes it </a:t>
            </a:r>
            <a:r>
              <a:rPr lang="en-US" dirty="0" smtClean="0">
                <a:latin typeface="Book Antiqua" panose="02040602050305030304" pitchFamily="18" charset="0"/>
                <a:ea typeface="Calibri" panose="020F0502020204030204" pitchFamily="34" charset="0"/>
                <a:cs typeface="Times New Roman" panose="02020603050405020304" pitchFamily="18" charset="0"/>
              </a:rPr>
              <a:t>seem proper</a:t>
            </a:r>
            <a:r>
              <a:rPr lang="en-US" dirty="0">
                <a:latin typeface="Book Antiqua" panose="02040602050305030304" pitchFamily="18" charset="0"/>
                <a:ea typeface="Calibri" panose="020F0502020204030204" pitchFamily="34" charset="0"/>
                <a:cs typeface="Times New Roman" panose="02020603050405020304" pitchFamily="18" charset="0"/>
              </a:rPr>
              <a:t>, more attractive, etc.</a:t>
            </a:r>
            <a:endParaRPr lang="en-US"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sz="1200" dirty="0" smtClean="0">
                <a:effectLst/>
                <a:latin typeface="Book Antiqua" panose="02040602050305030304" pitchFamily="18" charset="0"/>
                <a:ea typeface="Calibri" panose="020F0502020204030204" pitchFamily="34" charset="0"/>
                <a:cs typeface="Times New Roman" panose="02020603050405020304" pitchFamily="18" charset="0"/>
              </a:rPr>
              <a:t> </a:t>
            </a: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dirty="0" smtClean="0">
                <a:latin typeface="Book Antiqua" panose="02040602050305030304" pitchFamily="18" charset="0"/>
                <a:ea typeface="Calibri" panose="020F0502020204030204" pitchFamily="34" charset="0"/>
                <a:cs typeface="Times New Roman" panose="02020603050405020304" pitchFamily="18" charset="0"/>
              </a:rPr>
              <a:t>   synonyms</a:t>
            </a:r>
            <a:r>
              <a:rPr lang="en-US" dirty="0">
                <a:latin typeface="Book Antiqua" panose="02040602050305030304" pitchFamily="18" charset="0"/>
                <a:ea typeface="Calibri" panose="020F0502020204030204" pitchFamily="34" charset="0"/>
                <a:cs typeface="Times New Roman" panose="02020603050405020304" pitchFamily="18" charset="0"/>
              </a:rPr>
              <a:t>: justify, explain, explain away, account for, </a:t>
            </a:r>
            <a:r>
              <a:rPr lang="en-US" dirty="0" smtClean="0">
                <a:latin typeface="Book Antiqua" panose="02040602050305030304" pitchFamily="18" charset="0"/>
                <a:ea typeface="Calibri" panose="020F0502020204030204" pitchFamily="34" charset="0"/>
                <a:cs typeface="Times New Roman" panose="02020603050405020304" pitchFamily="18" charset="0"/>
              </a:rPr>
              <a:t>defend</a:t>
            </a:r>
            <a:r>
              <a:rPr lang="en-US" dirty="0">
                <a:latin typeface="Book Antiqua" panose="02040602050305030304" pitchFamily="18" charset="0"/>
                <a:ea typeface="Calibri" panose="020F0502020204030204" pitchFamily="34" charset="0"/>
                <a:cs typeface="Times New Roman" panose="02020603050405020304" pitchFamily="18" charset="0"/>
              </a:rPr>
              <a:t>, vindicate, excuse </a:t>
            </a:r>
            <a:br>
              <a:rPr lang="en-US" dirty="0">
                <a:latin typeface="Book Antiqua" panose="02040602050305030304" pitchFamily="18" charset="0"/>
                <a:ea typeface="Calibri" panose="020F0502020204030204" pitchFamily="34" charset="0"/>
                <a:cs typeface="Times New Roman" panose="02020603050405020304" pitchFamily="18" charset="0"/>
              </a:rPr>
            </a:b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dirty="0" smtClean="0">
                <a:latin typeface="Book Antiqua" panose="02040602050305030304" pitchFamily="18" charset="0"/>
                <a:ea typeface="Calibri" panose="020F0502020204030204" pitchFamily="34" charset="0"/>
                <a:cs typeface="Times New Roman" panose="02020603050405020304" pitchFamily="18" charset="0"/>
              </a:rPr>
              <a:t>    </a:t>
            </a:r>
            <a:r>
              <a:rPr lang="en-US" i="1" dirty="0" smtClean="0">
                <a:latin typeface="Book Antiqua" panose="02040602050305030304" pitchFamily="18" charset="0"/>
                <a:ea typeface="Calibri" panose="020F0502020204030204" pitchFamily="34" charset="0"/>
                <a:cs typeface="Times New Roman" panose="02020603050405020304" pitchFamily="18" charset="0"/>
              </a:rPr>
              <a:t>("</a:t>
            </a:r>
            <a:r>
              <a:rPr lang="en-US" i="1" dirty="0">
                <a:latin typeface="Book Antiqua" panose="02040602050305030304" pitchFamily="18" charset="0"/>
                <a:ea typeface="Calibri" panose="020F0502020204030204" pitchFamily="34" charset="0"/>
                <a:cs typeface="Times New Roman" panose="02020603050405020304" pitchFamily="18" charset="0"/>
              </a:rPr>
              <a:t>he tried to rationalize his behavior")</a:t>
            </a:r>
            <a:endParaRPr lang="en-US"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dirty="0">
                <a:latin typeface="Book Antiqua" panose="02040602050305030304" pitchFamily="18" charset="0"/>
                <a:ea typeface="Calibri" panose="020F0502020204030204" pitchFamily="34" charset="0"/>
                <a:cs typeface="Times New Roman" panose="02020603050405020304" pitchFamily="18" charset="0"/>
              </a:rPr>
              <a:t>   </a:t>
            </a:r>
            <a:endParaRPr lang="en-US"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b="1" dirty="0">
                <a:latin typeface="Book Antiqua" panose="02040602050305030304" pitchFamily="18" charset="0"/>
                <a:ea typeface="Calibri" panose="020F0502020204030204" pitchFamily="34" charset="0"/>
                <a:cs typeface="Times New Roman" panose="02020603050405020304" pitchFamily="18" charset="0"/>
              </a:rPr>
              <a:t>2.</a:t>
            </a:r>
            <a:r>
              <a:rPr lang="en-US" dirty="0">
                <a:latin typeface="Book Antiqua" panose="02040602050305030304" pitchFamily="18" charset="0"/>
                <a:ea typeface="Calibri" panose="020F0502020204030204" pitchFamily="34" charset="0"/>
                <a:cs typeface="Times New Roman" panose="02020603050405020304" pitchFamily="18" charset="0"/>
              </a:rPr>
              <a:t> make (a company, process, or industry) more efficient </a:t>
            </a:r>
            <a:r>
              <a:rPr lang="en-US" dirty="0" smtClean="0">
                <a:latin typeface="Book Antiqua" panose="02040602050305030304" pitchFamily="18" charset="0"/>
                <a:ea typeface="Calibri" panose="020F0502020204030204" pitchFamily="34" charset="0"/>
                <a:cs typeface="Times New Roman" panose="02020603050405020304" pitchFamily="18" charset="0"/>
              </a:rPr>
              <a:t>by </a:t>
            </a:r>
            <a:r>
              <a:rPr lang="en-US" dirty="0">
                <a:latin typeface="Book Antiqua" panose="02040602050305030304" pitchFamily="18" charset="0"/>
                <a:ea typeface="Calibri" panose="020F0502020204030204" pitchFamily="34" charset="0"/>
                <a:cs typeface="Times New Roman" panose="02020603050405020304" pitchFamily="18" charset="0"/>
              </a:rPr>
              <a:t>reorganizing it in such a </a:t>
            </a:r>
            <a:r>
              <a:rPr lang="en-US" dirty="0" smtClean="0">
                <a:latin typeface="Book Antiqua" panose="02040602050305030304" pitchFamily="18" charset="0"/>
                <a:ea typeface="Calibri" panose="020F0502020204030204" pitchFamily="34" charset="0"/>
                <a:cs typeface="Times New Roman" panose="02020603050405020304" pitchFamily="18" charset="0"/>
              </a:rPr>
              <a:t>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way </a:t>
            </a:r>
            <a:r>
              <a:rPr lang="en-US" dirty="0">
                <a:latin typeface="Book Antiqua" panose="02040602050305030304" pitchFamily="18" charset="0"/>
                <a:ea typeface="Calibri" panose="020F0502020204030204" pitchFamily="34" charset="0"/>
                <a:cs typeface="Times New Roman" panose="02020603050405020304" pitchFamily="18" charset="0"/>
              </a:rPr>
              <a:t>as to dispense </a:t>
            </a:r>
            <a:r>
              <a:rPr lang="en-US" dirty="0" smtClean="0">
                <a:latin typeface="Book Antiqua" panose="02040602050305030304" pitchFamily="18" charset="0"/>
                <a:ea typeface="Calibri" panose="020F0502020204030204" pitchFamily="34" charset="0"/>
                <a:cs typeface="Times New Roman" panose="02020603050405020304" pitchFamily="18" charset="0"/>
              </a:rPr>
              <a:t>with unnecessary </a:t>
            </a:r>
            <a:r>
              <a:rPr lang="en-US" dirty="0">
                <a:latin typeface="Book Antiqua" panose="02040602050305030304" pitchFamily="18" charset="0"/>
                <a:ea typeface="Calibri" panose="020F0502020204030204" pitchFamily="34" charset="0"/>
                <a:cs typeface="Times New Roman" panose="02020603050405020304" pitchFamily="18" charset="0"/>
              </a:rPr>
              <a:t>personnel or equipment.</a:t>
            </a:r>
            <a:endParaRPr lang="en-US"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i="1" dirty="0">
                <a:latin typeface="Book Antiqua" panose="02040602050305030304" pitchFamily="18" charset="0"/>
                <a:ea typeface="Calibri" panose="020F0502020204030204" pitchFamily="34" charset="0"/>
                <a:cs typeface="Times New Roman" panose="02020603050405020304" pitchFamily="18" charset="0"/>
              </a:rPr>
              <a:t>    </a:t>
            </a:r>
            <a:r>
              <a:rPr lang="en-US" i="1" dirty="0" smtClean="0">
                <a:latin typeface="Book Antiqua" panose="02040602050305030304" pitchFamily="18" charset="0"/>
                <a:ea typeface="Calibri" panose="020F0502020204030204" pitchFamily="34" charset="0"/>
                <a:cs typeface="Times New Roman" panose="02020603050405020304" pitchFamily="18" charset="0"/>
              </a:rPr>
              <a:t>    ("</a:t>
            </a:r>
            <a:r>
              <a:rPr lang="en-US" i="1" dirty="0">
                <a:latin typeface="Book Antiqua" panose="02040602050305030304" pitchFamily="18" charset="0"/>
                <a:ea typeface="Calibri" panose="020F0502020204030204" pitchFamily="34" charset="0"/>
                <a:cs typeface="Times New Roman" panose="02020603050405020304" pitchFamily="18" charset="0"/>
              </a:rPr>
              <a:t>his success was due primarily to his ability to </a:t>
            </a:r>
            <a:r>
              <a:rPr lang="en-US" i="1" dirty="0" smtClean="0">
                <a:latin typeface="Book Antiqua" panose="02040602050305030304" pitchFamily="18" charset="0"/>
                <a:ea typeface="Calibri" panose="020F0502020204030204" pitchFamily="34" charset="0"/>
                <a:cs typeface="Times New Roman" panose="02020603050405020304" pitchFamily="18" charset="0"/>
              </a:rPr>
              <a:t>rationalize production</a:t>
            </a:r>
            <a:r>
              <a:rPr lang="en-US" i="1" dirty="0">
                <a:latin typeface="Book Antiqua" panose="02040602050305030304" pitchFamily="18" charset="0"/>
                <a:ea typeface="Calibri" panose="020F0502020204030204" pitchFamily="34" charset="0"/>
                <a:cs typeface="Times New Roman" panose="02020603050405020304" pitchFamily="18" charset="0"/>
              </a:rPr>
              <a:t>")</a:t>
            </a:r>
            <a:br>
              <a:rPr lang="en-US" i="1" dirty="0">
                <a:latin typeface="Book Antiqua" panose="02040602050305030304" pitchFamily="18" charset="0"/>
                <a:ea typeface="Calibri" panose="020F0502020204030204" pitchFamily="34" charset="0"/>
                <a:cs typeface="Times New Roman" panose="02020603050405020304" pitchFamily="18" charset="0"/>
              </a:rPr>
            </a:br>
            <a:r>
              <a:rPr lang="en-US" sz="1200" i="1" dirty="0" smtClean="0">
                <a:effectLst/>
                <a:latin typeface="Book Antiqua" panose="02040602050305030304" pitchFamily="18" charset="0"/>
                <a:ea typeface="Calibri" panose="020F0502020204030204" pitchFamily="34" charset="0"/>
                <a:cs typeface="Times New Roman" panose="02020603050405020304" pitchFamily="18" charset="0"/>
              </a:rPr>
              <a:t/>
            </a:r>
            <a:br>
              <a:rPr lang="en-US" sz="1200" i="1" dirty="0" smtClean="0">
                <a:effectLst/>
                <a:latin typeface="Book Antiqua" panose="02040602050305030304" pitchFamily="18" charset="0"/>
                <a:ea typeface="Calibri" panose="020F0502020204030204" pitchFamily="34" charset="0"/>
                <a:cs typeface="Times New Roman" panose="02020603050405020304" pitchFamily="18" charset="0"/>
              </a:rPr>
            </a:b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dirty="0" smtClean="0">
                <a:latin typeface="Book Antiqua" panose="02040602050305030304" pitchFamily="18" charset="0"/>
                <a:ea typeface="Calibri" panose="020F0502020204030204" pitchFamily="34" charset="0"/>
                <a:cs typeface="Times New Roman" panose="02020603050405020304" pitchFamily="18" charset="0"/>
              </a:rPr>
              <a:t>    to </a:t>
            </a:r>
            <a:r>
              <a:rPr lang="en-US" dirty="0">
                <a:latin typeface="Book Antiqua" panose="02040602050305030304" pitchFamily="18" charset="0"/>
                <a:ea typeface="Calibri" panose="020F0502020204030204" pitchFamily="34" charset="0"/>
                <a:cs typeface="Times New Roman" panose="02020603050405020304" pitchFamily="18" charset="0"/>
              </a:rPr>
              <a:t>find ways to make (something, such as an industry, a </a:t>
            </a:r>
            <a:r>
              <a:rPr lang="en-US" dirty="0" smtClean="0">
                <a:latin typeface="Book Antiqua" panose="02040602050305030304" pitchFamily="18" charset="0"/>
                <a:ea typeface="Calibri" panose="020F0502020204030204" pitchFamily="34" charset="0"/>
                <a:cs typeface="Times New Roman" panose="02020603050405020304" pitchFamily="18" charset="0"/>
              </a:rPr>
              <a:t>company</a:t>
            </a:r>
            <a:r>
              <a:rPr lang="en-US" dirty="0">
                <a:latin typeface="Book Antiqua" panose="02040602050305030304" pitchFamily="18" charset="0"/>
                <a:ea typeface="Calibri" panose="020F0502020204030204" pitchFamily="34" charset="0"/>
                <a:cs typeface="Times New Roman" panose="02020603050405020304" pitchFamily="18" charset="0"/>
              </a:rPr>
              <a:t>, etc.) waste less </a:t>
            </a:r>
            <a:r>
              <a:rPr lang="en-US" dirty="0" smtClean="0">
                <a:latin typeface="Book Antiqua" panose="02040602050305030304" pitchFamily="18" charset="0"/>
                <a:ea typeface="Calibri" panose="020F0502020204030204" pitchFamily="34" charset="0"/>
                <a:cs typeface="Times New Roman" panose="02020603050405020304" pitchFamily="18" charset="0"/>
              </a:rPr>
              <a:t/>
            </a:r>
            <a:br>
              <a:rPr lang="en-US" dirty="0" smtClean="0">
                <a:latin typeface="Book Antiqua" panose="02040602050305030304" pitchFamily="18" charset="0"/>
                <a:ea typeface="Calibri" panose="020F0502020204030204" pitchFamily="34" charset="0"/>
                <a:cs typeface="Times New Roman" panose="02020603050405020304" pitchFamily="18" charset="0"/>
              </a:rPr>
            </a:br>
            <a:r>
              <a:rPr lang="en-US" dirty="0" smtClean="0">
                <a:latin typeface="Book Antiqua" panose="02040602050305030304" pitchFamily="18" charset="0"/>
                <a:ea typeface="Calibri" panose="020F0502020204030204" pitchFamily="34" charset="0"/>
                <a:cs typeface="Times New Roman" panose="02020603050405020304" pitchFamily="18" charset="0"/>
              </a:rPr>
              <a:t>        time</a:t>
            </a:r>
            <a:r>
              <a:rPr lang="en-US" dirty="0">
                <a:latin typeface="Book Antiqua" panose="02040602050305030304" pitchFamily="18" charset="0"/>
                <a:ea typeface="Calibri" panose="020F0502020204030204" pitchFamily="34" charset="0"/>
                <a:cs typeface="Times New Roman" panose="02020603050405020304" pitchFamily="18" charset="0"/>
              </a:rPr>
              <a:t>, effort, and </a:t>
            </a:r>
            <a:r>
              <a:rPr lang="en-US" dirty="0" smtClean="0">
                <a:latin typeface="Book Antiqua" panose="02040602050305030304" pitchFamily="18" charset="0"/>
                <a:ea typeface="Calibri" panose="020F0502020204030204" pitchFamily="34" charset="0"/>
                <a:cs typeface="Times New Roman" panose="02020603050405020304" pitchFamily="18" charset="0"/>
              </a:rPr>
              <a:t>money. </a:t>
            </a:r>
            <a:endParaRPr lang="en-US" dirty="0" smtClean="0">
              <a:effectLst/>
              <a:latin typeface="Book Antiqua" panose="02040602050305030304" pitchFamily="18" charset="0"/>
              <a:ea typeface="Calibri" panose="020F0502020204030204" pitchFamily="34" charset="0"/>
              <a:cs typeface="Times New Roman" panose="02020603050405020304" pitchFamily="18" charset="0"/>
            </a:endParaRPr>
          </a:p>
          <a:p>
            <a:r>
              <a:rPr lang="en-US" sz="1200" dirty="0" smtClean="0">
                <a:effectLst/>
                <a:latin typeface="Book Antiqua" panose="02040602050305030304" pitchFamily="18" charset="0"/>
                <a:ea typeface="Calibri" panose="020F0502020204030204" pitchFamily="34" charset="0"/>
                <a:cs typeface="Times New Roman" panose="02020603050405020304" pitchFamily="18" charset="0"/>
              </a:rPr>
              <a:t>    </a:t>
            </a:r>
            <a:r>
              <a:rPr lang="en-US" dirty="0" smtClean="0">
                <a:effectLst/>
                <a:latin typeface="Book Antiqua" panose="02040602050305030304" pitchFamily="18" charset="0"/>
                <a:ea typeface="Calibri" panose="020F0502020204030204" pitchFamily="34" charset="0"/>
                <a:cs typeface="Times New Roman" panose="02020603050405020304" pitchFamily="18" charset="0"/>
              </a:rPr>
              <a:t/>
            </a:r>
            <a:br>
              <a:rPr lang="en-US" dirty="0" smtClean="0">
                <a:effectLst/>
                <a:latin typeface="Book Antiqua" panose="02040602050305030304" pitchFamily="18" charset="0"/>
                <a:ea typeface="Calibri" panose="020F0502020204030204" pitchFamily="34" charset="0"/>
                <a:cs typeface="Times New Roman" panose="02020603050405020304" pitchFamily="18" charset="0"/>
              </a:rPr>
            </a:br>
            <a:r>
              <a:rPr lang="en-US" dirty="0">
                <a:latin typeface="Book Antiqua" panose="02040602050305030304" pitchFamily="18" charset="0"/>
                <a:ea typeface="Calibri" panose="020F0502020204030204" pitchFamily="34" charset="0"/>
                <a:cs typeface="Times New Roman" panose="02020603050405020304" pitchFamily="18" charset="0"/>
              </a:rPr>
              <a:t>    </a:t>
            </a:r>
            <a:r>
              <a:rPr lang="en-US" dirty="0" smtClean="0">
                <a:latin typeface="Book Antiqua" panose="02040602050305030304" pitchFamily="18" charset="0"/>
                <a:ea typeface="Calibri" panose="020F0502020204030204" pitchFamily="34" charset="0"/>
                <a:cs typeface="Times New Roman" panose="02020603050405020304" pitchFamily="18" charset="0"/>
              </a:rPr>
              <a:t>    synonyms: streamline</a:t>
            </a:r>
            <a:r>
              <a:rPr lang="en-US" dirty="0">
                <a:latin typeface="Book Antiqua" panose="02040602050305030304" pitchFamily="18" charset="0"/>
                <a:ea typeface="Calibri" panose="020F0502020204030204" pitchFamily="34" charset="0"/>
                <a:cs typeface="Times New Roman" panose="02020603050405020304" pitchFamily="18" charset="0"/>
              </a:rPr>
              <a:t>, reorganize, modernize, update</a:t>
            </a:r>
            <a:endParaRPr lang="en-US"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983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00" y="824637"/>
            <a:ext cx="10223500" cy="4462760"/>
          </a:xfrm>
          <a:prstGeom prst="rect">
            <a:avLst/>
          </a:prstGeom>
        </p:spPr>
        <p:txBody>
          <a:bodyPr wrap="square">
            <a:spAutoFit/>
          </a:bodyPr>
          <a:lstStyle/>
          <a:p>
            <a:r>
              <a:rPr lang="en-US" dirty="0"/>
              <a:t> </a:t>
            </a:r>
            <a:r>
              <a:rPr lang="en-US" sz="3200" dirty="0" smtClean="0">
                <a:latin typeface="Book Antiqua" panose="02040602050305030304" pitchFamily="18" charset="0"/>
              </a:rPr>
              <a:t>for WEBER the meaning of rationalism/rationalization:</a:t>
            </a:r>
            <a:endParaRPr lang="en-US" sz="3200" dirty="0">
              <a:latin typeface="Book Antiqua" panose="02040602050305030304" pitchFamily="18" charset="0"/>
            </a:endParaRPr>
          </a:p>
          <a:p>
            <a:endParaRPr lang="en-US" sz="2800" dirty="0">
              <a:latin typeface="Book Antiqua" panose="02040602050305030304" pitchFamily="18" charset="0"/>
            </a:endParaRPr>
          </a:p>
          <a:p>
            <a:pPr marL="342900" indent="-342900">
              <a:buFont typeface="Wingdings" panose="05000000000000000000" pitchFamily="2" charset="2"/>
              <a:buChar char="§"/>
            </a:pPr>
            <a:r>
              <a:rPr lang="en-US" sz="2800" dirty="0" smtClean="0">
                <a:latin typeface="Book Antiqua" panose="02040602050305030304" pitchFamily="18" charset="0"/>
              </a:rPr>
              <a:t>An  increasingly theoretical mastery of reality by means of increasingly precise and abstract concepts. </a:t>
            </a:r>
            <a:br>
              <a:rPr lang="en-US" sz="2800" dirty="0" smtClean="0">
                <a:latin typeface="Book Antiqua" panose="02040602050305030304" pitchFamily="18" charset="0"/>
              </a:rPr>
            </a:br>
            <a:endParaRPr lang="en-US" sz="2800" dirty="0" smtClean="0">
              <a:latin typeface="Book Antiqua" panose="02040602050305030304" pitchFamily="18" charset="0"/>
            </a:endParaRPr>
          </a:p>
          <a:p>
            <a:r>
              <a:rPr lang="en-US" sz="2800" dirty="0" smtClean="0">
                <a:latin typeface="Book Antiqua" panose="02040602050305030304" pitchFamily="18" charset="0"/>
              </a:rPr>
              <a:t>                                        and/or</a:t>
            </a:r>
            <a:br>
              <a:rPr lang="en-US" sz="2800" dirty="0" smtClean="0">
                <a:latin typeface="Book Antiqua" panose="02040602050305030304" pitchFamily="18" charset="0"/>
              </a:rPr>
            </a:br>
            <a:endParaRPr lang="en-US" sz="2800" dirty="0" smtClean="0">
              <a:latin typeface="Book Antiqua" panose="02040602050305030304" pitchFamily="18" charset="0"/>
            </a:endParaRPr>
          </a:p>
          <a:p>
            <a:pPr marL="342900" indent="-342900">
              <a:buFont typeface="Wingdings" panose="05000000000000000000" pitchFamily="2" charset="2"/>
              <a:buChar char="§"/>
            </a:pPr>
            <a:r>
              <a:rPr lang="en-US" sz="2800" dirty="0" smtClean="0">
                <a:latin typeface="Book Antiqua" panose="02040602050305030304" pitchFamily="18" charset="0"/>
              </a:rPr>
              <a:t>The </a:t>
            </a:r>
            <a:r>
              <a:rPr lang="en-US" sz="2800" dirty="0">
                <a:latin typeface="Book Antiqua" panose="02040602050305030304" pitchFamily="18" charset="0"/>
              </a:rPr>
              <a:t>methodical attainment of a definitely given  </a:t>
            </a:r>
            <a:r>
              <a:rPr lang="en-US" sz="2800" dirty="0" smtClean="0">
                <a:latin typeface="Book Antiqua" panose="02040602050305030304" pitchFamily="18" charset="0"/>
              </a:rPr>
              <a:t>and </a:t>
            </a:r>
            <a:r>
              <a:rPr lang="en-US" sz="2800" dirty="0">
                <a:latin typeface="Book Antiqua" panose="02040602050305030304" pitchFamily="18" charset="0"/>
              </a:rPr>
              <a:t>practical end by means of an increasingly </a:t>
            </a:r>
            <a:r>
              <a:rPr lang="en-US" sz="2800" dirty="0" smtClean="0">
                <a:latin typeface="Book Antiqua" panose="02040602050305030304" pitchFamily="18" charset="0"/>
              </a:rPr>
              <a:t>precise </a:t>
            </a:r>
            <a:r>
              <a:rPr lang="en-US" sz="2800" dirty="0">
                <a:latin typeface="Book Antiqua" panose="02040602050305030304" pitchFamily="18" charset="0"/>
              </a:rPr>
              <a:t>calculation of adequate (efficient, </a:t>
            </a:r>
            <a:r>
              <a:rPr lang="en-US" sz="2800" dirty="0" smtClean="0">
                <a:latin typeface="Book Antiqua" panose="02040602050305030304" pitchFamily="18" charset="0"/>
              </a:rPr>
              <a:t>effective</a:t>
            </a:r>
            <a:r>
              <a:rPr lang="en-US" sz="2800" dirty="0">
                <a:latin typeface="Book Antiqua" panose="02040602050305030304" pitchFamily="18" charset="0"/>
              </a:rPr>
              <a:t>) means.</a:t>
            </a:r>
          </a:p>
        </p:txBody>
      </p:sp>
    </p:spTree>
    <p:extLst>
      <p:ext uri="{BB962C8B-B14F-4D97-AF65-F5344CB8AC3E}">
        <p14:creationId xmlns:p14="http://schemas.microsoft.com/office/powerpoint/2010/main" val="100500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464" y="1052011"/>
            <a:ext cx="8743949" cy="3419398"/>
          </a:xfrm>
          <a:prstGeom prst="rect">
            <a:avLst/>
          </a:prstGeom>
        </p:spPr>
        <p:txBody>
          <a:bodyPr wrap="square">
            <a:spAutoFit/>
          </a:bodyPr>
          <a:lstStyle/>
          <a:p>
            <a:pPr>
              <a:lnSpc>
                <a:spcPct val="115000"/>
              </a:lnSpc>
            </a:pPr>
            <a:r>
              <a:rPr lang="en-US" sz="2800" b="1" dirty="0" smtClean="0">
                <a:effectLst/>
                <a:latin typeface="Book Antiqua" panose="02040602050305030304" pitchFamily="18" charset="0"/>
                <a:ea typeface="Calibri" panose="020F0502020204030204" pitchFamily="34" charset="0"/>
                <a:cs typeface="Times New Roman" panose="02020603050405020304" pitchFamily="18" charset="0"/>
              </a:rPr>
              <a:t>WEBER and the </a:t>
            </a:r>
            <a:br>
              <a:rPr lang="en-US" sz="2800" b="1" dirty="0" smtClean="0">
                <a:effectLst/>
                <a:latin typeface="Book Antiqua" panose="02040602050305030304" pitchFamily="18" charset="0"/>
                <a:ea typeface="Calibri" panose="020F0502020204030204" pitchFamily="34" charset="0"/>
                <a:cs typeface="Times New Roman" panose="02020603050405020304" pitchFamily="18" charset="0"/>
              </a:rPr>
            </a:br>
            <a:r>
              <a:rPr lang="en-US" sz="2800" b="1" dirty="0" smtClean="0">
                <a:effectLst/>
                <a:latin typeface="Book Antiqua" panose="02040602050305030304" pitchFamily="18" charset="0"/>
                <a:ea typeface="Calibri" panose="020F0502020204030204" pitchFamily="34" charset="0"/>
                <a:cs typeface="Times New Roman" panose="02020603050405020304" pitchFamily="18" charset="0"/>
              </a:rPr>
              <a:t>RATIONALIZATION OF SOCIETY</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000" dirty="0" smtClean="0">
                <a:effectLst/>
                <a:latin typeface="Book Antiqua" panose="02040602050305030304" pitchFamily="18" charset="0"/>
                <a:ea typeface="Calibri" panose="020F0502020204030204" pitchFamily="34" charset="0"/>
                <a:cs typeface="Times New Roman" panose="02020603050405020304" pitchFamily="18" charset="0"/>
              </a:rPr>
              <a:t> </a:t>
            </a:r>
            <a:endParaRPr lang="en-US" sz="12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800" b="1" dirty="0" smtClean="0">
                <a:effectLst/>
                <a:latin typeface="Book Antiqua" panose="02040602050305030304" pitchFamily="18" charset="0"/>
                <a:ea typeface="Calibri" panose="020F0502020204030204" pitchFamily="34" charset="0"/>
                <a:cs typeface="Times New Roman" panose="02020603050405020304" pitchFamily="18" charset="0"/>
              </a:rPr>
              <a:t>• </a:t>
            </a:r>
            <a:r>
              <a:rPr lang="en-US" sz="2800" b="1" i="1" dirty="0" smtClean="0">
                <a:effectLst/>
                <a:latin typeface="Book Antiqua" panose="02040602050305030304" pitchFamily="18" charset="0"/>
                <a:ea typeface="Calibri" panose="020F0502020204030204" pitchFamily="34" charset="0"/>
                <a:cs typeface="Times New Roman" panose="02020603050405020304" pitchFamily="18" charset="0"/>
              </a:rPr>
              <a:t>via</a:t>
            </a:r>
            <a:r>
              <a:rPr lang="en-US" sz="2800" b="1" dirty="0" smtClean="0">
                <a:effectLst/>
                <a:latin typeface="Book Antiqua" panose="02040602050305030304" pitchFamily="18" charset="0"/>
                <a:ea typeface="Calibri" panose="020F0502020204030204" pitchFamily="34" charset="0"/>
                <a:cs typeface="Times New Roman" panose="02020603050405020304" pitchFamily="18" charset="0"/>
              </a:rPr>
              <a:t> RELIGION</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800" dirty="0">
                <a:latin typeface="Book Antiqua" panose="02040602050305030304" pitchFamily="18" charset="0"/>
                <a:ea typeface="Calibri" panose="020F0502020204030204" pitchFamily="34" charset="0"/>
                <a:cs typeface="Times New Roman" panose="02020603050405020304" pitchFamily="18" charset="0"/>
              </a:rPr>
              <a:t>	Religious Evolution – </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0"/>
              </a:spcAft>
            </a:pPr>
            <a:r>
              <a:rPr lang="en-US" sz="2800" dirty="0">
                <a:latin typeface="Book Antiqua" panose="02040602050305030304" pitchFamily="18" charset="0"/>
                <a:ea typeface="Calibri" panose="020F0502020204030204" pitchFamily="34" charset="0"/>
                <a:cs typeface="Times New Roman" panose="02020603050405020304" pitchFamily="18" charset="0"/>
              </a:rPr>
              <a:t>from Magic to Religion</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800" dirty="0">
                <a:latin typeface="Book Antiqua" panose="02040602050305030304" pitchFamily="18" charset="0"/>
                <a:ea typeface="Calibri" panose="020F0502020204030204" pitchFamily="34" charset="0"/>
                <a:cs typeface="Times New Roman" panose="02020603050405020304" pitchFamily="18" charset="0"/>
              </a:rPr>
              <a:t>		from  Polytheism to Ethical Monotheism</a:t>
            </a:r>
            <a:endParaRPr lang="en-US" sz="28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6326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9238" y="1049740"/>
            <a:ext cx="6096000" cy="1056956"/>
          </a:xfrm>
          <a:prstGeom prst="rect">
            <a:avLst/>
          </a:prstGeom>
        </p:spPr>
        <p:txBody>
          <a:bodyPr>
            <a:spAutoFit/>
          </a:bodyPr>
          <a:lstStyle/>
          <a:p>
            <a:pPr>
              <a:lnSpc>
                <a:spcPct val="115000"/>
              </a:lnSpc>
            </a:pPr>
            <a:r>
              <a:rPr lang="en-US" sz="2800" b="1" dirty="0">
                <a:latin typeface="Book Antiqua" panose="02040602050305030304" pitchFamily="18" charset="0"/>
                <a:ea typeface="Calibri" panose="020F0502020204030204" pitchFamily="34" charset="0"/>
                <a:cs typeface="Times New Roman" panose="02020603050405020304" pitchFamily="18" charset="0"/>
              </a:rPr>
              <a:t>WEBER and the </a:t>
            </a:r>
            <a:br>
              <a:rPr lang="en-US" sz="2800" b="1" dirty="0">
                <a:latin typeface="Book Antiqua" panose="02040602050305030304" pitchFamily="18" charset="0"/>
                <a:ea typeface="Calibri" panose="020F0502020204030204" pitchFamily="34" charset="0"/>
                <a:cs typeface="Times New Roman" panose="02020603050405020304" pitchFamily="18" charset="0"/>
              </a:rPr>
            </a:br>
            <a:r>
              <a:rPr lang="en-US" sz="2800" b="1" dirty="0">
                <a:latin typeface="Book Antiqua" panose="02040602050305030304" pitchFamily="18" charset="0"/>
                <a:ea typeface="Calibri" panose="020F0502020204030204" pitchFamily="34" charset="0"/>
                <a:cs typeface="Times New Roman" panose="02020603050405020304" pitchFamily="18" charset="0"/>
              </a:rPr>
              <a:t>RATIONALIZATION OF SOCIETY</a:t>
            </a:r>
            <a:endParaRPr lang="en-US" sz="2800" dirty="0">
              <a:latin typeface="Book Antiqua" panose="0204060205030503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71623" y="2374570"/>
            <a:ext cx="9744075" cy="3560975"/>
          </a:xfrm>
          <a:prstGeom prst="rect">
            <a:avLst/>
          </a:prstGeom>
        </p:spPr>
        <p:txBody>
          <a:bodyPr wrap="square">
            <a:spAutoFit/>
          </a:bodyPr>
          <a:lstStyle/>
          <a:p>
            <a:pPr>
              <a:lnSpc>
                <a:spcPct val="115000"/>
              </a:lnSpc>
            </a:pPr>
            <a:r>
              <a:rPr lang="en-US" sz="2800" b="1" dirty="0" smtClean="0">
                <a:effectLst/>
                <a:latin typeface="Book Antiqua" panose="02040602050305030304" pitchFamily="18" charset="0"/>
                <a:ea typeface="Calibri" panose="020F0502020204030204" pitchFamily="34" charset="0"/>
                <a:cs typeface="Times New Roman" panose="02020603050405020304" pitchFamily="18" charset="0"/>
              </a:rPr>
              <a:t>• </a:t>
            </a:r>
            <a:r>
              <a:rPr lang="en-US" sz="2800" b="1" i="1" dirty="0" smtClean="0">
                <a:effectLst/>
                <a:latin typeface="Book Antiqua" panose="02040602050305030304" pitchFamily="18" charset="0"/>
                <a:ea typeface="Calibri" panose="020F0502020204030204" pitchFamily="34" charset="0"/>
                <a:cs typeface="Times New Roman" panose="02020603050405020304" pitchFamily="18" charset="0"/>
              </a:rPr>
              <a:t>via</a:t>
            </a:r>
            <a:r>
              <a:rPr lang="en-US" sz="2800" b="1" dirty="0" smtClean="0">
                <a:effectLst/>
                <a:latin typeface="Book Antiqua" panose="02040602050305030304" pitchFamily="18" charset="0"/>
                <a:ea typeface="Calibri" panose="020F0502020204030204" pitchFamily="34" charset="0"/>
                <a:cs typeface="Times New Roman" panose="02020603050405020304" pitchFamily="18" charset="0"/>
              </a:rPr>
              <a:t> CAPITALISM</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2800" dirty="0">
                <a:latin typeface="Book Antiqua" panose="02040602050305030304" pitchFamily="18" charset="0"/>
                <a:ea typeface="Calibri" panose="020F0502020204030204" pitchFamily="34" charset="0"/>
                <a:cs typeface="Times New Roman" panose="02020603050405020304" pitchFamily="18" charset="0"/>
              </a:rPr>
              <a:t>Religious Culture:</a:t>
            </a:r>
            <a:br>
              <a:rPr lang="en-US" sz="2800" dirty="0">
                <a:latin typeface="Book Antiqua" panose="02040602050305030304" pitchFamily="18" charset="0"/>
                <a:ea typeface="Calibri" panose="020F0502020204030204" pitchFamily="34" charset="0"/>
                <a:cs typeface="Times New Roman" panose="02020603050405020304" pitchFamily="18" charset="0"/>
              </a:rPr>
            </a:br>
            <a:r>
              <a:rPr lang="en-US" sz="2800" i="1" dirty="0">
                <a:latin typeface="Book Antiqua" panose="02040602050305030304" pitchFamily="18" charset="0"/>
                <a:ea typeface="Calibri" panose="020F0502020204030204" pitchFamily="34" charset="0"/>
                <a:cs typeface="Times New Roman" panose="02020603050405020304" pitchFamily="18" charset="0"/>
              </a:rPr>
              <a:t>The Protestant Ethic and the Spirit of Capitalism</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800" i="1" dirty="0">
                <a:latin typeface="Book Antiqua" panose="02040602050305030304" pitchFamily="18" charset="0"/>
                <a:ea typeface="Calibri" panose="020F0502020204030204" pitchFamily="34" charset="0"/>
                <a:cs typeface="Times New Roman" panose="02020603050405020304" pitchFamily="18" charset="0"/>
              </a:rPr>
              <a:t>	 </a:t>
            </a:r>
            <a:r>
              <a:rPr lang="en-US" sz="2800" dirty="0">
                <a:latin typeface="Book Antiqua" panose="02040602050305030304" pitchFamily="18" charset="0"/>
                <a:ea typeface="Calibri" panose="020F0502020204030204" pitchFamily="34" charset="0"/>
                <a:cs typeface="Times New Roman" panose="02020603050405020304" pitchFamily="18" charset="0"/>
              </a:rPr>
              <a:t>Structural Influences: </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800" dirty="0">
                <a:latin typeface="Book Antiqua" panose="02040602050305030304" pitchFamily="18" charset="0"/>
                <a:ea typeface="Calibri" panose="020F0502020204030204" pitchFamily="34" charset="0"/>
                <a:cs typeface="Times New Roman" panose="02020603050405020304" pitchFamily="18" charset="0"/>
              </a:rPr>
              <a:t>		Central, Bureaucratized State</a:t>
            </a:r>
            <a:br>
              <a:rPr lang="en-US" sz="2800" dirty="0">
                <a:latin typeface="Book Antiqua" panose="02040602050305030304" pitchFamily="18" charset="0"/>
                <a:ea typeface="Calibri" panose="020F0502020204030204" pitchFamily="34" charset="0"/>
                <a:cs typeface="Times New Roman" panose="02020603050405020304" pitchFamily="18" charset="0"/>
              </a:rPr>
            </a:br>
            <a:r>
              <a:rPr lang="en-US" sz="2800" dirty="0">
                <a:latin typeface="Book Antiqua" panose="02040602050305030304" pitchFamily="18" charset="0"/>
                <a:ea typeface="Calibri" panose="020F0502020204030204" pitchFamily="34" charset="0"/>
                <a:cs typeface="Times New Roman" panose="02020603050405020304" pitchFamily="18" charset="0"/>
              </a:rPr>
              <a:t>		Modes of Communication and Transportation</a:t>
            </a:r>
            <a:endParaRPr lang="en-US" sz="2800" dirty="0" smtClean="0">
              <a:effectLst/>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800" dirty="0">
                <a:latin typeface="Book Antiqua" panose="02040602050305030304" pitchFamily="18" charset="0"/>
                <a:ea typeface="Calibri" panose="020F0502020204030204" pitchFamily="34" charset="0"/>
                <a:cs typeface="Times New Roman" panose="02020603050405020304" pitchFamily="18" charset="0"/>
              </a:rPr>
              <a:t>		Class, Status, Party [Economics, Prestige, Power]</a:t>
            </a:r>
            <a:endParaRPr lang="en-US" sz="28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379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907" y="1672449"/>
            <a:ext cx="9715500" cy="3785652"/>
          </a:xfrm>
          <a:prstGeom prst="rect">
            <a:avLst/>
          </a:prstGeom>
        </p:spPr>
        <p:txBody>
          <a:bodyPr wrap="square">
            <a:spAutoFit/>
          </a:bodyPr>
          <a:lstStyle/>
          <a:p>
            <a:r>
              <a:rPr lang="en-US" sz="2000" i="1" dirty="0" smtClean="0">
                <a:latin typeface="Book Antiqua" panose="02040602050305030304" pitchFamily="18" charset="0"/>
              </a:rPr>
              <a:t>Economy and Society: An Outline of Interpretive Sociology </a:t>
            </a:r>
            <a:r>
              <a:rPr lang="en-US" sz="2000" dirty="0" smtClean="0">
                <a:latin typeface="Book Antiqua" panose="02040602050305030304" pitchFamily="18" charset="0"/>
              </a:rPr>
              <a:t>(translation - 1978)</a:t>
            </a:r>
          </a:p>
          <a:p>
            <a:r>
              <a:rPr lang="en-US" sz="2000" i="1" dirty="0" smtClean="0">
                <a:latin typeface="Book Antiqua" panose="02040602050305030304" pitchFamily="18" charset="0"/>
              </a:rPr>
              <a:t>On Charisma and Institution Building </a:t>
            </a:r>
            <a:r>
              <a:rPr lang="en-US" sz="2000" dirty="0" smtClean="0">
                <a:latin typeface="Book Antiqua" panose="02040602050305030304" pitchFamily="18" charset="0"/>
              </a:rPr>
              <a:t>(translation - 1994)</a:t>
            </a:r>
          </a:p>
          <a:p>
            <a:r>
              <a:rPr lang="en-US" sz="2000" i="1" dirty="0" smtClean="0">
                <a:latin typeface="Book Antiqua" panose="02040602050305030304" pitchFamily="18" charset="0"/>
              </a:rPr>
              <a:t>Weber: Political Writings </a:t>
            </a:r>
            <a:r>
              <a:rPr lang="en-US" sz="2000" dirty="0" smtClean="0">
                <a:latin typeface="Book Antiqua" panose="02040602050305030304" pitchFamily="18" charset="0"/>
              </a:rPr>
              <a:t>(translation - 1994)</a:t>
            </a:r>
          </a:p>
          <a:p>
            <a:r>
              <a:rPr lang="en-US" sz="2000" i="1" dirty="0" smtClean="0">
                <a:latin typeface="Book Antiqua" panose="02040602050305030304" pitchFamily="18" charset="0"/>
              </a:rPr>
              <a:t>The Russian Revolutions </a:t>
            </a:r>
            <a:r>
              <a:rPr lang="en-US" sz="2000" dirty="0" smtClean="0">
                <a:latin typeface="Book Antiqua" panose="02040602050305030304" pitchFamily="18" charset="0"/>
              </a:rPr>
              <a:t>(original - 1905, translation -- 1995)</a:t>
            </a:r>
          </a:p>
          <a:p>
            <a:r>
              <a:rPr lang="en-US" sz="2000" i="1" dirty="0" smtClean="0">
                <a:latin typeface="Book Antiqua" panose="02040602050305030304" pitchFamily="18" charset="0"/>
              </a:rPr>
              <a:t>Essays in Economic Sociology </a:t>
            </a:r>
            <a:r>
              <a:rPr lang="en-US" sz="2000" dirty="0" smtClean="0">
                <a:latin typeface="Book Antiqua" panose="02040602050305030304" pitchFamily="18" charset="0"/>
              </a:rPr>
              <a:t>(translation - 1999)</a:t>
            </a:r>
          </a:p>
          <a:p>
            <a:r>
              <a:rPr lang="en-US" sz="2000" i="1" dirty="0" smtClean="0">
                <a:latin typeface="Book Antiqua" panose="02040602050305030304" pitchFamily="18" charset="0"/>
              </a:rPr>
              <a:t>Sociology of Community </a:t>
            </a:r>
          </a:p>
          <a:p>
            <a:r>
              <a:rPr lang="en-US" sz="2000" i="1" dirty="0" smtClean="0">
                <a:latin typeface="Book Antiqua" panose="02040602050305030304" pitchFamily="18" charset="0"/>
              </a:rPr>
              <a:t>Sociology of Religion</a:t>
            </a:r>
          </a:p>
          <a:p>
            <a:r>
              <a:rPr lang="en-US" sz="2000" i="1" dirty="0" smtClean="0">
                <a:latin typeface="Book Antiqua" panose="02040602050305030304" pitchFamily="18" charset="0"/>
              </a:rPr>
              <a:t>Sociology of the World Religions: Introduction </a:t>
            </a:r>
          </a:p>
          <a:p>
            <a:r>
              <a:rPr lang="en-US" sz="2000" i="1" dirty="0" smtClean="0">
                <a:latin typeface="Book Antiqua" panose="02040602050305030304" pitchFamily="18" charset="0"/>
              </a:rPr>
              <a:t>The Rejection and the Meaning of the World </a:t>
            </a:r>
          </a:p>
          <a:p>
            <a:r>
              <a:rPr lang="en-US" sz="2000" i="1" dirty="0" smtClean="0">
                <a:latin typeface="Book Antiqua" panose="02040602050305030304" pitchFamily="18" charset="0"/>
              </a:rPr>
              <a:t>The Objectivity of the Sociological and Social-Political Knowledge</a:t>
            </a:r>
            <a:r>
              <a:rPr lang="en-US" sz="2000" dirty="0" smtClean="0">
                <a:latin typeface="Book Antiqua" panose="02040602050305030304" pitchFamily="18" charset="0"/>
              </a:rPr>
              <a:t>, (original? - 1904)</a:t>
            </a:r>
          </a:p>
          <a:p>
            <a:r>
              <a:rPr lang="en-US" sz="2000" i="1" dirty="0" smtClean="0">
                <a:latin typeface="Book Antiqua" panose="02040602050305030304" pitchFamily="18" charset="0"/>
              </a:rPr>
              <a:t>Politics as a Vocation, </a:t>
            </a:r>
            <a:r>
              <a:rPr lang="en-US" sz="2000" dirty="0" smtClean="0">
                <a:latin typeface="Book Antiqua" panose="02040602050305030304" pitchFamily="18" charset="0"/>
              </a:rPr>
              <a:t>(original? – 1918)</a:t>
            </a:r>
          </a:p>
          <a:p>
            <a:r>
              <a:rPr lang="en-US" sz="2000" i="1" dirty="0" smtClean="0">
                <a:latin typeface="Book Antiqua" panose="02040602050305030304" pitchFamily="18" charset="0"/>
              </a:rPr>
              <a:t>Science as a Vocation</a:t>
            </a:r>
            <a:endParaRPr lang="en-US" sz="2000" i="1" dirty="0">
              <a:latin typeface="Book Antiqua" panose="02040602050305030304" pitchFamily="18" charset="0"/>
            </a:endParaRPr>
          </a:p>
        </p:txBody>
      </p:sp>
      <p:sp>
        <p:nvSpPr>
          <p:cNvPr id="3" name="Rectangle 2"/>
          <p:cNvSpPr/>
          <p:nvPr/>
        </p:nvSpPr>
        <p:spPr>
          <a:xfrm>
            <a:off x="4082232" y="944046"/>
            <a:ext cx="4466287" cy="461665"/>
          </a:xfrm>
          <a:prstGeom prst="rect">
            <a:avLst/>
          </a:prstGeom>
        </p:spPr>
        <p:txBody>
          <a:bodyPr wrap="none">
            <a:spAutoFit/>
          </a:bodyPr>
          <a:lstStyle/>
          <a:p>
            <a:r>
              <a:rPr lang="en-US" sz="2400" dirty="0" smtClean="0">
                <a:latin typeface="Book Antiqua" panose="02040602050305030304" pitchFamily="18" charset="0"/>
              </a:rPr>
              <a:t>Weber’s Works (&amp; translations)</a:t>
            </a:r>
            <a:endParaRPr lang="en-US" sz="2400" dirty="0">
              <a:latin typeface="Book Antiqua" panose="02040602050305030304" pitchFamily="18" charset="0"/>
            </a:endParaRPr>
          </a:p>
        </p:txBody>
      </p:sp>
    </p:spTree>
    <p:extLst>
      <p:ext uri="{BB962C8B-B14F-4D97-AF65-F5344CB8AC3E}">
        <p14:creationId xmlns:p14="http://schemas.microsoft.com/office/powerpoint/2010/main" val="1055854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9238" y="1049740"/>
            <a:ext cx="6096000" cy="1056956"/>
          </a:xfrm>
          <a:prstGeom prst="rect">
            <a:avLst/>
          </a:prstGeom>
        </p:spPr>
        <p:txBody>
          <a:bodyPr>
            <a:spAutoFit/>
          </a:bodyPr>
          <a:lstStyle/>
          <a:p>
            <a:pPr>
              <a:lnSpc>
                <a:spcPct val="115000"/>
              </a:lnSpc>
            </a:pPr>
            <a:r>
              <a:rPr lang="en-US" sz="2800" b="1" dirty="0">
                <a:latin typeface="Book Antiqua" panose="02040602050305030304" pitchFamily="18" charset="0"/>
                <a:ea typeface="Calibri" panose="020F0502020204030204" pitchFamily="34" charset="0"/>
                <a:cs typeface="Times New Roman" panose="02020603050405020304" pitchFamily="18" charset="0"/>
              </a:rPr>
              <a:t>WEBER and the </a:t>
            </a:r>
            <a:br>
              <a:rPr lang="en-US" sz="2800" b="1" dirty="0">
                <a:latin typeface="Book Antiqua" panose="02040602050305030304" pitchFamily="18" charset="0"/>
                <a:ea typeface="Calibri" panose="020F0502020204030204" pitchFamily="34" charset="0"/>
                <a:cs typeface="Times New Roman" panose="02020603050405020304" pitchFamily="18" charset="0"/>
              </a:rPr>
            </a:br>
            <a:r>
              <a:rPr lang="en-US" sz="2800" b="1" dirty="0">
                <a:latin typeface="Book Antiqua" panose="02040602050305030304" pitchFamily="18" charset="0"/>
                <a:ea typeface="Calibri" panose="020F0502020204030204" pitchFamily="34" charset="0"/>
                <a:cs typeface="Times New Roman" panose="02020603050405020304" pitchFamily="18" charset="0"/>
              </a:rPr>
              <a:t>RATIONALIZATION OF SOCIETY</a:t>
            </a:r>
            <a:endParaRPr lang="en-US" sz="2800" dirty="0">
              <a:latin typeface="Book Antiqua" panose="0204060205030503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71623" y="2403146"/>
            <a:ext cx="9744075" cy="3970318"/>
          </a:xfrm>
          <a:prstGeom prst="rect">
            <a:avLst/>
          </a:prstGeom>
        </p:spPr>
        <p:txBody>
          <a:bodyPr wrap="square">
            <a:spAutoFit/>
          </a:bodyPr>
          <a:lstStyle/>
          <a:p>
            <a:r>
              <a:rPr lang="en-US" sz="2800" b="1" dirty="0">
                <a:latin typeface="Book Antiqua" panose="02040602050305030304" pitchFamily="18" charset="0"/>
              </a:rPr>
              <a:t>• </a:t>
            </a:r>
            <a:r>
              <a:rPr lang="en-US" sz="2800" b="1" i="1" dirty="0">
                <a:latin typeface="Book Antiqua" panose="02040602050305030304" pitchFamily="18" charset="0"/>
              </a:rPr>
              <a:t>via </a:t>
            </a:r>
            <a:r>
              <a:rPr lang="en-US" sz="2800" b="1" dirty="0">
                <a:latin typeface="Book Antiqua" panose="02040602050305030304" pitchFamily="18" charset="0"/>
              </a:rPr>
              <a:t>FORMS OF LEGITIMATION</a:t>
            </a:r>
            <a:endParaRPr lang="en-US" sz="2800" dirty="0">
              <a:latin typeface="Book Antiqua" panose="02040602050305030304" pitchFamily="18" charset="0"/>
            </a:endParaRPr>
          </a:p>
          <a:p>
            <a:r>
              <a:rPr lang="en-US" sz="2800" dirty="0" smtClean="0">
                <a:latin typeface="Book Antiqua" panose="02040602050305030304" pitchFamily="18" charset="0"/>
              </a:rPr>
              <a:t>    Traditional </a:t>
            </a:r>
            <a:r>
              <a:rPr lang="en-US" sz="2800" dirty="0">
                <a:latin typeface="Book Antiqua" panose="02040602050305030304" pitchFamily="18" charset="0"/>
              </a:rPr>
              <a:t>– the Past</a:t>
            </a:r>
          </a:p>
          <a:p>
            <a:r>
              <a:rPr lang="en-US" sz="2800" dirty="0" smtClean="0">
                <a:latin typeface="Book Antiqua" panose="02040602050305030304" pitchFamily="18" charset="0"/>
              </a:rPr>
              <a:t>    Rational-Legal </a:t>
            </a:r>
            <a:r>
              <a:rPr lang="en-US" sz="2800" dirty="0">
                <a:latin typeface="Book Antiqua" panose="02040602050305030304" pitchFamily="18" charset="0"/>
              </a:rPr>
              <a:t>– Means-Ends Calculation, “Logical, </a:t>
            </a:r>
            <a:br>
              <a:rPr lang="en-US" sz="2800" dirty="0">
                <a:latin typeface="Book Antiqua" panose="02040602050305030304" pitchFamily="18" charset="0"/>
              </a:rPr>
            </a:br>
            <a:r>
              <a:rPr lang="en-US" sz="2800" dirty="0" smtClean="0">
                <a:latin typeface="Book Antiqua" panose="02040602050305030304" pitchFamily="18" charset="0"/>
              </a:rPr>
              <a:t>    Reasonable</a:t>
            </a:r>
            <a:r>
              <a:rPr lang="en-US" sz="2800" dirty="0">
                <a:latin typeface="Book Antiqua" panose="02040602050305030304" pitchFamily="18" charset="0"/>
              </a:rPr>
              <a:t>” </a:t>
            </a:r>
            <a:r>
              <a:rPr lang="en-US" sz="2800" dirty="0" smtClean="0">
                <a:latin typeface="Book Antiqua" panose="02040602050305030304" pitchFamily="18" charset="0"/>
              </a:rPr>
              <a:t>Procedures:</a:t>
            </a:r>
            <a:r>
              <a:rPr lang="en-US" sz="2800" dirty="0">
                <a:latin typeface="Book Antiqua" panose="02040602050305030304" pitchFamily="18" charset="0"/>
              </a:rPr>
              <a:t/>
            </a:r>
            <a:br>
              <a:rPr lang="en-US" sz="2800" dirty="0">
                <a:latin typeface="Book Antiqua" panose="02040602050305030304" pitchFamily="18" charset="0"/>
              </a:rPr>
            </a:br>
            <a:r>
              <a:rPr lang="en-US" sz="2800" dirty="0">
                <a:latin typeface="Book Antiqua" panose="02040602050305030304" pitchFamily="18" charset="0"/>
              </a:rPr>
              <a:t>	              </a:t>
            </a:r>
            <a:r>
              <a:rPr lang="en-US" sz="2800" dirty="0" smtClean="0">
                <a:latin typeface="Book Antiqua" panose="02040602050305030304" pitchFamily="18" charset="0"/>
              </a:rPr>
              <a:t>   Predictable</a:t>
            </a:r>
            <a:r>
              <a:rPr lang="en-US" sz="2800" dirty="0">
                <a:latin typeface="Book Antiqua" panose="02040602050305030304" pitchFamily="18" charset="0"/>
              </a:rPr>
              <a:t/>
            </a:r>
            <a:br>
              <a:rPr lang="en-US" sz="2800" dirty="0">
                <a:latin typeface="Book Antiqua" panose="02040602050305030304" pitchFamily="18" charset="0"/>
              </a:rPr>
            </a:br>
            <a:r>
              <a:rPr lang="en-US" sz="2800" dirty="0">
                <a:latin typeface="Book Antiqua" panose="02040602050305030304" pitchFamily="18" charset="0"/>
              </a:rPr>
              <a:t>		    </a:t>
            </a:r>
            <a:r>
              <a:rPr lang="en-US" sz="2800" dirty="0" smtClean="0">
                <a:latin typeface="Book Antiqua" panose="02040602050305030304" pitchFamily="18" charset="0"/>
              </a:rPr>
              <a:t>   Calculable</a:t>
            </a:r>
            <a:endParaRPr lang="en-US" sz="2800" dirty="0">
              <a:latin typeface="Book Antiqua" panose="02040602050305030304" pitchFamily="18" charset="0"/>
            </a:endParaRPr>
          </a:p>
          <a:p>
            <a:r>
              <a:rPr lang="en-US" sz="2800" dirty="0">
                <a:latin typeface="Book Antiqua" panose="02040602050305030304" pitchFamily="18" charset="0"/>
              </a:rPr>
              <a:t>	</a:t>
            </a:r>
            <a:r>
              <a:rPr lang="en-US" sz="2800" dirty="0" smtClean="0">
                <a:latin typeface="Book Antiqua" panose="02040602050305030304" pitchFamily="18" charset="0"/>
              </a:rPr>
              <a:t>                  Efficient</a:t>
            </a:r>
            <a:r>
              <a:rPr lang="en-US" sz="2800" dirty="0">
                <a:latin typeface="Book Antiqua" panose="02040602050305030304" pitchFamily="18" charset="0"/>
              </a:rPr>
              <a:t/>
            </a:r>
            <a:br>
              <a:rPr lang="en-US" sz="2800" dirty="0">
                <a:latin typeface="Book Antiqua" panose="02040602050305030304" pitchFamily="18" charset="0"/>
              </a:rPr>
            </a:br>
            <a:r>
              <a:rPr lang="en-US" sz="2800" dirty="0">
                <a:latin typeface="Book Antiqua" panose="02040602050305030304" pitchFamily="18" charset="0"/>
              </a:rPr>
              <a:t>	</a:t>
            </a:r>
            <a:r>
              <a:rPr lang="en-US" sz="2800" dirty="0" smtClean="0">
                <a:latin typeface="Book Antiqua" panose="02040602050305030304" pitchFamily="18" charset="0"/>
              </a:rPr>
              <a:t>                  Controlled</a:t>
            </a:r>
            <a:endParaRPr lang="en-US" sz="2800" dirty="0">
              <a:latin typeface="Book Antiqua" panose="02040602050305030304" pitchFamily="18" charset="0"/>
            </a:endParaRPr>
          </a:p>
          <a:p>
            <a:r>
              <a:rPr lang="en-US" sz="2800" dirty="0">
                <a:latin typeface="Book Antiqua" panose="02040602050305030304" pitchFamily="18" charset="0"/>
              </a:rPr>
              <a:t>	</a:t>
            </a:r>
            <a:r>
              <a:rPr lang="en-US" sz="2800" dirty="0" smtClean="0">
                <a:latin typeface="Book Antiqua" panose="02040602050305030304" pitchFamily="18" charset="0"/>
              </a:rPr>
              <a:t>                  Technological </a:t>
            </a:r>
            <a:r>
              <a:rPr lang="en-US" sz="2800" dirty="0">
                <a:latin typeface="Book Antiqua" panose="02040602050305030304" pitchFamily="18" charset="0"/>
              </a:rPr>
              <a:t>(non-human)</a:t>
            </a:r>
          </a:p>
        </p:txBody>
      </p:sp>
    </p:spTree>
    <p:extLst>
      <p:ext uri="{BB962C8B-B14F-4D97-AF65-F5344CB8AC3E}">
        <p14:creationId xmlns:p14="http://schemas.microsoft.com/office/powerpoint/2010/main" val="3343907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7375" y="942333"/>
            <a:ext cx="8715375" cy="4970591"/>
          </a:xfrm>
          <a:prstGeom prst="rect">
            <a:avLst/>
          </a:prstGeom>
        </p:spPr>
        <p:txBody>
          <a:bodyPr wrap="square">
            <a:spAutoFit/>
          </a:bodyPr>
          <a:lstStyle/>
          <a:p>
            <a:r>
              <a:rPr lang="en-US" sz="2800" b="1" dirty="0" smtClean="0">
                <a:solidFill>
                  <a:srgbClr val="000000"/>
                </a:solidFill>
                <a:effectLst/>
                <a:latin typeface="Book Antiqua" panose="02040602050305030304" pitchFamily="18" charset="0"/>
                <a:ea typeface="Times New Roman" panose="02020603050405020304" pitchFamily="18" charset="0"/>
              </a:rPr>
              <a:t>WEBER’S Rationalization:</a:t>
            </a:r>
            <a:r>
              <a:rPr lang="en-US" sz="2000" b="1" dirty="0" smtClean="0">
                <a:solidFill>
                  <a:srgbClr val="000000"/>
                </a:solidFill>
                <a:effectLst/>
                <a:latin typeface="Book Antiqua" panose="02040602050305030304" pitchFamily="18" charset="0"/>
                <a:ea typeface="Times New Roman" panose="02020603050405020304" pitchFamily="18" charset="0"/>
              </a:rPr>
              <a:t/>
            </a:r>
            <a:br>
              <a:rPr lang="en-US" sz="2000" b="1" dirty="0" smtClean="0">
                <a:solidFill>
                  <a:srgbClr val="000000"/>
                </a:solidFill>
                <a:effectLst/>
                <a:latin typeface="Book Antiqua" panose="02040602050305030304" pitchFamily="18" charset="0"/>
                <a:ea typeface="Times New Roman" panose="02020603050405020304" pitchFamily="18" charset="0"/>
              </a:rPr>
            </a:br>
            <a:endParaRPr lang="en-US" sz="2000" dirty="0" smtClean="0">
              <a:effectLst/>
              <a:latin typeface="Book Antiqua" panose="02040602050305030304" pitchFamily="18" charset="0"/>
              <a:ea typeface="Times New Roman" panose="02020603050405020304" pitchFamily="18" charset="0"/>
            </a:endParaRPr>
          </a:p>
          <a:p>
            <a:r>
              <a:rPr lang="en-US" sz="2000" dirty="0">
                <a:solidFill>
                  <a:srgbClr val="000000"/>
                </a:solidFill>
                <a:latin typeface="Book Antiqua" panose="02040602050305030304" pitchFamily="18" charset="0"/>
                <a:ea typeface="Times New Roman" panose="02020603050405020304" pitchFamily="18" charset="0"/>
              </a:rPr>
              <a:t>The far reaching process whereby </a:t>
            </a:r>
            <a:r>
              <a:rPr lang="en-US" sz="2000" i="1" dirty="0">
                <a:solidFill>
                  <a:srgbClr val="000000"/>
                </a:solidFill>
                <a:latin typeface="Book Antiqua" panose="02040602050305030304" pitchFamily="18" charset="0"/>
                <a:ea typeface="Times New Roman" panose="02020603050405020304" pitchFamily="18" charset="0"/>
              </a:rPr>
              <a:t>traditional</a:t>
            </a:r>
            <a:r>
              <a:rPr lang="en-US" sz="2000" dirty="0">
                <a:solidFill>
                  <a:srgbClr val="000000"/>
                </a:solidFill>
                <a:latin typeface="Book Antiqua" panose="02040602050305030304" pitchFamily="18" charset="0"/>
                <a:ea typeface="Times New Roman" panose="02020603050405020304" pitchFamily="18" charset="0"/>
              </a:rPr>
              <a:t> modes of thinking were being </a:t>
            </a:r>
            <a:r>
              <a:rPr lang="en-US" sz="2000" i="1" dirty="0">
                <a:solidFill>
                  <a:srgbClr val="000000"/>
                </a:solidFill>
                <a:latin typeface="Book Antiqua" panose="02040602050305030304" pitchFamily="18" charset="0"/>
                <a:ea typeface="Times New Roman" panose="02020603050405020304" pitchFamily="18" charset="0"/>
              </a:rPr>
              <a:t>replaced by an ends/means</a:t>
            </a:r>
            <a:r>
              <a:rPr lang="en-US" sz="2000" dirty="0">
                <a:solidFill>
                  <a:srgbClr val="000000"/>
                </a:solidFill>
                <a:latin typeface="Book Antiqua" panose="02040602050305030304" pitchFamily="18" charset="0"/>
                <a:ea typeface="Times New Roman" panose="02020603050405020304" pitchFamily="18" charset="0"/>
              </a:rPr>
              <a:t> analysis concerned with efficiency and formalized social control.</a:t>
            </a:r>
            <a:endParaRPr lang="en-US" sz="2000" dirty="0" smtClean="0">
              <a:effectLst/>
              <a:latin typeface="Book Antiqua" panose="02040602050305030304" pitchFamily="18" charset="0"/>
              <a:ea typeface="Times New Roman" panose="02020603050405020304" pitchFamily="18" charset="0"/>
            </a:endParaRPr>
          </a:p>
          <a:p>
            <a:r>
              <a:rPr lang="en-US" sz="2000" dirty="0" smtClean="0">
                <a:solidFill>
                  <a:srgbClr val="000000"/>
                </a:solidFill>
                <a:effectLst/>
                <a:latin typeface="Book Antiqua" panose="02040602050305030304" pitchFamily="18" charset="0"/>
                <a:ea typeface="Times New Roman" panose="02020603050405020304" pitchFamily="18" charset="0"/>
              </a:rPr>
              <a:t> </a:t>
            </a:r>
            <a:endParaRPr lang="en-US" sz="2000" dirty="0" smtClean="0">
              <a:effectLst/>
              <a:latin typeface="Book Antiqua" panose="02040602050305030304" pitchFamily="18" charset="0"/>
              <a:ea typeface="Times New Roman" panose="02020603050405020304" pitchFamily="18" charset="0"/>
            </a:endParaRPr>
          </a:p>
          <a:p>
            <a:r>
              <a:rPr lang="en-US" sz="2000" b="1" dirty="0" smtClean="0">
                <a:solidFill>
                  <a:srgbClr val="000000"/>
                </a:solidFill>
                <a:effectLst/>
                <a:latin typeface="Book Antiqua" panose="02040602050305030304" pitchFamily="18" charset="0"/>
                <a:ea typeface="Times New Roman" panose="02020603050405020304" pitchFamily="18" charset="0"/>
              </a:rPr>
              <a:t>(1) Predictability</a:t>
            </a:r>
            <a:endParaRPr lang="en-US" sz="2000" dirty="0" smtClean="0">
              <a:effectLst/>
              <a:latin typeface="Book Antiqua" panose="02040602050305030304" pitchFamily="18" charset="0"/>
              <a:ea typeface="Times New Roman" panose="02020603050405020304" pitchFamily="18" charset="0"/>
            </a:endParaRPr>
          </a:p>
          <a:p>
            <a:r>
              <a:rPr lang="en-US" sz="2000" dirty="0">
                <a:solidFill>
                  <a:srgbClr val="000000"/>
                </a:solidFill>
                <a:latin typeface="Book Antiqua" panose="02040602050305030304" pitchFamily="18" charset="0"/>
                <a:ea typeface="Times New Roman" panose="02020603050405020304" pitchFamily="18" charset="0"/>
              </a:rPr>
              <a:t>       Predictability refers to the attempt to structure our </a:t>
            </a:r>
            <a:r>
              <a:rPr lang="en-US" sz="2000" dirty="0" smtClean="0">
                <a:solidFill>
                  <a:srgbClr val="000000"/>
                </a:solidFill>
                <a:latin typeface="Book Antiqua" panose="02040602050305030304" pitchFamily="18" charset="0"/>
                <a:ea typeface="Times New Roman" panose="02020603050405020304" pitchFamily="18" charset="0"/>
              </a:rPr>
              <a:t>environment </a:t>
            </a:r>
            <a:r>
              <a:rPr lang="en-US" sz="2000" dirty="0">
                <a:solidFill>
                  <a:srgbClr val="000000"/>
                </a:solidFill>
                <a:latin typeface="Book Antiqua" panose="02040602050305030304" pitchFamily="18" charset="0"/>
                <a:ea typeface="Times New Roman" panose="02020603050405020304" pitchFamily="18" charset="0"/>
              </a:rPr>
              <a:t>so that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surprise </a:t>
            </a:r>
            <a:r>
              <a:rPr lang="en-US" sz="2000" dirty="0">
                <a:solidFill>
                  <a:srgbClr val="000000"/>
                </a:solidFill>
                <a:latin typeface="Book Antiqua" panose="02040602050305030304" pitchFamily="18" charset="0"/>
                <a:ea typeface="Times New Roman" panose="02020603050405020304" pitchFamily="18" charset="0"/>
              </a:rPr>
              <a:t>and “differentness” do not </a:t>
            </a:r>
            <a:r>
              <a:rPr lang="en-US" sz="2000" dirty="0" smtClean="0">
                <a:solidFill>
                  <a:srgbClr val="000000"/>
                </a:solidFill>
                <a:latin typeface="Book Antiqua" panose="02040602050305030304" pitchFamily="18" charset="0"/>
                <a:ea typeface="Times New Roman" panose="02020603050405020304" pitchFamily="18" charset="0"/>
              </a:rPr>
              <a:t>encroach </a:t>
            </a:r>
            <a:r>
              <a:rPr lang="en-US" sz="2000" dirty="0">
                <a:solidFill>
                  <a:srgbClr val="000000"/>
                </a:solidFill>
                <a:latin typeface="Book Antiqua" panose="02040602050305030304" pitchFamily="18" charset="0"/>
                <a:ea typeface="Times New Roman" panose="02020603050405020304" pitchFamily="18" charset="0"/>
              </a:rPr>
              <a:t>upon our sensibilities.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Rational </a:t>
            </a:r>
            <a:r>
              <a:rPr lang="en-US" sz="2000" dirty="0">
                <a:solidFill>
                  <a:srgbClr val="000000"/>
                </a:solidFill>
                <a:latin typeface="Book Antiqua" panose="02040602050305030304" pitchFamily="18" charset="0"/>
                <a:ea typeface="Times New Roman" panose="02020603050405020304" pitchFamily="18" charset="0"/>
              </a:rPr>
              <a:t>people need </a:t>
            </a:r>
            <a:r>
              <a:rPr lang="en-US" sz="2000" dirty="0" smtClean="0">
                <a:solidFill>
                  <a:srgbClr val="000000"/>
                </a:solidFill>
                <a:latin typeface="Book Antiqua" panose="02040602050305030304" pitchFamily="18" charset="0"/>
                <a:ea typeface="Times New Roman" panose="02020603050405020304" pitchFamily="18" charset="0"/>
              </a:rPr>
              <a:t>to </a:t>
            </a:r>
            <a:r>
              <a:rPr lang="en-US" sz="2000" dirty="0">
                <a:solidFill>
                  <a:srgbClr val="000000"/>
                </a:solidFill>
                <a:latin typeface="Book Antiqua" panose="02040602050305030304" pitchFamily="18" charset="0"/>
                <a:ea typeface="Times New Roman" panose="02020603050405020304" pitchFamily="18" charset="0"/>
              </a:rPr>
              <a:t>know what to expect.</a:t>
            </a:r>
            <a:endParaRPr lang="en-US" sz="2000" dirty="0" smtClean="0">
              <a:effectLst/>
              <a:latin typeface="Book Antiqua" panose="02040602050305030304" pitchFamily="18" charset="0"/>
              <a:ea typeface="Times New Roman" panose="02020603050405020304" pitchFamily="18" charset="0"/>
            </a:endParaRPr>
          </a:p>
          <a:p>
            <a:r>
              <a:rPr lang="en-US" sz="2000" b="1" dirty="0" smtClean="0">
                <a:solidFill>
                  <a:srgbClr val="000000"/>
                </a:solidFill>
                <a:effectLst/>
                <a:latin typeface="Book Antiqua" panose="02040602050305030304" pitchFamily="18" charset="0"/>
                <a:ea typeface="Times New Roman" panose="02020603050405020304" pitchFamily="18" charset="0"/>
              </a:rPr>
              <a:t> </a:t>
            </a:r>
            <a:endParaRPr lang="en-US" sz="2000" dirty="0" smtClean="0">
              <a:effectLst/>
              <a:latin typeface="Book Antiqua" panose="02040602050305030304" pitchFamily="18" charset="0"/>
              <a:ea typeface="Times New Roman" panose="02020603050405020304" pitchFamily="18" charset="0"/>
            </a:endParaRPr>
          </a:p>
          <a:p>
            <a:r>
              <a:rPr lang="en-US" sz="2000" b="1" dirty="0" smtClean="0">
                <a:solidFill>
                  <a:srgbClr val="000000"/>
                </a:solidFill>
                <a:effectLst/>
                <a:latin typeface="Book Antiqua" panose="02040602050305030304" pitchFamily="18" charset="0"/>
                <a:ea typeface="Times New Roman" panose="02020603050405020304" pitchFamily="18" charset="0"/>
              </a:rPr>
              <a:t>(2) Calculability</a:t>
            </a:r>
            <a:endParaRPr lang="en-US" sz="2000" dirty="0" smtClean="0">
              <a:effectLst/>
              <a:latin typeface="Book Antiqua" panose="02040602050305030304" pitchFamily="18" charset="0"/>
              <a:ea typeface="Times New Roman" panose="02020603050405020304" pitchFamily="18" charset="0"/>
            </a:endParaRPr>
          </a:p>
          <a:p>
            <a:r>
              <a:rPr lang="en-US" sz="2000" dirty="0">
                <a:solidFill>
                  <a:srgbClr val="000000"/>
                </a:solidFill>
                <a:latin typeface="Book Antiqua" panose="02040602050305030304" pitchFamily="18" charset="0"/>
                <a:ea typeface="Times New Roman" panose="02020603050405020304" pitchFamily="18" charset="0"/>
              </a:rPr>
              <a:t>       An emphasis on things that can be calculated, counted, </a:t>
            </a:r>
            <a:r>
              <a:rPr lang="en-US" sz="2000" dirty="0" smtClean="0">
                <a:solidFill>
                  <a:srgbClr val="000000"/>
                </a:solidFill>
                <a:latin typeface="Book Antiqua" panose="02040602050305030304" pitchFamily="18" charset="0"/>
                <a:ea typeface="Times New Roman" panose="02020603050405020304" pitchFamily="18" charset="0"/>
              </a:rPr>
              <a:t>quantified</a:t>
            </a:r>
            <a:r>
              <a:rPr lang="en-US" sz="2000" dirty="0">
                <a:solidFill>
                  <a:srgbClr val="000000"/>
                </a:solidFill>
                <a:latin typeface="Book Antiqua" panose="02040602050305030304" pitchFamily="18" charset="0"/>
                <a:ea typeface="Times New Roman" panose="02020603050405020304" pitchFamily="18" charset="0"/>
              </a:rPr>
              <a:t>.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Quantification </a:t>
            </a:r>
            <a:r>
              <a:rPr lang="en-US" sz="2000" dirty="0">
                <a:solidFill>
                  <a:srgbClr val="000000"/>
                </a:solidFill>
                <a:latin typeface="Book Antiqua" panose="02040602050305030304" pitchFamily="18" charset="0"/>
                <a:ea typeface="Times New Roman" panose="02020603050405020304" pitchFamily="18" charset="0"/>
              </a:rPr>
              <a:t>refers to a tendency to </a:t>
            </a:r>
            <a:r>
              <a:rPr lang="en-US" sz="2000" dirty="0" smtClean="0">
                <a:solidFill>
                  <a:srgbClr val="000000"/>
                </a:solidFill>
                <a:latin typeface="Book Antiqua" panose="02040602050305030304" pitchFamily="18" charset="0"/>
                <a:ea typeface="Times New Roman" panose="02020603050405020304" pitchFamily="18" charset="0"/>
              </a:rPr>
              <a:t>emphasize </a:t>
            </a:r>
            <a:r>
              <a:rPr lang="en-US" sz="2000" dirty="0">
                <a:solidFill>
                  <a:srgbClr val="000000"/>
                </a:solidFill>
                <a:latin typeface="Book Antiqua" panose="02040602050305030304" pitchFamily="18" charset="0"/>
                <a:ea typeface="Times New Roman" panose="02020603050405020304" pitchFamily="18" charset="0"/>
              </a:rPr>
              <a:t>quantity rather than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quality</a:t>
            </a:r>
            <a:r>
              <a:rPr lang="en-US" sz="2000" dirty="0">
                <a:solidFill>
                  <a:srgbClr val="000000"/>
                </a:solidFill>
                <a:latin typeface="Book Antiqua" panose="02040602050305030304" pitchFamily="18" charset="0"/>
                <a:ea typeface="Times New Roman" panose="02020603050405020304" pitchFamily="18" charset="0"/>
              </a:rPr>
              <a:t>. </a:t>
            </a:r>
            <a:endParaRPr lang="en-US" sz="2000" dirty="0" smtClean="0">
              <a:effectLst/>
              <a:latin typeface="Book Antiqua" panose="02040602050305030304" pitchFamily="18" charset="0"/>
              <a:ea typeface="Times New Roman" panose="02020603050405020304" pitchFamily="18" charset="0"/>
            </a:endParaRPr>
          </a:p>
          <a:p>
            <a:r>
              <a:rPr lang="en-US" sz="900" b="1" dirty="0" smtClean="0">
                <a:solidFill>
                  <a:srgbClr val="000000"/>
                </a:solidFill>
                <a:effectLst/>
                <a:latin typeface="Times New Roman" panose="02020603050405020304" pitchFamily="18" charset="0"/>
                <a:ea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5532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7377" y="947041"/>
            <a:ext cx="8886824" cy="4647426"/>
          </a:xfrm>
          <a:prstGeom prst="rect">
            <a:avLst/>
          </a:prstGeom>
        </p:spPr>
        <p:txBody>
          <a:bodyPr wrap="square">
            <a:spAutoFit/>
          </a:bodyPr>
          <a:lstStyle/>
          <a:p>
            <a:r>
              <a:rPr lang="en-US" sz="2800" b="1" dirty="0">
                <a:solidFill>
                  <a:srgbClr val="000000"/>
                </a:solidFill>
                <a:latin typeface="Book Antiqua" panose="02040602050305030304" pitchFamily="18" charset="0"/>
                <a:ea typeface="Times New Roman" panose="02020603050405020304" pitchFamily="18" charset="0"/>
              </a:rPr>
              <a:t>WEBER’S Rationalization</a:t>
            </a:r>
            <a:r>
              <a:rPr lang="en-US" sz="2800" b="1" dirty="0" smtClean="0">
                <a:solidFill>
                  <a:srgbClr val="000000"/>
                </a:solidFill>
                <a:latin typeface="Book Antiqua" panose="02040602050305030304" pitchFamily="18" charset="0"/>
                <a:ea typeface="Times New Roman" panose="02020603050405020304" pitchFamily="18" charset="0"/>
              </a:rPr>
              <a:t>:</a:t>
            </a:r>
          </a:p>
          <a:p>
            <a:endParaRPr lang="en-US" sz="2800" b="1" dirty="0">
              <a:solidFill>
                <a:srgbClr val="000000"/>
              </a:solidFill>
              <a:latin typeface="Book Antiqua" panose="02040602050305030304" pitchFamily="18" charset="0"/>
              <a:ea typeface="Times New Roman" panose="02020603050405020304" pitchFamily="18" charset="0"/>
            </a:endParaRPr>
          </a:p>
          <a:p>
            <a:r>
              <a:rPr lang="en-US" sz="2000" b="1" dirty="0" smtClean="0">
                <a:solidFill>
                  <a:srgbClr val="000000"/>
                </a:solidFill>
                <a:effectLst/>
                <a:latin typeface="Book Antiqua" panose="02040602050305030304" pitchFamily="18" charset="0"/>
                <a:ea typeface="Times New Roman" panose="02020603050405020304" pitchFamily="18" charset="0"/>
              </a:rPr>
              <a:t>(3) Efficiency</a:t>
            </a:r>
            <a:endParaRPr lang="en-US" sz="2000" dirty="0" smtClean="0">
              <a:effectLst/>
              <a:latin typeface="Book Antiqua" panose="02040602050305030304" pitchFamily="18" charset="0"/>
              <a:ea typeface="Times New Roman" panose="02020603050405020304" pitchFamily="18" charset="0"/>
            </a:endParaRPr>
          </a:p>
          <a:p>
            <a:r>
              <a:rPr lang="en-US" sz="2000" dirty="0">
                <a:solidFill>
                  <a:srgbClr val="000000"/>
                </a:solidFill>
                <a:latin typeface="Book Antiqua" panose="02040602050305030304" pitchFamily="18" charset="0"/>
                <a:ea typeface="Times New Roman" panose="02020603050405020304" pitchFamily="18" charset="0"/>
              </a:rPr>
              <a:t>      Efficiency means the choosing of means to reach a </a:t>
            </a:r>
            <a:r>
              <a:rPr lang="en-US" sz="2000" dirty="0" smtClean="0">
                <a:solidFill>
                  <a:srgbClr val="000000"/>
                </a:solidFill>
                <a:latin typeface="Book Antiqua" panose="02040602050305030304" pitchFamily="18" charset="0"/>
                <a:ea typeface="Times New Roman" panose="02020603050405020304" pitchFamily="18" charset="0"/>
              </a:rPr>
              <a:t>specific </a:t>
            </a:r>
            <a:r>
              <a:rPr lang="en-US" sz="2000" dirty="0">
                <a:solidFill>
                  <a:srgbClr val="000000"/>
                </a:solidFill>
                <a:latin typeface="Book Antiqua" panose="02040602050305030304" pitchFamily="18" charset="0"/>
                <a:ea typeface="Times New Roman" panose="02020603050405020304" pitchFamily="18" charset="0"/>
              </a:rPr>
              <a:t>end rapidly,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with </a:t>
            </a:r>
            <a:r>
              <a:rPr lang="en-US" sz="2000" dirty="0">
                <a:solidFill>
                  <a:srgbClr val="000000"/>
                </a:solidFill>
                <a:latin typeface="Book Antiqua" panose="02040602050305030304" pitchFamily="18" charset="0"/>
                <a:ea typeface="Times New Roman" panose="02020603050405020304" pitchFamily="18" charset="0"/>
              </a:rPr>
              <a:t>the least amount of cost or </a:t>
            </a:r>
            <a:r>
              <a:rPr lang="en-US" sz="2000" dirty="0" smtClean="0">
                <a:solidFill>
                  <a:srgbClr val="000000"/>
                </a:solidFill>
                <a:latin typeface="Book Antiqua" panose="02040602050305030304" pitchFamily="18" charset="0"/>
                <a:ea typeface="Times New Roman" panose="02020603050405020304" pitchFamily="18" charset="0"/>
              </a:rPr>
              <a:t>effort</a:t>
            </a:r>
            <a:r>
              <a:rPr lang="en-US" sz="2000" dirty="0">
                <a:solidFill>
                  <a:srgbClr val="000000"/>
                </a:solidFill>
                <a:latin typeface="Book Antiqua" panose="02040602050305030304" pitchFamily="18" charset="0"/>
                <a:ea typeface="Times New Roman" panose="02020603050405020304" pitchFamily="18" charset="0"/>
              </a:rPr>
              <a:t>.</a:t>
            </a:r>
            <a:endParaRPr lang="en-US" sz="2000" dirty="0" smtClean="0">
              <a:effectLst/>
              <a:latin typeface="Book Antiqua" panose="02040602050305030304" pitchFamily="18" charset="0"/>
              <a:ea typeface="Times New Roman" panose="02020603050405020304" pitchFamily="18" charset="0"/>
            </a:endParaRPr>
          </a:p>
          <a:p>
            <a:r>
              <a:rPr lang="en-US" sz="2000" b="1" dirty="0" smtClean="0">
                <a:solidFill>
                  <a:srgbClr val="000000"/>
                </a:solidFill>
                <a:effectLst/>
                <a:latin typeface="Book Antiqua" panose="02040602050305030304" pitchFamily="18" charset="0"/>
                <a:ea typeface="Times New Roman" panose="02020603050405020304" pitchFamily="18" charset="0"/>
              </a:rPr>
              <a:t> </a:t>
            </a:r>
            <a:endParaRPr lang="en-US" sz="2000" dirty="0" smtClean="0">
              <a:effectLst/>
              <a:latin typeface="Book Antiqua" panose="02040602050305030304" pitchFamily="18" charset="0"/>
              <a:ea typeface="Times New Roman" panose="02020603050405020304" pitchFamily="18" charset="0"/>
            </a:endParaRPr>
          </a:p>
          <a:p>
            <a:r>
              <a:rPr lang="en-US" sz="2000" b="1" dirty="0" smtClean="0">
                <a:solidFill>
                  <a:srgbClr val="000000"/>
                </a:solidFill>
                <a:effectLst/>
                <a:latin typeface="Book Antiqua" panose="02040602050305030304" pitchFamily="18" charset="0"/>
                <a:ea typeface="Times New Roman" panose="02020603050405020304" pitchFamily="18" charset="0"/>
              </a:rPr>
              <a:t>(4) Increased Control </a:t>
            </a:r>
            <a:r>
              <a:rPr lang="en-US" sz="2000" b="1" i="1" dirty="0" smtClean="0">
                <a:solidFill>
                  <a:srgbClr val="000000"/>
                </a:solidFill>
                <a:effectLst/>
                <a:latin typeface="Book Antiqua" panose="02040602050305030304" pitchFamily="18" charset="0"/>
                <a:ea typeface="Times New Roman" panose="02020603050405020304" pitchFamily="18" charset="0"/>
              </a:rPr>
              <a:t>especially through the</a:t>
            </a:r>
            <a:br>
              <a:rPr lang="en-US" sz="2000" b="1" i="1" dirty="0" smtClean="0">
                <a:solidFill>
                  <a:srgbClr val="000000"/>
                </a:solidFill>
                <a:effectLst/>
                <a:latin typeface="Book Antiqua" panose="02040602050305030304" pitchFamily="18" charset="0"/>
                <a:ea typeface="Times New Roman" panose="02020603050405020304" pitchFamily="18" charset="0"/>
              </a:rPr>
            </a:br>
            <a:r>
              <a:rPr lang="en-US" sz="2000" b="1" dirty="0" smtClean="0">
                <a:solidFill>
                  <a:srgbClr val="000000"/>
                </a:solidFill>
                <a:effectLst/>
                <a:latin typeface="Book Antiqua" panose="02040602050305030304" pitchFamily="18" charset="0"/>
                <a:ea typeface="Times New Roman" panose="02020603050405020304" pitchFamily="18" charset="0"/>
              </a:rPr>
              <a:t> </a:t>
            </a:r>
            <a:br>
              <a:rPr lang="en-US" sz="2000" b="1" dirty="0" smtClean="0">
                <a:solidFill>
                  <a:srgbClr val="000000"/>
                </a:solidFill>
                <a:effectLst/>
                <a:latin typeface="Book Antiqua" panose="02040602050305030304" pitchFamily="18" charset="0"/>
                <a:ea typeface="Times New Roman" panose="02020603050405020304" pitchFamily="18" charset="0"/>
              </a:rPr>
            </a:br>
            <a:r>
              <a:rPr lang="en-US" sz="2000" b="1" dirty="0" smtClean="0">
                <a:solidFill>
                  <a:srgbClr val="000000"/>
                </a:solidFill>
                <a:effectLst/>
                <a:latin typeface="Book Antiqua" panose="02040602050305030304" pitchFamily="18" charset="0"/>
                <a:ea typeface="Times New Roman" panose="02020603050405020304" pitchFamily="18" charset="0"/>
              </a:rPr>
              <a:t>(5) Substitution of Nonhuman for Human Technology</a:t>
            </a:r>
            <a:endParaRPr lang="en-US" sz="2000" dirty="0" smtClean="0">
              <a:effectLst/>
              <a:latin typeface="Book Antiqua" panose="02040602050305030304" pitchFamily="18" charset="0"/>
              <a:ea typeface="Times New Roman" panose="02020603050405020304" pitchFamily="18" charset="0"/>
            </a:endParaRPr>
          </a:p>
          <a:p>
            <a:r>
              <a:rPr lang="en-US" sz="2000" dirty="0">
                <a:solidFill>
                  <a:srgbClr val="000000"/>
                </a:solidFill>
                <a:latin typeface="Book Antiqua" panose="02040602050305030304" pitchFamily="18" charset="0"/>
                <a:ea typeface="Times New Roman" panose="02020603050405020304" pitchFamily="18" charset="0"/>
              </a:rPr>
              <a:t>      ...these two elements are closely linked. Specifically, </a:t>
            </a:r>
            <a:r>
              <a:rPr lang="en-US" sz="2000" dirty="0" smtClean="0">
                <a:solidFill>
                  <a:srgbClr val="000000"/>
                </a:solidFill>
                <a:latin typeface="Book Antiqua" panose="02040602050305030304" pitchFamily="18" charset="0"/>
                <a:ea typeface="Times New Roman" panose="02020603050405020304" pitchFamily="18" charset="0"/>
              </a:rPr>
              <a:t>replacement </a:t>
            </a:r>
            <a:r>
              <a:rPr lang="en-US" sz="2000" dirty="0">
                <a:solidFill>
                  <a:srgbClr val="000000"/>
                </a:solidFill>
                <a:latin typeface="Book Antiqua" panose="02040602050305030304" pitchFamily="18" charset="0"/>
                <a:ea typeface="Times New Roman" panose="02020603050405020304" pitchFamily="18" charset="0"/>
              </a:rPr>
              <a:t>of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human </a:t>
            </a:r>
            <a:r>
              <a:rPr lang="en-US" sz="2000" dirty="0">
                <a:solidFill>
                  <a:srgbClr val="000000"/>
                </a:solidFill>
                <a:latin typeface="Book Antiqua" panose="02040602050305030304" pitchFamily="18" charset="0"/>
                <a:ea typeface="Times New Roman" panose="02020603050405020304" pitchFamily="18" charset="0"/>
              </a:rPr>
              <a:t>by nonhuman technology is </a:t>
            </a:r>
            <a:r>
              <a:rPr lang="en-US" sz="2000" dirty="0" smtClean="0">
                <a:solidFill>
                  <a:srgbClr val="000000"/>
                </a:solidFill>
                <a:latin typeface="Book Antiqua" panose="02040602050305030304" pitchFamily="18" charset="0"/>
                <a:ea typeface="Times New Roman" panose="02020603050405020304" pitchFamily="18" charset="0"/>
              </a:rPr>
              <a:t>often </a:t>
            </a:r>
            <a:r>
              <a:rPr lang="en-US" sz="2000" dirty="0">
                <a:solidFill>
                  <a:srgbClr val="000000"/>
                </a:solidFill>
                <a:latin typeface="Book Antiqua" panose="02040602050305030304" pitchFamily="18" charset="0"/>
                <a:ea typeface="Times New Roman" panose="02020603050405020304" pitchFamily="18" charset="0"/>
              </a:rPr>
              <a:t>oriented towards greater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control</a:t>
            </a:r>
            <a:r>
              <a:rPr lang="en-US" sz="2000" dirty="0">
                <a:solidFill>
                  <a:srgbClr val="000000"/>
                </a:solidFill>
                <a:latin typeface="Book Antiqua" panose="02040602050305030304" pitchFamily="18" charset="0"/>
                <a:ea typeface="Times New Roman" panose="02020603050405020304" pitchFamily="18" charset="0"/>
              </a:rPr>
              <a:t>. The great source </a:t>
            </a:r>
            <a:r>
              <a:rPr lang="en-US" sz="2000" dirty="0" smtClean="0">
                <a:solidFill>
                  <a:srgbClr val="000000"/>
                </a:solidFill>
                <a:latin typeface="Book Antiqua" panose="02040602050305030304" pitchFamily="18" charset="0"/>
                <a:ea typeface="Times New Roman" panose="02020603050405020304" pitchFamily="18" charset="0"/>
              </a:rPr>
              <a:t>of </a:t>
            </a:r>
            <a:r>
              <a:rPr lang="en-US" sz="2000" dirty="0">
                <a:solidFill>
                  <a:srgbClr val="000000"/>
                </a:solidFill>
                <a:latin typeface="Book Antiqua" panose="02040602050305030304" pitchFamily="18" charset="0"/>
                <a:ea typeface="Times New Roman" panose="02020603050405020304" pitchFamily="18" charset="0"/>
              </a:rPr>
              <a:t>uncertainty and unpredictability in a </a:t>
            </a:r>
            <a:r>
              <a:rPr lang="en-US" sz="2000" dirty="0" smtClean="0">
                <a:solidFill>
                  <a:srgbClr val="000000"/>
                </a:solidFill>
                <a:latin typeface="Book Antiqua" panose="02040602050305030304" pitchFamily="18" charset="0"/>
                <a:ea typeface="Times New Roman" panose="02020603050405020304" pitchFamily="18" charset="0"/>
              </a:rPr>
              <a:t/>
            </a:r>
            <a:br>
              <a:rPr lang="en-US" sz="2000" dirty="0" smtClean="0">
                <a:solidFill>
                  <a:srgbClr val="000000"/>
                </a:solidFill>
                <a:latin typeface="Book Antiqua" panose="02040602050305030304" pitchFamily="18" charset="0"/>
                <a:ea typeface="Times New Roman" panose="02020603050405020304" pitchFamily="18" charset="0"/>
              </a:rPr>
            </a:br>
            <a:r>
              <a:rPr lang="en-US" sz="2000" dirty="0" smtClean="0">
                <a:solidFill>
                  <a:srgbClr val="000000"/>
                </a:solidFill>
                <a:latin typeface="Book Antiqua" panose="02040602050305030304" pitchFamily="18" charset="0"/>
                <a:ea typeface="Times New Roman" panose="02020603050405020304" pitchFamily="18" charset="0"/>
              </a:rPr>
              <a:t>      rationalizing system </a:t>
            </a:r>
            <a:r>
              <a:rPr lang="en-US" sz="2000" dirty="0">
                <a:solidFill>
                  <a:srgbClr val="000000"/>
                </a:solidFill>
                <a:latin typeface="Book Antiqua" panose="02040602050305030304" pitchFamily="18" charset="0"/>
                <a:ea typeface="Times New Roman" panose="02020603050405020304" pitchFamily="18" charset="0"/>
              </a:rPr>
              <a:t>are people – either the people who work within </a:t>
            </a:r>
            <a:br>
              <a:rPr lang="en-US" sz="2000" dirty="0">
                <a:solidFill>
                  <a:srgbClr val="000000"/>
                </a:solidFill>
                <a:latin typeface="Book Antiqua" panose="02040602050305030304" pitchFamily="18" charset="0"/>
                <a:ea typeface="Times New Roman" panose="02020603050405020304" pitchFamily="18" charset="0"/>
              </a:rPr>
            </a:br>
            <a:r>
              <a:rPr lang="en-US" sz="2000" dirty="0">
                <a:solidFill>
                  <a:srgbClr val="000000"/>
                </a:solidFill>
                <a:latin typeface="Book Antiqua" panose="02040602050305030304" pitchFamily="18" charset="0"/>
                <a:ea typeface="Times New Roman" panose="02020603050405020304" pitchFamily="18" charset="0"/>
              </a:rPr>
              <a:t>      those systems or the people who are served by them.</a:t>
            </a:r>
            <a:endParaRPr lang="en-US" sz="2000" dirty="0">
              <a:effectLst/>
              <a:latin typeface="Book Antiqua" panose="02040602050305030304" pitchFamily="18" charset="0"/>
              <a:ea typeface="Times New Roman" panose="02020603050405020304" pitchFamily="18" charset="0"/>
            </a:endParaRPr>
          </a:p>
        </p:txBody>
      </p:sp>
    </p:spTree>
    <p:extLst>
      <p:ext uri="{BB962C8B-B14F-4D97-AF65-F5344CB8AC3E}">
        <p14:creationId xmlns:p14="http://schemas.microsoft.com/office/powerpoint/2010/main" val="431880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0187" y="517186"/>
            <a:ext cx="9658351" cy="5601533"/>
          </a:xfrm>
          <a:prstGeom prst="rect">
            <a:avLst/>
          </a:prstGeom>
        </p:spPr>
        <p:txBody>
          <a:bodyPr wrap="square">
            <a:spAutoFit/>
          </a:bodyPr>
          <a:lstStyle/>
          <a:p>
            <a:r>
              <a:rPr lang="en-US" sz="2800" b="1" dirty="0" smtClean="0">
                <a:effectLst/>
                <a:latin typeface="Times New Roman" panose="02020603050405020304" pitchFamily="18" charset="0"/>
                <a:ea typeface="Times New Roman" panose="02020603050405020304" pitchFamily="18" charset="0"/>
              </a:rPr>
              <a:t>RATIONALITY, RATIONALISM ala Weber</a:t>
            </a:r>
            <a:endParaRPr lang="en-US" sz="2800" dirty="0" smtClean="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a:t>
            </a:r>
            <a:r>
              <a:rPr lang="en-US" sz="2400" b="1" dirty="0" smtClean="0">
                <a:latin typeface="Times New Roman" panose="02020603050405020304" pitchFamily="18" charset="0"/>
                <a:ea typeface="Times New Roman" panose="02020603050405020304" pitchFamily="18" charset="0"/>
              </a:rPr>
              <a:t>1</a:t>
            </a:r>
            <a:r>
              <a:rPr lang="en-US" sz="2400" b="1" dirty="0">
                <a:latin typeface="Times New Roman" panose="02020603050405020304" pitchFamily="18" charset="0"/>
                <a:ea typeface="Times New Roman" panose="02020603050405020304" pitchFamily="18" charset="0"/>
              </a:rPr>
              <a:t>) MEANS – ENDS CALCULATION:</a:t>
            </a:r>
            <a:endParaRPr lang="en-US" sz="2400" dirty="0" smtClean="0">
              <a:effectLst/>
              <a:latin typeface="Times New Roman" panose="02020603050405020304" pitchFamily="18" charset="0"/>
              <a:ea typeface="Times New Roman" panose="02020603050405020304" pitchFamily="18" charset="0"/>
            </a:endParaRPr>
          </a:p>
          <a:p>
            <a:r>
              <a:rPr lang="en-US" sz="400" b="1" dirty="0" smtClean="0">
                <a:effectLst/>
                <a:latin typeface="Times New Roman" panose="02020603050405020304" pitchFamily="18" charset="0"/>
                <a:ea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endParaRPr>
          </a:p>
          <a:p>
            <a:r>
              <a:rPr lang="en-US" sz="2000" b="1" i="1" dirty="0">
                <a:latin typeface="Times New Roman" panose="02020603050405020304" pitchFamily="18" charset="0"/>
                <a:ea typeface="Times New Roman" panose="02020603050405020304" pitchFamily="18" charset="0"/>
              </a:rPr>
              <a:t>The methodical attainment of a definitely given and practical end by means of an increasingly precise calculation of adequate means.</a:t>
            </a:r>
            <a:endParaRPr lang="en-US" sz="2000" dirty="0" smtClean="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rPr>
              <a:t>2) BUREAUCRATIC ORGANIZATION</a:t>
            </a:r>
            <a:endParaRPr lang="en-US" sz="2400" dirty="0" smtClean="0">
              <a:effectLst/>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 Predictability</a:t>
            </a:r>
            <a:endParaRPr lang="en-US" sz="2000" dirty="0" smtClean="0">
              <a:effectLst/>
              <a:latin typeface="Times New Roman" panose="02020603050405020304" pitchFamily="18" charset="0"/>
              <a:ea typeface="Times New Roman" panose="02020603050405020304" pitchFamily="18" charset="0"/>
            </a:endParaRPr>
          </a:p>
          <a:p>
            <a:pPr indent="457200"/>
            <a:r>
              <a:rPr lang="en-US" sz="2000" b="1" dirty="0" smtClean="0">
                <a:latin typeface="Times New Roman" panose="02020603050405020304" pitchFamily="18" charset="0"/>
                <a:ea typeface="Times New Roman" panose="02020603050405020304" pitchFamily="18" charset="0"/>
              </a:rPr>
              <a:t>       • </a:t>
            </a:r>
            <a:r>
              <a:rPr lang="en-US" sz="2000" b="1" dirty="0">
                <a:latin typeface="Times New Roman" panose="02020603050405020304" pitchFamily="18" charset="0"/>
                <a:ea typeface="Times New Roman" panose="02020603050405020304" pitchFamily="18" charset="0"/>
              </a:rPr>
              <a:t>Calculability</a:t>
            </a:r>
            <a:endParaRPr lang="en-US" sz="2000" dirty="0" smtClean="0">
              <a:effectLst/>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Efficiency</a:t>
            </a:r>
            <a:endParaRPr lang="en-US" sz="2000" dirty="0" smtClean="0">
              <a:effectLst/>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Control of outcomes</a:t>
            </a:r>
            <a:endParaRPr lang="en-US" sz="2000" dirty="0" smtClean="0">
              <a:effectLst/>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Non-human </a:t>
            </a:r>
            <a:r>
              <a:rPr lang="en-US" sz="2000" b="1" dirty="0" smtClean="0">
                <a:latin typeface="Times New Roman" panose="02020603050405020304" pitchFamily="18" charset="0"/>
                <a:ea typeface="Times New Roman" panose="02020603050405020304" pitchFamily="18" charset="0"/>
              </a:rPr>
              <a:t>technology (</a:t>
            </a:r>
            <a:r>
              <a:rPr lang="en-US" sz="2000" dirty="0" smtClean="0">
                <a:effectLst/>
                <a:latin typeface="Times New Roman" panose="02020603050405020304" pitchFamily="18" charset="0"/>
                <a:ea typeface="Times New Roman" panose="02020603050405020304" pitchFamily="18" charset="0"/>
              </a:rPr>
              <a:t>from George </a:t>
            </a:r>
            <a:r>
              <a:rPr lang="en-US" sz="2000" dirty="0" err="1" smtClean="0">
                <a:effectLst/>
                <a:latin typeface="Times New Roman" panose="02020603050405020304" pitchFamily="18" charset="0"/>
                <a:ea typeface="Times New Roman" panose="02020603050405020304" pitchFamily="18" charset="0"/>
              </a:rPr>
              <a:t>Ritzer</a:t>
            </a:r>
            <a:r>
              <a:rPr lang="en-US" sz="2000" dirty="0" smtClean="0">
                <a:effectLst/>
                <a:latin typeface="Times New Roman" panose="02020603050405020304" pitchFamily="18" charset="0"/>
                <a:ea typeface="Times New Roman" panose="02020603050405020304" pitchFamily="18" charset="0"/>
              </a:rPr>
              <a:t>, </a:t>
            </a:r>
            <a:r>
              <a:rPr lang="en-US" sz="2000" i="1" dirty="0" smtClean="0">
                <a:effectLst/>
                <a:latin typeface="Times New Roman" panose="02020603050405020304" pitchFamily="18" charset="0"/>
                <a:ea typeface="Times New Roman" panose="02020603050405020304" pitchFamily="18" charset="0"/>
              </a:rPr>
              <a:t>The </a:t>
            </a:r>
            <a:r>
              <a:rPr lang="en-US" sz="2000" i="1" dirty="0" err="1" smtClean="0">
                <a:effectLst/>
                <a:latin typeface="Times New Roman" panose="02020603050405020304" pitchFamily="18" charset="0"/>
                <a:ea typeface="Times New Roman" panose="02020603050405020304" pitchFamily="18" charset="0"/>
              </a:rPr>
              <a:t>MacDonaldization</a:t>
            </a:r>
            <a:r>
              <a:rPr lang="en-US" sz="2000" i="1" dirty="0" smtClean="0">
                <a:effectLst/>
                <a:latin typeface="Times New Roman" panose="02020603050405020304" pitchFamily="18" charset="0"/>
                <a:ea typeface="Times New Roman" panose="02020603050405020304" pitchFamily="18" charset="0"/>
              </a:rPr>
              <a:t> of</a:t>
            </a:r>
            <a:r>
              <a:rPr lang="en-US" sz="2000" i="1" dirty="0">
                <a:latin typeface="Times New Roman" panose="02020603050405020304" pitchFamily="18" charset="0"/>
                <a:ea typeface="Times New Roman" panose="02020603050405020304" pitchFamily="18" charset="0"/>
              </a:rPr>
              <a:t> Society</a:t>
            </a:r>
            <a:r>
              <a:rPr lang="en-US" i="1" dirty="0">
                <a:latin typeface="Times New Roman" panose="02020603050405020304" pitchFamily="18" charset="0"/>
                <a:ea typeface="Times New Roman" panose="02020603050405020304" pitchFamily="18" charset="0"/>
              </a:rPr>
              <a:t>)</a:t>
            </a:r>
            <a:endParaRPr lang="en-US" sz="1200" dirty="0" smtClean="0">
              <a:effectLst/>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 </a:t>
            </a:r>
            <a:endParaRPr lang="en-US" sz="1200" dirty="0" smtClean="0">
              <a:effectLst/>
              <a:latin typeface="Times New Roman" panose="02020603050405020304" pitchFamily="18" charset="0"/>
              <a:ea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rPr>
              <a:t>3) THE DISENCHANTMENT OF THE WORLD</a:t>
            </a:r>
            <a:endParaRPr lang="en-US" sz="2400" dirty="0" smtClean="0">
              <a:effectLst/>
              <a:latin typeface="Times New Roman" panose="02020603050405020304" pitchFamily="18" charset="0"/>
              <a:ea typeface="Times New Roman" panose="02020603050405020304" pitchFamily="18" charset="0"/>
            </a:endParaRPr>
          </a:p>
          <a:p>
            <a:pPr indent="457200"/>
            <a:r>
              <a:rPr lang="en-US" b="1" i="1" dirty="0" smtClean="0">
                <a:latin typeface="Times New Roman" panose="02020603050405020304" pitchFamily="18" charset="0"/>
                <a:ea typeface="Times New Roman" panose="02020603050405020304" pitchFamily="18" charset="0"/>
              </a:rPr>
              <a:t>          </a:t>
            </a:r>
            <a:r>
              <a:rPr lang="en-US" sz="2000" b="1" i="1" dirty="0" smtClean="0">
                <a:latin typeface="Times New Roman" panose="02020603050405020304" pitchFamily="18" charset="0"/>
                <a:ea typeface="Times New Roman" panose="02020603050405020304" pitchFamily="18" charset="0"/>
              </a:rPr>
              <a:t>Demystification</a:t>
            </a:r>
            <a:endParaRPr lang="en-US" sz="2000" dirty="0" smtClean="0">
              <a:effectLst/>
              <a:latin typeface="Times New Roman" panose="02020603050405020304" pitchFamily="18" charset="0"/>
              <a:ea typeface="Times New Roman" panose="02020603050405020304" pitchFamily="18" charset="0"/>
            </a:endParaRPr>
          </a:p>
          <a:p>
            <a:pPr indent="457200"/>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Desacralization</a:t>
            </a:r>
            <a:endParaRPr lang="en-US" sz="2000" dirty="0" smtClean="0">
              <a:effectLst/>
              <a:latin typeface="Times New Roman" panose="02020603050405020304" pitchFamily="18" charset="0"/>
              <a:ea typeface="Times New Roman" panose="02020603050405020304" pitchFamily="18" charset="0"/>
            </a:endParaRPr>
          </a:p>
          <a:p>
            <a:pPr indent="457200"/>
            <a:r>
              <a:rPr lang="en-US" sz="2000" b="1" i="1" dirty="0" smtClean="0">
                <a:latin typeface="Times New Roman" panose="02020603050405020304" pitchFamily="18" charset="0"/>
                <a:ea typeface="Times New Roman" panose="02020603050405020304" pitchFamily="18" charset="0"/>
              </a:rPr>
              <a:t>                               Depersonalization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7026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96383151"/>
              </p:ext>
            </p:extLst>
          </p:nvPr>
        </p:nvGraphicFramePr>
        <p:xfrm>
          <a:off x="1373733" y="685800"/>
          <a:ext cx="9033927" cy="6012180"/>
        </p:xfrm>
        <a:graphic>
          <a:graphicData uri="http://schemas.openxmlformats.org/presentationml/2006/ole">
            <mc:AlternateContent xmlns:mc="http://schemas.openxmlformats.org/markup-compatibility/2006">
              <mc:Choice xmlns:v="urn:schemas-microsoft-com:vml" Requires="v">
                <p:oleObj spid="_x0000_s5258" name="Document" r:id="rId4" imgW="8243869" imgH="5485703" progId="Word.Document.8">
                  <p:embed/>
                </p:oleObj>
              </mc:Choice>
              <mc:Fallback>
                <p:oleObj name="Document" r:id="rId4" imgW="8243869" imgH="5485703" progId="Word.Document.8">
                  <p:embed/>
                  <p:pic>
                    <p:nvPicPr>
                      <p:cNvPr id="0" name=""/>
                      <p:cNvPicPr/>
                      <p:nvPr/>
                    </p:nvPicPr>
                    <p:blipFill>
                      <a:blip r:embed="rId5"/>
                      <a:stretch>
                        <a:fillRect/>
                      </a:stretch>
                    </p:blipFill>
                    <p:spPr>
                      <a:xfrm>
                        <a:off x="1373733" y="685800"/>
                        <a:ext cx="9033927" cy="6012180"/>
                      </a:xfrm>
                      <a:prstGeom prst="rect">
                        <a:avLst/>
                      </a:prstGeom>
                    </p:spPr>
                  </p:pic>
                </p:oleObj>
              </mc:Fallback>
            </mc:AlternateContent>
          </a:graphicData>
        </a:graphic>
      </p:graphicFrame>
    </p:spTree>
    <p:extLst>
      <p:ext uri="{BB962C8B-B14F-4D97-AF65-F5344CB8AC3E}">
        <p14:creationId xmlns:p14="http://schemas.microsoft.com/office/powerpoint/2010/main" val="3705043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43.tower.com/images/mm100459980/sociology-religion-max-weber-paperback-cover-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838" y="539779"/>
            <a:ext cx="3629025" cy="5570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i43.tower.com/images/mm101606220/ancient-judaism-max-weber-paperback-cover-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675" y="3651251"/>
            <a:ext cx="1905000" cy="31146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mrmlonline.com/shop_image/product/03357197881215057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1084263"/>
            <a:ext cx="2686050" cy="412432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41dyGXQJyk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8150" y="1084263"/>
            <a:ext cx="2238375"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699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5950" y="793046"/>
            <a:ext cx="8972550" cy="5478423"/>
          </a:xfrm>
          <a:prstGeom prst="rect">
            <a:avLst/>
          </a:prstGeom>
        </p:spPr>
        <p:txBody>
          <a:bodyPr wrap="square">
            <a:spAutoFit/>
          </a:bodyPr>
          <a:lstStyle/>
          <a:p>
            <a:r>
              <a:rPr lang="en-US" sz="2400" b="1" dirty="0" smtClean="0">
                <a:latin typeface="Book Antiqua" panose="02040602050305030304" pitchFamily="18" charset="0"/>
              </a:rPr>
              <a:t>Weber’s Definition of Religion</a:t>
            </a:r>
          </a:p>
          <a:p>
            <a:endParaRPr lang="en-US" dirty="0" smtClean="0">
              <a:latin typeface="Book Antiqua" panose="02040602050305030304" pitchFamily="18" charset="0"/>
            </a:endParaRPr>
          </a:p>
          <a:p>
            <a:r>
              <a:rPr lang="en-US" sz="2000" dirty="0" smtClean="0">
                <a:latin typeface="Book Antiqua" panose="02040602050305030304" pitchFamily="18" charset="0"/>
              </a:rPr>
              <a:t>(1) a belief in one or several of a wide-ranging variety of </a:t>
            </a:r>
            <a:r>
              <a:rPr lang="en-US" sz="2000" b="1" i="1" dirty="0" smtClean="0">
                <a:latin typeface="Book Antiqua" panose="02040602050305030304" pitchFamily="18" charset="0"/>
              </a:rPr>
              <a:t>supernatural powers  </a:t>
            </a:r>
            <a:r>
              <a:rPr lang="en-US" sz="2000" dirty="0" smtClean="0">
                <a:latin typeface="Book Antiqua" panose="02040602050305030304" pitchFamily="18" charset="0"/>
              </a:rPr>
              <a:t>that are: </a:t>
            </a:r>
          </a:p>
          <a:p>
            <a:endParaRPr lang="en-US" sz="1200" dirty="0" smtClean="0">
              <a:latin typeface="Book Antiqua" panose="02040602050305030304" pitchFamily="18" charset="0"/>
            </a:endParaRPr>
          </a:p>
          <a:p>
            <a:r>
              <a:rPr lang="en-US" sz="2000" dirty="0" smtClean="0">
                <a:latin typeface="Book Antiqua" panose="02040602050305030304" pitchFamily="18" charset="0"/>
              </a:rPr>
              <a:t>(2) evidenced in a variety of </a:t>
            </a:r>
            <a:r>
              <a:rPr lang="en-US" sz="2000" b="1" i="1" dirty="0" smtClean="0">
                <a:latin typeface="Book Antiqua" panose="02040602050305030304" pitchFamily="18" charset="0"/>
              </a:rPr>
              <a:t>charismatic manifestations</a:t>
            </a:r>
            <a:r>
              <a:rPr lang="en-US" sz="2000" dirty="0" smtClean="0">
                <a:latin typeface="Book Antiqua" panose="02040602050305030304" pitchFamily="18" charset="0"/>
              </a:rPr>
              <a:t>,</a:t>
            </a:r>
          </a:p>
          <a:p>
            <a:endParaRPr lang="en-US" sz="1200" dirty="0" smtClean="0">
              <a:latin typeface="Book Antiqua" panose="02040602050305030304" pitchFamily="18" charset="0"/>
            </a:endParaRPr>
          </a:p>
          <a:p>
            <a:r>
              <a:rPr lang="en-US" sz="2000" dirty="0" smtClean="0">
                <a:latin typeface="Book Antiqua" panose="02040602050305030304" pitchFamily="18" charset="0"/>
              </a:rPr>
              <a:t>(3) articulated through </a:t>
            </a:r>
            <a:r>
              <a:rPr lang="en-US" sz="2000" b="1" i="1" dirty="0" smtClean="0">
                <a:latin typeface="Book Antiqua" panose="02040602050305030304" pitchFamily="18" charset="0"/>
              </a:rPr>
              <a:t>symbolic expressions</a:t>
            </a:r>
            <a:r>
              <a:rPr lang="en-US" sz="2000" dirty="0" smtClean="0">
                <a:latin typeface="Book Antiqua" panose="02040602050305030304" pitchFamily="18" charset="0"/>
              </a:rPr>
              <a:t>,</a:t>
            </a:r>
          </a:p>
          <a:p>
            <a:r>
              <a:rPr lang="en-US" sz="1200" dirty="0" smtClean="0">
                <a:latin typeface="Book Antiqua" panose="02040602050305030304" pitchFamily="18" charset="0"/>
              </a:rPr>
              <a:t> </a:t>
            </a:r>
          </a:p>
          <a:p>
            <a:r>
              <a:rPr lang="en-US" sz="2000" dirty="0" smtClean="0">
                <a:latin typeface="Book Antiqua" panose="02040602050305030304" pitchFamily="18" charset="0"/>
              </a:rPr>
              <a:t>(4) responded to in a </a:t>
            </a:r>
            <a:r>
              <a:rPr lang="en-US" sz="2000" b="1" i="1" dirty="0" smtClean="0">
                <a:latin typeface="Book Antiqua" panose="02040602050305030304" pitchFamily="18" charset="0"/>
              </a:rPr>
              <a:t>variety of forms</a:t>
            </a:r>
            <a:r>
              <a:rPr lang="en-US" sz="2000" dirty="0" smtClean="0">
                <a:latin typeface="Book Antiqua" panose="02040602050305030304" pitchFamily="18" charset="0"/>
              </a:rPr>
              <a:t>, </a:t>
            </a:r>
          </a:p>
          <a:p>
            <a:endParaRPr lang="en-US" sz="1200" dirty="0" smtClean="0">
              <a:latin typeface="Book Antiqua" panose="02040602050305030304" pitchFamily="18" charset="0"/>
            </a:endParaRPr>
          </a:p>
          <a:p>
            <a:r>
              <a:rPr lang="en-US" sz="2000" dirty="0" smtClean="0">
                <a:latin typeface="Book Antiqua" panose="02040602050305030304" pitchFamily="18" charset="0"/>
              </a:rPr>
              <a:t>(5) under the guidance of </a:t>
            </a:r>
            <a:r>
              <a:rPr lang="en-US" sz="2000" b="1" i="1" dirty="0" smtClean="0">
                <a:latin typeface="Book Antiqua" panose="02040602050305030304" pitchFamily="18" charset="0"/>
              </a:rPr>
              <a:t>various types of leaders</a:t>
            </a:r>
            <a:r>
              <a:rPr lang="en-US" sz="2000" dirty="0" smtClean="0">
                <a:latin typeface="Book Antiqua" panose="02040602050305030304" pitchFamily="18" charset="0"/>
              </a:rPr>
              <a:t>, </a:t>
            </a:r>
          </a:p>
          <a:p>
            <a:endParaRPr lang="en-US" sz="1200" dirty="0" smtClean="0">
              <a:latin typeface="Book Antiqua" panose="02040602050305030304" pitchFamily="18" charset="0"/>
            </a:endParaRPr>
          </a:p>
          <a:p>
            <a:r>
              <a:rPr lang="en-US" sz="2000" dirty="0" smtClean="0">
                <a:latin typeface="Book Antiqua" panose="02040602050305030304" pitchFamily="18" charset="0"/>
              </a:rPr>
              <a:t>(6) in a variety of patterns of relationships significantly determined by the </a:t>
            </a:r>
            <a:r>
              <a:rPr lang="en-US" sz="2000" b="1" i="1" dirty="0" smtClean="0">
                <a:latin typeface="Book Antiqua" panose="02040602050305030304" pitchFamily="18" charset="0"/>
              </a:rPr>
              <a:t>patterned behavior of the lay people </a:t>
            </a:r>
            <a:r>
              <a:rPr lang="en-US" sz="2000" dirty="0" smtClean="0">
                <a:latin typeface="Book Antiqua" panose="02040602050305030304" pitchFamily="18" charset="0"/>
              </a:rPr>
              <a:t>of the community.</a:t>
            </a:r>
          </a:p>
          <a:p>
            <a:endParaRPr lang="en-US" sz="2000" dirty="0" smtClean="0">
              <a:latin typeface="Book Antiqua" panose="02040602050305030304" pitchFamily="18" charset="0"/>
            </a:endParaRPr>
          </a:p>
          <a:p>
            <a:r>
              <a:rPr lang="en-US" sz="2000" i="1" dirty="0" smtClean="0">
                <a:latin typeface="Book Antiqua" panose="02040602050305030304" pitchFamily="18" charset="0"/>
              </a:rPr>
              <a:t>The leaders that comprise or come out of a particular strata or status group in a society greatly influence and even shape the larger community’s ultimate orientation toward life (their </a:t>
            </a:r>
            <a:r>
              <a:rPr lang="en-US" sz="2000" i="1" dirty="0" err="1" smtClean="0">
                <a:latin typeface="Book Antiqua" panose="02040602050305030304" pitchFamily="18" charset="0"/>
              </a:rPr>
              <a:t>Weltanschuungen</a:t>
            </a:r>
            <a:r>
              <a:rPr lang="en-US" sz="2000" i="1" dirty="0" smtClean="0">
                <a:latin typeface="Book Antiqua" panose="02040602050305030304" pitchFamily="18" charset="0"/>
              </a:rPr>
              <a:t>)</a:t>
            </a:r>
            <a:endParaRPr lang="en-US" sz="2000" i="1" dirty="0">
              <a:latin typeface="Book Antiqua" panose="02040602050305030304" pitchFamily="18" charset="0"/>
            </a:endParaRPr>
          </a:p>
        </p:txBody>
      </p:sp>
    </p:spTree>
    <p:extLst>
      <p:ext uri="{BB962C8B-B14F-4D97-AF65-F5344CB8AC3E}">
        <p14:creationId xmlns:p14="http://schemas.microsoft.com/office/powerpoint/2010/main" val="1264424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63301141"/>
              </p:ext>
            </p:extLst>
          </p:nvPr>
        </p:nvGraphicFramePr>
        <p:xfrm>
          <a:off x="1974850" y="530225"/>
          <a:ext cx="8243888" cy="5795963"/>
        </p:xfrm>
        <a:graphic>
          <a:graphicData uri="http://schemas.openxmlformats.org/presentationml/2006/ole">
            <mc:AlternateContent xmlns:mc="http://schemas.openxmlformats.org/markup-compatibility/2006">
              <mc:Choice xmlns:v="urn:schemas-microsoft-com:vml" Requires="v">
                <p:oleObj spid="_x0000_s9345" name="Document" r:id="rId3" imgW="8243869" imgH="5796344" progId="Word.Document.12">
                  <p:embed/>
                </p:oleObj>
              </mc:Choice>
              <mc:Fallback>
                <p:oleObj name="Document" r:id="rId3" imgW="8243869" imgH="5796344" progId="Word.Document.12">
                  <p:embed/>
                  <p:pic>
                    <p:nvPicPr>
                      <p:cNvPr id="0" name=""/>
                      <p:cNvPicPr/>
                      <p:nvPr/>
                    </p:nvPicPr>
                    <p:blipFill>
                      <a:blip r:embed="rId4"/>
                      <a:stretch>
                        <a:fillRect/>
                      </a:stretch>
                    </p:blipFill>
                    <p:spPr>
                      <a:xfrm>
                        <a:off x="1974850" y="530225"/>
                        <a:ext cx="8243888" cy="5795963"/>
                      </a:xfrm>
                      <a:prstGeom prst="rect">
                        <a:avLst/>
                      </a:prstGeom>
                    </p:spPr>
                  </p:pic>
                </p:oleObj>
              </mc:Fallback>
            </mc:AlternateContent>
          </a:graphicData>
        </a:graphic>
      </p:graphicFrame>
    </p:spTree>
    <p:extLst>
      <p:ext uri="{BB962C8B-B14F-4D97-AF65-F5344CB8AC3E}">
        <p14:creationId xmlns:p14="http://schemas.microsoft.com/office/powerpoint/2010/main" val="3363691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278" y="156418"/>
            <a:ext cx="9817714" cy="6541561"/>
          </a:xfrm>
          <a:prstGeom prst="rect">
            <a:avLst/>
          </a:prstGeom>
        </p:spPr>
      </p:pic>
    </p:spTree>
    <p:extLst>
      <p:ext uri="{BB962C8B-B14F-4D97-AF65-F5344CB8AC3E}">
        <p14:creationId xmlns:p14="http://schemas.microsoft.com/office/powerpoint/2010/main" val="669680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911162554"/>
              </p:ext>
            </p:extLst>
          </p:nvPr>
        </p:nvGraphicFramePr>
        <p:xfrm>
          <a:off x="1697037" y="461969"/>
          <a:ext cx="8770938" cy="6303963"/>
        </p:xfrm>
        <a:graphic>
          <a:graphicData uri="http://schemas.openxmlformats.org/presentationml/2006/ole">
            <mc:AlternateContent xmlns:mc="http://schemas.openxmlformats.org/markup-compatibility/2006">
              <mc:Choice xmlns:v="urn:schemas-microsoft-com:vml" Requires="v">
                <p:oleObj spid="_x0000_s21618" name="Document" r:id="rId3" imgW="8771462" imgH="6304239" progId="Word.Document.8">
                  <p:embed/>
                </p:oleObj>
              </mc:Choice>
              <mc:Fallback>
                <p:oleObj name="Document" r:id="rId3" imgW="8771462" imgH="6304239" progId="Word.Document.8">
                  <p:embed/>
                  <p:pic>
                    <p:nvPicPr>
                      <p:cNvPr id="0" name=""/>
                      <p:cNvPicPr/>
                      <p:nvPr/>
                    </p:nvPicPr>
                    <p:blipFill>
                      <a:blip r:embed="rId4"/>
                      <a:stretch>
                        <a:fillRect/>
                      </a:stretch>
                    </p:blipFill>
                    <p:spPr>
                      <a:xfrm>
                        <a:off x="1697037" y="461969"/>
                        <a:ext cx="8770938" cy="6303963"/>
                      </a:xfrm>
                      <a:prstGeom prst="rect">
                        <a:avLst/>
                      </a:prstGeom>
                    </p:spPr>
                  </p:pic>
                </p:oleObj>
              </mc:Fallback>
            </mc:AlternateContent>
          </a:graphicData>
        </a:graphic>
      </p:graphicFrame>
    </p:spTree>
    <p:extLst>
      <p:ext uri="{BB962C8B-B14F-4D97-AF65-F5344CB8AC3E}">
        <p14:creationId xmlns:p14="http://schemas.microsoft.com/office/powerpoint/2010/main" val="379666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028950" y="1707640"/>
            <a:ext cx="5943600" cy="2047875"/>
          </a:xfrm>
          <a:prstGeom prst="rect">
            <a:avLst/>
          </a:prstGeom>
          <a:noFill/>
          <a:ln>
            <a:noFill/>
          </a:ln>
        </p:spPr>
      </p:pic>
      <p:sp>
        <p:nvSpPr>
          <p:cNvPr id="3" name="TextBox 2"/>
          <p:cNvSpPr txBox="1"/>
          <p:nvPr/>
        </p:nvSpPr>
        <p:spPr>
          <a:xfrm>
            <a:off x="8318500" y="3385105"/>
            <a:ext cx="1841500" cy="369332"/>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216400" y="3868227"/>
            <a:ext cx="3568700" cy="369332"/>
          </a:xfrm>
          <a:prstGeom prst="rect">
            <a:avLst/>
          </a:prstGeom>
          <a:solidFill>
            <a:schemeClr val="bg1"/>
          </a:solidFill>
        </p:spPr>
        <p:txBody>
          <a:bodyPr wrap="square" rtlCol="0">
            <a:spAutoFit/>
          </a:bodyPr>
          <a:lstStyle/>
          <a:p>
            <a:endParaRPr lang="en-US" dirty="0"/>
          </a:p>
        </p:txBody>
      </p:sp>
      <p:pic>
        <p:nvPicPr>
          <p:cNvPr id="39942" name="Picture 6" descr="https://www.papermasters.com/images/max-weber-bureaucra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85" y="2643741"/>
            <a:ext cx="2471923" cy="3142697"/>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https://encrypted-tbn0.gstatic.com/images?q=tbn:ANd9GcR3ihAOox2bBZG46BHn28tF293gAxYoTgKEkv9TFKfbJtpDg5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9612" y="1172645"/>
            <a:ext cx="1809750" cy="2524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26300" y="3369792"/>
            <a:ext cx="1800225"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3028950" y="3637523"/>
            <a:ext cx="509746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84333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1525" y="687469"/>
            <a:ext cx="10948987" cy="5769901"/>
          </a:xfrm>
          <a:prstGeom prst="rect">
            <a:avLst/>
          </a:prstGeom>
        </p:spPr>
      </p:pic>
    </p:spTree>
    <p:extLst>
      <p:ext uri="{BB962C8B-B14F-4D97-AF65-F5344CB8AC3E}">
        <p14:creationId xmlns:p14="http://schemas.microsoft.com/office/powerpoint/2010/main" val="3293069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images.booksense.com/images/305/599/97816045993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48" y="534988"/>
            <a:ext cx="3065717" cy="46101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cdn2.lybrary.com/the-protestant-ethic-and-the-spirit-of-capitalism-with-linked-table-of-contents-by-max-weber-1633847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256" y="1143676"/>
            <a:ext cx="4285743" cy="571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90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76498159"/>
              </p:ext>
            </p:extLst>
          </p:nvPr>
        </p:nvGraphicFramePr>
        <p:xfrm>
          <a:off x="1790700" y="1122363"/>
          <a:ext cx="8610600" cy="4610100"/>
        </p:xfrm>
        <a:graphic>
          <a:graphicData uri="http://schemas.openxmlformats.org/presentationml/2006/ole">
            <mc:AlternateContent xmlns:mc="http://schemas.openxmlformats.org/markup-compatibility/2006">
              <mc:Choice xmlns:v="urn:schemas-microsoft-com:vml" Requires="v">
                <p:oleObj spid="_x0000_s20595" name="Document" r:id="rId3" imgW="8610263" imgH="4610654" progId="Word.Document.8">
                  <p:embed/>
                </p:oleObj>
              </mc:Choice>
              <mc:Fallback>
                <p:oleObj name="Document" r:id="rId3" imgW="8610263" imgH="4610654" progId="Word.Document.8">
                  <p:embed/>
                  <p:pic>
                    <p:nvPicPr>
                      <p:cNvPr id="0" name=""/>
                      <p:cNvPicPr/>
                      <p:nvPr/>
                    </p:nvPicPr>
                    <p:blipFill>
                      <a:blip r:embed="rId4"/>
                      <a:stretch>
                        <a:fillRect/>
                      </a:stretch>
                    </p:blipFill>
                    <p:spPr>
                      <a:xfrm>
                        <a:off x="1790700" y="1122363"/>
                        <a:ext cx="8610600" cy="4610100"/>
                      </a:xfrm>
                      <a:prstGeom prst="rect">
                        <a:avLst/>
                      </a:prstGeom>
                    </p:spPr>
                  </p:pic>
                </p:oleObj>
              </mc:Fallback>
            </mc:AlternateContent>
          </a:graphicData>
        </a:graphic>
      </p:graphicFrame>
    </p:spTree>
    <p:extLst>
      <p:ext uri="{BB962C8B-B14F-4D97-AF65-F5344CB8AC3E}">
        <p14:creationId xmlns:p14="http://schemas.microsoft.com/office/powerpoint/2010/main" val="2958666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4591855"/>
              </p:ext>
            </p:extLst>
          </p:nvPr>
        </p:nvGraphicFramePr>
        <p:xfrm>
          <a:off x="5355912" y="355600"/>
          <a:ext cx="4800177" cy="6350000"/>
        </p:xfrm>
        <a:graphic>
          <a:graphicData uri="http://schemas.openxmlformats.org/presentationml/2006/ole">
            <mc:AlternateContent xmlns:mc="http://schemas.openxmlformats.org/markup-compatibility/2006">
              <mc:Choice xmlns:v="urn:schemas-microsoft-com:vml" Requires="v">
                <p:oleObj spid="_x0000_s38984" name="Document" r:id="rId3" imgW="5949456" imgH="7871965" progId="Word.Document.12">
                  <p:embed/>
                </p:oleObj>
              </mc:Choice>
              <mc:Fallback>
                <p:oleObj name="Document" r:id="rId3" imgW="5949456" imgH="7871965" progId="Word.Document.12">
                  <p:embed/>
                  <p:pic>
                    <p:nvPicPr>
                      <p:cNvPr id="0" name=""/>
                      <p:cNvPicPr/>
                      <p:nvPr/>
                    </p:nvPicPr>
                    <p:blipFill>
                      <a:blip r:embed="rId4"/>
                      <a:stretch>
                        <a:fillRect/>
                      </a:stretch>
                    </p:blipFill>
                    <p:spPr>
                      <a:xfrm>
                        <a:off x="5355912" y="355600"/>
                        <a:ext cx="4800177" cy="6350000"/>
                      </a:xfrm>
                      <a:prstGeom prst="rect">
                        <a:avLst/>
                      </a:prstGeom>
                    </p:spPr>
                  </p:pic>
                </p:oleObj>
              </mc:Fallback>
            </mc:AlternateContent>
          </a:graphicData>
        </a:graphic>
      </p:graphicFrame>
      <p:pic>
        <p:nvPicPr>
          <p:cNvPr id="3" name="Picture 2" descr="http://www.themontrealreview.com/pics2/the-protestant-ethic-and-the-spirit-of-capitalism-max-web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260" y="355600"/>
            <a:ext cx="3502026" cy="5743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464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7363" y="612845"/>
            <a:ext cx="8972550" cy="5755422"/>
          </a:xfrm>
          <a:prstGeom prst="rect">
            <a:avLst/>
          </a:prstGeom>
        </p:spPr>
        <p:txBody>
          <a:bodyPr wrap="square">
            <a:spAutoFit/>
          </a:bodyPr>
          <a:lstStyle/>
          <a:p>
            <a:r>
              <a:rPr lang="en-US" sz="2400" b="1" dirty="0" smtClean="0">
                <a:latin typeface="Book Antiqua" panose="02040602050305030304" pitchFamily="18" charset="0"/>
              </a:rPr>
              <a:t>THE PURITAN’S DILEMMA:</a:t>
            </a:r>
          </a:p>
          <a:p>
            <a:endParaRPr lang="en-US" dirty="0" smtClean="0">
              <a:latin typeface="Book Antiqua" panose="02040602050305030304" pitchFamily="18" charset="0"/>
            </a:endParaRPr>
          </a:p>
          <a:p>
            <a:r>
              <a:rPr lang="en-US" sz="2000" b="1" dirty="0" smtClean="0">
                <a:latin typeface="Book Antiqua" panose="02040602050305030304" pitchFamily="18" charset="0"/>
              </a:rPr>
              <a:t>MARTIN LUTHER: </a:t>
            </a:r>
            <a:r>
              <a:rPr lang="en-US" sz="2000" i="1" dirty="0" smtClean="0">
                <a:latin typeface="Book Antiqua" panose="02040602050305030304" pitchFamily="18" charset="0"/>
              </a:rPr>
              <a:t>The Secular Calling</a:t>
            </a:r>
          </a:p>
          <a:p>
            <a:r>
              <a:rPr lang="en-US" sz="2000" dirty="0" smtClean="0">
                <a:latin typeface="Book Antiqua" panose="02040602050305030304" pitchFamily="18" charset="0"/>
              </a:rPr>
              <a:t>All work is service to the Lord and contributes toward one’s salvation.</a:t>
            </a:r>
          </a:p>
          <a:p>
            <a:r>
              <a:rPr lang="en-US" sz="2000" dirty="0" smtClean="0">
                <a:latin typeface="Book Antiqua" panose="02040602050305030304" pitchFamily="18" charset="0"/>
              </a:rPr>
              <a:t>However, one is saved by Grace alone.</a:t>
            </a:r>
          </a:p>
          <a:p>
            <a:endParaRPr lang="en-US" sz="2000" dirty="0" smtClean="0">
              <a:latin typeface="Book Antiqua" panose="02040602050305030304" pitchFamily="18" charset="0"/>
            </a:endParaRPr>
          </a:p>
          <a:p>
            <a:r>
              <a:rPr lang="en-US" sz="2000" b="1" dirty="0" smtClean="0">
                <a:latin typeface="Book Antiqua" panose="02040602050305030304" pitchFamily="18" charset="0"/>
              </a:rPr>
              <a:t>JOHN CALVIN: </a:t>
            </a:r>
            <a:r>
              <a:rPr lang="en-US" sz="2000" i="1" dirty="0" smtClean="0">
                <a:latin typeface="Book Antiqua" panose="02040602050305030304" pitchFamily="18" charset="0"/>
              </a:rPr>
              <a:t>Predestination</a:t>
            </a:r>
          </a:p>
          <a:p>
            <a:r>
              <a:rPr lang="en-US" sz="2000" dirty="0" smtClean="0">
                <a:latin typeface="Book Antiqua" panose="02040602050305030304" pitchFamily="18" charset="0"/>
              </a:rPr>
              <a:t>If God is omniscient, He knows the future, and therefore He knows whether or not one will be saved or damned.</a:t>
            </a:r>
          </a:p>
          <a:p>
            <a:endParaRPr lang="en-US" dirty="0" smtClean="0">
              <a:latin typeface="Book Antiqua" panose="02040602050305030304" pitchFamily="18" charset="0"/>
            </a:endParaRPr>
          </a:p>
          <a:p>
            <a:r>
              <a:rPr lang="en-US" sz="2000" b="1" dirty="0" smtClean="0">
                <a:latin typeface="Book Antiqua" panose="02040602050305030304" pitchFamily="18" charset="0"/>
              </a:rPr>
              <a:t>PURITAN ETHIC: </a:t>
            </a:r>
            <a:r>
              <a:rPr lang="en-US" sz="2000" i="1" dirty="0" smtClean="0">
                <a:latin typeface="Book Antiqua" panose="02040602050305030304" pitchFamily="18" charset="0"/>
              </a:rPr>
              <a:t>Hard work and asceticism</a:t>
            </a:r>
          </a:p>
          <a:p>
            <a:r>
              <a:rPr lang="en-US" sz="2000" dirty="0" smtClean="0">
                <a:latin typeface="Book Antiqua" panose="02040602050305030304" pitchFamily="18" charset="0"/>
              </a:rPr>
              <a:t>The individual’s task is to increase the glory of God, to do His will, and to fulfill His Commandments.</a:t>
            </a:r>
          </a:p>
          <a:p>
            <a:r>
              <a:rPr lang="en-US" sz="2000" dirty="0" smtClean="0">
                <a:latin typeface="Book Antiqua" panose="02040602050305030304" pitchFamily="18" charset="0"/>
              </a:rPr>
              <a:t>One must especially guard against being tempted into the sins of this life by the Devil.</a:t>
            </a:r>
            <a:br>
              <a:rPr lang="en-US" sz="2000" dirty="0" smtClean="0">
                <a:latin typeface="Book Antiqua" panose="02040602050305030304" pitchFamily="18" charset="0"/>
              </a:rPr>
            </a:br>
            <a:endParaRPr lang="en-US" sz="2000" dirty="0" smtClean="0">
              <a:latin typeface="Book Antiqua" panose="02040602050305030304" pitchFamily="18" charset="0"/>
            </a:endParaRPr>
          </a:p>
          <a:p>
            <a:r>
              <a:rPr lang="en-US" sz="2400" b="1" i="1" dirty="0" smtClean="0">
                <a:latin typeface="Book Antiqua" panose="02040602050305030304" pitchFamily="18" charset="0"/>
              </a:rPr>
              <a:t>Life is thus to be pure work, removed from distracting joy and pleasure, in the service of God</a:t>
            </a:r>
            <a:r>
              <a:rPr lang="en-US" sz="2000" i="1" dirty="0" smtClean="0">
                <a:latin typeface="Book Antiqua" panose="02040602050305030304" pitchFamily="18" charset="0"/>
              </a:rPr>
              <a:t>.</a:t>
            </a:r>
            <a:endParaRPr lang="en-US" sz="2000" i="1" dirty="0">
              <a:latin typeface="Book Antiqua" panose="02040602050305030304" pitchFamily="18" charset="0"/>
            </a:endParaRPr>
          </a:p>
        </p:txBody>
      </p:sp>
    </p:spTree>
    <p:extLst>
      <p:ext uri="{BB962C8B-B14F-4D97-AF65-F5344CB8AC3E}">
        <p14:creationId xmlns:p14="http://schemas.microsoft.com/office/powerpoint/2010/main" val="1342716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8725" y="751344"/>
            <a:ext cx="10029825" cy="5232202"/>
          </a:xfrm>
          <a:prstGeom prst="rect">
            <a:avLst/>
          </a:prstGeom>
        </p:spPr>
        <p:txBody>
          <a:bodyPr wrap="square">
            <a:spAutoFit/>
          </a:bodyPr>
          <a:lstStyle/>
          <a:p>
            <a:r>
              <a:rPr lang="en-US" sz="2800" dirty="0">
                <a:latin typeface="Book Antiqua" panose="02040602050305030304" pitchFamily="18" charset="0"/>
              </a:rPr>
              <a:t>Weber’s “Spirit of Capitalism”</a:t>
            </a:r>
          </a:p>
          <a:p>
            <a:endParaRPr lang="en-US" dirty="0">
              <a:latin typeface="Book Antiqua" panose="02040602050305030304" pitchFamily="18" charset="0"/>
            </a:endParaRPr>
          </a:p>
          <a:p>
            <a:r>
              <a:rPr lang="en-US" sz="2400" dirty="0">
                <a:latin typeface="Book Antiqua" panose="02040602050305030304" pitchFamily="18" charset="0"/>
              </a:rPr>
              <a:t>•Embodied in an ethically-oriented maxim for the </a:t>
            </a:r>
            <a:r>
              <a:rPr lang="en-US" sz="2400" dirty="0" smtClean="0">
                <a:latin typeface="Book Antiqua" panose="02040602050305030304" pitchFamily="18" charset="0"/>
              </a:rPr>
              <a:t>organization </a:t>
            </a:r>
            <a:r>
              <a:rPr lang="en-US" sz="2400" dirty="0">
                <a:latin typeface="Book Antiqua" panose="02040602050305030304" pitchFamily="18" charset="0"/>
              </a:rPr>
              <a:t>of life.</a:t>
            </a:r>
          </a:p>
          <a:p>
            <a:endParaRPr lang="en-US" sz="1200" dirty="0">
              <a:latin typeface="Book Antiqua" panose="02040602050305030304" pitchFamily="18" charset="0"/>
            </a:endParaRPr>
          </a:p>
          <a:p>
            <a:r>
              <a:rPr lang="en-US" sz="2400" dirty="0">
                <a:latin typeface="Book Antiqua" panose="02040602050305030304" pitchFamily="18" charset="0"/>
              </a:rPr>
              <a:t>•Life is to be lived with a specific goal in mind.</a:t>
            </a:r>
          </a:p>
          <a:p>
            <a:endParaRPr lang="en-US" sz="1200" dirty="0">
              <a:latin typeface="Book Antiqua" panose="02040602050305030304" pitchFamily="18" charset="0"/>
            </a:endParaRPr>
          </a:p>
          <a:p>
            <a:r>
              <a:rPr lang="en-US" sz="2400" dirty="0">
                <a:latin typeface="Book Antiqua" panose="02040602050305030304" pitchFamily="18" charset="0"/>
              </a:rPr>
              <a:t>•Each of us should have a vocational calling.</a:t>
            </a:r>
          </a:p>
          <a:p>
            <a:r>
              <a:rPr lang="en-US" sz="2400" dirty="0" smtClean="0">
                <a:latin typeface="Book Antiqua" panose="02040602050305030304" pitchFamily="18" charset="0"/>
              </a:rPr>
              <a:t>          -</a:t>
            </a:r>
            <a:r>
              <a:rPr lang="en-US" sz="2400" dirty="0">
                <a:latin typeface="Book Antiqua" panose="02040602050305030304" pitchFamily="18" charset="0"/>
              </a:rPr>
              <a:t>We are obligated to pursue work, a duty to work</a:t>
            </a:r>
            <a:r>
              <a:rPr lang="en-US" sz="2400" dirty="0" smtClean="0">
                <a:latin typeface="Book Antiqua" panose="02040602050305030304" pitchFamily="18" charset="0"/>
              </a:rPr>
              <a:t>.</a:t>
            </a:r>
          </a:p>
          <a:p>
            <a:r>
              <a:rPr lang="en-US" sz="2400" dirty="0">
                <a:latin typeface="Book Antiqua" panose="02040602050305030304" pitchFamily="18" charset="0"/>
              </a:rPr>
              <a:t> </a:t>
            </a:r>
            <a:r>
              <a:rPr lang="en-US" sz="2400" dirty="0" smtClean="0">
                <a:latin typeface="Book Antiqua" panose="02040602050305030304" pitchFamily="18" charset="0"/>
              </a:rPr>
              <a:t>         - </a:t>
            </a:r>
            <a:r>
              <a:rPr lang="en-US" sz="2400" dirty="0">
                <a:latin typeface="Book Antiqua" panose="02040602050305030304" pitchFamily="18" charset="0"/>
              </a:rPr>
              <a:t>Within work we have a duty to be “competent and </a:t>
            </a:r>
            <a:r>
              <a:rPr lang="en-US" sz="2400" dirty="0" smtClean="0">
                <a:latin typeface="Book Antiqua" panose="02040602050305030304" pitchFamily="18" charset="0"/>
              </a:rPr>
              <a:t>proficient</a:t>
            </a:r>
            <a:r>
              <a:rPr lang="en-US" sz="2400" dirty="0">
                <a:latin typeface="Book Antiqua" panose="02040602050305030304" pitchFamily="18" charset="0"/>
              </a:rPr>
              <a:t>.”</a:t>
            </a:r>
          </a:p>
          <a:p>
            <a:endParaRPr lang="en-US" sz="1200" dirty="0">
              <a:latin typeface="Book Antiqua" panose="02040602050305030304" pitchFamily="18" charset="0"/>
            </a:endParaRPr>
          </a:p>
          <a:p>
            <a:r>
              <a:rPr lang="en-US" sz="2400" dirty="0">
                <a:latin typeface="Book Antiqua" panose="02040602050305030304" pitchFamily="18" charset="0"/>
              </a:rPr>
              <a:t>•Life and actions are legitimated “on the basis of </a:t>
            </a:r>
            <a:r>
              <a:rPr lang="en-US" sz="2400" dirty="0" smtClean="0">
                <a:latin typeface="Book Antiqua" panose="02040602050305030304" pitchFamily="18" charset="0"/>
              </a:rPr>
              <a:t>strictly quantitative </a:t>
            </a:r>
            <a:r>
              <a:rPr lang="en-US" sz="2400" dirty="0">
                <a:latin typeface="Book Antiqua" panose="02040602050305030304" pitchFamily="18" charset="0"/>
              </a:rPr>
              <a:t>calculations”</a:t>
            </a:r>
          </a:p>
          <a:p>
            <a:endParaRPr lang="en-US" sz="1200" dirty="0">
              <a:latin typeface="Book Antiqua" panose="02040602050305030304" pitchFamily="18" charset="0"/>
            </a:endParaRPr>
          </a:p>
          <a:p>
            <a:r>
              <a:rPr lang="en-US" sz="2400" dirty="0">
                <a:latin typeface="Book Antiqua" panose="02040602050305030304" pitchFamily="18" charset="0"/>
              </a:rPr>
              <a:t>It is good and moral to be honest, trustworthy, frugal, organized, and rational because it is useful for a specific end: making money, which has its own end, “the acquisition of money, and more and more money.”</a:t>
            </a:r>
          </a:p>
        </p:txBody>
      </p:sp>
    </p:spTree>
    <p:extLst>
      <p:ext uri="{BB962C8B-B14F-4D97-AF65-F5344CB8AC3E}">
        <p14:creationId xmlns:p14="http://schemas.microsoft.com/office/powerpoint/2010/main" val="3898111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a:stretch>
            <a:fillRect/>
          </a:stretch>
        </p:blipFill>
        <p:spPr bwMode="auto">
          <a:xfrm>
            <a:off x="632466" y="1074790"/>
            <a:ext cx="1409693" cy="1739847"/>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9805986" y="2649591"/>
            <a:ext cx="1543050" cy="2962275"/>
          </a:xfrm>
          <a:prstGeom prst="rect">
            <a:avLst/>
          </a:prstGeom>
          <a:noFill/>
          <a:ln w="9525">
            <a:noFill/>
            <a:miter lim="800000"/>
            <a:headEnd/>
            <a:tailEnd/>
          </a:ln>
        </p:spPr>
      </p:pic>
      <p:sp>
        <p:nvSpPr>
          <p:cNvPr id="5" name="Rectangle 4"/>
          <p:cNvSpPr/>
          <p:nvPr/>
        </p:nvSpPr>
        <p:spPr>
          <a:xfrm>
            <a:off x="2042160" y="894900"/>
            <a:ext cx="7763826" cy="738664"/>
          </a:xfrm>
          <a:prstGeom prst="rect">
            <a:avLst/>
          </a:prstGeom>
        </p:spPr>
        <p:txBody>
          <a:bodyPr wrap="square">
            <a:spAutoFit/>
          </a:bodyPr>
          <a:lstStyle/>
          <a:p>
            <a:r>
              <a:rPr lang="en-US" dirty="0" smtClean="0">
                <a:latin typeface="Book Antiqua" panose="02040602050305030304" pitchFamily="18" charset="0"/>
                <a:ea typeface="Calibri" panose="020F0502020204030204" pitchFamily="34" charset="0"/>
                <a:cs typeface="Times New Roman" panose="02020603050405020304" pitchFamily="18" charset="0"/>
              </a:rPr>
              <a:t>           Aphorisms </a:t>
            </a:r>
            <a:r>
              <a:rPr lang="en-US" dirty="0">
                <a:latin typeface="Book Antiqua" panose="02040602050305030304" pitchFamily="18" charset="0"/>
                <a:ea typeface="Calibri" panose="020F0502020204030204" pitchFamily="34" charset="0"/>
                <a:cs typeface="Times New Roman" panose="02020603050405020304" pitchFamily="18" charset="0"/>
              </a:rPr>
              <a:t>from </a:t>
            </a:r>
            <a:r>
              <a:rPr lang="en-US" b="1" cap="small" dirty="0">
                <a:latin typeface="Book Antiqua" panose="02040602050305030304" pitchFamily="18" charset="0"/>
                <a:ea typeface="Calibri" panose="020F0502020204030204" pitchFamily="34" charset="0"/>
                <a:cs typeface="Times New Roman" panose="02020603050405020304" pitchFamily="18" charset="0"/>
              </a:rPr>
              <a:t>Benjamin Franklin</a:t>
            </a:r>
            <a:r>
              <a:rPr lang="en-US" dirty="0" smtClean="0">
                <a:latin typeface="Book Antiqua" panose="02040602050305030304" pitchFamily="18" charset="0"/>
                <a:ea typeface="Calibri" panose="020F0502020204030204" pitchFamily="34" charset="0"/>
                <a:cs typeface="Times New Roman" panose="02020603050405020304" pitchFamily="18" charset="0"/>
              </a:rPr>
              <a:t>, in </a:t>
            </a:r>
            <a:r>
              <a:rPr lang="en-US" sz="1100" dirty="0">
                <a:latin typeface="Book Antiqua" panose="02040602050305030304" pitchFamily="18" charset="0"/>
                <a:ea typeface="Calibri" panose="020F0502020204030204" pitchFamily="34" charset="0"/>
                <a:cs typeface="Times New Roman" panose="02020603050405020304" pitchFamily="18" charset="0"/>
              </a:rPr>
              <a:t/>
            </a:r>
            <a:br>
              <a:rPr lang="en-US" sz="1100" dirty="0">
                <a:latin typeface="Book Antiqua" panose="02040602050305030304" pitchFamily="18" charset="0"/>
                <a:ea typeface="Calibri" panose="020F0502020204030204" pitchFamily="34" charset="0"/>
                <a:cs typeface="Times New Roman" panose="02020603050405020304" pitchFamily="18" charset="0"/>
              </a:rPr>
            </a:br>
            <a:r>
              <a:rPr lang="en-US" sz="1100" dirty="0" smtClean="0">
                <a:latin typeface="Book Antiqua" panose="02040602050305030304" pitchFamily="18" charset="0"/>
                <a:ea typeface="Calibri" panose="020F0502020204030204" pitchFamily="34" charset="0"/>
                <a:cs typeface="Times New Roman" panose="02020603050405020304" pitchFamily="18" charset="0"/>
              </a:rPr>
              <a:t>                                                                                               </a:t>
            </a:r>
            <a:r>
              <a:rPr lang="en-US" sz="2400" b="1" i="1" dirty="0" smtClean="0">
                <a:latin typeface="Book Antiqua" panose="02040602050305030304" pitchFamily="18" charset="0"/>
                <a:ea typeface="Calibri" panose="020F0502020204030204" pitchFamily="34" charset="0"/>
                <a:cs typeface="Times New Roman" panose="02020603050405020304" pitchFamily="18" charset="0"/>
              </a:rPr>
              <a:t>Poor </a:t>
            </a:r>
            <a:r>
              <a:rPr lang="en-US" sz="2400" b="1" i="1" dirty="0">
                <a:latin typeface="Book Antiqua" panose="02040602050305030304" pitchFamily="18" charset="0"/>
                <a:ea typeface="Calibri" panose="020F0502020204030204" pitchFamily="34" charset="0"/>
                <a:cs typeface="Times New Roman" panose="02020603050405020304" pitchFamily="18" charset="0"/>
              </a:rPr>
              <a:t>Richard’s </a:t>
            </a:r>
            <a:r>
              <a:rPr lang="en-US" sz="2400" b="1" i="1" dirty="0" err="1">
                <a:latin typeface="Book Antiqua" panose="02040602050305030304" pitchFamily="18" charset="0"/>
                <a:ea typeface="Calibri" panose="020F0502020204030204" pitchFamily="34" charset="0"/>
                <a:cs typeface="Times New Roman" panose="02020603050405020304" pitchFamily="18" charset="0"/>
              </a:rPr>
              <a:t>Almanack</a:t>
            </a:r>
            <a:endParaRPr lang="en-US" sz="2400" dirty="0"/>
          </a:p>
        </p:txBody>
      </p:sp>
      <p:sp>
        <p:nvSpPr>
          <p:cNvPr id="7" name="Rectangle 6"/>
          <p:cNvSpPr/>
          <p:nvPr/>
        </p:nvSpPr>
        <p:spPr>
          <a:xfrm>
            <a:off x="2185039" y="1862191"/>
            <a:ext cx="7754303" cy="3924151"/>
          </a:xfrm>
          <a:prstGeom prst="rect">
            <a:avLst/>
          </a:prstGeom>
        </p:spPr>
        <p:txBody>
          <a:bodyPr wrap="square">
            <a:spAutoFit/>
          </a:bodyPr>
          <a:lstStyle/>
          <a:p>
            <a:r>
              <a:rPr lang="en-US" sz="2000" dirty="0" smtClean="0">
                <a:latin typeface="Book Antiqua" panose="02040602050305030304" pitchFamily="18" charset="0"/>
              </a:rPr>
              <a:t>Idle </a:t>
            </a:r>
            <a:r>
              <a:rPr lang="en-US" sz="2000" dirty="0">
                <a:latin typeface="Book Antiqua" panose="02040602050305030304" pitchFamily="18" charset="0"/>
              </a:rPr>
              <a:t>hands are the devil’s workshop.</a:t>
            </a:r>
          </a:p>
          <a:p>
            <a:r>
              <a:rPr lang="en-US" sz="2000" dirty="0" smtClean="0">
                <a:latin typeface="Book Antiqua" panose="02040602050305030304" pitchFamily="18" charset="0"/>
              </a:rPr>
              <a:t>A </a:t>
            </a:r>
            <a:r>
              <a:rPr lang="en-US" sz="2000" dirty="0">
                <a:latin typeface="Book Antiqua" panose="02040602050305030304" pitchFamily="18" charset="0"/>
              </a:rPr>
              <a:t>bird in the hand is worth two in the bush.</a:t>
            </a:r>
          </a:p>
          <a:p>
            <a:r>
              <a:rPr lang="en-US" sz="2000" dirty="0" smtClean="0">
                <a:latin typeface="Book Antiqua" panose="02040602050305030304" pitchFamily="18" charset="0"/>
              </a:rPr>
              <a:t>What </a:t>
            </a:r>
            <a:r>
              <a:rPr lang="en-US" sz="2000" dirty="0">
                <a:latin typeface="Book Antiqua" panose="02040602050305030304" pitchFamily="18" charset="0"/>
              </a:rPr>
              <a:t>is serving God? Tis doing Good to Man	</a:t>
            </a:r>
          </a:p>
          <a:p>
            <a:r>
              <a:rPr lang="en-US" sz="2000" dirty="0">
                <a:latin typeface="Book Antiqua" panose="02040602050305030304" pitchFamily="18" charset="0"/>
              </a:rPr>
              <a:t>When the well's dry, we know the worth of water.</a:t>
            </a:r>
          </a:p>
          <a:p>
            <a:r>
              <a:rPr lang="en-US" sz="2000" dirty="0" smtClean="0">
                <a:latin typeface="Book Antiqua" panose="02040602050305030304" pitchFamily="18" charset="0"/>
              </a:rPr>
              <a:t>Early </a:t>
            </a:r>
            <a:r>
              <a:rPr lang="en-US" sz="2000" dirty="0">
                <a:latin typeface="Book Antiqua" panose="02040602050305030304" pitchFamily="18" charset="0"/>
              </a:rPr>
              <a:t>to bed, early to rise, makes a man healthy, wealthy and wise.</a:t>
            </a:r>
          </a:p>
          <a:p>
            <a:r>
              <a:rPr lang="en-US" sz="2000" dirty="0" smtClean="0">
                <a:latin typeface="Book Antiqua" panose="02040602050305030304" pitchFamily="18" charset="0"/>
              </a:rPr>
              <a:t>He </a:t>
            </a:r>
            <a:r>
              <a:rPr lang="en-US" sz="2000" dirty="0">
                <a:latin typeface="Book Antiqua" panose="02040602050305030304" pitchFamily="18" charset="0"/>
              </a:rPr>
              <a:t>that </a:t>
            </a:r>
            <a:r>
              <a:rPr lang="en-US" sz="2000" dirty="0" err="1">
                <a:latin typeface="Book Antiqua" panose="02040602050305030304" pitchFamily="18" charset="0"/>
              </a:rPr>
              <a:t>riseth</a:t>
            </a:r>
            <a:r>
              <a:rPr lang="en-US" sz="2000" dirty="0">
                <a:latin typeface="Book Antiqua" panose="02040602050305030304" pitchFamily="18" charset="0"/>
              </a:rPr>
              <a:t> late, must trot all day, and shall scarce overtake his business at night.</a:t>
            </a:r>
          </a:p>
          <a:p>
            <a:r>
              <a:rPr lang="en-US" sz="2000" dirty="0" smtClean="0">
                <a:latin typeface="Book Antiqua" panose="02040602050305030304" pitchFamily="18" charset="0"/>
              </a:rPr>
              <a:t>One </a:t>
            </a:r>
            <a:r>
              <a:rPr lang="en-US" sz="2000" dirty="0">
                <a:latin typeface="Book Antiqua" panose="02040602050305030304" pitchFamily="18" charset="0"/>
              </a:rPr>
              <a:t>good Husband is worth two good Wives; for the scarcer things are, the more they're valued</a:t>
            </a:r>
            <a:r>
              <a:rPr lang="en-US" sz="2000" dirty="0" smtClean="0">
                <a:latin typeface="Book Antiqua" panose="02040602050305030304" pitchFamily="18" charset="0"/>
              </a:rPr>
              <a:t>.</a:t>
            </a:r>
          </a:p>
          <a:p>
            <a:pPr>
              <a:lnSpc>
                <a:spcPct val="115000"/>
              </a:lnSpc>
            </a:pPr>
            <a:r>
              <a:rPr lang="en-US" sz="2000" dirty="0">
                <a:latin typeface="Book Antiqua" panose="02040602050305030304" pitchFamily="18" charset="0"/>
                <a:ea typeface="Calibri" panose="020F0502020204030204" pitchFamily="34" charset="0"/>
                <a:cs typeface="Times New Roman" panose="02020603050405020304" pitchFamily="18" charset="0"/>
              </a:rPr>
              <a:t>He does not possess Wealth, it possesses him.</a:t>
            </a:r>
          </a:p>
          <a:p>
            <a:pPr>
              <a:lnSpc>
                <a:spcPct val="115000"/>
              </a:lnSpc>
            </a:pPr>
            <a:r>
              <a:rPr lang="en-US" sz="2000" dirty="0">
                <a:latin typeface="Book Antiqua" panose="02040602050305030304" pitchFamily="18" charset="0"/>
                <a:ea typeface="Calibri" panose="020F0502020204030204" pitchFamily="34" charset="0"/>
                <a:cs typeface="Times New Roman" panose="02020603050405020304" pitchFamily="18" charset="0"/>
              </a:rPr>
              <a:t>After three days men grow weary, of a wench, a guest, and weather rainy</a:t>
            </a:r>
            <a:r>
              <a:rPr lang="en-US" sz="2000" dirty="0" smtClean="0">
                <a:latin typeface="Book Antiqua" panose="02040602050305030304" pitchFamily="18" charset="0"/>
                <a:ea typeface="Calibri" panose="020F0502020204030204" pitchFamily="34" charset="0"/>
                <a:cs typeface="Times New Roman" panose="02020603050405020304" pitchFamily="18" charset="0"/>
              </a:rPr>
              <a:t>.</a:t>
            </a:r>
            <a:endParaRPr lang="en-US" sz="2000" dirty="0">
              <a:latin typeface="Book Antiqua" panose="02040602050305030304" pitchFamily="18" charset="0"/>
            </a:endParaRPr>
          </a:p>
        </p:txBody>
      </p:sp>
    </p:spTree>
    <p:extLst>
      <p:ext uri="{BB962C8B-B14F-4D97-AF65-F5344CB8AC3E}">
        <p14:creationId xmlns:p14="http://schemas.microsoft.com/office/powerpoint/2010/main" val="3628603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46831736"/>
              </p:ext>
            </p:extLst>
          </p:nvPr>
        </p:nvGraphicFramePr>
        <p:xfrm>
          <a:off x="1782763" y="425450"/>
          <a:ext cx="8628062" cy="6007100"/>
        </p:xfrm>
        <a:graphic>
          <a:graphicData uri="http://schemas.openxmlformats.org/presentationml/2006/ole">
            <mc:AlternateContent xmlns:mc="http://schemas.openxmlformats.org/markup-compatibility/2006">
              <mc:Choice xmlns:v="urn:schemas-microsoft-com:vml" Requires="v">
                <p:oleObj spid="_x0000_s17525" name="Document" r:id="rId3" imgW="8627933" imgH="6007277" progId="Word.Document.12">
                  <p:embed/>
                </p:oleObj>
              </mc:Choice>
              <mc:Fallback>
                <p:oleObj name="Document" r:id="rId3" imgW="8627933" imgH="6007277" progId="Word.Document.12">
                  <p:embed/>
                  <p:pic>
                    <p:nvPicPr>
                      <p:cNvPr id="0" name=""/>
                      <p:cNvPicPr/>
                      <p:nvPr/>
                    </p:nvPicPr>
                    <p:blipFill>
                      <a:blip r:embed="rId4"/>
                      <a:stretch>
                        <a:fillRect/>
                      </a:stretch>
                    </p:blipFill>
                    <p:spPr>
                      <a:xfrm>
                        <a:off x="1782763" y="425450"/>
                        <a:ext cx="8628062" cy="6007100"/>
                      </a:xfrm>
                      <a:prstGeom prst="rect">
                        <a:avLst/>
                      </a:prstGeom>
                    </p:spPr>
                  </p:pic>
                </p:oleObj>
              </mc:Fallback>
            </mc:AlternateContent>
          </a:graphicData>
        </a:graphic>
      </p:graphicFrame>
    </p:spTree>
    <p:extLst>
      <p:ext uri="{BB962C8B-B14F-4D97-AF65-F5344CB8AC3E}">
        <p14:creationId xmlns:p14="http://schemas.microsoft.com/office/powerpoint/2010/main" val="2704812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96167473"/>
              </p:ext>
            </p:extLst>
          </p:nvPr>
        </p:nvGraphicFramePr>
        <p:xfrm>
          <a:off x="1885950" y="468313"/>
          <a:ext cx="8421688" cy="5919787"/>
        </p:xfrm>
        <a:graphic>
          <a:graphicData uri="http://schemas.openxmlformats.org/presentationml/2006/ole">
            <mc:AlternateContent xmlns:mc="http://schemas.openxmlformats.org/markup-compatibility/2006">
              <mc:Choice xmlns:v="urn:schemas-microsoft-com:vml" Requires="v">
                <p:oleObj spid="_x0000_s18549" name="Document" r:id="rId3" imgW="8422017" imgH="5919808" progId="Word.Document.8">
                  <p:embed/>
                </p:oleObj>
              </mc:Choice>
              <mc:Fallback>
                <p:oleObj name="Document" r:id="rId3" imgW="8422017" imgH="5919808" progId="Word.Document.8">
                  <p:embed/>
                  <p:pic>
                    <p:nvPicPr>
                      <p:cNvPr id="0" name=""/>
                      <p:cNvPicPr/>
                      <p:nvPr/>
                    </p:nvPicPr>
                    <p:blipFill>
                      <a:blip r:embed="rId4"/>
                      <a:stretch>
                        <a:fillRect/>
                      </a:stretch>
                    </p:blipFill>
                    <p:spPr>
                      <a:xfrm>
                        <a:off x="1885950" y="468313"/>
                        <a:ext cx="8421688" cy="5919787"/>
                      </a:xfrm>
                      <a:prstGeom prst="rect">
                        <a:avLst/>
                      </a:prstGeom>
                    </p:spPr>
                  </p:pic>
                </p:oleObj>
              </mc:Fallback>
            </mc:AlternateContent>
          </a:graphicData>
        </a:graphic>
      </p:graphicFrame>
    </p:spTree>
    <p:extLst>
      <p:ext uri="{BB962C8B-B14F-4D97-AF65-F5344CB8AC3E}">
        <p14:creationId xmlns:p14="http://schemas.microsoft.com/office/powerpoint/2010/main" val="3602464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48886524"/>
              </p:ext>
            </p:extLst>
          </p:nvPr>
        </p:nvGraphicFramePr>
        <p:xfrm>
          <a:off x="1803400" y="412750"/>
          <a:ext cx="8586788" cy="6030913"/>
        </p:xfrm>
        <a:graphic>
          <a:graphicData uri="http://schemas.openxmlformats.org/presentationml/2006/ole">
            <mc:AlternateContent xmlns:mc="http://schemas.openxmlformats.org/markup-compatibility/2006">
              <mc:Choice xmlns:v="urn:schemas-microsoft-com:vml" Requires="v">
                <p:oleObj spid="_x0000_s19573" name="Document" r:id="rId3" imgW="8587543" imgH="6031034" progId="Word.Document.8">
                  <p:embed/>
                </p:oleObj>
              </mc:Choice>
              <mc:Fallback>
                <p:oleObj name="Document" r:id="rId3" imgW="8587543" imgH="6031034" progId="Word.Document.8">
                  <p:embed/>
                  <p:pic>
                    <p:nvPicPr>
                      <p:cNvPr id="0" name=""/>
                      <p:cNvPicPr/>
                      <p:nvPr/>
                    </p:nvPicPr>
                    <p:blipFill>
                      <a:blip r:embed="rId4"/>
                      <a:stretch>
                        <a:fillRect/>
                      </a:stretch>
                    </p:blipFill>
                    <p:spPr>
                      <a:xfrm>
                        <a:off x="1803400" y="412750"/>
                        <a:ext cx="8586788" cy="6030913"/>
                      </a:xfrm>
                      <a:prstGeom prst="rect">
                        <a:avLst/>
                      </a:prstGeom>
                    </p:spPr>
                  </p:pic>
                </p:oleObj>
              </mc:Fallback>
            </mc:AlternateContent>
          </a:graphicData>
        </a:graphic>
      </p:graphicFrame>
    </p:spTree>
    <p:extLst>
      <p:ext uri="{BB962C8B-B14F-4D97-AF65-F5344CB8AC3E}">
        <p14:creationId xmlns:p14="http://schemas.microsoft.com/office/powerpoint/2010/main" val="427455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ecx.images-amazon.com/images/I/51cscGaW41L._SY34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609600"/>
            <a:ext cx="3730625" cy="5840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048499" y="651054"/>
            <a:ext cx="3438525" cy="5757799"/>
          </a:xfrm>
          <a:prstGeom prst="rect">
            <a:avLst/>
          </a:prstGeom>
        </p:spPr>
      </p:pic>
    </p:spTree>
    <p:extLst>
      <p:ext uri="{BB962C8B-B14F-4D97-AF65-F5344CB8AC3E}">
        <p14:creationId xmlns:p14="http://schemas.microsoft.com/office/powerpoint/2010/main" val="676190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44196037"/>
              </p:ext>
            </p:extLst>
          </p:nvPr>
        </p:nvGraphicFramePr>
        <p:xfrm>
          <a:off x="1984375" y="523875"/>
          <a:ext cx="8224838" cy="5810250"/>
        </p:xfrm>
        <a:graphic>
          <a:graphicData uri="http://schemas.openxmlformats.org/presentationml/2006/ole">
            <mc:AlternateContent xmlns:mc="http://schemas.openxmlformats.org/markup-compatibility/2006">
              <mc:Choice xmlns:v="urn:schemas-microsoft-com:vml" Requires="v">
                <p:oleObj spid="_x0000_s40986" name="Document" r:id="rId3" imgW="8224548" imgH="5809638" progId="Word.Document.8">
                  <p:embed/>
                </p:oleObj>
              </mc:Choice>
              <mc:Fallback>
                <p:oleObj name="Document" r:id="rId3" imgW="8224548" imgH="5809638" progId="Word.Document.8">
                  <p:embed/>
                  <p:pic>
                    <p:nvPicPr>
                      <p:cNvPr id="0" name=""/>
                      <p:cNvPicPr/>
                      <p:nvPr/>
                    </p:nvPicPr>
                    <p:blipFill>
                      <a:blip r:embed="rId4"/>
                      <a:stretch>
                        <a:fillRect/>
                      </a:stretch>
                    </p:blipFill>
                    <p:spPr>
                      <a:xfrm>
                        <a:off x="1984375" y="523875"/>
                        <a:ext cx="8224838" cy="5810250"/>
                      </a:xfrm>
                      <a:prstGeom prst="rect">
                        <a:avLst/>
                      </a:prstGeom>
                    </p:spPr>
                  </p:pic>
                </p:oleObj>
              </mc:Fallback>
            </mc:AlternateContent>
          </a:graphicData>
        </a:graphic>
      </p:graphicFrame>
    </p:spTree>
    <p:extLst>
      <p:ext uri="{BB962C8B-B14F-4D97-AF65-F5344CB8AC3E}">
        <p14:creationId xmlns:p14="http://schemas.microsoft.com/office/powerpoint/2010/main" val="1362539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97446714"/>
              </p:ext>
            </p:extLst>
          </p:nvPr>
        </p:nvGraphicFramePr>
        <p:xfrm>
          <a:off x="1950085" y="512445"/>
          <a:ext cx="8224838" cy="5810250"/>
        </p:xfrm>
        <a:graphic>
          <a:graphicData uri="http://schemas.openxmlformats.org/presentationml/2006/ole">
            <mc:AlternateContent xmlns:mc="http://schemas.openxmlformats.org/markup-compatibility/2006">
              <mc:Choice xmlns:v="urn:schemas-microsoft-com:vml" Requires="v">
                <p:oleObj spid="_x0000_s39963" name="Document" r:id="rId3" imgW="8224548" imgH="5809638" progId="Word.Document.8">
                  <p:embed/>
                </p:oleObj>
              </mc:Choice>
              <mc:Fallback>
                <p:oleObj name="Document" r:id="rId3" imgW="8224548" imgH="5809638" progId="Word.Document.8">
                  <p:embed/>
                  <p:pic>
                    <p:nvPicPr>
                      <p:cNvPr id="0" name=""/>
                      <p:cNvPicPr/>
                      <p:nvPr/>
                    </p:nvPicPr>
                    <p:blipFill>
                      <a:blip r:embed="rId4"/>
                      <a:stretch>
                        <a:fillRect/>
                      </a:stretch>
                    </p:blipFill>
                    <p:spPr>
                      <a:xfrm>
                        <a:off x="1950085" y="512445"/>
                        <a:ext cx="8224838" cy="5810250"/>
                      </a:xfrm>
                      <a:prstGeom prst="rect">
                        <a:avLst/>
                      </a:prstGeom>
                    </p:spPr>
                  </p:pic>
                </p:oleObj>
              </mc:Fallback>
            </mc:AlternateContent>
          </a:graphicData>
        </a:graphic>
      </p:graphicFrame>
    </p:spTree>
    <p:extLst>
      <p:ext uri="{BB962C8B-B14F-4D97-AF65-F5344CB8AC3E}">
        <p14:creationId xmlns:p14="http://schemas.microsoft.com/office/powerpoint/2010/main" val="1951381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3250977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840117" y="-1199810"/>
            <a:ext cx="6185683" cy="9237016"/>
          </a:xfrm>
          <a:prstGeom prst="rect">
            <a:avLst/>
          </a:prstGeom>
        </p:spPr>
      </p:pic>
    </p:spTree>
    <p:extLst>
      <p:ext uri="{BB962C8B-B14F-4D97-AF65-F5344CB8AC3E}">
        <p14:creationId xmlns:p14="http://schemas.microsoft.com/office/powerpoint/2010/main" val="219308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6632" y="3130205"/>
            <a:ext cx="6096000" cy="1083374"/>
          </a:xfrm>
          <a:prstGeom prst="rect">
            <a:avLst/>
          </a:prstGeom>
        </p:spPr>
        <p:txBody>
          <a:bodyPr>
            <a:spAutoFit/>
          </a:bodyPr>
          <a:lstStyle/>
          <a:p>
            <a:pPr>
              <a:lnSpc>
                <a:spcPct val="115000"/>
              </a:lnSpc>
            </a:pPr>
            <a:r>
              <a:rPr lang="en-US" b="1" dirty="0">
                <a:latin typeface="Copperplate Gothic Light" panose="020E0507020206020404" pitchFamily="34" charset="0"/>
                <a:ea typeface="Calibri" panose="020F0502020204030204" pitchFamily="34" charset="0"/>
                <a:cs typeface="Times New Roman" panose="02020603050405020304" pitchFamily="18" charset="0"/>
              </a:rPr>
              <a:t>King James Bible:</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00" b="1" dirty="0">
                <a:latin typeface="Copperplate Gothic Light" panose="020E0507020206020404" pitchFamily="34"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i="1" dirty="0">
                <a:latin typeface="Copperplate Gothic Light" panose="020E0507020206020404" pitchFamily="34" charset="0"/>
                <a:ea typeface="Calibri" panose="020F0502020204030204" pitchFamily="34" charset="0"/>
                <a:cs typeface="Times New Roman" panose="02020603050405020304" pitchFamily="18" charset="0"/>
              </a:rPr>
              <a:t>For what shall it profit a man, if he shall gain the whole world, and lose his own soul?</a:t>
            </a:r>
            <a:endParaRPr lang="en-US" sz="10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5605462" y="4569664"/>
            <a:ext cx="6096000" cy="1862048"/>
          </a:xfrm>
          <a:prstGeom prst="rect">
            <a:avLst/>
          </a:prstGeom>
        </p:spPr>
        <p:txBody>
          <a:bodyPr>
            <a:spAutoFit/>
          </a:bodyPr>
          <a:lstStyle/>
          <a:p>
            <a:pPr>
              <a:lnSpc>
                <a:spcPct val="115000"/>
              </a:lnSpc>
            </a:pPr>
            <a:r>
              <a:rPr lang="en-US" b="1" dirty="0">
                <a:latin typeface="Copperplate Gothic Light" panose="020E0507020206020404" pitchFamily="34" charset="0"/>
                <a:ea typeface="Calibri" panose="020F0502020204030204" pitchFamily="34" charset="0"/>
                <a:cs typeface="Times New Roman" panose="02020603050405020304" pitchFamily="18" charset="0"/>
              </a:rPr>
              <a:t>Kahlil Gibran:</a:t>
            </a:r>
            <a:br>
              <a:rPr lang="en-US" b="1" dirty="0">
                <a:latin typeface="Copperplate Gothic Light" panose="020E0507020206020404" pitchFamily="34" charset="0"/>
                <a:ea typeface="Calibri" panose="020F0502020204030204" pitchFamily="34" charset="0"/>
                <a:cs typeface="Times New Roman" panose="02020603050405020304" pitchFamily="18" charset="0"/>
              </a:rPr>
            </a:br>
            <a:endParaRPr lang="en-US" sz="6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i="1" dirty="0">
                <a:latin typeface="Copperplate Gothic Light" panose="020E0507020206020404" pitchFamily="34" charset="0"/>
                <a:ea typeface="Calibri" panose="020F0502020204030204" pitchFamily="34" charset="0"/>
                <a:cs typeface="Times New Roman" panose="02020603050405020304" pitchFamily="18" charset="0"/>
              </a:rPr>
              <a:t>They deem me mad because I will not sell my days for gold,</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i="1" dirty="0">
                <a:latin typeface="Copperplate Gothic Light" panose="020E0507020206020404" pitchFamily="34" charset="0"/>
                <a:ea typeface="Calibri" panose="020F0502020204030204" pitchFamily="34" charset="0"/>
                <a:cs typeface="Times New Roman" panose="02020603050405020304" pitchFamily="18" charset="0"/>
              </a:rPr>
              <a:t>And I deem them mad because they think my days have a price….</a:t>
            </a:r>
            <a:endParaRPr lang="en-US" sz="10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33400" y="572599"/>
            <a:ext cx="6096000" cy="2676117"/>
          </a:xfrm>
          <a:prstGeom prst="rect">
            <a:avLst/>
          </a:prstGeom>
        </p:spPr>
        <p:txBody>
          <a:bodyPr>
            <a:spAutoFit/>
          </a:bodyPr>
          <a:lstStyle/>
          <a:p>
            <a:pPr>
              <a:lnSpc>
                <a:spcPct val="115000"/>
              </a:lnSpc>
            </a:pPr>
            <a:r>
              <a:rPr lang="en-US" b="1" dirty="0">
                <a:latin typeface="Copperplate Gothic Light" panose="020E0507020206020404" pitchFamily="34" charset="0"/>
                <a:ea typeface="Calibri" panose="020F0502020204030204" pitchFamily="34" charset="0"/>
                <a:cs typeface="Times New Roman" panose="02020603050405020304" pitchFamily="18" charset="0"/>
              </a:rPr>
              <a:t>Benjamin Franklin,</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b="1" dirty="0">
                <a:latin typeface="Copperplate Gothic Light" panose="020E0507020206020404" pitchFamily="34" charset="0"/>
                <a:ea typeface="Calibri" panose="020F0502020204030204" pitchFamily="34" charset="0"/>
                <a:cs typeface="Times New Roman" panose="02020603050405020304" pitchFamily="18" charset="0"/>
              </a:rPr>
              <a:t>Poor Richard’s Almanac:</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sz="200" b="1" dirty="0">
                <a:latin typeface="Copperplate Gothic Light" panose="020E0507020206020404" pitchFamily="34" charset="0"/>
                <a:ea typeface="Calibri" panose="020F0502020204030204" pitchFamily="34" charset="0"/>
                <a:cs typeface="Times New Roman" panose="02020603050405020304" pitchFamily="18" charset="0"/>
              </a:rPr>
              <a:t> </a:t>
            </a:r>
            <a:endParaRPr lang="en-US" sz="1000" dirty="0">
              <a:latin typeface="Book Antiqua" panose="02040602050305030304" pitchFamily="18" charset="0"/>
              <a:ea typeface="Calibri" panose="020F0502020204030204" pitchFamily="34" charset="0"/>
              <a:cs typeface="Times New Roman" panose="02020603050405020304" pitchFamily="18" charset="0"/>
            </a:endParaRPr>
          </a:p>
          <a:p>
            <a:pPr>
              <a:lnSpc>
                <a:spcPct val="115000"/>
              </a:lnSpc>
            </a:pPr>
            <a:r>
              <a:rPr lang="en-US" i="1" dirty="0">
                <a:latin typeface="Copperplate Gothic Light" panose="020E0507020206020404" pitchFamily="34" charset="0"/>
                <a:ea typeface="Calibri" panose="020F0502020204030204" pitchFamily="34" charset="0"/>
                <a:cs typeface="Times New Roman" panose="02020603050405020304" pitchFamily="18" charset="0"/>
              </a:rPr>
              <a:t>•Time is Money</a:t>
            </a:r>
            <a:br>
              <a:rPr lang="en-US" i="1" dirty="0">
                <a:latin typeface="Copperplate Gothic Light" panose="020E0507020206020404" pitchFamily="34" charset="0"/>
                <a:ea typeface="Calibri" panose="020F0502020204030204" pitchFamily="34" charset="0"/>
                <a:cs typeface="Times New Roman" panose="02020603050405020304" pitchFamily="18" charset="0"/>
              </a:rPr>
            </a:br>
            <a:r>
              <a:rPr lang="en-US" i="1" dirty="0">
                <a:latin typeface="Copperplate Gothic Light" panose="020E0507020206020404" pitchFamily="34" charset="0"/>
                <a:ea typeface="Calibri" panose="020F0502020204030204" pitchFamily="34" charset="0"/>
                <a:cs typeface="Times New Roman" panose="02020603050405020304" pitchFamily="18" charset="0"/>
              </a:rPr>
              <a:t>•Remember, that money is of the </a:t>
            </a:r>
            <a:br>
              <a:rPr lang="en-US" i="1" dirty="0">
                <a:latin typeface="Copperplate Gothic Light" panose="020E0507020206020404" pitchFamily="34" charset="0"/>
                <a:ea typeface="Calibri" panose="020F0502020204030204" pitchFamily="34" charset="0"/>
                <a:cs typeface="Times New Roman" panose="02020603050405020304" pitchFamily="18" charset="0"/>
              </a:rPr>
            </a:br>
            <a:r>
              <a:rPr lang="en-US" i="1" dirty="0">
                <a:latin typeface="Copperplate Gothic Light" panose="020E0507020206020404" pitchFamily="34" charset="0"/>
                <a:ea typeface="Calibri" panose="020F0502020204030204" pitchFamily="34" charset="0"/>
                <a:cs typeface="Times New Roman" panose="02020603050405020304" pitchFamily="18" charset="0"/>
              </a:rPr>
              <a:t>   prolific, generating nature. </a:t>
            </a:r>
            <a:br>
              <a:rPr lang="en-US" i="1" dirty="0">
                <a:latin typeface="Copperplate Gothic Light" panose="020E0507020206020404" pitchFamily="34" charset="0"/>
                <a:ea typeface="Calibri" panose="020F0502020204030204" pitchFamily="34" charset="0"/>
                <a:cs typeface="Times New Roman" panose="02020603050405020304" pitchFamily="18" charset="0"/>
              </a:rPr>
            </a:br>
            <a:r>
              <a:rPr lang="en-US" i="1" dirty="0">
                <a:latin typeface="Copperplate Gothic Light" panose="020E0507020206020404" pitchFamily="34" charset="0"/>
                <a:ea typeface="Calibri" panose="020F0502020204030204" pitchFamily="34" charset="0"/>
                <a:cs typeface="Times New Roman" panose="02020603050405020304" pitchFamily="18" charset="0"/>
              </a:rPr>
              <a:t>   Money can beget money, and </a:t>
            </a:r>
            <a:br>
              <a:rPr lang="en-US" i="1" dirty="0">
                <a:latin typeface="Copperplate Gothic Light" panose="020E0507020206020404" pitchFamily="34" charset="0"/>
                <a:ea typeface="Calibri" panose="020F0502020204030204" pitchFamily="34" charset="0"/>
                <a:cs typeface="Times New Roman" panose="02020603050405020304" pitchFamily="18" charset="0"/>
              </a:rPr>
            </a:br>
            <a:r>
              <a:rPr lang="en-US" i="1" dirty="0">
                <a:latin typeface="Copperplate Gothic Light" panose="020E0507020206020404" pitchFamily="34" charset="0"/>
                <a:ea typeface="Calibri" panose="020F0502020204030204" pitchFamily="34" charset="0"/>
                <a:cs typeface="Times New Roman" panose="02020603050405020304" pitchFamily="18" charset="0"/>
              </a:rPr>
              <a:t>   its offspring can beget more, </a:t>
            </a:r>
            <a:r>
              <a:rPr lang="en-US" i="1" dirty="0" smtClean="0">
                <a:latin typeface="Copperplate Gothic Light" panose="020E0507020206020404" pitchFamily="34" charset="0"/>
                <a:ea typeface="Calibri" panose="020F0502020204030204" pitchFamily="34" charset="0"/>
                <a:cs typeface="Times New Roman" panose="02020603050405020304" pitchFamily="18" charset="0"/>
              </a:rPr>
              <a:t>and </a:t>
            </a:r>
            <a:r>
              <a:rPr lang="en-US" sz="1450" i="1" dirty="0" smtClean="0">
                <a:latin typeface="Copperplate Gothic Light" panose="020E0507020206020404" pitchFamily="34" charset="0"/>
                <a:ea typeface="Calibri" panose="020F0502020204030204" pitchFamily="34" charset="0"/>
                <a:cs typeface="Times New Roman" panose="02020603050405020304" pitchFamily="18" charset="0"/>
              </a:rPr>
              <a:t>SO ON….</a:t>
            </a:r>
            <a:r>
              <a:rPr lang="en-US" i="1" dirty="0">
                <a:latin typeface="Copperplate Gothic Light" panose="020E0507020206020404" pitchFamily="34" charset="0"/>
                <a:ea typeface="Calibri" panose="020F0502020204030204" pitchFamily="34" charset="0"/>
                <a:cs typeface="Times New Roman" panose="02020603050405020304" pitchFamily="18" charset="0"/>
              </a:rPr>
              <a:t/>
            </a:r>
            <a:br>
              <a:rPr lang="en-US" i="1" dirty="0">
                <a:latin typeface="Copperplate Gothic Light" panose="020E0507020206020404" pitchFamily="34" charset="0"/>
                <a:ea typeface="Calibri" panose="020F0502020204030204" pitchFamily="34" charset="0"/>
                <a:cs typeface="Times New Roman" panose="02020603050405020304" pitchFamily="18" charset="0"/>
              </a:rPr>
            </a:br>
            <a:r>
              <a:rPr lang="en-US" i="1" dirty="0">
                <a:latin typeface="Copperplate Gothic Light" panose="020E0507020206020404" pitchFamily="34" charset="0"/>
                <a:ea typeface="Calibri" panose="020F0502020204030204" pitchFamily="34" charset="0"/>
                <a:cs typeface="Times New Roman" panose="02020603050405020304" pitchFamily="18" charset="0"/>
              </a:rPr>
              <a:t>   </a:t>
            </a:r>
            <a:endParaRPr lang="en-US" sz="1000" dirty="0">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245164" y="665597"/>
            <a:ext cx="2991656" cy="2240505"/>
          </a:xfrm>
          <a:prstGeom prst="rect">
            <a:avLst/>
          </a:prstGeom>
        </p:spPr>
      </p:pic>
      <p:pic>
        <p:nvPicPr>
          <p:cNvPr id="6" name="Picture 5"/>
          <p:cNvPicPr>
            <a:picLocks noChangeAspect="1"/>
          </p:cNvPicPr>
          <p:nvPr/>
        </p:nvPicPr>
        <p:blipFill>
          <a:blip r:embed="rId4"/>
          <a:stretch>
            <a:fillRect/>
          </a:stretch>
        </p:blipFill>
        <p:spPr>
          <a:xfrm>
            <a:off x="1332512" y="4277023"/>
            <a:ext cx="2739458" cy="1820686"/>
          </a:xfrm>
          <a:prstGeom prst="rect">
            <a:avLst/>
          </a:prstGeom>
        </p:spPr>
      </p:pic>
    </p:spTree>
    <p:extLst>
      <p:ext uri="{BB962C8B-B14F-4D97-AF65-F5344CB8AC3E}">
        <p14:creationId xmlns:p14="http://schemas.microsoft.com/office/powerpoint/2010/main" val="3164764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375" y="806386"/>
            <a:ext cx="3438270" cy="5689840"/>
          </a:xfrm>
          <a:prstGeom prst="rect">
            <a:avLst/>
          </a:prstGeom>
        </p:spPr>
      </p:pic>
      <p:pic>
        <p:nvPicPr>
          <p:cNvPr id="3" name="Picture 2"/>
          <p:cNvPicPr>
            <a:picLocks noChangeAspect="1"/>
          </p:cNvPicPr>
          <p:nvPr/>
        </p:nvPicPr>
        <p:blipFill>
          <a:blip r:embed="rId3"/>
          <a:stretch>
            <a:fillRect/>
          </a:stretch>
        </p:blipFill>
        <p:spPr>
          <a:xfrm>
            <a:off x="780943" y="1389119"/>
            <a:ext cx="3025247" cy="4507618"/>
          </a:xfrm>
          <a:prstGeom prst="rect">
            <a:avLst/>
          </a:prstGeom>
        </p:spPr>
      </p:pic>
      <p:pic>
        <p:nvPicPr>
          <p:cNvPr id="28674" name="Picture 2" descr="http://d.gr-assets.com/books/1172073388l/1360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2830" y="1389118"/>
            <a:ext cx="292417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332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5240" y="202929"/>
            <a:ext cx="8507697" cy="6387441"/>
          </a:xfrm>
          <a:prstGeom prst="rect">
            <a:avLst/>
          </a:prstGeom>
        </p:spPr>
      </p:pic>
    </p:spTree>
    <p:extLst>
      <p:ext uri="{BB962C8B-B14F-4D97-AF65-F5344CB8AC3E}">
        <p14:creationId xmlns:p14="http://schemas.microsoft.com/office/powerpoint/2010/main" val="39893827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3167" y="80462"/>
            <a:ext cx="6567311" cy="6654875"/>
          </a:xfrm>
          <a:prstGeom prst="rect">
            <a:avLst/>
          </a:prstGeom>
        </p:spPr>
      </p:pic>
      <p:sp>
        <p:nvSpPr>
          <p:cNvPr id="3" name="TextBox 2"/>
          <p:cNvSpPr txBox="1"/>
          <p:nvPr/>
        </p:nvSpPr>
        <p:spPr>
          <a:xfrm>
            <a:off x="4478782" y="6366005"/>
            <a:ext cx="3186113" cy="369332"/>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315522" y="6467707"/>
            <a:ext cx="3512634" cy="39029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186034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8149" y="689789"/>
            <a:ext cx="6367463" cy="5539978"/>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CONDITIONS </a:t>
            </a:r>
            <a:r>
              <a:rPr lang="en-US" sz="2000" b="1" i="1" dirty="0">
                <a:latin typeface="Times New Roman" panose="02020603050405020304" pitchFamily="18" charset="0"/>
                <a:ea typeface="Times New Roman" panose="02020603050405020304" pitchFamily="18" charset="0"/>
              </a:rPr>
              <a:t>for</a:t>
            </a:r>
            <a:r>
              <a:rPr lang="en-US" sz="2000" b="1" dirty="0">
                <a:latin typeface="Times New Roman" panose="02020603050405020304" pitchFamily="18" charset="0"/>
                <a:ea typeface="Times New Roman" panose="02020603050405020304" pitchFamily="18" charset="0"/>
              </a:rPr>
              <a:t> BUREAUCRATIZATION</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Size of the population</a:t>
            </a: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Density of the population</a:t>
            </a: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Diversity of the population</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Area of the geographical space</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Degree of specialization of work</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Complexity of the tasks being performed</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Sophistication of the technologies employed</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Intricacy of communication </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Range of transportation</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Degree to which political participation is permitted</a:t>
            </a:r>
            <a:endParaRPr lang="en-US" sz="1200" dirty="0">
              <a:latin typeface="Times New Roman" panose="02020603050405020304" pitchFamily="18" charset="0"/>
              <a:ea typeface="Times New Roman" panose="02020603050405020304" pitchFamily="18" charset="0"/>
            </a:endParaRPr>
          </a:p>
          <a:p>
            <a:r>
              <a:rPr lang="en-US" sz="1000"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Volume and range of culture</a:t>
            </a:r>
            <a:endParaRPr lang="en-US" sz="12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57237" y="1147197"/>
            <a:ext cx="3042869" cy="4625161"/>
          </a:xfrm>
          <a:prstGeom prst="rect">
            <a:avLst/>
          </a:prstGeom>
        </p:spPr>
      </p:pic>
    </p:spTree>
    <p:extLst>
      <p:ext uri="{BB962C8B-B14F-4D97-AF65-F5344CB8AC3E}">
        <p14:creationId xmlns:p14="http://schemas.microsoft.com/office/powerpoint/2010/main" val="3324719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07706"/>
            <a:ext cx="6096000" cy="6642588"/>
          </a:xfrm>
          <a:prstGeom prst="rect">
            <a:avLst/>
          </a:prstGeom>
        </p:spPr>
        <p:txBody>
          <a:bodyPr>
            <a:spAutoFit/>
          </a:bodyPr>
          <a:lstStyle/>
          <a:p>
            <a:pPr algn="ctr">
              <a:lnSpc>
                <a:spcPct val="115000"/>
              </a:lnSpc>
            </a:pPr>
            <a:r>
              <a:rPr lang="en-US" sz="2000" b="1" dirty="0">
                <a:latin typeface="Book Antiqua" panose="02040602050305030304" pitchFamily="18" charset="0"/>
                <a:ea typeface="Calibri" panose="020F0502020204030204" pitchFamily="34" charset="0"/>
                <a:cs typeface="Times New Roman" panose="02020603050405020304" pitchFamily="18" charset="0"/>
              </a:rPr>
              <a:t>WEBER’S Ideal Type of Bureaucracy</a:t>
            </a:r>
            <a:br>
              <a:rPr lang="en-US" sz="2000" b="1" dirty="0">
                <a:latin typeface="Book Antiqua" panose="02040602050305030304" pitchFamily="18" charset="0"/>
                <a:ea typeface="Calibri" panose="020F0502020204030204" pitchFamily="34" charset="0"/>
                <a:cs typeface="Times New Roman" panose="02020603050405020304" pitchFamily="18" charset="0"/>
              </a:rPr>
            </a:b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Explicit division of labor</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Delineated lines of authority</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An office (official)  hierarchy</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Defined spans of control</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Written position descriptions</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Written rules and communication</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Accredited (credentialed) training</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Technical competence</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Management by rules</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Emotionally neutral, “value free”</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Organizational ownership of career ladder</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Organizational ownership of position/office</a:t>
            </a:r>
            <a:endParaRPr lang="en-US" sz="1100" dirty="0">
              <a:latin typeface="Book Antiqua" panose="0204060205030503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arenR"/>
            </a:pPr>
            <a:r>
              <a:rPr lang="en-US" sz="2000" dirty="0">
                <a:latin typeface="Book Antiqua" panose="02040602050305030304" pitchFamily="18" charset="0"/>
                <a:ea typeface="Calibri" panose="020F0502020204030204" pitchFamily="34" charset="0"/>
                <a:cs typeface="Times New Roman" panose="02020603050405020304" pitchFamily="18" charset="0"/>
              </a:rPr>
              <a:t>Self-interested and self-perpetuating</a:t>
            </a:r>
            <a:endParaRPr lang="en-US" sz="1100" dirty="0">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5671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6612" y="531852"/>
            <a:ext cx="6096000" cy="1107996"/>
          </a:xfrm>
          <a:prstGeom prst="rect">
            <a:avLst/>
          </a:prstGeom>
        </p:spPr>
        <p:txBody>
          <a:bodyPr>
            <a:spAutoFit/>
          </a:bodyPr>
          <a:lstStyle/>
          <a:p>
            <a:pPr marL="142240" marR="0">
              <a:spcBef>
                <a:spcPts val="260"/>
              </a:spcBef>
              <a:spcAft>
                <a:spcPts val="0"/>
              </a:spcAft>
            </a:pPr>
            <a:r>
              <a:rPr lang="en-US" sz="16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WEBER'</a:t>
            </a:r>
            <a:r>
              <a:rPr lang="en-US" sz="1600" u="heavy" spc="-36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a:t>
            </a:r>
            <a:r>
              <a:rPr lang="en-US" sz="1600" u="heavy" spc="-30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u="heavy" spc="-2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SEQUENTIAL</a:t>
            </a:r>
            <a:r>
              <a:rPr lang="en-US" sz="1600" u="heavy" spc="-16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THEORETICAL</a:t>
            </a:r>
            <a:r>
              <a:rPr lang="en-US" sz="1600" u="heavy" spc="-11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LEVELS</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rPr>
              <a:t>ENCASED </a:t>
            </a:r>
            <a:r>
              <a:rPr lang="en-US" spc="-45" dirty="0">
                <a:latin typeface="Times New Roman" panose="02020603050405020304" pitchFamily="18" charset="0"/>
                <a:ea typeface="Calibri" panose="020F0502020204030204" pitchFamily="34" charset="0"/>
              </a:rPr>
              <a:t>WITHIN </a:t>
            </a:r>
            <a:r>
              <a:rPr lang="en-US" dirty="0">
                <a:latin typeface="Times New Roman" panose="02020603050405020304" pitchFamily="18" charset="0"/>
                <a:ea typeface="Calibri" panose="020F0502020204030204" pitchFamily="34" charset="0"/>
              </a:rPr>
              <a:t>A </a:t>
            </a:r>
            <a:r>
              <a:rPr lang="en-US" spc="-30" dirty="0">
                <a:latin typeface="Times New Roman" panose="02020603050405020304" pitchFamily="18" charset="0"/>
                <a:ea typeface="Calibri" panose="020F0502020204030204" pitchFamily="34" charset="0"/>
              </a:rPr>
              <a:t>COMMUNITY/NATION-STATE</a:t>
            </a:r>
            <a:br>
              <a:rPr lang="en-US" spc="-30" dirty="0">
                <a:latin typeface="Times New Roman" panose="02020603050405020304" pitchFamily="18" charset="0"/>
                <a:ea typeface="Calibri" panose="020F0502020204030204" pitchFamily="34" charset="0"/>
              </a:rPr>
            </a:br>
            <a:endParaRPr lang="en-US" dirty="0"/>
          </a:p>
        </p:txBody>
      </p:sp>
      <p:sp>
        <p:nvSpPr>
          <p:cNvPr id="3" name="Rectangle 2"/>
          <p:cNvSpPr/>
          <p:nvPr/>
        </p:nvSpPr>
        <p:spPr>
          <a:xfrm>
            <a:off x="3076575" y="1376308"/>
            <a:ext cx="6096000" cy="733534"/>
          </a:xfrm>
          <a:prstGeom prst="rect">
            <a:avLst/>
          </a:prstGeom>
        </p:spPr>
        <p:txBody>
          <a:bodyPr>
            <a:spAutoFit/>
          </a:bodyPr>
          <a:lstStyle/>
          <a:p>
            <a:pPr>
              <a:lnSpc>
                <a:spcPts val="2480"/>
              </a:lnSpc>
            </a:pPr>
            <a:r>
              <a:rPr lang="en-US" i="1" spc="-25" dirty="0" smtClean="0">
                <a:latin typeface="Times New Roman" panose="02020603050405020304" pitchFamily="18" charset="0"/>
                <a:ea typeface="Calibri" panose="020F0502020204030204" pitchFamily="34" charset="0"/>
                <a:cs typeface="Times New Roman" panose="02020603050405020304" pitchFamily="18" charset="0"/>
              </a:rPr>
              <a:t>                         displaying</a:t>
            </a:r>
            <a:r>
              <a:rPr lang="en-US" i="1" spc="-255" dirty="0" smtClean="0">
                <a:latin typeface="Times New Roman" panose="02020603050405020304" pitchFamily="18" charset="0"/>
                <a:ea typeface="Calibri" panose="020F0502020204030204" pitchFamily="34" charset="0"/>
                <a:cs typeface="Times New Roman" panose="02020603050405020304" pitchFamily="18" charset="0"/>
              </a:rPr>
              <a:t> </a:t>
            </a:r>
            <a:r>
              <a:rPr lang="en-US" i="1" dirty="0">
                <a:latin typeface="Times New Roman" panose="02020603050405020304" pitchFamily="18" charset="0"/>
                <a:ea typeface="Calibri" panose="020F0502020204030204" pitchFamily="34" charset="0"/>
                <a:cs typeface="Times New Roman" panose="02020603050405020304" pitchFamily="18" charset="0"/>
              </a:rPr>
              <a:t>a</a:t>
            </a:r>
            <a:r>
              <a:rPr lang="en-US" i="1" spc="-280" dirty="0">
                <a:latin typeface="Times New Roman" panose="02020603050405020304" pitchFamily="18" charset="0"/>
                <a:ea typeface="Calibri" panose="020F0502020204030204" pitchFamily="34" charset="0"/>
                <a:cs typeface="Times New Roman" panose="02020603050405020304" pitchFamily="18" charset="0"/>
              </a:rPr>
              <a:t> </a:t>
            </a:r>
            <a:r>
              <a:rPr lang="en-US" i="1" spc="-85" dirty="0">
                <a:latin typeface="Times New Roman" panose="02020603050405020304" pitchFamily="18" charset="0"/>
                <a:ea typeface="Calibri" panose="020F0502020204030204" pitchFamily="34" charset="0"/>
                <a:cs typeface="Times New Roman" panose="02020603050405020304" pitchFamily="18" charset="0"/>
              </a:rPr>
              <a:t>Common</a:t>
            </a:r>
            <a:r>
              <a:rPr lang="en-US" i="1" spc="-305" dirty="0">
                <a:latin typeface="Times New Roman" panose="02020603050405020304" pitchFamily="18" charset="0"/>
                <a:ea typeface="Calibri" panose="020F0502020204030204" pitchFamily="34" charset="0"/>
                <a:cs typeface="Times New Roman" panose="02020603050405020304" pitchFamily="18" charset="0"/>
              </a:rPr>
              <a:t> f </a:t>
            </a:r>
            <a:r>
              <a:rPr lang="en-US" i="1" spc="-40" dirty="0" err="1">
                <a:latin typeface="Times New Roman" panose="02020603050405020304" pitchFamily="18" charset="0"/>
                <a:ea typeface="Calibri" panose="020F0502020204030204" pitchFamily="34" charset="0"/>
                <a:cs typeface="Times New Roman" panose="02020603050405020304" pitchFamily="18" charset="0"/>
              </a:rPr>
              <a:t>rame</a:t>
            </a:r>
            <a:r>
              <a:rPr lang="en-US" i="1" spc="-325" dirty="0">
                <a:latin typeface="Times New Roman" panose="02020603050405020304" pitchFamily="18" charset="0"/>
                <a:ea typeface="Calibri" panose="020F0502020204030204" pitchFamily="34" charset="0"/>
                <a:cs typeface="Times New Roman" panose="02020603050405020304" pitchFamily="18" charset="0"/>
              </a:rPr>
              <a:t> of</a:t>
            </a:r>
            <a:r>
              <a:rPr lang="en-US" sz="1900" i="1" spc="-325" dirty="0">
                <a:latin typeface="Times New Roman" panose="02020603050405020304" pitchFamily="18" charset="0"/>
                <a:ea typeface="Calibri" panose="020F0502020204030204" pitchFamily="34" charset="0"/>
                <a:cs typeface="Times New Roman" panose="02020603050405020304" pitchFamily="18" charset="0"/>
              </a:rPr>
              <a:t> </a:t>
            </a:r>
            <a:r>
              <a:rPr lang="en-US" sz="1900" i="1" spc="-265" dirty="0">
                <a:latin typeface="Times New Roman" panose="02020603050405020304" pitchFamily="18" charset="0"/>
                <a:ea typeface="Calibri" panose="020F0502020204030204" pitchFamily="34" charset="0"/>
                <a:cs typeface="Times New Roman" panose="02020603050405020304" pitchFamily="18" charset="0"/>
              </a:rPr>
              <a:t>            </a:t>
            </a:r>
            <a:br>
              <a:rPr lang="en-US" sz="1900" i="1" spc="-265" dirty="0">
                <a:latin typeface="Times New Roman" panose="02020603050405020304" pitchFamily="18" charset="0"/>
                <a:ea typeface="Calibri" panose="020F0502020204030204" pitchFamily="34" charset="0"/>
                <a:cs typeface="Times New Roman" panose="02020603050405020304" pitchFamily="18" charset="0"/>
              </a:rPr>
            </a:br>
            <a:r>
              <a:rPr lang="en-US" sz="1900" i="1" spc="-265" dirty="0">
                <a:latin typeface="Times New Roman" panose="02020603050405020304" pitchFamily="18" charset="0"/>
                <a:ea typeface="Calibri" panose="020F0502020204030204" pitchFamily="34" charset="0"/>
                <a:cs typeface="Times New Roman" panose="02020603050405020304" pitchFamily="18" charset="0"/>
              </a:rPr>
              <a:t>                       </a:t>
            </a:r>
            <a:r>
              <a:rPr lang="en-US" sz="1900" i="1" spc="-20" dirty="0">
                <a:latin typeface="Times New Roman" panose="02020603050405020304" pitchFamily="18" charset="0"/>
                <a:ea typeface="Calibri" panose="020F0502020204030204" pitchFamily="34" charset="0"/>
                <a:cs typeface="Times New Roman" panose="02020603050405020304" pitchFamily="18" charset="0"/>
              </a:rPr>
              <a:t>Reference o</a:t>
            </a:r>
            <a:r>
              <a:rPr lang="en-US" sz="1900" i="1" dirty="0">
                <a:latin typeface="Times New Roman" panose="02020603050405020304" pitchFamily="18" charset="0"/>
                <a:ea typeface="Calibri" panose="020F0502020204030204" pitchFamily="34" charset="0"/>
                <a:cs typeface="Times New Roman" panose="02020603050405020304" pitchFamily="18" charset="0"/>
              </a:rPr>
              <a:t>r</a:t>
            </a:r>
            <a:r>
              <a:rPr lang="en-US" sz="1900" i="1" spc="-105" dirty="0">
                <a:latin typeface="Times New Roman" panose="02020603050405020304" pitchFamily="18" charset="0"/>
                <a:ea typeface="Calibri" panose="020F0502020204030204" pitchFamily="34" charset="0"/>
                <a:cs typeface="Times New Roman" panose="02020603050405020304" pitchFamily="18" charset="0"/>
              </a:rPr>
              <a:t> </a:t>
            </a:r>
            <a:r>
              <a:rPr lang="en-US" sz="1900" i="1" spc="-30" dirty="0">
                <a:latin typeface="Times New Roman" panose="02020603050405020304" pitchFamily="18" charset="0"/>
                <a:ea typeface="Calibri" panose="020F0502020204030204" pitchFamily="34" charset="0"/>
                <a:cs typeface="Times New Roman" panose="02020603050405020304" pitchFamily="18" charset="0"/>
              </a:rPr>
              <a:t>Weltanschauung</a:t>
            </a:r>
            <a:r>
              <a:rPr lang="en-US" sz="1900" i="1" spc="-145" dirty="0">
                <a:latin typeface="Times New Roman" panose="02020603050405020304" pitchFamily="18" charset="0"/>
                <a:ea typeface="Calibri" panose="020F0502020204030204" pitchFamily="34" charset="0"/>
                <a:cs typeface="Times New Roman" panose="02020603050405020304" pitchFamily="18" charset="0"/>
              </a:rPr>
              <a:t> </a:t>
            </a:r>
            <a:r>
              <a:rPr lang="en-US" sz="1900" i="1" dirty="0">
                <a:latin typeface="Times New Roman" panose="02020603050405020304" pitchFamily="18" charset="0"/>
                <a:ea typeface="Calibri" panose="020F0502020204030204" pitchFamily="34" charset="0"/>
                <a:cs typeface="Times New Roman" panose="02020603050405020304" pitchFamily="18" charset="0"/>
              </a:rPr>
              <a:t>-</a:t>
            </a:r>
            <a:r>
              <a:rPr lang="en-US" sz="1900" i="1" spc="-250" dirty="0">
                <a:latin typeface="Times New Roman" panose="02020603050405020304" pitchFamily="18" charset="0"/>
                <a:ea typeface="Calibri" panose="020F0502020204030204" pitchFamily="34" charset="0"/>
                <a:cs typeface="Times New Roman" panose="02020603050405020304" pitchFamily="18" charset="0"/>
              </a:rPr>
              <a:t> </a:t>
            </a:r>
            <a:r>
              <a:rPr lang="en-US" sz="1900" i="1" spc="-60" dirty="0">
                <a:latin typeface="Times New Roman" panose="02020603050405020304" pitchFamily="18" charset="0"/>
                <a:ea typeface="Calibri" panose="020F0502020204030204" pitchFamily="34" charset="0"/>
                <a:cs typeface="Times New Roman" panose="02020603050405020304" pitchFamily="18" charset="0"/>
              </a:rPr>
              <a:t>"World</a:t>
            </a:r>
            <a:r>
              <a:rPr lang="en-US" sz="1900" i="1" spc="-25" dirty="0">
                <a:latin typeface="Times New Roman" panose="02020603050405020304" pitchFamily="18" charset="0"/>
                <a:ea typeface="Calibri" panose="020F0502020204030204" pitchFamily="34" charset="0"/>
                <a:cs typeface="Times New Roman" panose="02020603050405020304" pitchFamily="18" charset="0"/>
              </a:rPr>
              <a:t> View"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76575" y="2109842"/>
            <a:ext cx="6759799" cy="933102"/>
          </a:xfrm>
          <a:prstGeom prst="rect">
            <a:avLst/>
          </a:prstGeom>
        </p:spPr>
      </p:pic>
      <p:sp>
        <p:nvSpPr>
          <p:cNvPr id="7" name="Rectangle 6"/>
          <p:cNvSpPr/>
          <p:nvPr/>
        </p:nvSpPr>
        <p:spPr>
          <a:xfrm>
            <a:off x="4276738" y="3291579"/>
            <a:ext cx="2566988"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INTERMEDIATED·&amp;</a:t>
            </a:r>
          </a:p>
          <a:p>
            <a:r>
              <a:rPr lang="en-US" dirty="0">
                <a:latin typeface="Times New Roman" panose="02020603050405020304" pitchFamily="18" charset="0"/>
                <a:cs typeface="Times New Roman" panose="02020603050405020304" pitchFamily="18" charset="0"/>
              </a:rPr>
              <a:t>DIFFERENTIATED BY</a:t>
            </a:r>
          </a:p>
        </p:txBody>
      </p:sp>
      <p:sp>
        <p:nvSpPr>
          <p:cNvPr id="8" name="Rectangle 7"/>
          <p:cNvSpPr/>
          <p:nvPr/>
        </p:nvSpPr>
        <p:spPr>
          <a:xfrm>
            <a:off x="7029450" y="3001393"/>
            <a:ext cx="2114550" cy="1169551"/>
          </a:xfrm>
          <a:prstGeom prst="rect">
            <a:avLst/>
          </a:prstGeom>
        </p:spPr>
        <p:txBody>
          <a:bodyPr wrap="square">
            <a:spAutoFit/>
          </a:bodyPr>
          <a:lstStyle/>
          <a:p>
            <a:r>
              <a:rPr lang="en-US" sz="1400" b="1" dirty="0">
                <a:latin typeface="Times New Roman" panose="02020603050405020304" pitchFamily="18" charset="0"/>
                <a:ea typeface="Calibri" panose="020F0502020204030204" pitchFamily="34" charset="0"/>
                <a:cs typeface="Times New Roman" panose="02020603050405020304" pitchFamily="18" charset="0"/>
              </a:rPr>
              <a:t>CLASS</a:t>
            </a:r>
            <a:br>
              <a:rPr lang="en-US" sz="1400" b="1" dirty="0">
                <a:latin typeface="Times New Roman" panose="02020603050405020304" pitchFamily="18" charset="0"/>
                <a:ea typeface="Calibri" panose="020F0502020204030204" pitchFamily="34" charset="0"/>
                <a:cs typeface="Times New Roman" panose="02020603050405020304" pitchFamily="18" charset="0"/>
              </a:rPr>
            </a:br>
            <a:r>
              <a:rPr lang="en-US" sz="1400" b="1" dirty="0">
                <a:latin typeface="Times New Roman" panose="02020603050405020304" pitchFamily="18" charset="0"/>
                <a:ea typeface="Calibri" panose="020F0502020204030204" pitchFamily="34" charset="0"/>
                <a:cs typeface="Times New Roman" panose="02020603050405020304" pitchFamily="18" charset="0"/>
              </a:rPr>
              <a:t/>
            </a:r>
            <a:br>
              <a:rPr lang="en-US" sz="1400" b="1" dirty="0">
                <a:latin typeface="Times New Roman" panose="02020603050405020304" pitchFamily="18" charset="0"/>
                <a:ea typeface="Calibri" panose="020F0502020204030204" pitchFamily="34" charset="0"/>
                <a:cs typeface="Times New Roman" panose="02020603050405020304" pitchFamily="18" charset="0"/>
              </a:rPr>
            </a:br>
            <a:r>
              <a:rPr lang="en-US" sz="1400" b="1" dirty="0">
                <a:latin typeface="Times New Roman" panose="02020603050405020304" pitchFamily="18" charset="0"/>
                <a:ea typeface="Calibri" panose="020F0502020204030204" pitchFamily="34" charset="0"/>
                <a:cs typeface="Times New Roman" panose="02020603050405020304" pitchFamily="18" charset="0"/>
              </a:rPr>
              <a:t>STATUS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latin typeface="Times New Roman" panose="02020603050405020304" pitchFamily="18" charset="0"/>
                <a:ea typeface="Calibri" panose="020F0502020204030204" pitchFamily="34" charset="0"/>
                <a:cs typeface="Times New Roman" panose="02020603050405020304" pitchFamily="18" charset="0"/>
              </a:rPr>
              <a:t>PARTY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Left Brace 8"/>
          <p:cNvSpPr/>
          <p:nvPr/>
        </p:nvSpPr>
        <p:spPr>
          <a:xfrm>
            <a:off x="6829426" y="3042944"/>
            <a:ext cx="245744" cy="89496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TextBox 16"/>
          <p:cNvSpPr txBox="1"/>
          <p:nvPr/>
        </p:nvSpPr>
        <p:spPr>
          <a:xfrm>
            <a:off x="6629401" y="4215133"/>
            <a:ext cx="1957387" cy="646331"/>
          </a:xfrm>
          <a:prstGeom prst="rect">
            <a:avLst/>
          </a:prstGeom>
          <a:noFill/>
        </p:spPr>
        <p:txBody>
          <a:bodyPr wrap="square" rtlCol="0">
            <a:spAutoFit/>
          </a:bodyPr>
          <a:lstStyle/>
          <a:p>
            <a:r>
              <a:rPr lang="en-US" i="1">
                <a:latin typeface="Times New Roman" panose="02020603050405020304" pitchFamily="18" charset="0"/>
                <a:cs typeface="Times New Roman" panose="02020603050405020304" pitchFamily="18" charset="0"/>
              </a:rPr>
              <a:t>law mores</a:t>
            </a:r>
          </a:p>
          <a:p>
            <a:r>
              <a:rPr lang="en-US" i="1">
                <a:latin typeface="Times New Roman" panose="02020603050405020304" pitchFamily="18" charset="0"/>
                <a:cs typeface="Times New Roman" panose="02020603050405020304" pitchFamily="18" charset="0"/>
              </a:rPr>
              <a:t>convention custom</a:t>
            </a:r>
            <a:endParaRPr lang="en-US" i="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3463826" y="4348139"/>
            <a:ext cx="6759799" cy="352449"/>
          </a:xfrm>
          <a:prstGeom prst="rect">
            <a:avLst/>
          </a:prstGeom>
        </p:spPr>
      </p:pic>
      <p:pic>
        <p:nvPicPr>
          <p:cNvPr id="19" name="Picture 18"/>
          <p:cNvPicPr>
            <a:picLocks noChangeAspect="1"/>
          </p:cNvPicPr>
          <p:nvPr/>
        </p:nvPicPr>
        <p:blipFill>
          <a:blip r:embed="rId4"/>
          <a:stretch>
            <a:fillRect/>
          </a:stretch>
        </p:blipFill>
        <p:spPr>
          <a:xfrm>
            <a:off x="3463826" y="4823810"/>
            <a:ext cx="6759799" cy="2277078"/>
          </a:xfrm>
          <a:prstGeom prst="rect">
            <a:avLst/>
          </a:prstGeom>
        </p:spPr>
      </p:pic>
    </p:spTree>
    <p:extLst>
      <p:ext uri="{BB962C8B-B14F-4D97-AF65-F5344CB8AC3E}">
        <p14:creationId xmlns:p14="http://schemas.microsoft.com/office/powerpoint/2010/main" val="1287874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latin typeface="Times New Roman" panose="02020603050405020304" pitchFamily="18" charset="0"/>
                <a:cs typeface="Times New Roman" panose="02020603050405020304" pitchFamily="18" charset="0"/>
              </a:rPr>
              <a:t>Weber’s Ideal Type of Bureaucracy</a:t>
            </a:r>
            <a:endParaRPr lang="en-US" sz="36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6172200" y="1782760"/>
            <a:ext cx="5181600" cy="4818063"/>
          </a:xfrm>
        </p:spPr>
        <p:txBody>
          <a:bodyPr>
            <a:noAutofit/>
          </a:bodyPr>
          <a:lstStyle/>
          <a:p>
            <a:pPr marL="0" indent="0">
              <a:buNone/>
            </a:pPr>
            <a:r>
              <a:rPr lang="en-US" sz="2200" dirty="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Offices are organized on the principle </a:t>
            </a:r>
            <a:r>
              <a:rPr lang="en-US" sz="2200" dirty="0" smtClean="0">
                <a:latin typeface="Times New Roman" panose="02020603050405020304" pitchFamily="18" charset="0"/>
                <a:cs typeface="Times New Roman" panose="02020603050405020304" pitchFamily="18" charset="0"/>
              </a:rPr>
              <a:t>   </a:t>
            </a:r>
            <a:br>
              <a:rPr lang="en-US" sz="22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of </a:t>
            </a:r>
            <a:r>
              <a:rPr lang="en-US" sz="2200" dirty="0" smtClean="0">
                <a:latin typeface="Times New Roman" panose="02020603050405020304" pitchFamily="18" charset="0"/>
                <a:cs typeface="Times New Roman" panose="02020603050405020304" pitchFamily="18" charset="0"/>
              </a:rPr>
              <a:t>hierarchy</a:t>
            </a:r>
            <a:r>
              <a:rPr lang="en-US" sz="2200" dirty="0">
                <a:latin typeface="Times New Roman" panose="02020603050405020304" pitchFamily="18" charset="0"/>
                <a:cs typeface="Times New Roman" panose="02020603050405020304" pitchFamily="18" charset="0"/>
              </a:rPr>
              <a:t>.</a:t>
            </a:r>
          </a:p>
          <a:p>
            <a:pPr marL="0" indent="0">
              <a:buNone/>
            </a:pPr>
            <a:r>
              <a:rPr lang="en-US" sz="2200" dirty="0">
                <a:latin typeface="Times New Roman" panose="02020603050405020304" pitchFamily="18" charset="0"/>
                <a:cs typeface="Times New Roman" panose="02020603050405020304" pitchFamily="18" charset="0"/>
              </a:rPr>
              <a:t>• There is a complete separation </a:t>
            </a:r>
            <a:r>
              <a:rPr lang="en-US" sz="2200" dirty="0" smtClean="0">
                <a:latin typeface="Times New Roman" panose="02020603050405020304" pitchFamily="18" charset="0"/>
                <a:cs typeface="Times New Roman" panose="02020603050405020304" pitchFamily="18" charset="0"/>
              </a:rPr>
              <a:t>of </a:t>
            </a:r>
            <a:br>
              <a:rPr lang="en-US" sz="22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rPr>
              <a:t>  property belonging to </a:t>
            </a:r>
            <a:r>
              <a:rPr lang="en-US" sz="2200" dirty="0">
                <a:latin typeface="Times New Roman" panose="02020603050405020304" pitchFamily="18" charset="0"/>
                <a:cs typeface="Times New Roman" panose="02020603050405020304" pitchFamily="18" charset="0"/>
              </a:rPr>
              <a:t>the office and </a:t>
            </a:r>
            <a:r>
              <a:rPr lang="en-US" sz="2200" dirty="0" smtClean="0">
                <a:latin typeface="Times New Roman" panose="02020603050405020304" pitchFamily="18" charset="0"/>
                <a:cs typeface="Times New Roman" panose="02020603050405020304" pitchFamily="18" charset="0"/>
              </a:rPr>
              <a:t/>
            </a:r>
            <a:br>
              <a:rPr lang="en-US" sz="22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rPr>
              <a:t>  that </a:t>
            </a:r>
            <a:r>
              <a:rPr lang="en-US" sz="2200" dirty="0">
                <a:latin typeface="Times New Roman" panose="02020603050405020304" pitchFamily="18" charset="0"/>
                <a:cs typeface="Times New Roman" panose="02020603050405020304" pitchFamily="18" charset="0"/>
              </a:rPr>
              <a:t>belonging </a:t>
            </a:r>
            <a:r>
              <a:rPr lang="en-US" sz="2200" dirty="0" smtClean="0">
                <a:latin typeface="Times New Roman" panose="02020603050405020304" pitchFamily="18" charset="0"/>
                <a:cs typeface="Times New Roman" panose="02020603050405020304" pitchFamily="18" charset="0"/>
              </a:rPr>
              <a:t>to the </a:t>
            </a:r>
            <a:r>
              <a:rPr lang="en-US" sz="2200" dirty="0">
                <a:latin typeface="Times New Roman" panose="02020603050405020304" pitchFamily="18" charset="0"/>
                <a:cs typeface="Times New Roman" panose="02020603050405020304" pitchFamily="18" charset="0"/>
              </a:rPr>
              <a:t>individual.</a:t>
            </a:r>
          </a:p>
          <a:p>
            <a:pPr marL="0" indent="0">
              <a:buNone/>
            </a:pPr>
            <a:r>
              <a:rPr lang="en-US" sz="2200" dirty="0">
                <a:latin typeface="Times New Roman" panose="02020603050405020304" pitchFamily="18" charset="0"/>
                <a:cs typeface="Times New Roman" panose="02020603050405020304" pitchFamily="18" charset="0"/>
              </a:rPr>
              <a:t>• The office as a physical place is </a:t>
            </a:r>
            <a:r>
              <a:rPr lang="en-US" sz="2200" dirty="0" smtClean="0">
                <a:latin typeface="Times New Roman" panose="02020603050405020304" pitchFamily="18" charset="0"/>
                <a:cs typeface="Times New Roman" panose="02020603050405020304" pitchFamily="18" charset="0"/>
              </a:rPr>
              <a:t/>
            </a:r>
            <a:br>
              <a:rPr lang="en-US" sz="22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rPr>
              <a:t>  separated from </a:t>
            </a:r>
            <a:r>
              <a:rPr lang="en-US" sz="2200" dirty="0">
                <a:latin typeface="Times New Roman" panose="02020603050405020304" pitchFamily="18" charset="0"/>
                <a:cs typeface="Times New Roman" panose="02020603050405020304" pitchFamily="18" charset="0"/>
              </a:rPr>
              <a:t>the personal sphere.</a:t>
            </a:r>
          </a:p>
          <a:p>
            <a:pPr marL="0" indent="0">
              <a:buNone/>
            </a:pPr>
            <a:r>
              <a:rPr lang="en-US" sz="2200" dirty="0">
                <a:latin typeface="Times New Roman" panose="02020603050405020304" pitchFamily="18" charset="0"/>
                <a:cs typeface="Times New Roman" panose="02020603050405020304" pitchFamily="18" charset="0"/>
              </a:rPr>
              <a:t>• Administrative acts, decisions, and </a:t>
            </a:r>
            <a:r>
              <a:rPr lang="en-US" sz="2200" dirty="0" smtClean="0">
                <a:latin typeface="Times New Roman" panose="02020603050405020304" pitchFamily="18" charset="0"/>
                <a:cs typeface="Times New Roman" panose="02020603050405020304" pitchFamily="18" charset="0"/>
              </a:rPr>
              <a:t/>
            </a:r>
            <a:br>
              <a:rPr lang="en-US" sz="22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rPr>
              <a:t>  rules </a:t>
            </a:r>
            <a:r>
              <a:rPr lang="en-US" sz="2200" dirty="0">
                <a:latin typeface="Times New Roman" panose="02020603050405020304" pitchFamily="18" charset="0"/>
                <a:cs typeface="Times New Roman" panose="02020603050405020304" pitchFamily="18" charset="0"/>
              </a:rPr>
              <a:t>are </a:t>
            </a:r>
            <a:r>
              <a:rPr lang="en-US" sz="2200" dirty="0" smtClean="0">
                <a:latin typeface="Times New Roman" panose="02020603050405020304" pitchFamily="18" charset="0"/>
                <a:cs typeface="Times New Roman" panose="02020603050405020304" pitchFamily="18" charset="0"/>
              </a:rPr>
              <a:t>formulated </a:t>
            </a:r>
            <a:r>
              <a:rPr lang="en-US" sz="2200" dirty="0">
                <a:latin typeface="Times New Roman" panose="02020603050405020304" pitchFamily="18" charset="0"/>
                <a:cs typeface="Times New Roman" panose="02020603050405020304" pitchFamily="18" charset="0"/>
              </a:rPr>
              <a:t>according to </a:t>
            </a:r>
            <a:r>
              <a:rPr lang="en-US" sz="2200" dirty="0" smtClean="0">
                <a:latin typeface="Times New Roman" panose="02020603050405020304" pitchFamily="18" charset="0"/>
                <a:cs typeface="Times New Roman" panose="02020603050405020304" pitchFamily="18" charset="0"/>
              </a:rPr>
              <a:t/>
            </a:r>
            <a:br>
              <a:rPr lang="en-US" sz="22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rPr>
              <a:t>  specific </a:t>
            </a:r>
            <a:r>
              <a:rPr lang="en-US" sz="2200" dirty="0">
                <a:latin typeface="Times New Roman" panose="02020603050405020304" pitchFamily="18" charset="0"/>
                <a:cs typeface="Times New Roman" panose="02020603050405020304" pitchFamily="18" charset="0"/>
              </a:rPr>
              <a:t>procedures.</a:t>
            </a:r>
          </a:p>
          <a:p>
            <a:pPr marL="0" indent="0">
              <a:buNone/>
            </a:pPr>
            <a:r>
              <a:rPr lang="en-US" sz="2200" dirty="0">
                <a:latin typeface="Times New Roman" panose="02020603050405020304" pitchFamily="18" charset="0"/>
                <a:cs typeface="Times New Roman" panose="02020603050405020304" pitchFamily="18" charset="0"/>
              </a:rPr>
              <a:t>• Records of all such acts, decisions, and </a:t>
            </a:r>
            <a:r>
              <a:rPr lang="en-US" sz="2200" dirty="0" smtClean="0">
                <a:latin typeface="Times New Roman" panose="02020603050405020304" pitchFamily="18" charset="0"/>
                <a:cs typeface="Times New Roman" panose="02020603050405020304" pitchFamily="18" charset="0"/>
              </a:rPr>
              <a:t/>
            </a:r>
            <a:br>
              <a:rPr lang="en-US" sz="2200" dirty="0" smtClean="0">
                <a:latin typeface="Times New Roman" panose="02020603050405020304" pitchFamily="18" charset="0"/>
                <a:cs typeface="Times New Roman" panose="02020603050405020304" pitchFamily="18" charset="0"/>
              </a:rPr>
            </a:br>
            <a:r>
              <a:rPr lang="en-US" sz="2200" dirty="0" smtClean="0">
                <a:latin typeface="Times New Roman" panose="02020603050405020304" pitchFamily="18" charset="0"/>
                <a:cs typeface="Times New Roman" panose="02020603050405020304" pitchFamily="18" charset="0"/>
              </a:rPr>
              <a:t>  rules must </a:t>
            </a:r>
            <a:r>
              <a:rPr lang="en-US" sz="2200" dirty="0">
                <a:latin typeface="Times New Roman" panose="02020603050405020304" pitchFamily="18" charset="0"/>
                <a:cs typeface="Times New Roman" panose="02020603050405020304" pitchFamily="18" charset="0"/>
              </a:rPr>
              <a:t>be kept in writing</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815892" y="1782760"/>
            <a:ext cx="5027342" cy="4351338"/>
          </a:xfrm>
        </p:spPr>
        <p:txBody>
          <a:bodyPr>
            <a:normAutofit fontScale="25000" lnSpcReduction="20000"/>
          </a:bodyPr>
          <a:lstStyle/>
          <a:p>
            <a:pPr marL="0" indent="0">
              <a:lnSpc>
                <a:spcPct val="110000"/>
              </a:lnSpc>
              <a:buNone/>
            </a:pPr>
            <a:r>
              <a:rPr lang="en-US" sz="8800" dirty="0">
                <a:latin typeface="Times New Roman" panose="02020603050405020304" pitchFamily="18" charset="0"/>
                <a:cs typeface="Times New Roman" panose="02020603050405020304" pitchFamily="18" charset="0"/>
              </a:rPr>
              <a:t>• </a:t>
            </a:r>
            <a:r>
              <a:rPr lang="en-US" sz="8800" dirty="0" smtClean="0">
                <a:latin typeface="Times New Roman" panose="02020603050405020304" pitchFamily="18" charset="0"/>
                <a:cs typeface="Times New Roman" panose="02020603050405020304" pitchFamily="18" charset="0"/>
              </a:rPr>
              <a:t>Legal </a:t>
            </a:r>
            <a:r>
              <a:rPr lang="en-US" sz="8800" dirty="0">
                <a:latin typeface="Times New Roman" panose="02020603050405020304" pitchFamily="18" charset="0"/>
                <a:cs typeface="Times New Roman" panose="02020603050405020304" pitchFamily="18" charset="0"/>
              </a:rPr>
              <a:t>norms established on </a:t>
            </a:r>
            <a:r>
              <a:rPr lang="en-US" sz="8800" dirty="0" smtClean="0">
                <a:latin typeface="Times New Roman" panose="02020603050405020304" pitchFamily="18" charset="0"/>
                <a:cs typeface="Times New Roman" panose="02020603050405020304" pitchFamily="18" charset="0"/>
              </a:rPr>
              <a:t>expediency </a:t>
            </a:r>
            <a:br>
              <a:rPr lang="en-US" sz="8800" dirty="0" smtClean="0">
                <a:latin typeface="Times New Roman" panose="02020603050405020304" pitchFamily="18" charset="0"/>
                <a:cs typeface="Times New Roman" panose="02020603050405020304" pitchFamily="18" charset="0"/>
              </a:rPr>
            </a:br>
            <a:r>
              <a:rPr lang="en-US" sz="8800" dirty="0" smtClean="0">
                <a:latin typeface="Times New Roman" panose="02020603050405020304" pitchFamily="18" charset="0"/>
                <a:cs typeface="Times New Roman" panose="02020603050405020304" pitchFamily="18" charset="0"/>
              </a:rPr>
              <a:t>  and/or </a:t>
            </a:r>
            <a:r>
              <a:rPr lang="en-US" sz="8800" dirty="0">
                <a:latin typeface="Times New Roman" panose="02020603050405020304" pitchFamily="18" charset="0"/>
                <a:cs typeface="Times New Roman" panose="02020603050405020304" pitchFamily="18" charset="0"/>
              </a:rPr>
              <a:t>rational values.</a:t>
            </a:r>
          </a:p>
          <a:p>
            <a:pPr marL="0" indent="0">
              <a:lnSpc>
                <a:spcPct val="110000"/>
              </a:lnSpc>
              <a:buNone/>
            </a:pPr>
            <a:r>
              <a:rPr lang="en-US" sz="8800" dirty="0">
                <a:latin typeface="Times New Roman" panose="02020603050405020304" pitchFamily="18" charset="0"/>
                <a:cs typeface="Times New Roman" panose="02020603050405020304" pitchFamily="18" charset="0"/>
              </a:rPr>
              <a:t>• Rational pursuit of goals according to </a:t>
            </a:r>
            <a:r>
              <a:rPr lang="en-US" sz="8800" dirty="0" smtClean="0">
                <a:latin typeface="Times New Roman" panose="02020603050405020304" pitchFamily="18" charset="0"/>
                <a:cs typeface="Times New Roman" panose="02020603050405020304" pitchFamily="18" charset="0"/>
              </a:rPr>
              <a:t/>
            </a:r>
            <a:br>
              <a:rPr lang="en-US" sz="8800" dirty="0" smtClean="0">
                <a:latin typeface="Times New Roman" panose="02020603050405020304" pitchFamily="18" charset="0"/>
                <a:cs typeface="Times New Roman" panose="02020603050405020304" pitchFamily="18" charset="0"/>
              </a:rPr>
            </a:br>
            <a:r>
              <a:rPr lang="en-US" sz="8800" dirty="0" smtClean="0">
                <a:latin typeface="Times New Roman" panose="02020603050405020304" pitchFamily="18" charset="0"/>
                <a:cs typeface="Times New Roman" panose="02020603050405020304" pitchFamily="18" charset="0"/>
              </a:rPr>
              <a:t>  legal precepts</a:t>
            </a:r>
            <a:r>
              <a:rPr lang="en-US" sz="8800" dirty="0">
                <a:latin typeface="Times New Roman" panose="02020603050405020304" pitchFamily="18" charset="0"/>
                <a:cs typeface="Times New Roman" panose="02020603050405020304" pitchFamily="18" charset="0"/>
              </a:rPr>
              <a:t>.</a:t>
            </a:r>
          </a:p>
          <a:p>
            <a:pPr marL="0" indent="0">
              <a:lnSpc>
                <a:spcPct val="110000"/>
              </a:lnSpc>
              <a:buNone/>
            </a:pPr>
            <a:r>
              <a:rPr lang="en-US" sz="8800" dirty="0">
                <a:latin typeface="Times New Roman" panose="02020603050405020304" pitchFamily="18" charset="0"/>
                <a:cs typeface="Times New Roman" panose="02020603050405020304" pitchFamily="18" charset="0"/>
              </a:rPr>
              <a:t>• Treatment of individuals based on </a:t>
            </a:r>
            <a:r>
              <a:rPr lang="en-US" sz="8800" dirty="0" smtClean="0">
                <a:latin typeface="Times New Roman" panose="02020603050405020304" pitchFamily="18" charset="0"/>
                <a:cs typeface="Times New Roman" panose="02020603050405020304" pitchFamily="18" charset="0"/>
              </a:rPr>
              <a:t/>
            </a:r>
            <a:br>
              <a:rPr lang="en-US" sz="8800" dirty="0" smtClean="0">
                <a:latin typeface="Times New Roman" panose="02020603050405020304" pitchFamily="18" charset="0"/>
                <a:cs typeface="Times New Roman" panose="02020603050405020304" pitchFamily="18" charset="0"/>
              </a:rPr>
            </a:br>
            <a:r>
              <a:rPr lang="en-US" sz="8800" dirty="0" smtClean="0">
                <a:latin typeface="Times New Roman" panose="02020603050405020304" pitchFamily="18" charset="0"/>
                <a:cs typeface="Times New Roman" panose="02020603050405020304" pitchFamily="18" charset="0"/>
              </a:rPr>
              <a:t>  abstract principles</a:t>
            </a:r>
            <a:r>
              <a:rPr lang="en-US" sz="8800" dirty="0">
                <a:latin typeface="Times New Roman" panose="02020603050405020304" pitchFamily="18" charset="0"/>
                <a:cs typeface="Times New Roman" panose="02020603050405020304" pitchFamily="18" charset="0"/>
              </a:rPr>
              <a:t>, </a:t>
            </a:r>
            <a:r>
              <a:rPr lang="en-US" sz="8800" dirty="0" smtClean="0">
                <a:latin typeface="Times New Roman" panose="02020603050405020304" pitchFamily="18" charset="0"/>
                <a:cs typeface="Times New Roman" panose="02020603050405020304" pitchFamily="18" charset="0"/>
              </a:rPr>
              <a:t>applied impersonally</a:t>
            </a:r>
            <a:r>
              <a:rPr lang="en-US" sz="8800" dirty="0">
                <a:latin typeface="Times New Roman" panose="02020603050405020304" pitchFamily="18" charset="0"/>
                <a:cs typeface="Times New Roman" panose="02020603050405020304" pitchFamily="18" charset="0"/>
              </a:rPr>
              <a:t>.</a:t>
            </a:r>
          </a:p>
          <a:p>
            <a:pPr marL="0" indent="0">
              <a:lnSpc>
                <a:spcPct val="110000"/>
              </a:lnSpc>
              <a:buNone/>
            </a:pPr>
            <a:r>
              <a:rPr lang="en-US" sz="8800" dirty="0">
                <a:latin typeface="Times New Roman" panose="02020603050405020304" pitchFamily="18" charset="0"/>
                <a:cs typeface="Times New Roman" panose="02020603050405020304" pitchFamily="18" charset="0"/>
              </a:rPr>
              <a:t>• Individuals occupy offices which are </a:t>
            </a:r>
            <a:r>
              <a:rPr lang="en-US" sz="8800" dirty="0" smtClean="0">
                <a:latin typeface="Times New Roman" panose="02020603050405020304" pitchFamily="18" charset="0"/>
                <a:cs typeface="Times New Roman" panose="02020603050405020304" pitchFamily="18" charset="0"/>
              </a:rPr>
              <a:t/>
            </a:r>
            <a:br>
              <a:rPr lang="en-US" sz="8800" dirty="0" smtClean="0">
                <a:latin typeface="Times New Roman" panose="02020603050405020304" pitchFamily="18" charset="0"/>
                <a:cs typeface="Times New Roman" panose="02020603050405020304" pitchFamily="18" charset="0"/>
              </a:rPr>
            </a:br>
            <a:r>
              <a:rPr lang="en-US" sz="8800" dirty="0" smtClean="0">
                <a:latin typeface="Times New Roman" panose="02020603050405020304" pitchFamily="18" charset="0"/>
                <a:cs typeface="Times New Roman" panose="02020603050405020304" pitchFamily="18" charset="0"/>
              </a:rPr>
              <a:t>  subject to </a:t>
            </a:r>
            <a:r>
              <a:rPr lang="en-US" sz="8800" dirty="0">
                <a:latin typeface="Times New Roman" panose="02020603050405020304" pitchFamily="18" charset="0"/>
                <a:cs typeface="Times New Roman" panose="02020603050405020304" pitchFamily="18" charset="0"/>
              </a:rPr>
              <a:t>an impersonal abstract order.</a:t>
            </a:r>
          </a:p>
          <a:p>
            <a:pPr marL="0" indent="0">
              <a:lnSpc>
                <a:spcPct val="110000"/>
              </a:lnSpc>
              <a:buNone/>
            </a:pPr>
            <a:r>
              <a:rPr lang="en-US" sz="8800" dirty="0">
                <a:latin typeface="Times New Roman" panose="02020603050405020304" pitchFamily="18" charset="0"/>
                <a:cs typeface="Times New Roman" panose="02020603050405020304" pitchFamily="18" charset="0"/>
              </a:rPr>
              <a:t>• Persons obey authority only in their </a:t>
            </a:r>
            <a:r>
              <a:rPr lang="en-US" sz="8800" dirty="0" smtClean="0">
                <a:latin typeface="Times New Roman" panose="02020603050405020304" pitchFamily="18" charset="0"/>
                <a:cs typeface="Times New Roman" panose="02020603050405020304" pitchFamily="18" charset="0"/>
              </a:rPr>
              <a:t/>
            </a:r>
            <a:br>
              <a:rPr lang="en-US" sz="8800" dirty="0" smtClean="0">
                <a:latin typeface="Times New Roman" panose="02020603050405020304" pitchFamily="18" charset="0"/>
                <a:cs typeface="Times New Roman" panose="02020603050405020304" pitchFamily="18" charset="0"/>
              </a:rPr>
            </a:br>
            <a:r>
              <a:rPr lang="en-US" sz="8800" dirty="0" smtClean="0">
                <a:latin typeface="Times New Roman" panose="02020603050405020304" pitchFamily="18" charset="0"/>
                <a:cs typeface="Times New Roman" panose="02020603050405020304" pitchFamily="18" charset="0"/>
              </a:rPr>
              <a:t>  capacity as </a:t>
            </a:r>
            <a:r>
              <a:rPr lang="en-US" sz="8800" dirty="0">
                <a:latin typeface="Times New Roman" panose="02020603050405020304" pitchFamily="18" charset="0"/>
                <a:cs typeface="Times New Roman" panose="02020603050405020304" pitchFamily="18" charset="0"/>
              </a:rPr>
              <a:t>members of </a:t>
            </a:r>
            <a:r>
              <a:rPr lang="en-US" sz="8800" dirty="0" smtClean="0">
                <a:latin typeface="Times New Roman" panose="02020603050405020304" pitchFamily="18" charset="0"/>
                <a:cs typeface="Times New Roman" panose="02020603050405020304" pitchFamily="18" charset="0"/>
              </a:rPr>
              <a:t>the organization</a:t>
            </a:r>
            <a:r>
              <a:rPr lang="en-US" sz="8800" dirty="0">
                <a:latin typeface="Times New Roman" panose="02020603050405020304" pitchFamily="18" charset="0"/>
                <a:cs typeface="Times New Roman" panose="02020603050405020304" pitchFamily="18" charset="0"/>
              </a:rPr>
              <a:t>.</a:t>
            </a:r>
          </a:p>
          <a:p>
            <a:pPr marL="0" lvl="0" indent="0">
              <a:lnSpc>
                <a:spcPct val="110000"/>
              </a:lnSpc>
              <a:buNone/>
            </a:pPr>
            <a:r>
              <a:rPr lang="en-US" sz="8800" dirty="0">
                <a:latin typeface="Times New Roman" panose="02020603050405020304" pitchFamily="18" charset="0"/>
                <a:cs typeface="Times New Roman" panose="02020603050405020304" pitchFamily="18" charset="0"/>
              </a:rPr>
              <a:t>•</a:t>
            </a:r>
            <a:r>
              <a:rPr lang="en-US" sz="8800" dirty="0" smtClean="0">
                <a:solidFill>
                  <a:prstClr val="black"/>
                </a:solidFill>
                <a:latin typeface="Times New Roman" panose="02020603050405020304" pitchFamily="18" charset="0"/>
                <a:cs typeface="Times New Roman" panose="02020603050405020304" pitchFamily="18" charset="0"/>
              </a:rPr>
              <a:t> </a:t>
            </a:r>
            <a:r>
              <a:rPr lang="en-US" sz="8800" dirty="0">
                <a:solidFill>
                  <a:prstClr val="black"/>
                </a:solidFill>
                <a:latin typeface="Times New Roman" panose="02020603050405020304" pitchFamily="18" charset="0"/>
                <a:cs typeface="Times New Roman" panose="02020603050405020304" pitchFamily="18" charset="0"/>
              </a:rPr>
              <a:t>Individuals obey the instructions of the </a:t>
            </a:r>
            <a:br>
              <a:rPr lang="en-US" sz="8800" dirty="0">
                <a:solidFill>
                  <a:prstClr val="black"/>
                </a:solidFill>
                <a:latin typeface="Times New Roman" panose="02020603050405020304" pitchFamily="18" charset="0"/>
                <a:cs typeface="Times New Roman" panose="02020603050405020304" pitchFamily="18" charset="0"/>
              </a:rPr>
            </a:br>
            <a:r>
              <a:rPr lang="en-US" sz="8800" dirty="0">
                <a:solidFill>
                  <a:prstClr val="black"/>
                </a:solidFill>
                <a:latin typeface="Times New Roman" panose="02020603050405020304" pitchFamily="18" charset="0"/>
                <a:cs typeface="Times New Roman" panose="02020603050405020304" pitchFamily="18" charset="0"/>
              </a:rPr>
              <a:t>   office, not the office holder.</a:t>
            </a:r>
          </a:p>
          <a:p>
            <a:pPr marL="0" indent="0">
              <a:buNone/>
            </a:pPr>
            <a:endParaRPr lang="en-US" sz="6000" dirty="0"/>
          </a:p>
        </p:txBody>
      </p:sp>
    </p:spTree>
    <p:extLst>
      <p:ext uri="{BB962C8B-B14F-4D97-AF65-F5344CB8AC3E}">
        <p14:creationId xmlns:p14="http://schemas.microsoft.com/office/powerpoint/2010/main" val="363621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52963" y="528638"/>
            <a:ext cx="5843587" cy="5843587"/>
          </a:xfrm>
          <a:prstGeom prst="rect">
            <a:avLst/>
          </a:prstGeom>
        </p:spPr>
      </p:pic>
      <p:sp>
        <p:nvSpPr>
          <p:cNvPr id="4" name="TextBox 3"/>
          <p:cNvSpPr txBox="1"/>
          <p:nvPr/>
        </p:nvSpPr>
        <p:spPr>
          <a:xfrm>
            <a:off x="1014414" y="1300163"/>
            <a:ext cx="2957512" cy="3170099"/>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Bureaucratic Hierarchy</a:t>
            </a:r>
          </a:p>
          <a:p>
            <a:pPr algn="ctr"/>
            <a:r>
              <a:rPr lang="en-US" sz="4000" dirty="0" smtClean="0">
                <a:latin typeface="Times New Roman" panose="02020603050405020304" pitchFamily="18" charset="0"/>
                <a:cs typeface="Times New Roman" panose="02020603050405020304" pitchFamily="18" charset="0"/>
              </a:rPr>
              <a:t>based on</a:t>
            </a:r>
          </a:p>
          <a:p>
            <a:pPr algn="ctr"/>
            <a:r>
              <a:rPr lang="en-US" sz="4000" dirty="0" smtClean="0">
                <a:latin typeface="Times New Roman" panose="02020603050405020304" pitchFamily="18" charset="0"/>
                <a:cs typeface="Times New Roman" panose="02020603050405020304" pitchFamily="18" charset="0"/>
              </a:rPr>
              <a:t>Span of Control</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774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85302"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Bureaucratic Outcome ala Allan:</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the Emergent </a:t>
            </a:r>
            <a:r>
              <a:rPr lang="en-US" sz="3200" dirty="0" smtClean="0">
                <a:latin typeface="Times New Roman" panose="02020603050405020304" pitchFamily="18" charset="0"/>
                <a:cs typeface="Times New Roman" panose="02020603050405020304" pitchFamily="18" charset="0"/>
              </a:rPr>
              <a:t>Temperament </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of the  Bureaucratic Personality</a:t>
            </a:r>
          </a:p>
        </p:txBody>
      </p:sp>
      <p:sp>
        <p:nvSpPr>
          <p:cNvPr id="3" name="Content Placeholder 2"/>
          <p:cNvSpPr>
            <a:spLocks noGrp="1"/>
          </p:cNvSpPr>
          <p:nvPr>
            <p:ph sz="half" idx="1"/>
          </p:nvPr>
        </p:nvSpPr>
        <p:spPr>
          <a:xfrm>
            <a:off x="838200" y="1937135"/>
            <a:ext cx="5181600" cy="4351338"/>
          </a:xfrm>
        </p:spPr>
        <p:txBody>
          <a:bodyPr>
            <a:normAutofit/>
          </a:bodyPr>
          <a:lstStyle/>
          <a:p>
            <a:pPr marL="514350" indent="-514350">
              <a:buAutoNum type="arabicParenR"/>
            </a:pPr>
            <a:r>
              <a:rPr lang="en-US" sz="2600" dirty="0" smtClean="0">
                <a:latin typeface="Times New Roman" panose="02020603050405020304" pitchFamily="18" charset="0"/>
                <a:cs typeface="Times New Roman" panose="02020603050405020304" pitchFamily="18" charset="0"/>
              </a:rPr>
              <a:t>Overall</a:t>
            </a:r>
            <a:r>
              <a:rPr lang="en-US" sz="2600" dirty="0">
                <a:latin typeface="Times New Roman" panose="02020603050405020304" pitchFamily="18" charset="0"/>
                <a:cs typeface="Times New Roman" panose="02020603050405020304" pitchFamily="18" charset="0"/>
              </a:rPr>
              <a:t>, life is lived more rationally and less spontaneously; individuals are less emotionally connected to </a:t>
            </a:r>
            <a:r>
              <a:rPr lang="en-US" sz="2600" dirty="0" smtClean="0">
                <a:latin typeface="Times New Roman" panose="02020603050405020304" pitchFamily="18" charset="0"/>
                <a:cs typeface="Times New Roman" panose="02020603050405020304" pitchFamily="18" charset="0"/>
              </a:rPr>
              <a:t>others.</a:t>
            </a:r>
          </a:p>
          <a:p>
            <a:pPr marL="514350" indent="-514350">
              <a:buAutoNum type="arabicParenR"/>
            </a:pPr>
            <a:r>
              <a:rPr lang="en-US" sz="2600" dirty="0" smtClean="0">
                <a:latin typeface="Times New Roman" panose="02020603050405020304" pitchFamily="18" charset="0"/>
                <a:cs typeface="Times New Roman" panose="02020603050405020304" pitchFamily="18" charset="0"/>
              </a:rPr>
              <a:t>Identification </a:t>
            </a:r>
            <a:r>
              <a:rPr lang="en-US" sz="2600" dirty="0">
                <a:latin typeface="Times New Roman" panose="02020603050405020304" pitchFamily="18" charset="0"/>
                <a:cs typeface="Times New Roman" panose="02020603050405020304" pitchFamily="18" charset="0"/>
              </a:rPr>
              <a:t>occurs with goals of the organization, supporting and believing in them, becoming bureaucratic “selves” </a:t>
            </a:r>
          </a:p>
        </p:txBody>
      </p:sp>
      <p:sp>
        <p:nvSpPr>
          <p:cNvPr id="4" name="Content Placeholder 3"/>
          <p:cNvSpPr>
            <a:spLocks noGrp="1"/>
          </p:cNvSpPr>
          <p:nvPr>
            <p:ph sz="half" idx="2"/>
          </p:nvPr>
        </p:nvSpPr>
        <p:spPr>
          <a:xfrm>
            <a:off x="6172200" y="1959437"/>
            <a:ext cx="5181600" cy="4351338"/>
          </a:xfrm>
        </p:spPr>
        <p:txBody>
          <a:bodyPr>
            <a:normAutofit/>
          </a:bodyPr>
          <a:lstStyle/>
          <a:p>
            <a:pPr marL="0" indent="0">
              <a:buNone/>
            </a:pPr>
            <a:r>
              <a:rPr lang="en-US" sz="2600" dirty="0" smtClean="0">
                <a:latin typeface="Times New Roman" panose="02020603050405020304" pitchFamily="18" charset="0"/>
                <a:cs typeface="Times New Roman" panose="02020603050405020304" pitchFamily="18" charset="0"/>
              </a:rPr>
              <a:t>3) Dependence </a:t>
            </a:r>
            <a:r>
              <a:rPr lang="en-US" sz="2600" dirty="0">
                <a:latin typeface="Times New Roman" panose="02020603050405020304" pitchFamily="18" charset="0"/>
                <a:cs typeface="Times New Roman" panose="02020603050405020304" pitchFamily="18" charset="0"/>
              </a:rPr>
              <a:t>on expert systems </a:t>
            </a:r>
            <a:r>
              <a:rPr lang="en-US" sz="2600" dirty="0" smtClean="0">
                <a:latin typeface="Times New Roman" panose="02020603050405020304" pitchFamily="18" charset="0"/>
                <a:cs typeface="Times New Roman" panose="02020603050405020304" pitchFamily="18" charset="0"/>
              </a:rPr>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experts who are credentialed by </a:t>
            </a:r>
            <a:r>
              <a:rPr lang="en-US" sz="2600" dirty="0" smtClean="0">
                <a:latin typeface="Times New Roman" panose="02020603050405020304" pitchFamily="18" charset="0"/>
                <a:cs typeface="Times New Roman" panose="02020603050405020304" pitchFamily="18" charset="0"/>
              </a:rPr>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bureaucratic </a:t>
            </a:r>
            <a:r>
              <a:rPr lang="en-US" sz="2600" dirty="0">
                <a:latin typeface="Times New Roman" panose="02020603050405020304" pitchFamily="18" charset="0"/>
                <a:cs typeface="Times New Roman" panose="02020603050405020304" pitchFamily="18" charset="0"/>
              </a:rPr>
              <a:t>organizations) for </a:t>
            </a:r>
            <a:r>
              <a:rPr lang="en-US" sz="2600" dirty="0" smtClean="0">
                <a:latin typeface="Times New Roman" panose="02020603050405020304" pitchFamily="18" charset="0"/>
                <a:cs typeface="Times New Roman" panose="02020603050405020304" pitchFamily="18" charset="0"/>
              </a:rPr>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knowledge </a:t>
            </a:r>
            <a:r>
              <a:rPr lang="en-US" sz="2600" dirty="0">
                <a:latin typeface="Times New Roman" panose="02020603050405020304" pitchFamily="18" charset="0"/>
                <a:cs typeface="Times New Roman" panose="02020603050405020304" pitchFamily="18" charset="0"/>
              </a:rPr>
              <a:t>and advice, </a:t>
            </a:r>
            <a:r>
              <a:rPr lang="en-US" sz="2600" dirty="0" smtClean="0">
                <a:latin typeface="Times New Roman" panose="02020603050405020304" pitchFamily="18" charset="0"/>
                <a:cs typeface="Times New Roman" panose="02020603050405020304" pitchFamily="18" charset="0"/>
              </a:rPr>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judgment and values. </a:t>
            </a:r>
          </a:p>
          <a:p>
            <a:pPr marL="0" indent="0">
              <a:buNone/>
            </a:pPr>
            <a:r>
              <a:rPr lang="en-US" sz="2600" dirty="0" smtClean="0">
                <a:latin typeface="Times New Roman" panose="02020603050405020304" pitchFamily="18" charset="0"/>
                <a:cs typeface="Times New Roman" panose="02020603050405020304" pitchFamily="18" charset="0"/>
              </a:rPr>
              <a:t>4) Increased </a:t>
            </a:r>
            <a:r>
              <a:rPr lang="en-US" sz="2600" dirty="0">
                <a:latin typeface="Times New Roman" panose="02020603050405020304" pitchFamily="18" charset="0"/>
                <a:cs typeface="Times New Roman" panose="02020603050405020304" pitchFamily="18" charset="0"/>
              </a:rPr>
              <a:t>sequestration </a:t>
            </a:r>
            <a:r>
              <a:rPr lang="en-US" sz="2600" dirty="0" smtClean="0">
                <a:latin typeface="Times New Roman" panose="02020603050405020304" pitchFamily="18" charset="0"/>
                <a:cs typeface="Times New Roman" panose="02020603050405020304" pitchFamily="18" charset="0"/>
              </a:rPr>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(disjunction, separation and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compartmentalization) </a:t>
            </a:r>
            <a:r>
              <a:rPr lang="en-US" sz="2600" dirty="0">
                <a:latin typeface="Times New Roman" panose="02020603050405020304" pitchFamily="18" charset="0"/>
                <a:cs typeface="Times New Roman" panose="02020603050405020304" pitchFamily="18" charset="0"/>
              </a:rPr>
              <a:t>of </a:t>
            </a:r>
            <a:r>
              <a:rPr lang="en-US" sz="2600" dirty="0" smtClean="0">
                <a:latin typeface="Times New Roman" panose="02020603050405020304" pitchFamily="18" charset="0"/>
                <a:cs typeface="Times New Roman" panose="02020603050405020304" pitchFamily="18" charset="0"/>
              </a:rPr>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otherwise </a:t>
            </a:r>
            <a:r>
              <a:rPr lang="en-US" sz="2600" dirty="0">
                <a:latin typeface="Times New Roman" panose="02020603050405020304" pitchFamily="18" charset="0"/>
                <a:cs typeface="Times New Roman" panose="02020603050405020304" pitchFamily="18" charset="0"/>
              </a:rPr>
              <a:t>integral societal </a:t>
            </a:r>
            <a:r>
              <a:rPr lang="en-US" sz="2600" dirty="0" smtClean="0">
                <a:latin typeface="Times New Roman" panose="02020603050405020304" pitchFamily="18" charset="0"/>
                <a:cs typeface="Times New Roman" panose="02020603050405020304" pitchFamily="18" charset="0"/>
              </a:rPr>
              <a:t/>
            </a:r>
            <a:br>
              <a:rPr lang="en-US" sz="2600" dirty="0" smtClean="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    functions </a:t>
            </a:r>
            <a:r>
              <a:rPr lang="en-US" sz="2600" dirty="0">
                <a:latin typeface="Times New Roman" panose="02020603050405020304" pitchFamily="18" charset="0"/>
                <a:cs typeface="Times New Roman" panose="02020603050405020304" pitchFamily="18" charset="0"/>
              </a:rPr>
              <a:t>and activities.</a:t>
            </a:r>
          </a:p>
        </p:txBody>
      </p:sp>
    </p:spTree>
    <p:extLst>
      <p:ext uri="{BB962C8B-B14F-4D97-AF65-F5344CB8AC3E}">
        <p14:creationId xmlns:p14="http://schemas.microsoft.com/office/powerpoint/2010/main" val="4209902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4312" y="2051825"/>
            <a:ext cx="8382891" cy="3490331"/>
          </a:xfrm>
          <a:prstGeom prst="rect">
            <a:avLst/>
          </a:prstGeom>
        </p:spPr>
      </p:pic>
      <p:pic>
        <p:nvPicPr>
          <p:cNvPr id="3" name="Picture 2"/>
          <p:cNvPicPr>
            <a:picLocks noChangeAspect="1"/>
          </p:cNvPicPr>
          <p:nvPr/>
        </p:nvPicPr>
        <p:blipFill>
          <a:blip r:embed="rId3"/>
          <a:stretch>
            <a:fillRect/>
          </a:stretch>
        </p:blipFill>
        <p:spPr>
          <a:xfrm>
            <a:off x="405904" y="791734"/>
            <a:ext cx="2952550" cy="4627757"/>
          </a:xfrm>
          <a:prstGeom prst="rect">
            <a:avLst/>
          </a:prstGeom>
        </p:spPr>
      </p:pic>
    </p:spTree>
    <p:extLst>
      <p:ext uri="{BB962C8B-B14F-4D97-AF65-F5344CB8AC3E}">
        <p14:creationId xmlns:p14="http://schemas.microsoft.com/office/powerpoint/2010/main" val="4089642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40" y="305751"/>
            <a:ext cx="8473440" cy="6355081"/>
          </a:xfrm>
          <a:prstGeom prst="rect">
            <a:avLst/>
          </a:prstGeom>
        </p:spPr>
      </p:pic>
    </p:spTree>
    <p:extLst>
      <p:ext uri="{BB962C8B-B14F-4D97-AF65-F5344CB8AC3E}">
        <p14:creationId xmlns:p14="http://schemas.microsoft.com/office/powerpoint/2010/main" val="2942522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3028770" y="-1954234"/>
            <a:ext cx="5806797" cy="10584179"/>
          </a:xfrm>
          <a:prstGeom prst="rect">
            <a:avLst/>
          </a:prstGeom>
        </p:spPr>
      </p:pic>
    </p:spTree>
    <p:extLst>
      <p:ext uri="{BB962C8B-B14F-4D97-AF65-F5344CB8AC3E}">
        <p14:creationId xmlns:p14="http://schemas.microsoft.com/office/powerpoint/2010/main" val="2486002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1396" y="1449663"/>
            <a:ext cx="7895064" cy="4401205"/>
          </a:xfrm>
          <a:prstGeom prst="rect">
            <a:avLst/>
          </a:prstGeom>
        </p:spPr>
        <p:txBody>
          <a:bodyPr wrap="square">
            <a:spAutoFit/>
          </a:bodyPr>
          <a:lstStyle/>
          <a:p>
            <a:r>
              <a:rPr lang="en-US" sz="2000" b="1" u="sng" dirty="0">
                <a:latin typeface="Times New Roman" panose="02020603050405020304" pitchFamily="18" charset="0"/>
                <a:ea typeface="Times New Roman" panose="02020603050405020304" pitchFamily="18" charset="0"/>
              </a:rPr>
              <a:t>CLASS</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Class Situation defined in terms of probabilities:</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of procuring goods</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of gaining a position</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of finding inner satisfaction</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Expressed in:</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Property Class – ownership/non-ownership of Property</a:t>
            </a:r>
            <a:endParaRPr lang="en-US" sz="2000" dirty="0">
              <a:latin typeface="Times New Roman" panose="02020603050405020304" pitchFamily="18" charset="0"/>
              <a:ea typeface="Times New Roman" panose="02020603050405020304" pitchFamily="18" charset="0"/>
            </a:endParaRPr>
          </a:p>
          <a:p>
            <a:pPr indent="457200"/>
            <a:r>
              <a:rPr lang="en-US" sz="2000" b="1" dirty="0" smtClean="0">
                <a:latin typeface="Times New Roman" panose="02020603050405020304" pitchFamily="18" charset="0"/>
                <a:ea typeface="Times New Roman" panose="02020603050405020304" pitchFamily="18" charset="0"/>
              </a:rPr>
              <a:t>       • </a:t>
            </a:r>
            <a:r>
              <a:rPr lang="en-US" sz="2000" b="1" dirty="0">
                <a:latin typeface="Times New Roman" panose="02020603050405020304" pitchFamily="18" charset="0"/>
                <a:ea typeface="Times New Roman" panose="02020603050405020304" pitchFamily="18" charset="0"/>
              </a:rPr>
              <a:t>Commercial Class – control/non-control of Market Position </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Emergence of Class:</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Organized against other immediate economic groups</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Significant in size of membership</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Developed set of organizational skills/capacities</a:t>
            </a:r>
            <a:endParaRPr lang="en-US" sz="20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294388" y="713007"/>
            <a:ext cx="6822638" cy="523220"/>
          </a:xfrm>
          <a:prstGeom prst="rect">
            <a:avLst/>
          </a:prstGeom>
        </p:spPr>
        <p:txBody>
          <a:bodyPr wrap="none">
            <a:spAutoFit/>
          </a:bodyPr>
          <a:lstStyle/>
          <a:p>
            <a:pPr algn="ctr"/>
            <a:r>
              <a:rPr lang="en-US" sz="2800" b="1" dirty="0">
                <a:latin typeface="Times New Roman" panose="02020603050405020304" pitchFamily="18" charset="0"/>
                <a:ea typeface="Times New Roman" panose="02020603050405020304" pitchFamily="18" charset="0"/>
              </a:rPr>
              <a:t>Max Weber’s View of Social Strata &amp; Class</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7787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4388" y="713007"/>
            <a:ext cx="6822638" cy="523220"/>
          </a:xfrm>
          <a:prstGeom prst="rect">
            <a:avLst/>
          </a:prstGeom>
        </p:spPr>
        <p:txBody>
          <a:bodyPr wrap="none">
            <a:spAutoFit/>
          </a:bodyPr>
          <a:lstStyle/>
          <a:p>
            <a:pPr algn="ctr"/>
            <a:r>
              <a:rPr lang="en-US" sz="2800" b="1" dirty="0">
                <a:latin typeface="Times New Roman" panose="02020603050405020304" pitchFamily="18" charset="0"/>
                <a:ea typeface="Times New Roman" panose="02020603050405020304" pitchFamily="18" charset="0"/>
              </a:rPr>
              <a:t>Max Weber’s View of Social Strata &amp; Class</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263702" y="1443841"/>
            <a:ext cx="8764859" cy="4770537"/>
          </a:xfrm>
          <a:prstGeom prst="rect">
            <a:avLst/>
          </a:prstGeom>
        </p:spPr>
        <p:txBody>
          <a:bodyPr wrap="square">
            <a:spAutoFit/>
          </a:bodyPr>
          <a:lstStyle/>
          <a:p>
            <a:r>
              <a:rPr lang="en-US" sz="2000" b="1" u="sng" dirty="0">
                <a:latin typeface="Times New Roman" panose="02020603050405020304" pitchFamily="18" charset="0"/>
                <a:ea typeface="Times New Roman" panose="02020603050405020304" pitchFamily="18" charset="0"/>
              </a:rPr>
              <a:t>STATUS</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Defined in terms of:</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Claims to Social Esteem (value)</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Claims to Honor and Privilege (deference)</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Boundary </a:t>
            </a:r>
            <a:r>
              <a:rPr lang="en-US" sz="2000" b="1" dirty="0" smtClean="0">
                <a:latin typeface="Times New Roman" panose="02020603050405020304" pitchFamily="18" charset="0"/>
                <a:ea typeface="Times New Roman" panose="02020603050405020304" pitchFamily="18" charset="0"/>
              </a:rPr>
              <a:t>Maintenance (endogamy</a:t>
            </a:r>
            <a:r>
              <a:rPr lang="en-US" sz="2000" b="1" dirty="0">
                <a:latin typeface="Times New Roman" panose="02020603050405020304" pitchFamily="18" charset="0"/>
                <a:ea typeface="Times New Roman" panose="02020603050405020304" pitchFamily="18" charset="0"/>
              </a:rPr>
              <a:t>, rituals, traditions, </a:t>
            </a:r>
            <a:r>
              <a:rPr lang="en-US" sz="2000" b="1" dirty="0" smtClean="0">
                <a:latin typeface="Times New Roman" panose="02020603050405020304" pitchFamily="18" charset="0"/>
                <a:ea typeface="Times New Roman" panose="02020603050405020304" pitchFamily="18" charset="0"/>
              </a:rPr>
              <a:t>acquisitions</a:t>
            </a:r>
            <a:r>
              <a:rPr lang="en-US" sz="2000" b="1" dirty="0">
                <a:latin typeface="Times New Roman" panose="02020603050405020304" pitchFamily="18" charset="0"/>
                <a:ea typeface="Times New Roman" panose="02020603050405020304" pitchFamily="18" charset="0"/>
              </a:rPr>
              <a:t/>
            </a:r>
            <a:br>
              <a:rPr lang="en-US" sz="2000" b="1" dirty="0">
                <a:latin typeface="Times New Roman" panose="02020603050405020304" pitchFamily="18" charset="0"/>
                <a:ea typeface="Times New Roman" panose="02020603050405020304" pitchFamily="18" charset="0"/>
              </a:rPr>
            </a:br>
            <a:r>
              <a:rPr lang="en-US" sz="1200" b="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Based on:</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Distinctive Lifestyle</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Formal Education</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Hereditary or Occupational Prestige</a:t>
            </a:r>
            <a:endParaRPr lang="en-US" sz="2000"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2000" b="1" u="sng" dirty="0">
                <a:latin typeface="Times New Roman" panose="02020603050405020304" pitchFamily="18" charset="0"/>
                <a:ea typeface="Times New Roman" panose="02020603050405020304" pitchFamily="18" charset="0"/>
              </a:rPr>
              <a:t>PARTY</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Defined in terms of:</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Control of Organizations and/or Administrative Staffs</a:t>
            </a:r>
            <a:endParaRPr lang="en-US" sz="20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	• Intended to achieve Specific Ends for its Members</a:t>
            </a:r>
            <a:endParaRPr lang="en-US" sz="2000" dirty="0">
              <a:latin typeface="Times New Roman" panose="02020603050405020304" pitchFamily="18" charset="0"/>
              <a:ea typeface="Times New Roman" panose="02020603050405020304" pitchFamily="18" charset="0"/>
            </a:endParaRPr>
          </a:p>
          <a:p>
            <a:pPr indent="457200"/>
            <a:r>
              <a:rPr lang="en-US" sz="2000" b="1" dirty="0" smtClean="0">
                <a:latin typeface="Times New Roman" panose="02020603050405020304" pitchFamily="18" charset="0"/>
                <a:ea typeface="Times New Roman" panose="02020603050405020304" pitchFamily="18" charset="0"/>
              </a:rPr>
              <a:t>       • </a:t>
            </a:r>
            <a:r>
              <a:rPr lang="en-US" sz="2000" b="1" dirty="0">
                <a:latin typeface="Times New Roman" panose="02020603050405020304" pitchFamily="18" charset="0"/>
                <a:ea typeface="Times New Roman" panose="02020603050405020304" pitchFamily="18" charset="0"/>
              </a:rPr>
              <a:t>Oriented to Controlling and Exercising Power</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7127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7111" y="834390"/>
            <a:ext cx="8106461" cy="4983480"/>
          </a:xfrm>
          <a:prstGeom prst="rect">
            <a:avLst/>
          </a:prstGeom>
        </p:spPr>
      </p:pic>
    </p:spTree>
    <p:extLst>
      <p:ext uri="{BB962C8B-B14F-4D97-AF65-F5344CB8AC3E}">
        <p14:creationId xmlns:p14="http://schemas.microsoft.com/office/powerpoint/2010/main" val="31939726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3236976" y="-1517904"/>
            <a:ext cx="5839968" cy="9777984"/>
          </a:xfrm>
          <a:prstGeom prst="rect">
            <a:avLst/>
          </a:prstGeom>
        </p:spPr>
      </p:pic>
    </p:spTree>
    <p:extLst>
      <p:ext uri="{BB962C8B-B14F-4D97-AF65-F5344CB8AC3E}">
        <p14:creationId xmlns:p14="http://schemas.microsoft.com/office/powerpoint/2010/main" val="364806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31815664"/>
              </p:ext>
            </p:extLst>
          </p:nvPr>
        </p:nvGraphicFramePr>
        <p:xfrm>
          <a:off x="1717143" y="896955"/>
          <a:ext cx="8827035" cy="5118083"/>
        </p:xfrm>
        <a:graphic>
          <a:graphicData uri="http://schemas.openxmlformats.org/presentationml/2006/ole">
            <mc:AlternateContent xmlns:mc="http://schemas.openxmlformats.org/markup-compatibility/2006">
              <mc:Choice xmlns:v="urn:schemas-microsoft-com:vml" Requires="v">
                <p:oleObj spid="_x0000_s7299" name="Document" r:id="rId3" imgW="8243869" imgH="4780553" progId="Word.Document.12">
                  <p:embed/>
                </p:oleObj>
              </mc:Choice>
              <mc:Fallback>
                <p:oleObj name="Document" r:id="rId3" imgW="8243869" imgH="4780553" progId="Word.Document.12">
                  <p:embed/>
                  <p:pic>
                    <p:nvPicPr>
                      <p:cNvPr id="0" name=""/>
                      <p:cNvPicPr/>
                      <p:nvPr/>
                    </p:nvPicPr>
                    <p:blipFill>
                      <a:blip r:embed="rId4"/>
                      <a:stretch>
                        <a:fillRect/>
                      </a:stretch>
                    </p:blipFill>
                    <p:spPr>
                      <a:xfrm>
                        <a:off x="1717143" y="896955"/>
                        <a:ext cx="8827035" cy="5118083"/>
                      </a:xfrm>
                      <a:prstGeom prst="rect">
                        <a:avLst/>
                      </a:prstGeom>
                    </p:spPr>
                  </p:pic>
                </p:oleObj>
              </mc:Fallback>
            </mc:AlternateContent>
          </a:graphicData>
        </a:graphic>
      </p:graphicFrame>
    </p:spTree>
    <p:extLst>
      <p:ext uri="{BB962C8B-B14F-4D97-AF65-F5344CB8AC3E}">
        <p14:creationId xmlns:p14="http://schemas.microsoft.com/office/powerpoint/2010/main" val="3416290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7733" y="1680210"/>
            <a:ext cx="9621628" cy="3600450"/>
          </a:xfrm>
          <a:prstGeom prst="rect">
            <a:avLst/>
          </a:prstGeom>
        </p:spPr>
      </p:pic>
    </p:spTree>
    <p:extLst>
      <p:ext uri="{BB962C8B-B14F-4D97-AF65-F5344CB8AC3E}">
        <p14:creationId xmlns:p14="http://schemas.microsoft.com/office/powerpoint/2010/main" val="2277391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605790"/>
            <a:ext cx="7802880" cy="5852160"/>
          </a:xfrm>
          <a:prstGeom prst="rect">
            <a:avLst/>
          </a:prstGeom>
        </p:spPr>
      </p:pic>
      <p:sp>
        <p:nvSpPr>
          <p:cNvPr id="3" name="TextBox 2"/>
          <p:cNvSpPr txBox="1"/>
          <p:nvPr/>
        </p:nvSpPr>
        <p:spPr>
          <a:xfrm>
            <a:off x="1874520" y="5875020"/>
            <a:ext cx="8092440" cy="67437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39802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03120" y="491490"/>
            <a:ext cx="7909560" cy="5932170"/>
          </a:xfrm>
          <a:prstGeom prst="rect">
            <a:avLst/>
          </a:prstGeom>
        </p:spPr>
      </p:pic>
    </p:spTree>
    <p:extLst>
      <p:ext uri="{BB962C8B-B14F-4D97-AF65-F5344CB8AC3E}">
        <p14:creationId xmlns:p14="http://schemas.microsoft.com/office/powerpoint/2010/main" val="1529066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4015" y="452626"/>
            <a:ext cx="3995548" cy="6084590"/>
          </a:xfrm>
          <a:prstGeom prst="rect">
            <a:avLst/>
          </a:prstGeom>
        </p:spPr>
      </p:pic>
    </p:spTree>
    <p:extLst>
      <p:ext uri="{BB962C8B-B14F-4D97-AF65-F5344CB8AC3E}">
        <p14:creationId xmlns:p14="http://schemas.microsoft.com/office/powerpoint/2010/main" val="2301687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16231637"/>
              </p:ext>
            </p:extLst>
          </p:nvPr>
        </p:nvGraphicFramePr>
        <p:xfrm>
          <a:off x="1901825" y="381000"/>
          <a:ext cx="8388350" cy="6096000"/>
        </p:xfrm>
        <a:graphic>
          <a:graphicData uri="http://schemas.openxmlformats.org/presentationml/2006/ole">
            <mc:AlternateContent xmlns:mc="http://schemas.openxmlformats.org/markup-compatibility/2006">
              <mc:Choice xmlns:v="urn:schemas-microsoft-com:vml" Requires="v">
                <p:oleObj spid="_x0000_s30813" name="Document" r:id="rId3" imgW="8387758" imgH="6095466" progId="Word.Document.8">
                  <p:embed/>
                </p:oleObj>
              </mc:Choice>
              <mc:Fallback>
                <p:oleObj name="Document" r:id="rId3" imgW="8387758" imgH="6095466" progId="Word.Document.8">
                  <p:embed/>
                  <p:pic>
                    <p:nvPicPr>
                      <p:cNvPr id="0" name=""/>
                      <p:cNvPicPr/>
                      <p:nvPr/>
                    </p:nvPicPr>
                    <p:blipFill>
                      <a:blip r:embed="rId4"/>
                      <a:stretch>
                        <a:fillRect/>
                      </a:stretch>
                    </p:blipFill>
                    <p:spPr>
                      <a:xfrm>
                        <a:off x="1901825" y="381000"/>
                        <a:ext cx="8388350" cy="6096000"/>
                      </a:xfrm>
                      <a:prstGeom prst="rect">
                        <a:avLst/>
                      </a:prstGeom>
                    </p:spPr>
                  </p:pic>
                </p:oleObj>
              </mc:Fallback>
            </mc:AlternateContent>
          </a:graphicData>
        </a:graphic>
      </p:graphicFrame>
    </p:spTree>
    <p:extLst>
      <p:ext uri="{BB962C8B-B14F-4D97-AF65-F5344CB8AC3E}">
        <p14:creationId xmlns:p14="http://schemas.microsoft.com/office/powerpoint/2010/main" val="11767533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013361953"/>
              </p:ext>
            </p:extLst>
          </p:nvPr>
        </p:nvGraphicFramePr>
        <p:xfrm>
          <a:off x="1425257" y="450201"/>
          <a:ext cx="9147493" cy="6087759"/>
        </p:xfrm>
        <a:graphic>
          <a:graphicData uri="http://schemas.openxmlformats.org/presentationml/2006/ole">
            <mc:AlternateContent xmlns:mc="http://schemas.openxmlformats.org/markup-compatibility/2006">
              <mc:Choice xmlns:v="urn:schemas-microsoft-com:vml" Requires="v">
                <p:oleObj spid="_x0000_s29790" name="Document" r:id="rId3" imgW="8243869" imgH="5485703" progId="Word.Document.8">
                  <p:embed/>
                </p:oleObj>
              </mc:Choice>
              <mc:Fallback>
                <p:oleObj name="Document" r:id="rId3" imgW="8243869" imgH="5485703" progId="Word.Document.8">
                  <p:embed/>
                  <p:pic>
                    <p:nvPicPr>
                      <p:cNvPr id="2" name="Object 1"/>
                      <p:cNvPicPr/>
                      <p:nvPr/>
                    </p:nvPicPr>
                    <p:blipFill>
                      <a:blip r:embed="rId4"/>
                      <a:stretch>
                        <a:fillRect/>
                      </a:stretch>
                    </p:blipFill>
                    <p:spPr>
                      <a:xfrm>
                        <a:off x="1425257" y="450201"/>
                        <a:ext cx="9147493" cy="6087759"/>
                      </a:xfrm>
                      <a:prstGeom prst="rect">
                        <a:avLst/>
                      </a:prstGeom>
                    </p:spPr>
                  </p:pic>
                </p:oleObj>
              </mc:Fallback>
            </mc:AlternateContent>
          </a:graphicData>
        </a:graphic>
      </p:graphicFrame>
    </p:spTree>
    <p:extLst>
      <p:ext uri="{BB962C8B-B14F-4D97-AF65-F5344CB8AC3E}">
        <p14:creationId xmlns:p14="http://schemas.microsoft.com/office/powerpoint/2010/main" val="2045524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032" y="531852"/>
            <a:ext cx="8072438" cy="1415772"/>
          </a:xfrm>
          <a:prstGeom prst="rect">
            <a:avLst/>
          </a:prstGeom>
        </p:spPr>
        <p:txBody>
          <a:bodyPr wrap="square">
            <a:spAutoFit/>
          </a:bodyPr>
          <a:lstStyle/>
          <a:p>
            <a:pPr marL="142240" marR="0">
              <a:spcBef>
                <a:spcPts val="260"/>
              </a:spcBef>
              <a:spcAft>
                <a:spcPts val="0"/>
              </a:spcAft>
            </a:pPr>
            <a:r>
              <a:rPr lang="en-US" sz="2400" u="heavy" dirty="0" smtClean="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WEBER</a:t>
            </a:r>
            <a:r>
              <a:rPr lang="en-US" sz="24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r>
              <a:rPr lang="en-US" sz="2400" u="heavy" spc="-36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a:t>
            </a:r>
            <a:r>
              <a:rPr lang="en-US" sz="2400" u="heavy" spc="-30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heavy" spc="-2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SEQUENTIAL</a:t>
            </a:r>
            <a:r>
              <a:rPr lang="en-US" sz="2400" u="heavy" spc="-16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THEORETICAL</a:t>
            </a:r>
            <a:r>
              <a:rPr lang="en-US" sz="2400" u="heavy" spc="-11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heavy"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LEVELS</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ea typeface="Calibri" panose="020F0502020204030204" pitchFamily="34" charset="0"/>
              </a:rPr>
              <a:t>ENCASED </a:t>
            </a:r>
            <a:r>
              <a:rPr lang="en-US" sz="2400" spc="-45" dirty="0">
                <a:latin typeface="Times New Roman" panose="02020603050405020304" pitchFamily="18" charset="0"/>
                <a:ea typeface="Calibri" panose="020F0502020204030204" pitchFamily="34" charset="0"/>
              </a:rPr>
              <a:t>WITHIN </a:t>
            </a:r>
            <a:r>
              <a:rPr lang="en-US" sz="2400" dirty="0">
                <a:latin typeface="Times New Roman" panose="02020603050405020304" pitchFamily="18" charset="0"/>
                <a:ea typeface="Calibri" panose="020F0502020204030204" pitchFamily="34" charset="0"/>
              </a:rPr>
              <a:t>A </a:t>
            </a:r>
            <a:r>
              <a:rPr lang="en-US" sz="2400" spc="-30" dirty="0">
                <a:latin typeface="Times New Roman" panose="02020603050405020304" pitchFamily="18" charset="0"/>
                <a:ea typeface="Calibri" panose="020F0502020204030204" pitchFamily="34" charset="0"/>
              </a:rPr>
              <a:t>COMMUNITY/NATION-STATE</a:t>
            </a:r>
            <a:br>
              <a:rPr lang="en-US" sz="2400" spc="-30" dirty="0">
                <a:latin typeface="Times New Roman" panose="02020603050405020304" pitchFamily="18" charset="0"/>
                <a:ea typeface="Calibri" panose="020F0502020204030204" pitchFamily="34" charset="0"/>
              </a:rPr>
            </a:br>
            <a:endParaRPr lang="en-US" sz="2400" dirty="0"/>
          </a:p>
        </p:txBody>
      </p:sp>
      <p:sp>
        <p:nvSpPr>
          <p:cNvPr id="3" name="Rectangle 2"/>
          <p:cNvSpPr/>
          <p:nvPr/>
        </p:nvSpPr>
        <p:spPr>
          <a:xfrm>
            <a:off x="2743200" y="1947624"/>
            <a:ext cx="6596063" cy="733534"/>
          </a:xfrm>
          <a:prstGeom prst="rect">
            <a:avLst/>
          </a:prstGeom>
        </p:spPr>
        <p:txBody>
          <a:bodyPr wrap="square">
            <a:spAutoFit/>
          </a:bodyPr>
          <a:lstStyle/>
          <a:p>
            <a:pPr>
              <a:lnSpc>
                <a:spcPts val="2480"/>
              </a:lnSpc>
            </a:pPr>
            <a:r>
              <a:rPr lang="en-US" i="1" spc="-25"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i="1" spc="-25" dirty="0" smtClean="0">
                <a:latin typeface="Times New Roman" panose="02020603050405020304" pitchFamily="18" charset="0"/>
                <a:ea typeface="Calibri" panose="020F0502020204030204" pitchFamily="34" charset="0"/>
                <a:cs typeface="Times New Roman" panose="02020603050405020304" pitchFamily="18" charset="0"/>
              </a:rPr>
              <a:t>displaying</a:t>
            </a:r>
            <a:r>
              <a:rPr lang="en-US" sz="2400" i="1" spc="-255"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i="1" dirty="0">
                <a:latin typeface="Times New Roman" panose="02020603050405020304" pitchFamily="18" charset="0"/>
                <a:ea typeface="Calibri" panose="020F0502020204030204" pitchFamily="34" charset="0"/>
                <a:cs typeface="Times New Roman" panose="02020603050405020304" pitchFamily="18" charset="0"/>
              </a:rPr>
              <a:t>a</a:t>
            </a:r>
            <a:r>
              <a:rPr lang="en-US" sz="2400" i="1" spc="-280" dirty="0">
                <a:latin typeface="Times New Roman" panose="02020603050405020304" pitchFamily="18" charset="0"/>
                <a:ea typeface="Calibri" panose="020F0502020204030204" pitchFamily="34" charset="0"/>
                <a:cs typeface="Times New Roman" panose="02020603050405020304" pitchFamily="18" charset="0"/>
              </a:rPr>
              <a:t> </a:t>
            </a:r>
            <a:r>
              <a:rPr lang="en-US" sz="2400" i="1" spc="-85" dirty="0">
                <a:latin typeface="Times New Roman" panose="02020603050405020304" pitchFamily="18" charset="0"/>
                <a:ea typeface="Calibri" panose="020F0502020204030204" pitchFamily="34" charset="0"/>
                <a:cs typeface="Times New Roman" panose="02020603050405020304" pitchFamily="18" charset="0"/>
              </a:rPr>
              <a:t>Common</a:t>
            </a:r>
            <a:r>
              <a:rPr lang="en-US" sz="2400" i="1" spc="-305" dirty="0">
                <a:latin typeface="Times New Roman" panose="02020603050405020304" pitchFamily="18" charset="0"/>
                <a:ea typeface="Calibri" panose="020F0502020204030204" pitchFamily="34" charset="0"/>
                <a:cs typeface="Times New Roman" panose="02020603050405020304" pitchFamily="18" charset="0"/>
              </a:rPr>
              <a:t> f </a:t>
            </a:r>
            <a:r>
              <a:rPr lang="en-US" sz="2400" i="1" spc="-40" dirty="0" err="1">
                <a:latin typeface="Times New Roman" panose="02020603050405020304" pitchFamily="18" charset="0"/>
                <a:ea typeface="Calibri" panose="020F0502020204030204" pitchFamily="34" charset="0"/>
                <a:cs typeface="Times New Roman" panose="02020603050405020304" pitchFamily="18" charset="0"/>
              </a:rPr>
              <a:t>rame</a:t>
            </a:r>
            <a:r>
              <a:rPr lang="en-US" sz="2400" i="1" spc="-325" dirty="0">
                <a:latin typeface="Times New Roman" panose="02020603050405020304" pitchFamily="18" charset="0"/>
                <a:ea typeface="Calibri" panose="020F0502020204030204" pitchFamily="34" charset="0"/>
                <a:cs typeface="Times New Roman" panose="02020603050405020304" pitchFamily="18" charset="0"/>
              </a:rPr>
              <a:t> of </a:t>
            </a:r>
            <a:r>
              <a:rPr lang="en-US" sz="2400" i="1" spc="-265" dirty="0">
                <a:latin typeface="Times New Roman" panose="02020603050405020304" pitchFamily="18" charset="0"/>
                <a:ea typeface="Calibri" panose="020F0502020204030204" pitchFamily="34" charset="0"/>
                <a:cs typeface="Times New Roman" panose="02020603050405020304" pitchFamily="18" charset="0"/>
              </a:rPr>
              <a:t>            </a:t>
            </a:r>
            <a:br>
              <a:rPr lang="en-US" sz="2400" i="1" spc="-265" dirty="0">
                <a:latin typeface="Times New Roman" panose="02020603050405020304" pitchFamily="18" charset="0"/>
                <a:ea typeface="Calibri" panose="020F0502020204030204" pitchFamily="34" charset="0"/>
                <a:cs typeface="Times New Roman" panose="02020603050405020304" pitchFamily="18" charset="0"/>
              </a:rPr>
            </a:br>
            <a:r>
              <a:rPr lang="en-US" sz="2400" i="1" spc="-265" dirty="0">
                <a:latin typeface="Times New Roman" panose="02020603050405020304" pitchFamily="18" charset="0"/>
                <a:ea typeface="Calibri" panose="020F0502020204030204" pitchFamily="34" charset="0"/>
                <a:cs typeface="Times New Roman" panose="02020603050405020304" pitchFamily="18" charset="0"/>
              </a:rPr>
              <a:t>                       </a:t>
            </a:r>
            <a:r>
              <a:rPr lang="en-US" sz="2400" i="1" spc="-20" dirty="0">
                <a:latin typeface="Times New Roman" panose="02020603050405020304" pitchFamily="18" charset="0"/>
                <a:ea typeface="Calibri" panose="020F0502020204030204" pitchFamily="34" charset="0"/>
                <a:cs typeface="Times New Roman" panose="02020603050405020304" pitchFamily="18" charset="0"/>
              </a:rPr>
              <a:t>Reference o</a:t>
            </a:r>
            <a:r>
              <a:rPr lang="en-US" sz="2400" i="1" dirty="0">
                <a:latin typeface="Times New Roman" panose="02020603050405020304" pitchFamily="18" charset="0"/>
                <a:ea typeface="Calibri" panose="020F0502020204030204" pitchFamily="34" charset="0"/>
                <a:cs typeface="Times New Roman" panose="02020603050405020304" pitchFamily="18" charset="0"/>
              </a:rPr>
              <a:t>r</a:t>
            </a:r>
            <a:r>
              <a:rPr lang="en-US" sz="2400" i="1" spc="-105" dirty="0">
                <a:latin typeface="Times New Roman" panose="02020603050405020304" pitchFamily="18" charset="0"/>
                <a:ea typeface="Calibri" panose="020F0502020204030204" pitchFamily="34" charset="0"/>
                <a:cs typeface="Times New Roman" panose="02020603050405020304" pitchFamily="18" charset="0"/>
              </a:rPr>
              <a:t> </a:t>
            </a:r>
            <a:r>
              <a:rPr lang="en-US" sz="2400" i="1" spc="-30" dirty="0">
                <a:latin typeface="Times New Roman" panose="02020603050405020304" pitchFamily="18" charset="0"/>
                <a:ea typeface="Calibri" panose="020F0502020204030204" pitchFamily="34" charset="0"/>
                <a:cs typeface="Times New Roman" panose="02020603050405020304" pitchFamily="18" charset="0"/>
              </a:rPr>
              <a:t>Weltanschauung</a:t>
            </a:r>
            <a:r>
              <a:rPr lang="en-US" sz="2400" i="1" spc="-145"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i="1" spc="-250" dirty="0">
                <a:latin typeface="Times New Roman" panose="02020603050405020304" pitchFamily="18" charset="0"/>
                <a:ea typeface="Calibri" panose="020F0502020204030204" pitchFamily="34" charset="0"/>
                <a:cs typeface="Times New Roman" panose="02020603050405020304" pitchFamily="18" charset="0"/>
              </a:rPr>
              <a:t> </a:t>
            </a:r>
            <a:r>
              <a:rPr lang="en-US" sz="2400" i="1" spc="-60" dirty="0">
                <a:latin typeface="Times New Roman" panose="02020603050405020304" pitchFamily="18" charset="0"/>
                <a:ea typeface="Calibri" panose="020F0502020204030204" pitchFamily="34" charset="0"/>
                <a:cs typeface="Times New Roman" panose="02020603050405020304" pitchFamily="18" charset="0"/>
              </a:rPr>
              <a:t>"World</a:t>
            </a:r>
            <a:r>
              <a:rPr lang="en-US" sz="2400" i="1" spc="-25" dirty="0">
                <a:latin typeface="Times New Roman" panose="02020603050405020304" pitchFamily="18" charset="0"/>
                <a:ea typeface="Calibri" panose="020F0502020204030204" pitchFamily="34" charset="0"/>
                <a:cs typeface="Times New Roman" panose="02020603050405020304" pitchFamily="18" charset="0"/>
              </a:rPr>
              <a:t> View"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35428" y="3399759"/>
            <a:ext cx="10101223" cy="1394342"/>
          </a:xfrm>
          <a:prstGeom prst="rect">
            <a:avLst/>
          </a:prstGeom>
        </p:spPr>
      </p:pic>
    </p:spTree>
    <p:extLst>
      <p:ext uri="{BB962C8B-B14F-4D97-AF65-F5344CB8AC3E}">
        <p14:creationId xmlns:p14="http://schemas.microsoft.com/office/powerpoint/2010/main" val="2813912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7957" y="584200"/>
            <a:ext cx="5946886" cy="5864650"/>
          </a:xfrm>
          <a:prstGeom prst="rect">
            <a:avLst/>
          </a:prstGeom>
        </p:spPr>
      </p:pic>
      <p:sp>
        <p:nvSpPr>
          <p:cNvPr id="4" name="TextBox 3"/>
          <p:cNvSpPr txBox="1"/>
          <p:nvPr/>
        </p:nvSpPr>
        <p:spPr>
          <a:xfrm>
            <a:off x="1054100" y="2247900"/>
            <a:ext cx="2819400" cy="1384995"/>
          </a:xfrm>
          <a:prstGeom prst="rect">
            <a:avLst/>
          </a:prstGeom>
          <a:noFill/>
        </p:spPr>
        <p:txBody>
          <a:bodyPr wrap="square" rtlCol="0">
            <a:spAutoFit/>
          </a:bodyPr>
          <a:lstStyle/>
          <a:p>
            <a:r>
              <a:rPr lang="en-US" sz="2800" b="1" i="1" dirty="0" smtClean="0">
                <a:latin typeface="Book Antiqua" panose="02040602050305030304" pitchFamily="18" charset="0"/>
              </a:rPr>
              <a:t>WHY</a:t>
            </a:r>
            <a:r>
              <a:rPr lang="en-US" sz="3600" dirty="0" smtClean="0">
                <a:latin typeface="Book Antiqua" panose="02040602050305030304" pitchFamily="18" charset="0"/>
              </a:rPr>
              <a:t> </a:t>
            </a:r>
            <a:r>
              <a:rPr lang="en-US" sz="2400" dirty="0" smtClean="0">
                <a:latin typeface="Book Antiqua" panose="02040602050305030304" pitchFamily="18" charset="0"/>
              </a:rPr>
              <a:t>we in fact behave the way we do….</a:t>
            </a:r>
            <a:endParaRPr lang="en-US" sz="2400" dirty="0">
              <a:latin typeface="Book Antiqua" panose="02040602050305030304" pitchFamily="18" charset="0"/>
            </a:endParaRPr>
          </a:p>
        </p:txBody>
      </p:sp>
    </p:spTree>
    <p:extLst>
      <p:ext uri="{BB962C8B-B14F-4D97-AF65-F5344CB8AC3E}">
        <p14:creationId xmlns:p14="http://schemas.microsoft.com/office/powerpoint/2010/main" val="35417357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98179061"/>
              </p:ext>
            </p:extLst>
          </p:nvPr>
        </p:nvGraphicFramePr>
        <p:xfrm>
          <a:off x="1622425" y="665163"/>
          <a:ext cx="8734425" cy="5657850"/>
        </p:xfrm>
        <a:graphic>
          <a:graphicData uri="http://schemas.openxmlformats.org/presentationml/2006/ole">
            <mc:AlternateContent xmlns:mc="http://schemas.openxmlformats.org/markup-compatibility/2006">
              <mc:Choice xmlns:v="urn:schemas-microsoft-com:vml" Requires="v">
                <p:oleObj spid="_x0000_s31835" name="Document" r:id="rId3" imgW="8224548" imgH="5326403" progId="Word.Document.8">
                  <p:link updateAutomatic="1"/>
                </p:oleObj>
              </mc:Choice>
              <mc:Fallback>
                <p:oleObj name="Document" r:id="rId3" imgW="8224548" imgH="5326403" progId="Word.Document.8">
                  <p:link updateAutomatic="1"/>
                  <p:pic>
                    <p:nvPicPr>
                      <p:cNvPr id="0" name=""/>
                      <p:cNvPicPr/>
                      <p:nvPr/>
                    </p:nvPicPr>
                    <p:blipFill>
                      <a:blip r:embed="rId4"/>
                      <a:stretch>
                        <a:fillRect/>
                      </a:stretch>
                    </p:blipFill>
                    <p:spPr>
                      <a:xfrm>
                        <a:off x="1622425" y="665163"/>
                        <a:ext cx="8734425" cy="5657850"/>
                      </a:xfrm>
                      <a:prstGeom prst="rect">
                        <a:avLst/>
                      </a:prstGeom>
                    </p:spPr>
                  </p:pic>
                </p:oleObj>
              </mc:Fallback>
            </mc:AlternateContent>
          </a:graphicData>
        </a:graphic>
      </p:graphicFrame>
    </p:spTree>
    <p:extLst>
      <p:ext uri="{BB962C8B-B14F-4D97-AF65-F5344CB8AC3E}">
        <p14:creationId xmlns:p14="http://schemas.microsoft.com/office/powerpoint/2010/main" val="9649020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721" y="614357"/>
            <a:ext cx="10140480" cy="5657850"/>
          </a:xfrm>
          <a:prstGeom prst="rect">
            <a:avLst/>
          </a:prstGeom>
        </p:spPr>
      </p:pic>
      <p:sp>
        <p:nvSpPr>
          <p:cNvPr id="3" name="TextBox 2"/>
          <p:cNvSpPr txBox="1"/>
          <p:nvPr/>
        </p:nvSpPr>
        <p:spPr>
          <a:xfrm>
            <a:off x="1000125" y="800096"/>
            <a:ext cx="2357438" cy="44291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6872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78151119"/>
              </p:ext>
            </p:extLst>
          </p:nvPr>
        </p:nvGraphicFramePr>
        <p:xfrm>
          <a:off x="1790700" y="958850"/>
          <a:ext cx="8610600" cy="4937125"/>
        </p:xfrm>
        <a:graphic>
          <a:graphicData uri="http://schemas.openxmlformats.org/presentationml/2006/ole">
            <mc:AlternateContent xmlns:mc="http://schemas.openxmlformats.org/markup-compatibility/2006">
              <mc:Choice xmlns:v="urn:schemas-microsoft-com:vml" Requires="v">
                <p:oleObj spid="_x0000_s8322" name="Document" r:id="rId3" imgW="8610263" imgH="4937133" progId="Word.Document.8">
                  <p:embed/>
                </p:oleObj>
              </mc:Choice>
              <mc:Fallback>
                <p:oleObj name="Document" r:id="rId3" imgW="8610263" imgH="4937133" progId="Word.Document.8">
                  <p:embed/>
                  <p:pic>
                    <p:nvPicPr>
                      <p:cNvPr id="0" name=""/>
                      <p:cNvPicPr/>
                      <p:nvPr/>
                    </p:nvPicPr>
                    <p:blipFill>
                      <a:blip r:embed="rId4"/>
                      <a:stretch>
                        <a:fillRect/>
                      </a:stretch>
                    </p:blipFill>
                    <p:spPr>
                      <a:xfrm>
                        <a:off x="1790700" y="958850"/>
                        <a:ext cx="8610600" cy="4937125"/>
                      </a:xfrm>
                      <a:prstGeom prst="rect">
                        <a:avLst/>
                      </a:prstGeom>
                    </p:spPr>
                  </p:pic>
                </p:oleObj>
              </mc:Fallback>
            </mc:AlternateContent>
          </a:graphicData>
        </a:graphic>
      </p:graphicFrame>
    </p:spTree>
    <p:extLst>
      <p:ext uri="{BB962C8B-B14F-4D97-AF65-F5344CB8AC3E}">
        <p14:creationId xmlns:p14="http://schemas.microsoft.com/office/powerpoint/2010/main" val="702591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834390"/>
            <a:ext cx="7978140" cy="513986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Dilemmas in the Routinization of Charisma</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 Problem of Succession</a:t>
            </a:r>
          </a:p>
          <a:p>
            <a:pPr lvl="2" indent="-1828800"/>
            <a:r>
              <a:rPr lang="en-US" sz="2000" dirty="0" smtClean="0">
                <a:latin typeface="Times New Roman" panose="02020603050405020304" pitchFamily="18" charset="0"/>
                <a:cs typeface="Times New Roman" panose="02020603050405020304" pitchFamily="18" charset="0"/>
              </a:rPr>
              <a:t>	For </a:t>
            </a:r>
            <a:r>
              <a:rPr lang="en-US" sz="2000" dirty="0">
                <a:latin typeface="Times New Roman" panose="02020603050405020304" pitchFamily="18" charset="0"/>
                <a:cs typeface="Times New Roman" panose="02020603050405020304" pitchFamily="18" charset="0"/>
              </a:rPr>
              <a:t>the continuation of the social system, especially from the perspective of those whose vested interests or statuses are most closely related to the charismatic leader, the concern is in terms of retaining the charisma but in some institutionalized, hence regular, predictable </a:t>
            </a:r>
            <a:r>
              <a:rPr lang="en-US" sz="2000" dirty="0" smtClean="0">
                <a:latin typeface="Times New Roman" panose="02020603050405020304" pitchFamily="18" charset="0"/>
                <a:cs typeface="Times New Roman" panose="02020603050405020304" pitchFamily="18" charset="0"/>
              </a:rPr>
              <a:t>form.</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 Problem of the Second Generation</a:t>
            </a:r>
          </a:p>
          <a:p>
            <a:pPr lvl="2"/>
            <a:r>
              <a:rPr lang="en-US" sz="2000" dirty="0" smtClean="0">
                <a:latin typeface="Times New Roman" panose="02020603050405020304" pitchFamily="18" charset="0"/>
                <a:cs typeface="Times New Roman" panose="02020603050405020304" pitchFamily="18" charset="0"/>
              </a:rPr>
              <a:t>For </a:t>
            </a:r>
            <a:r>
              <a:rPr lang="en-US" sz="2000" dirty="0">
                <a:latin typeface="Times New Roman" panose="02020603050405020304" pitchFamily="18" charset="0"/>
                <a:cs typeface="Times New Roman" panose="02020603050405020304" pitchFamily="18" charset="0"/>
              </a:rPr>
              <a:t>the introduction of the belief system associated with the charismatic figure, especially from the perspective of those most convinced of its validity by the direct influence of the charismatic leader himself, this concern is in term or re-presenting the full potency and self-evident quality of their experience to those who can not now know the charismatic leader directly.</a:t>
            </a:r>
          </a:p>
        </p:txBody>
      </p:sp>
    </p:spTree>
    <p:extLst>
      <p:ext uri="{BB962C8B-B14F-4D97-AF65-F5344CB8AC3E}">
        <p14:creationId xmlns:p14="http://schemas.microsoft.com/office/powerpoint/2010/main" val="26598839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8749" y="2366000"/>
            <a:ext cx="4645697" cy="3496838"/>
          </a:xfrm>
          <a:prstGeom prst="rect">
            <a:avLst/>
          </a:prstGeom>
        </p:spPr>
      </p:pic>
      <p:pic>
        <p:nvPicPr>
          <p:cNvPr id="4" name="Picture 3"/>
          <p:cNvPicPr>
            <a:picLocks noChangeAspect="1"/>
          </p:cNvPicPr>
          <p:nvPr/>
        </p:nvPicPr>
        <p:blipFill>
          <a:blip r:embed="rId3"/>
          <a:stretch>
            <a:fillRect/>
          </a:stretch>
        </p:blipFill>
        <p:spPr>
          <a:xfrm>
            <a:off x="7914446" y="799276"/>
            <a:ext cx="3825959" cy="5738939"/>
          </a:xfrm>
          <a:prstGeom prst="rect">
            <a:avLst/>
          </a:prstGeom>
        </p:spPr>
      </p:pic>
      <p:pic>
        <p:nvPicPr>
          <p:cNvPr id="5" name="Picture 4"/>
          <p:cNvPicPr>
            <a:picLocks noChangeAspect="1"/>
          </p:cNvPicPr>
          <p:nvPr/>
        </p:nvPicPr>
        <p:blipFill>
          <a:blip r:embed="rId4"/>
          <a:stretch>
            <a:fillRect/>
          </a:stretch>
        </p:blipFill>
        <p:spPr>
          <a:xfrm>
            <a:off x="458941" y="503120"/>
            <a:ext cx="3287869" cy="4040179"/>
          </a:xfrm>
          <a:prstGeom prst="rect">
            <a:avLst/>
          </a:prstGeom>
        </p:spPr>
      </p:pic>
      <p:sp>
        <p:nvSpPr>
          <p:cNvPr id="6" name="TextBox 5"/>
          <p:cNvSpPr txBox="1"/>
          <p:nvPr/>
        </p:nvSpPr>
        <p:spPr>
          <a:xfrm>
            <a:off x="4129088" y="557214"/>
            <a:ext cx="3729037" cy="138499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Weber’s Historical Transition Expressed </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in Mormon Architecture</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40310" y="4721953"/>
            <a:ext cx="2171700" cy="923330"/>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Salt Lake City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LDS Temple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1893</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50529" y="5831194"/>
            <a:ext cx="4607596"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Original LDS Church Office Building - 1904</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800983" y="187185"/>
            <a:ext cx="405288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New LDS Church Office Building - 1972</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28689" y="5595335"/>
            <a:ext cx="2171700" cy="369332"/>
          </a:xfrm>
          <a:prstGeom prst="rect">
            <a:avLst/>
          </a:prstGeom>
          <a:noFill/>
        </p:spPr>
        <p:txBody>
          <a:bodyPr wrap="square" rtlCol="0">
            <a:spAutoFit/>
          </a:bodyPr>
          <a:lstStyle/>
          <a:p>
            <a:r>
              <a:rPr lang="en-US" b="1" dirty="0" smtClean="0">
                <a:latin typeface="Comic Sans MS" panose="030F0702030302020204" pitchFamily="66" charset="0"/>
              </a:rPr>
              <a:t>CHARISMATIC</a:t>
            </a:r>
            <a:endParaRPr lang="en-US" b="1" dirty="0">
              <a:latin typeface="Comic Sans MS" panose="030F0702030302020204" pitchFamily="66" charset="0"/>
            </a:endParaRPr>
          </a:p>
        </p:txBody>
      </p:sp>
      <p:sp>
        <p:nvSpPr>
          <p:cNvPr id="15" name="TextBox 14"/>
          <p:cNvSpPr txBox="1"/>
          <p:nvPr/>
        </p:nvSpPr>
        <p:spPr>
          <a:xfrm>
            <a:off x="7858125" y="6538215"/>
            <a:ext cx="4014794" cy="215444"/>
          </a:xfrm>
          <a:prstGeom prst="rect">
            <a:avLst/>
          </a:prstGeom>
          <a:solidFill>
            <a:schemeClr val="bg1"/>
          </a:solidFill>
        </p:spPr>
        <p:txBody>
          <a:bodyPr wrap="square" rtlCol="0">
            <a:spAutoFit/>
          </a:bodyPr>
          <a:lstStyle/>
          <a:p>
            <a:r>
              <a:rPr lang="en-US" sz="800" dirty="0" smtClean="0"/>
              <a:t>1</a:t>
            </a:r>
            <a:endParaRPr lang="en-US" sz="800" dirty="0"/>
          </a:p>
        </p:txBody>
      </p:sp>
      <p:sp>
        <p:nvSpPr>
          <p:cNvPr id="16" name="TextBox 15"/>
          <p:cNvSpPr txBox="1"/>
          <p:nvPr/>
        </p:nvSpPr>
        <p:spPr>
          <a:xfrm>
            <a:off x="4963783" y="6276605"/>
            <a:ext cx="1514475" cy="369332"/>
          </a:xfrm>
          <a:prstGeom prst="rect">
            <a:avLst/>
          </a:prstGeom>
          <a:noFill/>
        </p:spPr>
        <p:txBody>
          <a:bodyPr wrap="square" rtlCol="0">
            <a:spAutoFit/>
          </a:bodyPr>
          <a:lstStyle/>
          <a:p>
            <a:r>
              <a:rPr lang="en-US" dirty="0" smtClean="0">
                <a:latin typeface="Bernard MT Condensed" panose="02050806060905020404" pitchFamily="18" charset="0"/>
              </a:rPr>
              <a:t>TRADITIONAL</a:t>
            </a:r>
            <a:endParaRPr lang="en-US" dirty="0">
              <a:latin typeface="Bernard MT Condensed" panose="02050806060905020404" pitchFamily="18" charset="0"/>
            </a:endParaRPr>
          </a:p>
        </p:txBody>
      </p:sp>
      <p:sp>
        <p:nvSpPr>
          <p:cNvPr id="17" name="TextBox 16"/>
          <p:cNvSpPr txBox="1"/>
          <p:nvPr/>
        </p:nvSpPr>
        <p:spPr>
          <a:xfrm>
            <a:off x="8684941" y="486398"/>
            <a:ext cx="2257425" cy="369332"/>
          </a:xfrm>
          <a:prstGeom prst="rect">
            <a:avLst/>
          </a:prstGeom>
          <a:noFill/>
        </p:spPr>
        <p:txBody>
          <a:bodyPr wrap="square" rtlCol="0">
            <a:spAutoFit/>
          </a:bodyPr>
          <a:lstStyle/>
          <a:p>
            <a:r>
              <a:rPr lang="en-US" dirty="0" smtClean="0">
                <a:latin typeface="Bodoni MT Black" panose="02070A03080606020203" pitchFamily="18" charset="0"/>
              </a:rPr>
              <a:t>BUREAUCRATIC</a:t>
            </a:r>
            <a:endParaRPr lang="en-US" dirty="0">
              <a:latin typeface="Bodoni MT Black" panose="02070A03080606020203" pitchFamily="18" charset="0"/>
            </a:endParaRPr>
          </a:p>
        </p:txBody>
      </p:sp>
    </p:spTree>
    <p:extLst>
      <p:ext uri="{BB962C8B-B14F-4D97-AF65-F5344CB8AC3E}">
        <p14:creationId xmlns:p14="http://schemas.microsoft.com/office/powerpoint/2010/main" val="28359402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http://4.bp.blogspot.com/_kyPhEiYq2tM/SrsCscFJtmI/AAAAAAAACQI/8DGdVTSTgC4/s400/Max+Weber+concept+of+charismatic+authority+charisma+cult+Jesus+Christ+The+Sermon+on+the+Mount+painting+by+Carl+Heinrich+Blo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6" y="1133478"/>
            <a:ext cx="34004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592371" y="1243017"/>
            <a:ext cx="5156358" cy="3729037"/>
          </a:xfrm>
          <a:prstGeom prst="rect">
            <a:avLst/>
          </a:prstGeom>
        </p:spPr>
      </p:pic>
      <p:sp>
        <p:nvSpPr>
          <p:cNvPr id="4" name="Rectangle 3"/>
          <p:cNvSpPr/>
          <p:nvPr/>
        </p:nvSpPr>
        <p:spPr>
          <a:xfrm>
            <a:off x="1376362" y="4991785"/>
            <a:ext cx="3738562" cy="1200329"/>
          </a:xfrm>
          <a:prstGeom prst="rect">
            <a:avLst/>
          </a:prstGeom>
        </p:spPr>
        <p:txBody>
          <a:bodyPr wrap="square">
            <a:spAutoFit/>
          </a:bodyPr>
          <a:lstStyle/>
          <a:p>
            <a:r>
              <a:rPr lang="en-US" dirty="0">
                <a:latin typeface="Book Antiqua" panose="02040602050305030304" pitchFamily="18" charset="0"/>
              </a:rPr>
              <a:t>Jesus </a:t>
            </a:r>
            <a:r>
              <a:rPr lang="en-US" dirty="0" smtClean="0">
                <a:latin typeface="Book Antiqua" panose="02040602050305030304" pitchFamily="18" charset="0"/>
              </a:rPr>
              <a:t>was </a:t>
            </a:r>
            <a:r>
              <a:rPr lang="en-US" dirty="0">
                <a:latin typeface="Book Antiqua" panose="02040602050305030304" pitchFamily="18" charset="0"/>
              </a:rPr>
              <a:t>considered by </a:t>
            </a:r>
            <a:r>
              <a:rPr lang="en-US" dirty="0" smtClean="0">
                <a:latin typeface="Book Antiqua" panose="02040602050305030304" pitchFamily="18" charset="0"/>
              </a:rPr>
              <a:t>Weber </a:t>
            </a:r>
            <a:r>
              <a:rPr lang="en-US" dirty="0">
                <a:latin typeface="Book Antiqua" panose="02040602050305030304" pitchFamily="18" charset="0"/>
              </a:rPr>
              <a:t>to be </a:t>
            </a:r>
            <a:r>
              <a:rPr lang="en-US" dirty="0" smtClean="0">
                <a:latin typeface="Book Antiqua" panose="02040602050305030304" pitchFamily="18" charset="0"/>
              </a:rPr>
              <a:t>perhaps the paradigmatic example of </a:t>
            </a:r>
            <a:r>
              <a:rPr lang="en-US" dirty="0">
                <a:latin typeface="Book Antiqua" panose="02040602050305030304" pitchFamily="18" charset="0"/>
              </a:rPr>
              <a:t>a charismatic religious leader.</a:t>
            </a:r>
          </a:p>
        </p:txBody>
      </p:sp>
      <p:sp>
        <p:nvSpPr>
          <p:cNvPr id="6" name="Rectangle 5"/>
          <p:cNvSpPr/>
          <p:nvPr/>
        </p:nvSpPr>
        <p:spPr>
          <a:xfrm>
            <a:off x="5463779" y="4991785"/>
            <a:ext cx="6096000" cy="923330"/>
          </a:xfrm>
          <a:prstGeom prst="rect">
            <a:avLst/>
          </a:prstGeom>
        </p:spPr>
        <p:txBody>
          <a:bodyPr>
            <a:spAutoFit/>
          </a:bodyPr>
          <a:lstStyle/>
          <a:p>
            <a:r>
              <a:rPr lang="en-US" dirty="0">
                <a:latin typeface="Book Antiqua" panose="02040602050305030304" pitchFamily="18" charset="0"/>
              </a:rPr>
              <a:t>Hitler is also considered to be an example of a charismatic </a:t>
            </a:r>
            <a:r>
              <a:rPr lang="en-US" dirty="0" smtClean="0">
                <a:latin typeface="Book Antiqua" panose="02040602050305030304" pitchFamily="18" charset="0"/>
              </a:rPr>
              <a:t>leader, and one about whom we have a great deal of direct historical evidence.</a:t>
            </a:r>
            <a:endParaRPr lang="en-US" dirty="0">
              <a:latin typeface="Book Antiqua" panose="02040602050305030304" pitchFamily="18" charset="0"/>
            </a:endParaRPr>
          </a:p>
        </p:txBody>
      </p:sp>
      <p:sp>
        <p:nvSpPr>
          <p:cNvPr id="7" name="TextBox 6"/>
          <p:cNvSpPr txBox="1"/>
          <p:nvPr/>
        </p:nvSpPr>
        <p:spPr>
          <a:xfrm>
            <a:off x="2171695" y="500066"/>
            <a:ext cx="7872412" cy="461665"/>
          </a:xfrm>
          <a:prstGeom prst="rect">
            <a:avLst/>
          </a:prstGeom>
          <a:noFill/>
        </p:spPr>
        <p:txBody>
          <a:bodyPr wrap="square" rtlCol="0">
            <a:spAutoFit/>
          </a:bodyPr>
          <a:lstStyle/>
          <a:p>
            <a:r>
              <a:rPr lang="en-US" sz="2400" dirty="0" smtClean="0">
                <a:latin typeface="Book Antiqua" panose="02040602050305030304" pitchFamily="18" charset="0"/>
              </a:rPr>
              <a:t>The Concept of Charismatic Leadership is Value Neutral</a:t>
            </a:r>
            <a:endParaRPr lang="en-US" sz="2400" dirty="0">
              <a:latin typeface="Book Antiqua" panose="02040602050305030304" pitchFamily="18" charset="0"/>
            </a:endParaRPr>
          </a:p>
        </p:txBody>
      </p:sp>
    </p:spTree>
    <p:extLst>
      <p:ext uri="{BB962C8B-B14F-4D97-AF65-F5344CB8AC3E}">
        <p14:creationId xmlns:p14="http://schemas.microsoft.com/office/powerpoint/2010/main" val="29241290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90875" y="499973"/>
            <a:ext cx="6096000" cy="1200329"/>
          </a:xfrm>
          <a:prstGeom prst="rect">
            <a:avLst/>
          </a:prstGeom>
        </p:spPr>
        <p:txBody>
          <a:bodyPr>
            <a:spAutoFit/>
          </a:bodyPr>
          <a:lstStyle/>
          <a:p>
            <a:pPr algn="ctr"/>
            <a:r>
              <a:rPr lang="en-US" b="1" dirty="0">
                <a:latin typeface="Book Antiqua" panose="02040602050305030304" pitchFamily="18" charset="0"/>
              </a:rPr>
              <a:t>A</a:t>
            </a:r>
          </a:p>
          <a:p>
            <a:pPr algn="ctr"/>
            <a:r>
              <a:rPr lang="en-US" b="1" dirty="0">
                <a:latin typeface="Book Antiqua" panose="02040602050305030304" pitchFamily="18" charset="0"/>
              </a:rPr>
              <a:t>FUNDAMENTAL PARADIGM</a:t>
            </a:r>
          </a:p>
          <a:p>
            <a:pPr algn="ctr"/>
            <a:r>
              <a:rPr lang="en-US" b="1" dirty="0">
                <a:latin typeface="Book Antiqua" panose="02040602050305030304" pitchFamily="18" charset="0"/>
              </a:rPr>
              <a:t>for</a:t>
            </a:r>
          </a:p>
          <a:p>
            <a:pPr algn="ctr"/>
            <a:r>
              <a:rPr lang="en-US" b="1" dirty="0">
                <a:latin typeface="Book Antiqua" panose="02040602050305030304" pitchFamily="18" charset="0"/>
              </a:rPr>
              <a:t>UNDERSTANDING HUMAN BEHAVIOR</a:t>
            </a:r>
          </a:p>
        </p:txBody>
      </p:sp>
      <p:pic>
        <p:nvPicPr>
          <p:cNvPr id="7" name="Content Placeholder 6"/>
          <p:cNvPicPr>
            <a:picLocks noGrp="1" noChangeAspect="1"/>
          </p:cNvPicPr>
          <p:nvPr>
            <p:ph sz="half" idx="1"/>
          </p:nvPr>
        </p:nvPicPr>
        <p:blipFill>
          <a:blip r:embed="rId2"/>
          <a:stretch>
            <a:fillRect/>
          </a:stretch>
        </p:blipFill>
        <p:spPr>
          <a:xfrm>
            <a:off x="885828" y="1825536"/>
            <a:ext cx="5181600" cy="963255"/>
          </a:xfrm>
          <a:prstGeom prst="rect">
            <a:avLst/>
          </a:prstGeom>
        </p:spPr>
      </p:pic>
      <p:sp>
        <p:nvSpPr>
          <p:cNvPr id="6" name="Content Placeholder 5"/>
          <p:cNvSpPr>
            <a:spLocks noGrp="1"/>
          </p:cNvSpPr>
          <p:nvPr>
            <p:ph sz="half" idx="2"/>
          </p:nvPr>
        </p:nvSpPr>
        <p:spPr/>
        <p:txBody>
          <a:bodyPr/>
          <a:lstStyle/>
          <a:p>
            <a:pPr marL="0" lvl="0" indent="0">
              <a:buNone/>
            </a:pPr>
            <a:r>
              <a:rPr lang="en-US" altLang="en-US" sz="6600" b="1" dirty="0" smtClean="0">
                <a:latin typeface="Book Antiqua" panose="02040602050305030304" pitchFamily="18" charset="0"/>
                <a:ea typeface="Calibri" panose="020F0502020204030204" pitchFamily="34" charset="0"/>
                <a:cs typeface="Times New Roman" panose="02020603050405020304" pitchFamily="18" charset="0"/>
              </a:rPr>
              <a:t>    A</a:t>
            </a:r>
            <a:r>
              <a:rPr lang="en-US" altLang="en-US" b="1" dirty="0" smtClean="0">
                <a:latin typeface="Book Antiqua" panose="02040602050305030304" pitchFamily="18" charset="0"/>
                <a:ea typeface="Calibri" panose="020F0502020204030204" pitchFamily="34" charset="0"/>
                <a:cs typeface="Times New Roman" panose="02020603050405020304" pitchFamily="18" charset="0"/>
              </a:rPr>
              <a:t> = </a:t>
            </a:r>
            <a:r>
              <a:rPr lang="en-US" altLang="en-US" sz="2000" b="1" cap="small" dirty="0" smtClean="0">
                <a:latin typeface="Book Antiqua" panose="02040602050305030304" pitchFamily="18" charset="0"/>
                <a:ea typeface="Calibri" panose="020F0502020204030204" pitchFamily="34" charset="0"/>
                <a:cs typeface="Times New Roman" panose="02020603050405020304" pitchFamily="18" charset="0"/>
              </a:rPr>
              <a:t>Audience</a:t>
            </a:r>
            <a:endParaRPr lang="en-US" altLang="en-US" sz="2000" cap="small" dirty="0" smtClean="0">
              <a:latin typeface="Arial" panose="020B0604020202020204" pitchFamily="34" charset="0"/>
            </a:endParaRPr>
          </a:p>
          <a:p>
            <a:endParaRPr lang="en-US" dirty="0"/>
          </a:p>
        </p:txBody>
      </p:sp>
      <p:sp>
        <p:nvSpPr>
          <p:cNvPr id="8" name="Text Box 1"/>
          <p:cNvSpPr txBox="1"/>
          <p:nvPr/>
        </p:nvSpPr>
        <p:spPr>
          <a:xfrm>
            <a:off x="1528763" y="2788791"/>
            <a:ext cx="4876800" cy="7143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effectLst/>
                <a:latin typeface="Book Antiqua"/>
                <a:ea typeface="Calibri"/>
                <a:cs typeface="Times New Roman"/>
              </a:rPr>
              <a:t>The </a:t>
            </a:r>
            <a:r>
              <a:rPr lang="en-US" sz="1600" cap="small" dirty="0">
                <a:effectLst/>
                <a:latin typeface="Book Antiqua"/>
                <a:ea typeface="Calibri"/>
                <a:cs typeface="Times New Roman"/>
              </a:rPr>
              <a:t>Individua</a:t>
            </a:r>
            <a:r>
              <a:rPr lang="en-US" sz="1600" dirty="0">
                <a:effectLst/>
                <a:latin typeface="Book Antiqua"/>
                <a:ea typeface="Calibri"/>
                <a:cs typeface="Times New Roman"/>
              </a:rPr>
              <a:t>l: a leader exhibiting  a commanding presence, a complex personality and background, great fluency in speaking, penetrating eyes, compelling the </a:t>
            </a:r>
            <a:r>
              <a:rPr lang="en-US" sz="1600" cap="small" dirty="0">
                <a:effectLst/>
                <a:latin typeface="Book Antiqua"/>
                <a:ea typeface="Calibri"/>
                <a:cs typeface="Times New Roman"/>
              </a:rPr>
              <a:t>Audience</a:t>
            </a:r>
            <a:r>
              <a:rPr lang="en-US" sz="1600" dirty="0">
                <a:effectLst/>
                <a:latin typeface="Book Antiqua"/>
                <a:ea typeface="Calibri"/>
                <a:cs typeface="Times New Roman"/>
              </a:rPr>
              <a:t> to follow.</a:t>
            </a:r>
          </a:p>
        </p:txBody>
      </p:sp>
      <p:sp>
        <p:nvSpPr>
          <p:cNvPr id="9" name="Rectangle 2"/>
          <p:cNvSpPr>
            <a:spLocks noChangeArrowheads="1"/>
          </p:cNvSpPr>
          <p:nvPr/>
        </p:nvSpPr>
        <p:spPr bwMode="auto">
          <a:xfrm>
            <a:off x="1100138" y="2657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 Box 2"/>
          <p:cNvSpPr txBox="1">
            <a:spLocks noChangeArrowheads="1"/>
          </p:cNvSpPr>
          <p:nvPr/>
        </p:nvSpPr>
        <p:spPr bwMode="auto">
          <a:xfrm>
            <a:off x="1528763" y="4954592"/>
            <a:ext cx="4876800" cy="71437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The </a:t>
            </a:r>
            <a:r>
              <a:rPr kumimoji="0" lang="en-US" altLang="en-US" sz="1600" b="0" i="0" u="none" strike="noStrike" cap="small" normalizeH="0" dirty="0" smtClean="0">
                <a:ln>
                  <a:noFill/>
                </a:ln>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Situation</a:t>
            </a:r>
            <a:r>
              <a:rPr kumimoji="0" lang="en-US" altLang="en-US" sz="1600" b="0" i="0" u="none" strike="noStrike" cap="none" normalizeH="0" baseline="0" dirty="0" smtClean="0">
                <a:ln>
                  <a:noFill/>
                </a:ln>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 exhibiting dramatic change, unpredictability, chaos, unsettledness, and potential conflict which the Individual will heighten and exploit with speech and actions.</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2"/>
          <p:cNvSpPr/>
          <p:nvPr/>
        </p:nvSpPr>
        <p:spPr>
          <a:xfrm>
            <a:off x="2436638" y="3983559"/>
            <a:ext cx="2242922" cy="1015663"/>
          </a:xfrm>
          <a:prstGeom prst="rect">
            <a:avLst/>
          </a:prstGeom>
        </p:spPr>
        <p:txBody>
          <a:bodyPr wrap="square">
            <a:spAutoFit/>
          </a:bodyPr>
          <a:lstStyle/>
          <a:p>
            <a:r>
              <a:rPr lang="en-US" sz="6000" b="1" dirty="0">
                <a:latin typeface="Book Antiqua" panose="02040602050305030304" pitchFamily="18" charset="0"/>
              </a:rPr>
              <a:t>S</a:t>
            </a:r>
            <a:r>
              <a:rPr lang="en-US" b="1" dirty="0">
                <a:latin typeface="Book Antiqua" panose="02040602050305030304" pitchFamily="18" charset="0"/>
              </a:rPr>
              <a:t> </a:t>
            </a:r>
            <a:r>
              <a:rPr lang="en-US" b="1" dirty="0" smtClean="0">
                <a:latin typeface="Book Antiqua" panose="02040602050305030304" pitchFamily="18" charset="0"/>
              </a:rPr>
              <a:t> </a:t>
            </a:r>
            <a:r>
              <a:rPr lang="en-US" sz="2000" b="1" dirty="0" smtClean="0">
                <a:latin typeface="Book Antiqua" panose="02040602050305030304" pitchFamily="18" charset="0"/>
              </a:rPr>
              <a:t>= </a:t>
            </a:r>
            <a:r>
              <a:rPr lang="en-US" sz="2000" b="1" cap="small" dirty="0" smtClean="0">
                <a:latin typeface="Book Antiqua" panose="02040602050305030304" pitchFamily="18" charset="0"/>
              </a:rPr>
              <a:t>Situation</a:t>
            </a:r>
            <a:endParaRPr lang="en-US" sz="2000" b="1" cap="small" dirty="0">
              <a:latin typeface="Book Antiqua" panose="02040602050305030304" pitchFamily="18" charset="0"/>
            </a:endParaRPr>
          </a:p>
        </p:txBody>
      </p:sp>
      <p:sp>
        <p:nvSpPr>
          <p:cNvPr id="14"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 Box 3"/>
          <p:cNvSpPr txBox="1">
            <a:spLocks noChangeArrowheads="1"/>
          </p:cNvSpPr>
          <p:nvPr/>
        </p:nvSpPr>
        <p:spPr bwMode="auto">
          <a:xfrm>
            <a:off x="6405563" y="2754298"/>
            <a:ext cx="4876800" cy="71437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The </a:t>
            </a:r>
            <a:r>
              <a:rPr kumimoji="0" lang="en-US" altLang="en-US" b="0" i="0" u="none" strike="noStrike" cap="small" normalizeH="0" dirty="0" smtClean="0">
                <a:ln>
                  <a:noFill/>
                </a:ln>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Audience</a:t>
            </a:r>
            <a:r>
              <a:rPr kumimoji="0" lang="en-US" altLang="en-US" b="0" i="0" u="none" strike="noStrike" cap="none" normalizeH="0" baseline="0" dirty="0" smtClean="0">
                <a:ln>
                  <a:noFill/>
                </a:ln>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 will be experiencing all the turmoil, open-endedness, ambiguity and anomie of the Situation and will be looking for some source of explanation and authority.</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18" name="Text Box 4"/>
          <p:cNvSpPr txBox="1"/>
          <p:nvPr/>
        </p:nvSpPr>
        <p:spPr>
          <a:xfrm>
            <a:off x="6467480" y="4986351"/>
            <a:ext cx="4876800" cy="1114416"/>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dirty="0" smtClean="0">
                <a:latin typeface="Book Antiqua"/>
                <a:ea typeface="Calibri"/>
                <a:cs typeface="Times New Roman"/>
              </a:rPr>
              <a:t>The </a:t>
            </a:r>
            <a:r>
              <a:rPr lang="en-US" sz="1600" cap="small" dirty="0" smtClean="0">
                <a:latin typeface="Book Antiqua"/>
                <a:ea typeface="Calibri"/>
                <a:cs typeface="Times New Roman"/>
              </a:rPr>
              <a:t>Symbols:</a:t>
            </a:r>
            <a:r>
              <a:rPr lang="en-US" altLang="en-US" sz="1600" b="1" dirty="0" smtClean="0">
                <a:latin typeface="Book Antiqua" panose="02040602050305030304" pitchFamily="18" charset="0"/>
                <a:ea typeface="Calibri" panose="020F0502020204030204" pitchFamily="34" charset="0"/>
                <a:cs typeface="Times New Roman" panose="02020603050405020304" pitchFamily="18" charset="0"/>
              </a:rPr>
              <a:t> </a:t>
            </a:r>
            <a:r>
              <a:rPr lang="en-US" sz="1600" dirty="0" smtClean="0">
                <a:effectLst/>
                <a:latin typeface="Book Antiqua"/>
                <a:ea typeface="Calibri"/>
                <a:cs typeface="Times New Roman"/>
              </a:rPr>
              <a:t>both </a:t>
            </a:r>
            <a:r>
              <a:rPr lang="en-US" sz="1600" dirty="0">
                <a:effectLst/>
                <a:latin typeface="Book Antiqua"/>
                <a:ea typeface="Calibri"/>
                <a:cs typeface="Times New Roman"/>
              </a:rPr>
              <a:t>new and dramatic yet at the same time resonating with those with which the </a:t>
            </a:r>
            <a:r>
              <a:rPr lang="en-US" sz="1600" cap="small" dirty="0">
                <a:effectLst/>
                <a:latin typeface="Book Antiqua"/>
                <a:ea typeface="Calibri"/>
                <a:cs typeface="Times New Roman"/>
              </a:rPr>
              <a:t>Audience</a:t>
            </a:r>
            <a:r>
              <a:rPr lang="en-US" sz="1600" dirty="0">
                <a:effectLst/>
                <a:latin typeface="Book Antiqua"/>
                <a:ea typeface="Calibri"/>
                <a:cs typeface="Times New Roman"/>
              </a:rPr>
              <a:t> is already familiar; the </a:t>
            </a:r>
            <a:r>
              <a:rPr lang="en-US" sz="1600" cap="small" dirty="0">
                <a:effectLst/>
                <a:latin typeface="Book Antiqua"/>
                <a:ea typeface="Calibri"/>
                <a:cs typeface="Times New Roman"/>
              </a:rPr>
              <a:t>Leader</a:t>
            </a:r>
            <a:r>
              <a:rPr lang="en-US" sz="1600" dirty="0">
                <a:effectLst/>
                <a:latin typeface="Book Antiqua"/>
                <a:ea typeface="Calibri"/>
                <a:cs typeface="Times New Roman"/>
              </a:rPr>
              <a:t> will draw on them and use them in new ways.</a:t>
            </a:r>
          </a:p>
        </p:txBody>
      </p:sp>
      <p:sp>
        <p:nvSpPr>
          <p:cNvPr id="19" name="Rectangle 18"/>
          <p:cNvSpPr/>
          <p:nvPr/>
        </p:nvSpPr>
        <p:spPr>
          <a:xfrm>
            <a:off x="6405563" y="3975109"/>
            <a:ext cx="2815194" cy="1015663"/>
          </a:xfrm>
          <a:prstGeom prst="rect">
            <a:avLst/>
          </a:prstGeom>
        </p:spPr>
        <p:txBody>
          <a:bodyPr wrap="none">
            <a:spAutoFit/>
          </a:bodyPr>
          <a:lstStyle/>
          <a:p>
            <a:r>
              <a:rPr lang="en-US" sz="6000" b="1" dirty="0" smtClean="0">
                <a:latin typeface="Book Antiqua" panose="02040602050305030304" pitchFamily="18" charset="0"/>
              </a:rPr>
              <a:t>    S</a:t>
            </a:r>
            <a:r>
              <a:rPr lang="en-US" b="1" dirty="0" smtClean="0">
                <a:latin typeface="Book Antiqua" panose="02040602050305030304" pitchFamily="18" charset="0"/>
              </a:rPr>
              <a:t>  </a:t>
            </a:r>
            <a:r>
              <a:rPr lang="en-US" sz="2000" b="1" dirty="0" smtClean="0">
                <a:latin typeface="Book Antiqua" panose="02040602050305030304" pitchFamily="18" charset="0"/>
              </a:rPr>
              <a:t>= </a:t>
            </a:r>
            <a:r>
              <a:rPr lang="en-US" sz="2000" b="1" cap="small" dirty="0" smtClean="0">
                <a:latin typeface="Book Antiqua" panose="02040602050305030304" pitchFamily="18" charset="0"/>
              </a:rPr>
              <a:t>Symbols</a:t>
            </a:r>
            <a:endParaRPr lang="en-US" sz="2000" b="1" cap="small" dirty="0">
              <a:latin typeface="Book Antiqua" panose="02040602050305030304" pitchFamily="18" charset="0"/>
            </a:endParaRPr>
          </a:p>
        </p:txBody>
      </p:sp>
    </p:spTree>
    <p:extLst>
      <p:ext uri="{BB962C8B-B14F-4D97-AF65-F5344CB8AC3E}">
        <p14:creationId xmlns:p14="http://schemas.microsoft.com/office/powerpoint/2010/main" val="17833917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8253" y="569825"/>
            <a:ext cx="3832302" cy="1200329"/>
          </a:xfrm>
          <a:prstGeom prst="rect">
            <a:avLst/>
          </a:prstGeom>
        </p:spPr>
        <p:txBody>
          <a:bodyPr wrap="square">
            <a:spAutoFit/>
          </a:bodyPr>
          <a:lstStyle/>
          <a:p>
            <a:r>
              <a:rPr lang="en-US" i="1" dirty="0">
                <a:latin typeface="Book Antiqua" panose="02040602050305030304" pitchFamily="18" charset="0"/>
                <a:ea typeface="Calibri" panose="020F0502020204030204" pitchFamily="34" charset="0"/>
                <a:cs typeface="Times New Roman" panose="02020603050405020304" pitchFamily="18" charset="0"/>
              </a:rPr>
              <a:t>Durkheim’s description of “the particular attitude of a man speaking to a crowd” with which “he has succeeded in entering into communion:”</a:t>
            </a:r>
            <a:endParaRPr lang="en-US" sz="11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564566" y="441354"/>
            <a:ext cx="6096000" cy="2585323"/>
          </a:xfrm>
          <a:prstGeom prst="rect">
            <a:avLst/>
          </a:prstGeom>
        </p:spPr>
        <p:txBody>
          <a:bodyPr>
            <a:spAutoFit/>
          </a:bodyPr>
          <a:lstStyle/>
          <a:p>
            <a:r>
              <a:rPr lang="en-US" dirty="0">
                <a:latin typeface="Book Antiqua" panose="02040602050305030304" pitchFamily="18" charset="0"/>
                <a:ea typeface="Calibri" panose="020F0502020204030204" pitchFamily="34" charset="0"/>
                <a:cs typeface="Times New Roman" panose="02020603050405020304" pitchFamily="18" charset="0"/>
              </a:rPr>
              <a:t>His language has a grandiloquence that would be ridiculous in ordinary circumstances; his gestures show a certain domination; his very thought is impatient of all rules, and easily falls into all sorts of excesses. It is because he feels within him an abnormal over-supply of force which overflows and tries to burst out from him; sometimes he has the feeling that he is dominated by a moral force which is greater than he and of which he is only the interpreter. </a:t>
            </a:r>
            <a:endParaRPr lang="en-US" sz="11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564566" y="3112961"/>
            <a:ext cx="6096000" cy="2862322"/>
          </a:xfrm>
          <a:prstGeom prst="rect">
            <a:avLst/>
          </a:prstGeom>
        </p:spPr>
        <p:txBody>
          <a:bodyPr>
            <a:spAutoFit/>
          </a:bodyPr>
          <a:lstStyle/>
          <a:p>
            <a:r>
              <a:rPr lang="en-US" dirty="0">
                <a:latin typeface="Book Antiqua" panose="02040602050305030304" pitchFamily="18" charset="0"/>
                <a:ea typeface="Calibri" panose="020F0502020204030204" pitchFamily="34" charset="0"/>
                <a:cs typeface="Times New Roman" panose="02020603050405020304" pitchFamily="18" charset="0"/>
              </a:rPr>
              <a:t>It is by this trait that we are able to recognize what has often been called the demon of oratorical inspiration. Now this exceptional increase of force is something very real; it comes to him from the very group which he addresses. The sentiments provoked by his words come back to him, but enlarged and amplified, and to this degree they strengthen his own sentiment. The passionate energies he arouses re-echo within him and quicken his vital tone. It is no longer a simple individual who speaks; it is a group incarnate and personified</a:t>
            </a:r>
            <a:endParaRPr lang="en-US" dirty="0"/>
          </a:p>
        </p:txBody>
      </p:sp>
    </p:spTree>
    <p:extLst>
      <p:ext uri="{BB962C8B-B14F-4D97-AF65-F5344CB8AC3E}">
        <p14:creationId xmlns:p14="http://schemas.microsoft.com/office/powerpoint/2010/main" val="41652633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7786" y="2490511"/>
            <a:ext cx="6657277" cy="2246769"/>
          </a:xfrm>
          <a:prstGeom prst="rect">
            <a:avLst/>
          </a:prstGeom>
        </p:spPr>
        <p:txBody>
          <a:bodyPr wrap="square">
            <a:spAutoFit/>
          </a:bodyPr>
          <a:lstStyle/>
          <a:p>
            <a:pPr>
              <a:spcAft>
                <a:spcPts val="1200"/>
              </a:spcAft>
            </a:pPr>
            <a:r>
              <a:rPr lang="en-US" sz="2800" dirty="0">
                <a:latin typeface="Book Antiqua" panose="02040602050305030304" pitchFamily="18" charset="0"/>
                <a:ea typeface="Times New Roman" panose="02020603050405020304" pitchFamily="18" charset="0"/>
              </a:rPr>
              <a:t>Of all the talents bestowed upon men, none is so precious as the gift of oratory.  He who enjoys it wields a power more durable than that of a great king.  [It is] the key to the hearts of men.</a:t>
            </a:r>
            <a:endParaRPr lang="en-US" sz="2800" dirty="0">
              <a:effectLst/>
              <a:latin typeface="Times New Roman" panose="02020603050405020304" pitchFamily="18" charset="0"/>
              <a:ea typeface="Times New Roman" panose="02020603050405020304" pitchFamily="18" charset="0"/>
            </a:endParaRPr>
          </a:p>
        </p:txBody>
      </p:sp>
      <p:pic>
        <p:nvPicPr>
          <p:cNvPr id="3" name="Picture 2" descr="C:\Documents and Settings\tothm\My Documents\Classes\Charismatic Leadership\Churchill on Speaking\Churchill on Speaking_files\church1.jpe"/>
          <p:cNvPicPr/>
          <p:nvPr/>
        </p:nvPicPr>
        <p:blipFill>
          <a:blip r:embed="rId2" cstate="print"/>
          <a:srcRect/>
          <a:stretch>
            <a:fillRect/>
          </a:stretch>
        </p:blipFill>
        <p:spPr bwMode="auto">
          <a:xfrm>
            <a:off x="8497229" y="1323422"/>
            <a:ext cx="2308767" cy="2334179"/>
          </a:xfrm>
          <a:prstGeom prst="rect">
            <a:avLst/>
          </a:prstGeom>
          <a:noFill/>
          <a:ln w="9525">
            <a:noFill/>
            <a:miter lim="800000"/>
            <a:headEnd/>
            <a:tailEnd/>
          </a:ln>
        </p:spPr>
      </p:pic>
    </p:spTree>
    <p:extLst>
      <p:ext uri="{BB962C8B-B14F-4D97-AF65-F5344CB8AC3E}">
        <p14:creationId xmlns:p14="http://schemas.microsoft.com/office/powerpoint/2010/main" val="40577025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6312" y="343896"/>
            <a:ext cx="11214410" cy="861774"/>
          </a:xfrm>
          <a:prstGeom prst="rect">
            <a:avLst/>
          </a:prstGeom>
        </p:spPr>
        <p:txBody>
          <a:bodyPr wrap="square">
            <a:spAutoFit/>
          </a:bodyPr>
          <a:lstStyle/>
          <a:p>
            <a:pPr>
              <a:spcAft>
                <a:spcPts val="600"/>
              </a:spcAft>
            </a:pPr>
            <a:r>
              <a:rPr lang="en-US" sz="1600" dirty="0">
                <a:latin typeface="Book Antiqua" panose="02040602050305030304" pitchFamily="18" charset="0"/>
                <a:ea typeface="Times New Roman" panose="02020603050405020304" pitchFamily="18" charset="0"/>
              </a:rPr>
              <a:t>The direct, though not the admitted, object which the orator has in view is to allay the commonplace influences and critical faculties of his audience, by presenting to their imaginations a series of vivid impressions which are replaced before they can be too closely examined and vanish before the can be assailed</a:t>
            </a:r>
            <a:r>
              <a:rPr lang="en-US" dirty="0">
                <a:latin typeface="Book Antiqua" panose="0204060205030503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776332" y="1125042"/>
            <a:ext cx="6415669" cy="923330"/>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228600" algn="l"/>
              </a:tabLst>
            </a:pPr>
            <a:r>
              <a:rPr lang="en-US" b="1" dirty="0">
                <a:latin typeface="Book Antiqua" panose="02040602050305030304" pitchFamily="18" charset="0"/>
                <a:ea typeface="Times New Roman" panose="02020603050405020304" pitchFamily="18" charset="0"/>
              </a:rPr>
              <a:t>Correctness of Diction</a:t>
            </a:r>
            <a:endParaRPr lang="en-US" sz="1100" dirty="0">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i="1" dirty="0">
                <a:latin typeface="Book Antiqua" panose="02040602050305030304" pitchFamily="18" charset="0"/>
                <a:ea typeface="Times New Roman" panose="02020603050405020304" pitchFamily="18" charset="0"/>
              </a:rPr>
              <a:t>“There is no more important element in the technique of rhetoric than the continual employment of the best possible word.”</a:t>
            </a:r>
            <a:endParaRPr lang="en-US" sz="1600" i="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61638" y="1719192"/>
            <a:ext cx="6096000" cy="1200329"/>
          </a:xfrm>
          <a:prstGeom prst="rect">
            <a:avLst/>
          </a:prstGeom>
        </p:spPr>
        <p:txBody>
          <a:bodyPr>
            <a:spAutoFit/>
          </a:bodyPr>
          <a:lstStyle/>
          <a:p>
            <a:pPr marL="342900" marR="0" lvl="0" indent="-342900">
              <a:spcBef>
                <a:spcPts val="0"/>
              </a:spcBef>
              <a:spcAft>
                <a:spcPts val="0"/>
              </a:spcAft>
              <a:buFont typeface="Symbol" panose="05050102010706020507" pitchFamily="18" charset="2"/>
              <a:buChar char=""/>
              <a:tabLst>
                <a:tab pos="228600" algn="l"/>
              </a:tabLst>
            </a:pPr>
            <a:r>
              <a:rPr lang="en-US" b="1" dirty="0">
                <a:latin typeface="Book Antiqua" panose="02040602050305030304" pitchFamily="18" charset="0"/>
                <a:ea typeface="Times New Roman" panose="02020603050405020304" pitchFamily="18" charset="0"/>
              </a:rPr>
              <a:t>Rhythm</a:t>
            </a:r>
            <a:endParaRPr lang="en-US" sz="1100" dirty="0">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i="1" dirty="0">
                <a:latin typeface="Book Antiqua" panose="02040602050305030304" pitchFamily="18" charset="0"/>
                <a:ea typeface="Times New Roman" panose="02020603050405020304" pitchFamily="18" charset="0"/>
              </a:rPr>
              <a:t>“The peculiar balance of the phrases produces a cadence which resembles blank verse rather than prose.”  “The ear is tickled by the rhythm of the language.”</a:t>
            </a:r>
            <a:endParaRPr lang="en-US" sz="1600" i="1"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653775" y="2727383"/>
            <a:ext cx="7188819" cy="1292662"/>
          </a:xfrm>
          <a:prstGeom prst="rect">
            <a:avLst/>
          </a:prstGeom>
        </p:spPr>
        <p:txBody>
          <a:bodyPr wrap="square">
            <a:spAutoFit/>
          </a:bodyPr>
          <a:lstStyle/>
          <a:p>
            <a:r>
              <a:rPr lang="en-US" sz="2400" b="1" dirty="0">
                <a:latin typeface="Book Antiqua" panose="02040602050305030304" pitchFamily="18" charset="0"/>
                <a:ea typeface="Times New Roman" panose="02020603050405020304" pitchFamily="18" charset="0"/>
              </a:rPr>
              <a:t>•</a:t>
            </a:r>
            <a:r>
              <a:rPr lang="en-US" b="1" dirty="0">
                <a:latin typeface="Book Antiqua" panose="02040602050305030304" pitchFamily="18" charset="0"/>
                <a:ea typeface="Times New Roman" panose="02020603050405020304" pitchFamily="18" charset="0"/>
              </a:rPr>
              <a:t>  Accumulation of Argument</a:t>
            </a:r>
            <a:endParaRPr lang="en-US" sz="1100" dirty="0">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i="1" dirty="0">
                <a:latin typeface="Book Antiqua" panose="02040602050305030304" pitchFamily="18" charset="0"/>
                <a:ea typeface="Times New Roman" panose="02020603050405020304" pitchFamily="18" charset="0"/>
              </a:rPr>
              <a:t>“A series of facts is brought forward all pointing in a common direction.  The end appears in view before it is reached.  The crowd anticipate the conclusion and the last words fall amid a thunder of assent.”</a:t>
            </a:r>
            <a:endParaRPr lang="en-US" sz="1600" i="1"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1638" y="3816200"/>
            <a:ext cx="6419386" cy="1200329"/>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228600" algn="l"/>
              </a:tabLst>
            </a:pPr>
            <a:r>
              <a:rPr lang="en-US" b="1" dirty="0">
                <a:latin typeface="Book Antiqua" panose="02040602050305030304" pitchFamily="18" charset="0"/>
                <a:ea typeface="Times New Roman" panose="02020603050405020304" pitchFamily="18" charset="0"/>
              </a:rPr>
              <a:t>Analogy</a:t>
            </a:r>
            <a:endParaRPr lang="en-US" sz="1100" dirty="0">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i="1" dirty="0">
                <a:latin typeface="Book Antiqua" panose="02040602050305030304" pitchFamily="18" charset="0"/>
                <a:ea typeface="Times New Roman" panose="02020603050405020304" pitchFamily="18" charset="0"/>
              </a:rPr>
              <a:t>“…the unknown is only an extension of the known….”  “An apt analogy connects or appears to connect these distant spheres.”  “Argument by analogy leads to conviction rather than proof….”</a:t>
            </a:r>
            <a:endParaRPr lang="en-US" sz="1600" i="1"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018156" y="5072838"/>
            <a:ext cx="7445298" cy="1200329"/>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228600" algn="l"/>
              </a:tabLst>
            </a:pPr>
            <a:r>
              <a:rPr lang="en-US" b="1" dirty="0">
                <a:latin typeface="Book Antiqua" panose="02040602050305030304" pitchFamily="18" charset="0"/>
                <a:ea typeface="Times New Roman" panose="02020603050405020304" pitchFamily="18" charset="0"/>
              </a:rPr>
              <a:t>A Tendency to a Wild Extravagance of Language</a:t>
            </a:r>
            <a:endParaRPr lang="en-US" sz="1100" dirty="0">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i="1" dirty="0">
                <a:latin typeface="Book Antiqua" panose="02040602050305030304" pitchFamily="18" charset="0"/>
                <a:ea typeface="Times New Roman" panose="02020603050405020304" pitchFamily="18" charset="0"/>
              </a:rPr>
              <a:t>“The emotions of the speaker and the listeners are alike aroused and some expression must be found that will arouse all that they are feeling.”  “The man who can inspire a crowd by words is…under their influence himself.”</a:t>
            </a:r>
            <a:endParaRPr lang="en-US" sz="16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9863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3112" y="241981"/>
            <a:ext cx="8173844" cy="6372426"/>
          </a:xfrm>
          <a:prstGeom prst="rect">
            <a:avLst/>
          </a:prstGeom>
        </p:spPr>
      </p:pic>
      <p:sp>
        <p:nvSpPr>
          <p:cNvPr id="3" name="TextBox 2"/>
          <p:cNvSpPr txBox="1"/>
          <p:nvPr/>
        </p:nvSpPr>
        <p:spPr>
          <a:xfrm>
            <a:off x="8753707" y="3345366"/>
            <a:ext cx="1014761" cy="40144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726608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1828800" y="304800"/>
            <a:ext cx="3962400" cy="1143000"/>
          </a:xfrm>
        </p:spPr>
        <p:txBody>
          <a:bodyPr/>
          <a:lstStyle/>
          <a:p>
            <a:pPr algn="l" eaLnBrk="1" hangingPunct="1"/>
            <a:r>
              <a:rPr lang="en-US" altLang="en-US" sz="3200">
                <a:latin typeface="Times New Roman" panose="02020603050405020304" pitchFamily="18" charset="0"/>
                <a:cs typeface="Times New Roman" panose="02020603050405020304" pitchFamily="18" charset="0"/>
              </a:rPr>
              <a:t>Durkheim’s Model of religious evolution</a:t>
            </a:r>
          </a:p>
        </p:txBody>
      </p:sp>
      <p:sp>
        <p:nvSpPr>
          <p:cNvPr id="89091" name="Rectangle 3"/>
          <p:cNvSpPr>
            <a:spLocks noChangeArrowheads="1"/>
          </p:cNvSpPr>
          <p:nvPr/>
        </p:nvSpPr>
        <p:spPr bwMode="auto">
          <a:xfrm>
            <a:off x="1752601" y="1600200"/>
            <a:ext cx="1368425" cy="9144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Temporary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gatherings</a:t>
            </a:r>
          </a:p>
          <a:p>
            <a:pPr algn="ctr">
              <a:spcBef>
                <a:spcPct val="0"/>
              </a:spcBef>
              <a:buFontTx/>
              <a:buNone/>
            </a:pPr>
            <a:r>
              <a:rPr lang="en-US" altLang="en-US" sz="1800">
                <a:latin typeface="Times New Roman" panose="02020603050405020304" pitchFamily="18" charset="0"/>
                <a:cs typeface="Times New Roman" panose="02020603050405020304" pitchFamily="18" charset="0"/>
              </a:rPr>
              <a:t>occur</a:t>
            </a:r>
          </a:p>
        </p:txBody>
      </p:sp>
      <p:sp>
        <p:nvSpPr>
          <p:cNvPr id="89092" name="Rectangle 4"/>
          <p:cNvSpPr>
            <a:spLocks noChangeArrowheads="1"/>
          </p:cNvSpPr>
          <p:nvPr/>
        </p:nvSpPr>
        <p:spPr bwMode="auto">
          <a:xfrm>
            <a:off x="3733800" y="1600200"/>
            <a:ext cx="1447800" cy="914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Interaction</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escalates</a:t>
            </a:r>
          </a:p>
        </p:txBody>
      </p:sp>
      <p:sp>
        <p:nvSpPr>
          <p:cNvPr id="89093" name="Rectangle 5"/>
          <p:cNvSpPr>
            <a:spLocks noChangeArrowheads="1"/>
          </p:cNvSpPr>
          <p:nvPr/>
        </p:nvSpPr>
        <p:spPr bwMode="auto">
          <a:xfrm>
            <a:off x="5867400" y="914400"/>
            <a:ext cx="2362200" cy="1600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Crowd stimulation,</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heightened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emotions, and</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collective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contagion occur</a:t>
            </a:r>
          </a:p>
        </p:txBody>
      </p:sp>
      <p:sp>
        <p:nvSpPr>
          <p:cNvPr id="89094" name="Rectangle 6"/>
          <p:cNvSpPr>
            <a:spLocks noChangeArrowheads="1"/>
          </p:cNvSpPr>
          <p:nvPr/>
        </p:nvSpPr>
        <p:spPr bwMode="auto">
          <a:xfrm>
            <a:off x="8686800" y="685800"/>
            <a:ext cx="1600200" cy="2057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Sense of</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common</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sentiments</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that are</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external</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and</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constraining</a:t>
            </a:r>
          </a:p>
        </p:txBody>
      </p:sp>
      <p:sp>
        <p:nvSpPr>
          <p:cNvPr id="89095" name="Rectangle 7"/>
          <p:cNvSpPr>
            <a:spLocks noChangeArrowheads="1"/>
          </p:cNvSpPr>
          <p:nvPr/>
        </p:nvSpPr>
        <p:spPr bwMode="auto">
          <a:xfrm>
            <a:off x="4038600" y="3886200"/>
            <a:ext cx="1524000" cy="1219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Powers are</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attributed</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to “mana”</a:t>
            </a:r>
          </a:p>
        </p:txBody>
      </p:sp>
      <p:sp>
        <p:nvSpPr>
          <p:cNvPr id="89096" name="Rectangle 8"/>
          <p:cNvSpPr>
            <a:spLocks noChangeArrowheads="1"/>
          </p:cNvSpPr>
          <p:nvPr/>
        </p:nvSpPr>
        <p:spPr bwMode="auto">
          <a:xfrm>
            <a:off x="6096000" y="3482976"/>
            <a:ext cx="1752600" cy="2155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“Mana” is</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symbolized</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by the totem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and by sacred</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objects of the</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totem</a:t>
            </a:r>
          </a:p>
        </p:txBody>
      </p:sp>
      <p:sp>
        <p:nvSpPr>
          <p:cNvPr id="89097" name="Rectangle 9"/>
          <p:cNvSpPr>
            <a:spLocks noChangeArrowheads="1"/>
          </p:cNvSpPr>
          <p:nvPr/>
        </p:nvSpPr>
        <p:spPr bwMode="auto">
          <a:xfrm>
            <a:off x="8610600" y="3482976"/>
            <a:ext cx="1447800" cy="2155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latin typeface="Times New Roman" panose="02020603050405020304" pitchFamily="18" charset="0"/>
                <a:cs typeface="Times New Roman" panose="02020603050405020304" pitchFamily="18" charset="0"/>
              </a:rPr>
              <a:t>Totems</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promote a</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sense of</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unity and</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solidarity</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among</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members</a:t>
            </a:r>
          </a:p>
        </p:txBody>
      </p:sp>
      <p:cxnSp>
        <p:nvCxnSpPr>
          <p:cNvPr id="89098" name="AutoShape 11"/>
          <p:cNvCxnSpPr>
            <a:cxnSpLocks noChangeShapeType="1"/>
            <a:stCxn id="89097" idx="2"/>
            <a:endCxn id="89095" idx="2"/>
          </p:cNvCxnSpPr>
          <p:nvPr/>
        </p:nvCxnSpPr>
        <p:spPr bwMode="auto">
          <a:xfrm rot="5400000" flipH="1">
            <a:off x="6800850" y="3105150"/>
            <a:ext cx="533400" cy="4533900"/>
          </a:xfrm>
          <a:prstGeom prst="bentConnector3">
            <a:avLst>
              <a:gd name="adj1" fmla="val -42856"/>
            </a:avLst>
          </a:prstGeom>
          <a:noFill/>
          <a:ln w="19050">
            <a:solidFill>
              <a:schemeClr val="tx1"/>
            </a:solidFill>
            <a:miter lim="800000"/>
            <a:headEnd/>
            <a:tailEnd type="triangle" w="lg" len="lg"/>
          </a:ln>
          <a:extLst>
            <a:ext uri="{909E8E84-426E-40DD-AFC4-6F175D3DCCD1}">
              <a14:hiddenFill xmlns:a14="http://schemas.microsoft.com/office/drawing/2010/main">
                <a:noFill/>
              </a14:hiddenFill>
            </a:ext>
          </a:extLst>
        </p:spPr>
      </p:cxnSp>
      <p:sp>
        <p:nvSpPr>
          <p:cNvPr id="89099" name="Line 13"/>
          <p:cNvSpPr>
            <a:spLocks noChangeShapeType="1"/>
          </p:cNvSpPr>
          <p:nvPr/>
        </p:nvSpPr>
        <p:spPr bwMode="auto">
          <a:xfrm>
            <a:off x="3121026" y="2133600"/>
            <a:ext cx="612775"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9100" name="Line 14"/>
          <p:cNvSpPr>
            <a:spLocks noChangeShapeType="1"/>
          </p:cNvSpPr>
          <p:nvPr/>
        </p:nvSpPr>
        <p:spPr bwMode="auto">
          <a:xfrm>
            <a:off x="5181600" y="2057400"/>
            <a:ext cx="685800"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9101" name="Line 15"/>
          <p:cNvSpPr>
            <a:spLocks noChangeShapeType="1"/>
          </p:cNvSpPr>
          <p:nvPr/>
        </p:nvSpPr>
        <p:spPr bwMode="auto">
          <a:xfrm>
            <a:off x="5562600" y="4495800"/>
            <a:ext cx="533400"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9102" name="Line 16"/>
          <p:cNvSpPr>
            <a:spLocks noChangeShapeType="1"/>
          </p:cNvSpPr>
          <p:nvPr/>
        </p:nvSpPr>
        <p:spPr bwMode="auto">
          <a:xfrm>
            <a:off x="8229600" y="1981200"/>
            <a:ext cx="457200"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9103" name="Line 17"/>
          <p:cNvSpPr>
            <a:spLocks noChangeShapeType="1"/>
          </p:cNvSpPr>
          <p:nvPr/>
        </p:nvSpPr>
        <p:spPr bwMode="auto">
          <a:xfrm>
            <a:off x="7848600" y="4495800"/>
            <a:ext cx="762000" cy="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cxnSp>
        <p:nvCxnSpPr>
          <p:cNvPr id="89104" name="Shape 19"/>
          <p:cNvCxnSpPr>
            <a:cxnSpLocks noChangeShapeType="1"/>
            <a:stCxn id="89094" idx="2"/>
          </p:cNvCxnSpPr>
          <p:nvPr/>
        </p:nvCxnSpPr>
        <p:spPr bwMode="auto">
          <a:xfrm rot="5400000">
            <a:off x="7066757" y="475457"/>
            <a:ext cx="152400" cy="4687887"/>
          </a:xfrm>
          <a:prstGeom prst="bentConnector2">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9105" name="Straight Arrow Connector 22"/>
          <p:cNvCxnSpPr>
            <a:cxnSpLocks noChangeShapeType="1"/>
          </p:cNvCxnSpPr>
          <p:nvPr/>
        </p:nvCxnSpPr>
        <p:spPr bwMode="auto">
          <a:xfrm>
            <a:off x="4799014" y="2895600"/>
            <a:ext cx="1587" cy="990600"/>
          </a:xfrm>
          <a:prstGeom prst="straightConnector1">
            <a:avLst/>
          </a:prstGeom>
          <a:noFill/>
          <a:ln w="1905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9714" name="Text Box 12"/>
          <p:cNvSpPr txBox="1">
            <a:spLocks noChangeArrowheads="1"/>
          </p:cNvSpPr>
          <p:nvPr/>
        </p:nvSpPr>
        <p:spPr bwMode="auto">
          <a:xfrm>
            <a:off x="1905000" y="2990851"/>
            <a:ext cx="2590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US" altLang="en-US" sz="1800" i="1" dirty="0">
                <a:latin typeface="Times New Roman" panose="02020603050405020304" pitchFamily="18" charset="0"/>
                <a:cs typeface="Times New Roman" panose="02020603050405020304" pitchFamily="18" charset="0"/>
              </a:rPr>
              <a:t>Psychological need to represent “</a:t>
            </a:r>
            <a:r>
              <a:rPr lang="en-US" altLang="en-US" sz="1800" i="1" dirty="0" err="1">
                <a:latin typeface="Times New Roman" panose="02020603050405020304" pitchFamily="18" charset="0"/>
                <a:cs typeface="Times New Roman" panose="02020603050405020304" pitchFamily="18" charset="0"/>
              </a:rPr>
              <a:t>mana</a:t>
            </a:r>
            <a:r>
              <a:rPr lang="en-US" altLang="en-US" sz="1800" i="1" dirty="0">
                <a:latin typeface="Times New Roman" panose="02020603050405020304" pitchFamily="18" charset="0"/>
                <a:cs typeface="Times New Roman" panose="02020603050405020304" pitchFamily="18" charset="0"/>
              </a:rPr>
              <a:t>” with a material object</a:t>
            </a:r>
            <a:r>
              <a:rPr lang="en-US" altLang="en-US" sz="1800" i="1" dirty="0">
                <a:latin typeface="+mn-lt"/>
                <a:cs typeface="Arial" charset="0"/>
              </a:rPr>
              <a:t/>
            </a:r>
            <a:br>
              <a:rPr lang="en-US" altLang="en-US" sz="1800" i="1" dirty="0">
                <a:latin typeface="+mn-lt"/>
                <a:cs typeface="Arial" charset="0"/>
              </a:rPr>
            </a:br>
            <a:endParaRPr lang="en-US" altLang="en-US" sz="1800" i="1" dirty="0">
              <a:latin typeface="+mn-lt"/>
              <a:cs typeface="Arial" charset="0"/>
            </a:endParaRPr>
          </a:p>
          <a:p>
            <a:pPr>
              <a:spcBef>
                <a:spcPct val="0"/>
              </a:spcBef>
              <a:buFontTx/>
              <a:buNone/>
              <a:defRPr/>
            </a:pPr>
            <a:r>
              <a:rPr lang="en-US" altLang="en-US" sz="1800" i="1" dirty="0">
                <a:latin typeface="Times New Roman" panose="02020603050405020304" pitchFamily="18" charset="0"/>
                <a:cs typeface="Times New Roman" panose="02020603050405020304" pitchFamily="18" charset="0"/>
              </a:rPr>
              <a:t>Structural need </a:t>
            </a:r>
            <a:br>
              <a:rPr lang="en-US" altLang="en-US" sz="1800" i="1" dirty="0">
                <a:latin typeface="Times New Roman" panose="02020603050405020304" pitchFamily="18" charset="0"/>
                <a:cs typeface="Times New Roman" panose="02020603050405020304" pitchFamily="18" charset="0"/>
              </a:rPr>
            </a:br>
            <a:r>
              <a:rPr lang="en-US" altLang="en-US" sz="1800" i="1" dirty="0">
                <a:latin typeface="Times New Roman" panose="02020603050405020304" pitchFamily="18" charset="0"/>
                <a:cs typeface="Times New Roman" panose="02020603050405020304" pitchFamily="18" charset="0"/>
              </a:rPr>
              <a:t>for clan solidarity</a:t>
            </a:r>
          </a:p>
          <a:p>
            <a:pPr>
              <a:spcBef>
                <a:spcPct val="0"/>
              </a:spcBef>
              <a:buFontTx/>
              <a:buNone/>
              <a:defRPr/>
            </a:pPr>
            <a:r>
              <a:rPr lang="en-US" altLang="en-US" sz="1800" i="1" dirty="0">
                <a:latin typeface="Times New Roman" panose="02020603050405020304" pitchFamily="18" charset="0"/>
                <a:cs typeface="Times New Roman" panose="02020603050405020304" pitchFamily="18" charset="0"/>
              </a:rPr>
              <a:t/>
            </a:r>
            <a:br>
              <a:rPr lang="en-US" altLang="en-US" sz="1800" i="1" dirty="0">
                <a:latin typeface="Times New Roman" panose="02020603050405020304" pitchFamily="18" charset="0"/>
                <a:cs typeface="Times New Roman" panose="02020603050405020304" pitchFamily="18" charset="0"/>
              </a:rPr>
            </a:br>
            <a:r>
              <a:rPr lang="en-US" altLang="en-US" sz="1800" i="1" dirty="0">
                <a:latin typeface="Times New Roman" panose="02020603050405020304" pitchFamily="18" charset="0"/>
                <a:cs typeface="Times New Roman" panose="02020603050405020304" pitchFamily="18" charset="0"/>
              </a:rPr>
              <a:t>Cultural need for resulting permanent groups</a:t>
            </a:r>
          </a:p>
        </p:txBody>
      </p:sp>
    </p:spTree>
    <p:extLst>
      <p:ext uri="{BB962C8B-B14F-4D97-AF65-F5344CB8AC3E}">
        <p14:creationId xmlns:p14="http://schemas.microsoft.com/office/powerpoint/2010/main" val="28292261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111979930"/>
              </p:ext>
            </p:extLst>
          </p:nvPr>
        </p:nvGraphicFramePr>
        <p:xfrm>
          <a:off x="3771900" y="400050"/>
          <a:ext cx="4535200" cy="6208841"/>
        </p:xfrm>
        <a:graphic>
          <a:graphicData uri="http://schemas.openxmlformats.org/presentationml/2006/ole">
            <mc:AlternateContent xmlns:mc="http://schemas.openxmlformats.org/markup-compatibility/2006">
              <mc:Choice xmlns:v="urn:schemas-microsoft-com:vml" Requires="v">
                <p:oleObj spid="_x0000_s36943" name="Document" r:id="rId3" imgW="5942845" imgH="8136042" progId="Word.Document.12">
                  <p:embed/>
                </p:oleObj>
              </mc:Choice>
              <mc:Fallback>
                <p:oleObj name="Document" r:id="rId3" imgW="5942845" imgH="8136042" progId="Word.Document.12">
                  <p:embed/>
                  <p:pic>
                    <p:nvPicPr>
                      <p:cNvPr id="0" name=""/>
                      <p:cNvPicPr/>
                      <p:nvPr/>
                    </p:nvPicPr>
                    <p:blipFill>
                      <a:blip r:embed="rId4"/>
                      <a:stretch>
                        <a:fillRect/>
                      </a:stretch>
                    </p:blipFill>
                    <p:spPr>
                      <a:xfrm>
                        <a:off x="3771900" y="400050"/>
                        <a:ext cx="4535200" cy="6208841"/>
                      </a:xfrm>
                      <a:prstGeom prst="rect">
                        <a:avLst/>
                      </a:prstGeom>
                    </p:spPr>
                  </p:pic>
                </p:oleObj>
              </mc:Fallback>
            </mc:AlternateContent>
          </a:graphicData>
        </a:graphic>
      </p:graphicFrame>
    </p:spTree>
    <p:extLst>
      <p:ext uri="{BB962C8B-B14F-4D97-AF65-F5344CB8AC3E}">
        <p14:creationId xmlns:p14="http://schemas.microsoft.com/office/powerpoint/2010/main" val="2731150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2307</TotalTime>
  <Words>2608</Words>
  <Application>Microsoft Office PowerPoint</Application>
  <PresentationFormat>Widescreen</PresentationFormat>
  <Paragraphs>496</Paragraphs>
  <Slides>106</Slides>
  <Notes>8</Notes>
  <HiddenSlides>0</HiddenSlides>
  <MMClips>0</MMClips>
  <ScaleCrop>false</ScaleCrop>
  <HeadingPairs>
    <vt:vector size="10" baseType="variant">
      <vt:variant>
        <vt:lpstr>Fonts Used</vt:lpstr>
      </vt:variant>
      <vt:variant>
        <vt:i4>11</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106</vt:i4>
      </vt:variant>
    </vt:vector>
  </HeadingPairs>
  <TitlesOfParts>
    <vt:vector size="120" baseType="lpstr">
      <vt:lpstr>Arial</vt:lpstr>
      <vt:lpstr>Bernard MT Condensed</vt:lpstr>
      <vt:lpstr>Bodoni MT Black</vt:lpstr>
      <vt:lpstr>Book Antiqua</vt:lpstr>
      <vt:lpstr>Calibri</vt:lpstr>
      <vt:lpstr>Calibri Light</vt:lpstr>
      <vt:lpstr>Comic Sans MS</vt:lpstr>
      <vt:lpstr>Copperplate Gothic Light</vt:lpstr>
      <vt:lpstr>Symbol</vt:lpstr>
      <vt:lpstr>Times New Roman</vt:lpstr>
      <vt:lpstr>Wingdings</vt:lpstr>
      <vt:lpstr>Office Theme</vt:lpstr>
      <vt:lpstr>C:\Users\tothm\Documents\Classes\Theorists and Theories\Weber\WEBER'S MODEL OF SOCIETAL DEVELOPMENT.doc</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Weber’s Ideal Type of Bureaucracy</vt:lpstr>
      <vt:lpstr>PowerPoint Presentation</vt:lpstr>
      <vt:lpstr>Bureaucratic Outcome ala Allan:               the Emergent Temperament                                of the  Bureaucratic Personality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Durkheim’s Model of religious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dc:creator>
  <cp:lastModifiedBy>Michael Toth</cp:lastModifiedBy>
  <cp:revision>156</cp:revision>
  <dcterms:created xsi:type="dcterms:W3CDTF">2016-02-08T01:48:14Z</dcterms:created>
  <dcterms:modified xsi:type="dcterms:W3CDTF">2016-02-16T19:17:38Z</dcterms:modified>
</cp:coreProperties>
</file>