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91" r:id="rId3"/>
    <p:sldId id="298" r:id="rId4"/>
    <p:sldId id="297" r:id="rId5"/>
    <p:sldId id="289" r:id="rId6"/>
    <p:sldId id="259" r:id="rId7"/>
    <p:sldId id="272" r:id="rId8"/>
    <p:sldId id="290" r:id="rId9"/>
    <p:sldId id="284" r:id="rId10"/>
    <p:sldId id="301" r:id="rId11"/>
    <p:sldId id="282" r:id="rId12"/>
    <p:sldId id="285" r:id="rId13"/>
    <p:sldId id="287" r:id="rId14"/>
    <p:sldId id="288" r:id="rId15"/>
    <p:sldId id="286" r:id="rId16"/>
    <p:sldId id="262" r:id="rId17"/>
    <p:sldId id="265" r:id="rId18"/>
    <p:sldId id="264" r:id="rId19"/>
    <p:sldId id="269" r:id="rId20"/>
    <p:sldId id="300" r:id="rId21"/>
    <p:sldId id="270" r:id="rId22"/>
    <p:sldId id="266" r:id="rId23"/>
    <p:sldId id="267" r:id="rId24"/>
    <p:sldId id="276" r:id="rId25"/>
    <p:sldId id="279" r:id="rId26"/>
    <p:sldId id="273" r:id="rId27"/>
    <p:sldId id="275" r:id="rId28"/>
    <p:sldId id="277" r:id="rId29"/>
    <p:sldId id="281" r:id="rId30"/>
    <p:sldId id="280" r:id="rId31"/>
    <p:sldId id="313"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12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40F2D-1949-45A2-8C2A-26DEFE2E155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77076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40F2D-1949-45A2-8C2A-26DEFE2E155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380816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40F2D-1949-45A2-8C2A-26DEFE2E155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326418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40F2D-1949-45A2-8C2A-26DEFE2E155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116627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740F2D-1949-45A2-8C2A-26DEFE2E155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344882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40F2D-1949-45A2-8C2A-26DEFE2E155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26476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40F2D-1949-45A2-8C2A-26DEFE2E155F}"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301100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40F2D-1949-45A2-8C2A-26DEFE2E155F}"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12445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40F2D-1949-45A2-8C2A-26DEFE2E155F}"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412018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740F2D-1949-45A2-8C2A-26DEFE2E155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236653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740F2D-1949-45A2-8C2A-26DEFE2E155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6BF8-9B08-4C4D-9C8A-8C61543914C6}" type="slidenum">
              <a:rPr lang="en-US" smtClean="0"/>
              <a:t>‹#›</a:t>
            </a:fld>
            <a:endParaRPr lang="en-US"/>
          </a:p>
        </p:txBody>
      </p:sp>
    </p:spTree>
    <p:extLst>
      <p:ext uri="{BB962C8B-B14F-4D97-AF65-F5344CB8AC3E}">
        <p14:creationId xmlns:p14="http://schemas.microsoft.com/office/powerpoint/2010/main" val="208075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40F2D-1949-45A2-8C2A-26DEFE2E155F}" type="datetimeFigureOut">
              <a:rPr lang="en-US" smtClean="0"/>
              <a:t>2/26/2016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76BF8-9B08-4C4D-9C8A-8C61543914C6}" type="slidenum">
              <a:rPr lang="en-US" smtClean="0"/>
              <a:t>‹#›</a:t>
            </a:fld>
            <a:endParaRPr lang="en-US"/>
          </a:p>
        </p:txBody>
      </p:sp>
    </p:spTree>
    <p:extLst>
      <p:ext uri="{BB962C8B-B14F-4D97-AF65-F5344CB8AC3E}">
        <p14:creationId xmlns:p14="http://schemas.microsoft.com/office/powerpoint/2010/main" val="204203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416249" y="454922"/>
            <a:ext cx="3124200" cy="47529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47918546"/>
              </p:ext>
            </p:extLst>
          </p:nvPr>
        </p:nvGraphicFramePr>
        <p:xfrm>
          <a:off x="4162144" y="3927737"/>
          <a:ext cx="3667043" cy="2560320"/>
        </p:xfrm>
        <a:graphic>
          <a:graphicData uri="http://schemas.openxmlformats.org/drawingml/2006/table">
            <a:tbl>
              <a:tblPr firstRow="1" firstCol="1" bandRow="1"/>
              <a:tblGrid>
                <a:gridCol w="3667043">
                  <a:extLst>
                    <a:ext uri="{9D8B030D-6E8A-4147-A177-3AD203B41FA5}">
                      <a16:colId xmlns:a16="http://schemas.microsoft.com/office/drawing/2014/main" xmlns="" val="3935796979"/>
                    </a:ext>
                  </a:extLst>
                </a:gridCol>
              </a:tblGrid>
              <a:tr h="2355420">
                <a:tc>
                  <a:txBody>
                    <a:bodyPr/>
                    <a:lstStyle/>
                    <a:p>
                      <a:pPr marL="0" marR="0" algn="r">
                        <a:spcBef>
                          <a:spcPts val="0"/>
                        </a:spcBef>
                        <a:spcAft>
                          <a:spcPts val="0"/>
                        </a:spcAft>
                      </a:pPr>
                      <a:r>
                        <a:rPr lang="en-US" sz="12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2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Philosopher/Sociologist</a:t>
                      </a: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Georg Simmel was a German sociologist, philosopher, and critic. Simmel was one of the first generation of German sociologists: his neo-Kantian approach laid the foundations for sociological </a:t>
                      </a:r>
                      <a:r>
                        <a:rPr lang="en-US" sz="1800" dirty="0" err="1">
                          <a:effectLst/>
                          <a:latin typeface="Book Antiqua" panose="02040602050305030304" pitchFamily="18" charset="0"/>
                          <a:ea typeface="Calibri" panose="020F0502020204030204" pitchFamily="34" charset="0"/>
                          <a:cs typeface="Times New Roman" panose="02020603050405020304" pitchFamily="18" charset="0"/>
                        </a:rPr>
                        <a:t>antipositivism</a:t>
                      </a:r>
                      <a:r>
                        <a:rPr lang="en-US" sz="1200" dirty="0">
                          <a:effectLst/>
                          <a:latin typeface="Book Antiqua" panose="02040602050305030304" pitchFamily="18" charset="0"/>
                          <a:ea typeface="Calibri" panose="020F0502020204030204" pitchFamily="34" charset="0"/>
                          <a:cs typeface="Times New Roman" panose="02020603050405020304" pitchFamily="18" charset="0"/>
                        </a:rPr>
                        <a:t>.</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260350045"/>
                  </a:ext>
                </a:extLst>
              </a:tr>
            </a:tbl>
          </a:graphicData>
        </a:graphic>
      </p:graphicFrame>
      <p:sp>
        <p:nvSpPr>
          <p:cNvPr id="7" name="Rectangle 6"/>
          <p:cNvSpPr/>
          <p:nvPr/>
        </p:nvSpPr>
        <p:spPr>
          <a:xfrm>
            <a:off x="1099930" y="746948"/>
            <a:ext cx="4558748" cy="1200329"/>
          </a:xfrm>
          <a:prstGeom prst="rect">
            <a:avLst/>
          </a:prstGeom>
        </p:spPr>
        <p:txBody>
          <a:bodyPr wrap="square">
            <a:spAutoFit/>
          </a:bodyPr>
          <a:lstStyle/>
          <a:p>
            <a:r>
              <a:rPr lang="en-US" sz="3600" dirty="0" smtClean="0">
                <a:latin typeface="Book Antiqua" panose="02040602050305030304" pitchFamily="18" charset="0"/>
              </a:rPr>
              <a:t>GEORG SIMMEL</a:t>
            </a:r>
          </a:p>
          <a:p>
            <a:r>
              <a:rPr lang="en-US" sz="3600" dirty="0" smtClean="0">
                <a:latin typeface="Book Antiqua" panose="02040602050305030304" pitchFamily="18" charset="0"/>
              </a:rPr>
              <a:t>       (1858-1918)</a:t>
            </a:r>
            <a:endParaRPr lang="en-US" sz="3600" dirty="0">
              <a:latin typeface="Book Antiqua" panose="02040602050305030304" pitchFamily="18" charset="0"/>
            </a:endParaRPr>
          </a:p>
        </p:txBody>
      </p:sp>
      <p:pic>
        <p:nvPicPr>
          <p:cNvPr id="9" name="Picture 8"/>
          <p:cNvPicPr>
            <a:picLocks noChangeAspect="1"/>
          </p:cNvPicPr>
          <p:nvPr/>
        </p:nvPicPr>
        <p:blipFill>
          <a:blip r:embed="rId3"/>
          <a:stretch>
            <a:fillRect/>
          </a:stretch>
        </p:blipFill>
        <p:spPr>
          <a:xfrm>
            <a:off x="4571967" y="1329304"/>
            <a:ext cx="2367451" cy="2533854"/>
          </a:xfrm>
          <a:prstGeom prst="rect">
            <a:avLst/>
          </a:prstGeom>
        </p:spPr>
      </p:pic>
      <p:pic>
        <p:nvPicPr>
          <p:cNvPr id="10" name="Picture 9"/>
          <p:cNvPicPr>
            <a:picLocks noChangeAspect="1"/>
          </p:cNvPicPr>
          <p:nvPr/>
        </p:nvPicPr>
        <p:blipFill>
          <a:blip r:embed="rId4"/>
          <a:stretch>
            <a:fillRect/>
          </a:stretch>
        </p:blipFill>
        <p:spPr>
          <a:xfrm>
            <a:off x="801106" y="1947277"/>
            <a:ext cx="2884207" cy="4281245"/>
          </a:xfrm>
          <a:prstGeom prst="rect">
            <a:avLst/>
          </a:prstGeom>
        </p:spPr>
      </p:pic>
      <p:pic>
        <p:nvPicPr>
          <p:cNvPr id="8" name="Picture 7" descr="https://encrypted-tbn3.gstatic.com/images?q=tbn:ANd9GcTW8Q2Ywt-MU2rX-E24Rcivy5J9g5TZngaIyJYT0Stjt6LAScSXSgxUgjAt4tQcVYU1_gn4"/>
          <p:cNvPicPr/>
          <p:nvPr/>
        </p:nvPicPr>
        <p:blipFill>
          <a:blip r:embed="rId5">
            <a:extLst>
              <a:ext uri="{28A0092B-C50C-407E-A947-70E740481C1C}">
                <a14:useLocalDpi xmlns:a14="http://schemas.microsoft.com/office/drawing/2010/main" val="0"/>
              </a:ext>
            </a:extLst>
          </a:blip>
          <a:srcRect/>
          <a:stretch>
            <a:fillRect/>
          </a:stretch>
        </p:blipFill>
        <p:spPr bwMode="auto">
          <a:xfrm>
            <a:off x="9501809" y="4412974"/>
            <a:ext cx="1589431" cy="2338871"/>
          </a:xfrm>
          <a:prstGeom prst="rect">
            <a:avLst/>
          </a:prstGeom>
          <a:noFill/>
          <a:ln>
            <a:noFill/>
          </a:ln>
        </p:spPr>
      </p:pic>
    </p:spTree>
    <p:extLst>
      <p:ext uri="{BB962C8B-B14F-4D97-AF65-F5344CB8AC3E}">
        <p14:creationId xmlns:p14="http://schemas.microsoft.com/office/powerpoint/2010/main" val="140921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ache2.artprintimages.com/LRG/65/6597/3CO21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20" y="1461677"/>
            <a:ext cx="6869723" cy="5152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42999" y="938457"/>
            <a:ext cx="5384166" cy="523220"/>
          </a:xfrm>
          <a:prstGeom prst="rect">
            <a:avLst/>
          </a:prstGeom>
        </p:spPr>
        <p:txBody>
          <a:bodyPr wrap="none">
            <a:spAutoFit/>
          </a:bodyPr>
          <a:lstStyle/>
          <a:p>
            <a:r>
              <a:rPr lang="en-US" sz="2800" b="1" dirty="0">
                <a:latin typeface="Times New Roman" panose="02020603050405020304" pitchFamily="18" charset="0"/>
                <a:ea typeface="Times New Roman" panose="02020603050405020304" pitchFamily="18" charset="0"/>
              </a:rPr>
              <a:t>CONFLICT as a SOCIAL FORM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2999" y="938457"/>
            <a:ext cx="5384166" cy="523220"/>
          </a:xfrm>
          <a:prstGeom prst="rect">
            <a:avLst/>
          </a:prstGeom>
        </p:spPr>
        <p:txBody>
          <a:bodyPr wrap="none">
            <a:spAutoFit/>
          </a:bodyPr>
          <a:lstStyle/>
          <a:p>
            <a:r>
              <a:rPr lang="en-US" sz="2800" b="1" dirty="0">
                <a:latin typeface="Times New Roman" panose="02020603050405020304" pitchFamily="18" charset="0"/>
                <a:ea typeface="Times New Roman" panose="02020603050405020304" pitchFamily="18" charset="0"/>
              </a:rPr>
              <a:t>CONFLICT as a SOCIAL FORM</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961318" y="1738314"/>
            <a:ext cx="7474225" cy="2092881"/>
          </a:xfrm>
          <a:prstGeom prst="rect">
            <a:avLst/>
          </a:prstGeom>
        </p:spPr>
        <p:txBody>
          <a:bodyPr wrap="square">
            <a:spAutoFit/>
          </a:bodyPr>
          <a:lstStyle/>
          <a:p>
            <a:pPr marL="457200" marR="0">
              <a:spcBef>
                <a:spcPts val="0"/>
              </a:spcBef>
              <a:spcAft>
                <a:spcPts val="0"/>
              </a:spcAft>
            </a:pPr>
            <a:r>
              <a:rPr lang="en-US" sz="2400" b="1" cap="small" dirty="0">
                <a:latin typeface="Times New Roman" panose="02020603050405020304" pitchFamily="18" charset="0"/>
                <a:ea typeface="Times New Roman" panose="02020603050405020304" pitchFamily="18" charset="0"/>
              </a:rPr>
              <a:t>General characteristics of conflict</a:t>
            </a:r>
            <a:endParaRPr lang="en-US" sz="24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00" b="1" cap="small"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914400" marR="0">
              <a:lnSpc>
                <a:spcPct val="120000"/>
              </a:lnSpc>
              <a:spcBef>
                <a:spcPts val="0"/>
              </a:spcBef>
              <a:spcAft>
                <a:spcPts val="0"/>
              </a:spcAft>
            </a:pPr>
            <a:r>
              <a:rPr lang="en-US" sz="2000" b="1" dirty="0">
                <a:latin typeface="Times New Roman" panose="02020603050405020304" pitchFamily="18" charset="0"/>
                <a:ea typeface="Times New Roman" panose="02020603050405020304" pitchFamily="18" charset="0"/>
              </a:rPr>
              <a:t>•Conflict instinctual for humans</a:t>
            </a:r>
            <a:endParaRPr lang="en-US" sz="2000" dirty="0">
              <a:latin typeface="Times New Roman" panose="02020603050405020304" pitchFamily="18" charset="0"/>
              <a:ea typeface="Times New Roman" panose="02020603050405020304" pitchFamily="18" charset="0"/>
            </a:endParaRPr>
          </a:p>
          <a:p>
            <a:pPr marL="914400" marR="0">
              <a:lnSpc>
                <a:spcPct val="120000"/>
              </a:lnSpc>
              <a:spcBef>
                <a:spcPts val="0"/>
              </a:spcBef>
              <a:spcAft>
                <a:spcPts val="0"/>
              </a:spcAft>
            </a:pPr>
            <a:r>
              <a:rPr lang="en-US" sz="2000" b="1" dirty="0">
                <a:latin typeface="Times New Roman" panose="02020603050405020304" pitchFamily="18" charset="0"/>
                <a:ea typeface="Times New Roman" panose="02020603050405020304" pitchFamily="18" charset="0"/>
              </a:rPr>
              <a:t>•Unique feature of conflict for humans: it is goal </a:t>
            </a:r>
            <a:r>
              <a:rPr lang="en-US" sz="2000" b="1" dirty="0" smtClean="0">
                <a:latin typeface="Times New Roman" panose="02020603050405020304" pitchFamily="18" charset="0"/>
                <a:ea typeface="Times New Roman" panose="02020603050405020304" pitchFamily="18" charset="0"/>
              </a:rPr>
              <a:t>oriented</a:t>
            </a:r>
            <a:r>
              <a:rPr lang="en-US" sz="2000" dirty="0" smtClean="0">
                <a:latin typeface="Times New Roman" panose="02020603050405020304" pitchFamily="18" charset="0"/>
                <a:ea typeface="Times New Roman" panose="02020603050405020304" pitchFamily="18" charset="0"/>
              </a:rPr>
              <a:t/>
            </a:r>
            <a:br>
              <a:rPr lang="en-US" sz="2000" dirty="0" smtClean="0">
                <a:latin typeface="Times New Roman" panose="02020603050405020304" pitchFamily="18" charset="0"/>
                <a:ea typeface="Times New Roman" panose="02020603050405020304" pitchFamily="18" charset="0"/>
              </a:rPr>
            </a:br>
            <a:r>
              <a:rPr lang="en-US" sz="2000" b="1" dirty="0" smtClean="0">
                <a:latin typeface="Times New Roman" panose="02020603050405020304" pitchFamily="18" charset="0"/>
                <a:ea typeface="Times New Roman" panose="02020603050405020304" pitchFamily="18" charset="0"/>
              </a:rPr>
              <a:t>•Opens </a:t>
            </a:r>
            <a:r>
              <a:rPr lang="en-US" sz="2000" b="1" dirty="0">
                <a:latin typeface="Times New Roman" panose="02020603050405020304" pitchFamily="18" charset="0"/>
                <a:ea typeface="Times New Roman" panose="02020603050405020304" pitchFamily="18" charset="0"/>
              </a:rPr>
              <a:t>up opportunities for negotiation and </a:t>
            </a:r>
            <a:br>
              <a:rPr lang="en-US" sz="2000" b="1" dirty="0">
                <a:latin typeface="Times New Roman" panose="02020603050405020304" pitchFamily="18" charset="0"/>
                <a:ea typeface="Times New Roman" panose="02020603050405020304" pitchFamily="18" charset="0"/>
              </a:rPr>
            </a:br>
            <a:r>
              <a:rPr lang="en-US" sz="2000" b="1" dirty="0">
                <a:latin typeface="Times New Roman" panose="02020603050405020304" pitchFamily="18" charset="0"/>
                <a:ea typeface="Times New Roman" panose="02020603050405020304" pitchFamily="18" charset="0"/>
              </a:rPr>
              <a:t>  different types and levels of conflict</a:t>
            </a:r>
            <a:endParaRPr lang="en-US" sz="20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47460" y="3861610"/>
            <a:ext cx="9389165" cy="1908215"/>
          </a:xfrm>
          <a:prstGeom prst="rect">
            <a:avLst/>
          </a:prstGeom>
        </p:spPr>
        <p:txBody>
          <a:bodyPr wrap="square">
            <a:spAutoFit/>
          </a:bodyPr>
          <a:lstStyle/>
          <a:p>
            <a:pPr marL="457200" marR="0">
              <a:spcBef>
                <a:spcPts val="0"/>
              </a:spcBef>
              <a:spcAft>
                <a:spcPts val="0"/>
              </a:spcAft>
            </a:pPr>
            <a:r>
              <a:rPr lang="en-US" sz="2400" b="1" cap="small" dirty="0">
                <a:latin typeface="Times New Roman" panose="02020603050405020304" pitchFamily="18" charset="0"/>
                <a:ea typeface="Times New Roman" panose="02020603050405020304" pitchFamily="18" charset="0"/>
              </a:rPr>
              <a:t>Variability of violence</a:t>
            </a:r>
            <a:endParaRPr lang="en-US" sz="24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00" b="1" cap="small" dirty="0">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914400" marR="0">
              <a:lnSpc>
                <a:spcPct val="140000"/>
              </a:lnSpc>
              <a:spcBef>
                <a:spcPts val="0"/>
              </a:spcBef>
              <a:spcAft>
                <a:spcPts val="0"/>
              </a:spcAft>
            </a:pPr>
            <a:r>
              <a:rPr lang="en-US" sz="2000" b="1" dirty="0">
                <a:latin typeface="Times New Roman" panose="02020603050405020304" pitchFamily="18" charset="0"/>
                <a:ea typeface="Times New Roman" panose="02020603050405020304" pitchFamily="18" charset="0"/>
              </a:rPr>
              <a:t>•Clearly expressed with rational goals </a:t>
            </a:r>
            <a:r>
              <a:rPr lang="en-US" sz="2000" b="1" dirty="0">
                <a:latin typeface="Times New Roman" panose="02020603050405020304" pitchFamily="18" charset="0"/>
                <a:ea typeface="Times New Roman" panose="02020603050405020304" pitchFamily="18" charset="0"/>
                <a:sym typeface="Wingdings" panose="05000000000000000000" pitchFamily="2" charset="2"/>
              </a:rPr>
              <a:t></a:t>
            </a:r>
            <a:r>
              <a:rPr lang="en-US" sz="2000" b="1" dirty="0">
                <a:latin typeface="Times New Roman" panose="02020603050405020304" pitchFamily="18" charset="0"/>
                <a:ea typeface="Times New Roman" panose="02020603050405020304" pitchFamily="18" charset="0"/>
              </a:rPr>
              <a:t> less violence</a:t>
            </a:r>
            <a:endParaRPr lang="en-US" sz="2000" dirty="0">
              <a:latin typeface="Times New Roman" panose="02020603050405020304" pitchFamily="18" charset="0"/>
              <a:ea typeface="Times New Roman" panose="02020603050405020304" pitchFamily="18" charset="0"/>
            </a:endParaRPr>
          </a:p>
          <a:p>
            <a:pPr marL="914400" marR="0">
              <a:lnSpc>
                <a:spcPct val="140000"/>
              </a:lnSpc>
              <a:spcBef>
                <a:spcPts val="0"/>
              </a:spcBef>
              <a:spcAft>
                <a:spcPts val="0"/>
              </a:spcAft>
            </a:pPr>
            <a:r>
              <a:rPr lang="en-US" sz="2000" b="1" dirty="0" smtClean="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Higher emotional involvement </a:t>
            </a:r>
            <a:r>
              <a:rPr lang="en-US" sz="2000" b="1" dirty="0">
                <a:latin typeface="Times New Roman" panose="02020603050405020304" pitchFamily="18" charset="0"/>
                <a:ea typeface="Times New Roman" panose="02020603050405020304" pitchFamily="18" charset="0"/>
                <a:sym typeface="Wingdings" panose="05000000000000000000" pitchFamily="2" charset="2"/>
              </a:rPr>
              <a:t></a:t>
            </a:r>
            <a:r>
              <a:rPr lang="en-US" sz="2000" b="1" dirty="0">
                <a:latin typeface="Times New Roman" panose="02020603050405020304" pitchFamily="18" charset="0"/>
                <a:ea typeface="Times New Roman" panose="02020603050405020304" pitchFamily="18" charset="0"/>
              </a:rPr>
              <a:t> increased violence</a:t>
            </a:r>
            <a:endParaRPr lang="en-US" sz="2000" dirty="0">
              <a:latin typeface="Times New Roman" panose="02020603050405020304" pitchFamily="18" charset="0"/>
              <a:ea typeface="Times New Roman" panose="02020603050405020304" pitchFamily="18" charset="0"/>
            </a:endParaRPr>
          </a:p>
          <a:p>
            <a:pPr marL="914400" marR="0">
              <a:lnSpc>
                <a:spcPct val="140000"/>
              </a:lnSpc>
              <a:spcBef>
                <a:spcPts val="0"/>
              </a:spcBef>
              <a:spcAft>
                <a:spcPts val="0"/>
              </a:spcAft>
            </a:pPr>
            <a:r>
              <a:rPr lang="en-US" sz="2000" b="1" dirty="0" smtClean="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Transcendent goals </a:t>
            </a:r>
            <a:r>
              <a:rPr lang="en-US" sz="2000" b="1" dirty="0">
                <a:latin typeface="Times New Roman" panose="02020603050405020304" pitchFamily="18" charset="0"/>
                <a:ea typeface="Times New Roman" panose="02020603050405020304" pitchFamily="18" charset="0"/>
                <a:sym typeface="Wingdings" panose="05000000000000000000" pitchFamily="2" charset="2"/>
              </a:rPr>
              <a:t></a:t>
            </a:r>
            <a:r>
              <a:rPr lang="en-US" sz="2000" b="1" dirty="0">
                <a:latin typeface="Times New Roman" panose="02020603050405020304" pitchFamily="18" charset="0"/>
                <a:ea typeface="Times New Roman" panose="02020603050405020304" pitchFamily="18" charset="0"/>
              </a:rPr>
              <a:t> greatly increased </a:t>
            </a:r>
            <a:r>
              <a:rPr lang="en-US" sz="2000" b="1" dirty="0" smtClean="0">
                <a:latin typeface="Times New Roman" panose="02020603050405020304" pitchFamily="18" charset="0"/>
                <a:ea typeface="Times New Roman" panose="02020603050405020304" pitchFamily="18" charset="0"/>
              </a:rPr>
              <a:t>violence </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2497" y="2223296"/>
            <a:ext cx="1585097" cy="2341067"/>
          </a:xfrm>
          <a:prstGeom prst="rect">
            <a:avLst/>
          </a:prstGeom>
        </p:spPr>
      </p:pic>
    </p:spTree>
    <p:extLst>
      <p:ext uri="{BB962C8B-B14F-4D97-AF65-F5344CB8AC3E}">
        <p14:creationId xmlns:p14="http://schemas.microsoft.com/office/powerpoint/2010/main" val="144914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277" y="832438"/>
            <a:ext cx="5357557" cy="954107"/>
          </a:xfrm>
          <a:prstGeom prst="rect">
            <a:avLst/>
          </a:prstGeom>
        </p:spPr>
        <p:txBody>
          <a:bodyPr wrap="none">
            <a:spAutoFit/>
          </a:bodyPr>
          <a:lstStyle/>
          <a:p>
            <a:r>
              <a:rPr lang="en-US" sz="2800" b="1" dirty="0">
                <a:latin typeface="Book Antiqua" panose="02040602050305030304" pitchFamily="18" charset="0"/>
                <a:ea typeface="Times New Roman" panose="02020603050405020304" pitchFamily="18" charset="0"/>
              </a:rPr>
              <a:t>Reciprocal Nature – </a:t>
            </a:r>
            <a:endParaRPr lang="en-US" sz="2800" b="1" dirty="0" smtClean="0">
              <a:latin typeface="Book Antiqua" panose="02040602050305030304" pitchFamily="18" charset="0"/>
              <a:ea typeface="Times New Roman" panose="02020603050405020304" pitchFamily="18" charset="0"/>
            </a:endParaRPr>
          </a:p>
          <a:p>
            <a:r>
              <a:rPr lang="en-US" sz="2800" b="1" dirty="0" smtClean="0">
                <a:latin typeface="Book Antiqua" panose="02040602050305030304" pitchFamily="18" charset="0"/>
                <a:ea typeface="Times New Roman" panose="02020603050405020304" pitchFamily="18" charset="0"/>
              </a:rPr>
              <a:t>the </a:t>
            </a:r>
            <a:r>
              <a:rPr lang="en-US" sz="2800" b="1" dirty="0">
                <a:latin typeface="Book Antiqua" panose="02040602050305030304" pitchFamily="18" charset="0"/>
                <a:ea typeface="Times New Roman" panose="02020603050405020304" pitchFamily="18" charset="0"/>
              </a:rPr>
              <a:t>Functions of Social Conflict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64974" y="2244444"/>
            <a:ext cx="2804026" cy="1015663"/>
          </a:xfrm>
          <a:prstGeom prst="rect">
            <a:avLst/>
          </a:prstGeom>
        </p:spPr>
        <p:txBody>
          <a:bodyPr wrap="square">
            <a:spAutoFit/>
          </a:bodyPr>
          <a:lstStyle/>
          <a:p>
            <a:r>
              <a:rPr lang="en-US" sz="2000" b="1" dirty="0">
                <a:latin typeface="Book Antiqua" panose="02040602050305030304" pitchFamily="18" charset="0"/>
                <a:ea typeface="Times New Roman" panose="02020603050405020304" pitchFamily="18" charset="0"/>
                <a:cs typeface="Times New Roman" panose="02020603050405020304" pitchFamily="18" charset="0"/>
              </a:rPr>
              <a:t>• Hostility as Helpful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Binding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Preserving</a:t>
            </a:r>
            <a:endParaRPr lang="en-US" sz="2000" dirty="0"/>
          </a:p>
        </p:txBody>
      </p:sp>
      <p:sp>
        <p:nvSpPr>
          <p:cNvPr id="5" name="Rectangle 4"/>
          <p:cNvSpPr/>
          <p:nvPr/>
        </p:nvSpPr>
        <p:spPr>
          <a:xfrm>
            <a:off x="4651514" y="2241946"/>
            <a:ext cx="6387548" cy="3416320"/>
          </a:xfrm>
          <a:prstGeom prst="rect">
            <a:avLst/>
          </a:prstGeom>
        </p:spPr>
        <p:txBody>
          <a:bodyPr wrap="square">
            <a:spAutoFit/>
          </a:bodyPr>
          <a:lstStyle/>
          <a:p>
            <a:pPr>
              <a:lnSpc>
                <a:spcPct val="150000"/>
              </a:lnSpc>
            </a:pPr>
            <a:r>
              <a:rPr lang="en-US" sz="2400" dirty="0">
                <a:latin typeface="Book Antiqua" panose="02040602050305030304" pitchFamily="18" charset="0"/>
                <a:ea typeface="Times New Roman" panose="02020603050405020304" pitchFamily="18" charset="0"/>
              </a:rPr>
              <a:t>• Internal </a:t>
            </a:r>
            <a:r>
              <a:rPr lang="en-US" sz="2400" dirty="0" smtClean="0">
                <a:latin typeface="Book Antiqua" panose="02040602050305030304" pitchFamily="18" charset="0"/>
                <a:ea typeface="Times New Roman" panose="02020603050405020304" pitchFamily="18" charset="0"/>
              </a:rPr>
              <a:t>Cohesion</a:t>
            </a:r>
            <a:endParaRPr lang="en-US" sz="2400" dirty="0" smtClean="0">
              <a:latin typeface="Times New Roman" panose="02020603050405020304" pitchFamily="18" charset="0"/>
              <a:ea typeface="Times New Roman" panose="02020603050405020304" pitchFamily="18" charset="0"/>
            </a:endParaRPr>
          </a:p>
          <a:p>
            <a:pPr>
              <a:lnSpc>
                <a:spcPct val="150000"/>
              </a:lnSpc>
            </a:pPr>
            <a:r>
              <a:rPr lang="en-US" sz="2400" dirty="0">
                <a:latin typeface="Times New Roman" panose="02020603050405020304" pitchFamily="18" charset="0"/>
                <a:ea typeface="Times New Roman" panose="02020603050405020304" pitchFamily="18" charset="0"/>
              </a:rPr>
              <a:t>	</a:t>
            </a:r>
            <a:r>
              <a:rPr lang="en-US" sz="2400" dirty="0" smtClean="0">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Achieves Internal Unity</a:t>
            </a:r>
            <a:endParaRPr lang="en-US" sz="2400" dirty="0">
              <a:latin typeface="Times New Roman" panose="02020603050405020304" pitchFamily="18" charset="0"/>
              <a:ea typeface="Times New Roman" panose="02020603050405020304" pitchFamily="18" charset="0"/>
            </a:endParaRPr>
          </a:p>
          <a:p>
            <a:pPr marL="9144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Generates Energy, Effort, &amp; Purpose</a:t>
            </a:r>
            <a:endParaRPr lang="en-US" sz="2400" dirty="0">
              <a:latin typeface="Times New Roman" panose="02020603050405020304" pitchFamily="18" charset="0"/>
              <a:ea typeface="Times New Roman" panose="02020603050405020304" pitchFamily="18" charset="0"/>
            </a:endParaRPr>
          </a:p>
          <a:p>
            <a:pPr marL="9144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Creates Satisfaction </a:t>
            </a:r>
            <a:endParaRPr lang="en-US" sz="2400" dirty="0">
              <a:latin typeface="Times New Roman" panose="02020603050405020304" pitchFamily="18" charset="0"/>
              <a:ea typeface="Times New Roman" panose="02020603050405020304" pitchFamily="18" charset="0"/>
            </a:endParaRPr>
          </a:p>
          <a:p>
            <a:pPr marL="9144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Binds Individuals to the Whole</a:t>
            </a:r>
            <a:endParaRPr lang="en-US" sz="2400" dirty="0">
              <a:latin typeface="Times New Roman" panose="02020603050405020304" pitchFamily="18" charset="0"/>
              <a:ea typeface="Times New Roman" panose="02020603050405020304" pitchFamily="18" charset="0"/>
            </a:endParaRPr>
          </a:p>
          <a:p>
            <a:pPr marL="9144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Establishes Group Identity</a:t>
            </a:r>
            <a:endParaRPr lang="en-US" sz="2400" dirty="0">
              <a:effectLst/>
              <a:latin typeface="Times New Roman" panose="02020603050405020304" pitchFamily="18" charset="0"/>
              <a:ea typeface="Times New Roman" panose="02020603050405020304" pitchFamily="18" charset="0"/>
            </a:endParaRPr>
          </a:p>
        </p:txBody>
      </p:sp>
      <p:pic>
        <p:nvPicPr>
          <p:cNvPr id="17410" name="Picture 2" descr="http://cache4.asset-cache.net/xc/185554485.jpg?v=2&amp;c=IWSAsset&amp;k=2&amp;d=hk0FD0AglyhYOzmKe9p96eMx35--3vyDUOZ3jpfXR-NsQaFZsE1NIrTlyA6aKNc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771" y="372856"/>
            <a:ext cx="2080414" cy="312062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433" y="3835236"/>
            <a:ext cx="2466567" cy="160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275" y="832438"/>
            <a:ext cx="5357557" cy="954107"/>
          </a:xfrm>
          <a:prstGeom prst="rect">
            <a:avLst/>
          </a:prstGeom>
        </p:spPr>
        <p:txBody>
          <a:bodyPr wrap="none">
            <a:spAutoFit/>
          </a:bodyPr>
          <a:lstStyle/>
          <a:p>
            <a:r>
              <a:rPr lang="en-US" sz="2800" b="1" dirty="0">
                <a:latin typeface="Book Antiqua" panose="02040602050305030304" pitchFamily="18" charset="0"/>
                <a:ea typeface="Times New Roman" panose="02020603050405020304" pitchFamily="18" charset="0"/>
              </a:rPr>
              <a:t>Reciprocal Nature – </a:t>
            </a:r>
            <a:endParaRPr lang="en-US" sz="2800" b="1" dirty="0" smtClean="0">
              <a:latin typeface="Book Antiqua" panose="02040602050305030304" pitchFamily="18" charset="0"/>
              <a:ea typeface="Times New Roman" panose="02020603050405020304" pitchFamily="18" charset="0"/>
            </a:endParaRPr>
          </a:p>
          <a:p>
            <a:r>
              <a:rPr lang="en-US" sz="2800" b="1" dirty="0" smtClean="0">
                <a:latin typeface="Book Antiqua" panose="02040602050305030304" pitchFamily="18" charset="0"/>
                <a:ea typeface="Times New Roman" panose="02020603050405020304" pitchFamily="18" charset="0"/>
              </a:rPr>
              <a:t>the </a:t>
            </a:r>
            <a:r>
              <a:rPr lang="en-US" sz="2800" b="1" dirty="0">
                <a:latin typeface="Book Antiqua" panose="02040602050305030304" pitchFamily="18" charset="0"/>
                <a:ea typeface="Times New Roman" panose="02020603050405020304" pitchFamily="18" charset="0"/>
              </a:rPr>
              <a:t>Functions of Social Conflict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64975" y="2244444"/>
            <a:ext cx="2804026" cy="1015663"/>
          </a:xfrm>
          <a:prstGeom prst="rect">
            <a:avLst/>
          </a:prstGeom>
        </p:spPr>
        <p:txBody>
          <a:bodyPr wrap="square">
            <a:spAutoFit/>
          </a:bodyPr>
          <a:lstStyle/>
          <a:p>
            <a:r>
              <a:rPr lang="en-US" sz="2000" b="1" dirty="0">
                <a:latin typeface="Book Antiqua" panose="02040602050305030304" pitchFamily="18" charset="0"/>
                <a:ea typeface="Times New Roman" panose="02020603050405020304" pitchFamily="18" charset="0"/>
                <a:cs typeface="Times New Roman" panose="02020603050405020304" pitchFamily="18" charset="0"/>
              </a:rPr>
              <a:t>• Hostility as Helpful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Binding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Preserving</a:t>
            </a:r>
            <a:endParaRPr lang="en-US" sz="2000" dirty="0"/>
          </a:p>
        </p:txBody>
      </p:sp>
      <p:sp>
        <p:nvSpPr>
          <p:cNvPr id="2" name="Rectangle 1"/>
          <p:cNvSpPr/>
          <p:nvPr/>
        </p:nvSpPr>
        <p:spPr>
          <a:xfrm>
            <a:off x="4182252" y="2244444"/>
            <a:ext cx="6207452" cy="2308324"/>
          </a:xfrm>
          <a:prstGeom prst="rect">
            <a:avLst/>
          </a:prstGeom>
        </p:spPr>
        <p:txBody>
          <a:bodyPr wrap="square">
            <a:spAutoFit/>
          </a:bodyPr>
          <a:lstStyle/>
          <a:p>
            <a:pPr marL="4572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Defines </a:t>
            </a:r>
            <a:r>
              <a:rPr lang="en-US" sz="2400" dirty="0" smtClean="0">
                <a:latin typeface="Book Antiqua" panose="02040602050305030304" pitchFamily="18" charset="0"/>
                <a:ea typeface="Times New Roman" panose="02020603050405020304" pitchFamily="18" charset="0"/>
              </a:rPr>
              <a:t>Structure</a:t>
            </a:r>
            <a:r>
              <a:rPr lang="en-US" sz="2400" dirty="0" smtClean="0">
                <a:latin typeface="Times New Roman" panose="02020603050405020304" pitchFamily="18" charset="0"/>
                <a:ea typeface="Times New Roman" panose="02020603050405020304" pitchFamily="18" charset="0"/>
              </a:rPr>
              <a:t/>
            </a:r>
            <a:br>
              <a:rPr lang="en-US" sz="2400" dirty="0" smtClean="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dirty="0" smtClean="0">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Achieves </a:t>
            </a:r>
            <a:r>
              <a:rPr lang="en-US" sz="2400" dirty="0" smtClean="0">
                <a:latin typeface="Book Antiqua" panose="02040602050305030304" pitchFamily="18" charset="0"/>
                <a:ea typeface="Times New Roman" panose="02020603050405020304" pitchFamily="18" charset="0"/>
              </a:rPr>
              <a:t>Stability</a:t>
            </a:r>
            <a:r>
              <a:rPr lang="en-US" sz="2400" dirty="0" smtClean="0">
                <a:latin typeface="Times New Roman" panose="02020603050405020304" pitchFamily="18" charset="0"/>
                <a:ea typeface="Times New Roman" panose="02020603050405020304" pitchFamily="18" charset="0"/>
              </a:rPr>
              <a:t/>
            </a:r>
            <a:br>
              <a:rPr lang="en-US" sz="2400" dirty="0" smtClean="0">
                <a:latin typeface="Times New Roman" panose="02020603050405020304" pitchFamily="18" charset="0"/>
                <a:ea typeface="Times New Roman" panose="02020603050405020304" pitchFamily="18" charset="0"/>
              </a:rPr>
            </a:br>
            <a:r>
              <a:rPr lang="en-US" sz="2400" dirty="0" smtClean="0">
                <a:latin typeface="Times New Roman" panose="02020603050405020304" pitchFamily="18" charset="0"/>
                <a:ea typeface="Times New Roman" panose="02020603050405020304" pitchFamily="18" charset="0"/>
              </a:rPr>
              <a:t>	    </a:t>
            </a:r>
            <a:r>
              <a:rPr lang="en-US" sz="2400" dirty="0" smtClean="0">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Provides </a:t>
            </a:r>
            <a:r>
              <a:rPr lang="en-US" sz="2400" dirty="0" smtClean="0">
                <a:latin typeface="Book Antiqua" panose="02040602050305030304" pitchFamily="18" charset="0"/>
                <a:ea typeface="Times New Roman" panose="02020603050405020304" pitchFamily="18" charset="0"/>
              </a:rPr>
              <a:t>Baselines</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smtClean="0">
                <a:latin typeface="Times New Roman" panose="02020603050405020304" pitchFamily="18" charset="0"/>
                <a:ea typeface="Times New Roman" panose="02020603050405020304" pitchFamily="18" charset="0"/>
              </a:rPr>
              <a:t>	    </a:t>
            </a:r>
            <a:r>
              <a:rPr lang="en-US" sz="2400" dirty="0" smtClean="0">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Establishes Knowledge of </a:t>
            </a:r>
            <a:r>
              <a:rPr lang="en-US" sz="2400" dirty="0" smtClean="0">
                <a:latin typeface="Book Antiqua" panose="02040602050305030304" pitchFamily="18" charset="0"/>
                <a:ea typeface="Times New Roman" panose="02020603050405020304" pitchFamily="18" charset="0"/>
              </a:rPr>
              <a:t>Power</a:t>
            </a:r>
            <a:endParaRPr lang="en-US" sz="2400" dirty="0">
              <a:latin typeface="Times New Roman" panose="02020603050405020304" pitchFamily="18" charset="0"/>
              <a:ea typeface="Times New Roman" panose="02020603050405020304" pitchFamily="18" charset="0"/>
            </a:endParaRPr>
          </a:p>
        </p:txBody>
      </p:sp>
      <p:pic>
        <p:nvPicPr>
          <p:cNvPr id="16386" name="Picture 2" descr="http://thumbs.dreamstime.com/x/conflict-word-cloud-29662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88" y="2156190"/>
            <a:ext cx="38100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0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277" y="832438"/>
            <a:ext cx="5357557" cy="954107"/>
          </a:xfrm>
          <a:prstGeom prst="rect">
            <a:avLst/>
          </a:prstGeom>
        </p:spPr>
        <p:txBody>
          <a:bodyPr wrap="none">
            <a:spAutoFit/>
          </a:bodyPr>
          <a:lstStyle/>
          <a:p>
            <a:r>
              <a:rPr lang="en-US" sz="2800" b="1" dirty="0">
                <a:latin typeface="Book Antiqua" panose="02040602050305030304" pitchFamily="18" charset="0"/>
                <a:ea typeface="Times New Roman" panose="02020603050405020304" pitchFamily="18" charset="0"/>
              </a:rPr>
              <a:t>Reciprocal Nature – </a:t>
            </a:r>
            <a:endParaRPr lang="en-US" sz="2800" b="1" dirty="0" smtClean="0">
              <a:latin typeface="Book Antiqua" panose="02040602050305030304" pitchFamily="18" charset="0"/>
              <a:ea typeface="Times New Roman" panose="02020603050405020304" pitchFamily="18" charset="0"/>
            </a:endParaRPr>
          </a:p>
          <a:p>
            <a:r>
              <a:rPr lang="en-US" sz="2800" b="1" dirty="0" smtClean="0">
                <a:latin typeface="Book Antiqua" panose="02040602050305030304" pitchFamily="18" charset="0"/>
                <a:ea typeface="Times New Roman" panose="02020603050405020304" pitchFamily="18" charset="0"/>
              </a:rPr>
              <a:t>the </a:t>
            </a:r>
            <a:r>
              <a:rPr lang="en-US" sz="2800" b="1" dirty="0">
                <a:latin typeface="Book Antiqua" panose="02040602050305030304" pitchFamily="18" charset="0"/>
                <a:ea typeface="Times New Roman" panose="02020603050405020304" pitchFamily="18" charset="0"/>
              </a:rPr>
              <a:t>Functions of Social Conflict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64972" y="2244444"/>
            <a:ext cx="2804026" cy="1015663"/>
          </a:xfrm>
          <a:prstGeom prst="rect">
            <a:avLst/>
          </a:prstGeom>
        </p:spPr>
        <p:txBody>
          <a:bodyPr wrap="square">
            <a:spAutoFit/>
          </a:bodyPr>
          <a:lstStyle/>
          <a:p>
            <a:r>
              <a:rPr lang="en-US" sz="2000" b="1" dirty="0">
                <a:latin typeface="Book Antiqua" panose="02040602050305030304" pitchFamily="18" charset="0"/>
                <a:ea typeface="Times New Roman" panose="02020603050405020304" pitchFamily="18" charset="0"/>
                <a:cs typeface="Times New Roman" panose="02020603050405020304" pitchFamily="18" charset="0"/>
              </a:rPr>
              <a:t>• Hostility as Helpful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Binding </a:t>
            </a:r>
            <a:endParaRPr lang="en-US" sz="2000" b="1" dirty="0" smtClean="0">
              <a:latin typeface="Book Antiqua" panose="02040602050305030304" pitchFamily="18" charset="0"/>
              <a:ea typeface="Times New Roman" panose="02020603050405020304" pitchFamily="18" charset="0"/>
              <a:cs typeface="Times New Roman" panose="02020603050405020304" pitchFamily="18" charset="0"/>
            </a:endParaRPr>
          </a:p>
          <a:p>
            <a:r>
              <a:rPr lang="en-US" sz="2000" b="1"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000" b="1" dirty="0">
                <a:latin typeface="Book Antiqua" panose="02040602050305030304" pitchFamily="18" charset="0"/>
                <a:ea typeface="Times New Roman" panose="02020603050405020304" pitchFamily="18" charset="0"/>
                <a:cs typeface="Times New Roman" panose="02020603050405020304" pitchFamily="18" charset="0"/>
              </a:rPr>
              <a:t>Group Preserving</a:t>
            </a:r>
            <a:endParaRPr lang="en-US" sz="2000" dirty="0"/>
          </a:p>
        </p:txBody>
      </p:sp>
      <p:sp>
        <p:nvSpPr>
          <p:cNvPr id="6" name="Rectangle 5"/>
          <p:cNvSpPr/>
          <p:nvPr/>
        </p:nvSpPr>
        <p:spPr>
          <a:xfrm>
            <a:off x="4042419" y="2244444"/>
            <a:ext cx="6586330" cy="3477875"/>
          </a:xfrm>
          <a:prstGeom prst="rect">
            <a:avLst/>
          </a:prstGeom>
        </p:spPr>
        <p:txBody>
          <a:bodyPr wrap="square">
            <a:spAutoFit/>
          </a:bodyPr>
          <a:lstStyle/>
          <a:p>
            <a:pPr marL="4572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Creates Associations &amp; Coalitions</a:t>
            </a:r>
            <a:endParaRPr lang="en-US" sz="2400" dirty="0">
              <a:latin typeface="Times New Roman" panose="02020603050405020304" pitchFamily="18" charset="0"/>
              <a:ea typeface="Times New Roman" panose="02020603050405020304" pitchFamily="18" charset="0"/>
            </a:endParaRPr>
          </a:p>
          <a:p>
            <a:pPr marL="4572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Combines Antagonists against an Other</a:t>
            </a:r>
            <a:endParaRPr lang="en-US" sz="24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600" dirty="0">
                <a:latin typeface="Book Antiqua" panose="02040602050305030304" pitchFamily="18" charset="0"/>
                <a:ea typeface="Times New Roman" panose="02020603050405020304" pitchFamily="18" charset="0"/>
              </a:rPr>
              <a:t> </a:t>
            </a:r>
            <a:r>
              <a:rPr lang="en-US" sz="1600" i="1" dirty="0" smtClean="0">
                <a:latin typeface="Book Antiqua" panose="02040602050305030304" pitchFamily="18" charset="0"/>
                <a:ea typeface="Times New Roman" panose="02020603050405020304" pitchFamily="18" charset="0"/>
              </a:rPr>
              <a:t>“</a:t>
            </a:r>
            <a:r>
              <a:rPr lang="en-US" sz="1600" i="1" dirty="0">
                <a:latin typeface="Book Antiqua" panose="02040602050305030304" pitchFamily="18" charset="0"/>
                <a:ea typeface="Times New Roman" panose="02020603050405020304" pitchFamily="18" charset="0"/>
              </a:rPr>
              <a:t>An enemy of my enemy is my friend</a:t>
            </a:r>
            <a:r>
              <a:rPr lang="en-US" sz="1600" i="1" dirty="0" smtClean="0">
                <a:latin typeface="Book Antiqua" panose="02040602050305030304" pitchFamily="18" charset="0"/>
                <a:ea typeface="Times New Roman" panose="02020603050405020304" pitchFamily="18" charset="0"/>
              </a:rPr>
              <a:t>.”</a:t>
            </a:r>
            <a:br>
              <a:rPr lang="en-US" sz="1600" i="1" dirty="0" smtClean="0">
                <a:latin typeface="Book Antiqua" panose="02040602050305030304" pitchFamily="18" charset="0"/>
                <a:ea typeface="Times New Roman" panose="02020603050405020304" pitchFamily="18" charset="0"/>
              </a:rPr>
            </a:br>
            <a:r>
              <a:rPr lang="en-US" sz="1600" i="1" dirty="0">
                <a:latin typeface="Book Antiqua" panose="02040602050305030304" pitchFamily="18" charset="0"/>
                <a:ea typeface="Times New Roman" panose="02020603050405020304" pitchFamily="18" charset="0"/>
              </a:rPr>
              <a:t/>
            </a:r>
            <a:br>
              <a:rPr lang="en-US" sz="1600" i="1" dirty="0">
                <a:latin typeface="Book Antiqua" panose="02040602050305030304" pitchFamily="18" charset="0"/>
                <a:ea typeface="Times New Roman" panose="02020603050405020304" pitchFamily="18" charset="0"/>
              </a:rPr>
            </a:br>
            <a:r>
              <a:rPr lang="en-US" sz="1600" i="1" dirty="0">
                <a:latin typeface="Book Antiqua" panose="02040602050305030304" pitchFamily="18" charset="0"/>
                <a:ea typeface="Times New Roman" panose="02020603050405020304" pitchFamily="18" charset="0"/>
              </a:rPr>
              <a:t> </a:t>
            </a:r>
            <a:r>
              <a:rPr lang="en-US" sz="1600" i="1" dirty="0" smtClean="0">
                <a:latin typeface="Book Antiqua" panose="02040602050305030304" pitchFamily="18" charset="0"/>
                <a:ea typeface="Times New Roman" panose="02020603050405020304" pitchFamily="18" charset="0"/>
              </a:rPr>
              <a:t>“</a:t>
            </a:r>
            <a:r>
              <a:rPr lang="en-US" sz="1600" i="1" dirty="0">
                <a:latin typeface="Book Antiqua" panose="02040602050305030304" pitchFamily="18" charset="0"/>
                <a:ea typeface="Times New Roman" panose="02020603050405020304" pitchFamily="18" charset="0"/>
              </a:rPr>
              <a:t>If Hitler invaded hell I would make at least a favorable  </a:t>
            </a:r>
            <a:br>
              <a:rPr lang="en-US" sz="1600" i="1" dirty="0">
                <a:latin typeface="Book Antiqua" panose="02040602050305030304" pitchFamily="18" charset="0"/>
                <a:ea typeface="Times New Roman" panose="02020603050405020304" pitchFamily="18" charset="0"/>
              </a:rPr>
            </a:br>
            <a:r>
              <a:rPr lang="en-US" sz="1600" i="1" dirty="0">
                <a:latin typeface="Book Antiqua" panose="02040602050305030304" pitchFamily="18" charset="0"/>
                <a:ea typeface="Times New Roman" panose="02020603050405020304" pitchFamily="18" charset="0"/>
              </a:rPr>
              <a:t>    reference to the devil in the House of Commons</a:t>
            </a:r>
            <a:r>
              <a:rPr lang="en-US" sz="1600" i="1" dirty="0" smtClean="0">
                <a:latin typeface="Book Antiqua" panose="02040602050305030304" pitchFamily="18" charset="0"/>
                <a:ea typeface="Times New Roman" panose="02020603050405020304" pitchFamily="18" charset="0"/>
              </a:rPr>
              <a:t>.”</a:t>
            </a:r>
            <a:r>
              <a:rPr lang="en-US" sz="1400" dirty="0">
                <a:latin typeface="Book Antiqua" panose="02040602050305030304" pitchFamily="18" charset="0"/>
                <a:ea typeface="Times New Roman" panose="02020603050405020304" pitchFamily="18" charset="0"/>
              </a:rPr>
              <a:t/>
            </a:r>
            <a:br>
              <a:rPr lang="en-US" sz="1400" dirty="0">
                <a:latin typeface="Book Antiqua" panose="02040602050305030304" pitchFamily="18" charset="0"/>
                <a:ea typeface="Times New Roman" panose="02020603050405020304" pitchFamily="18" charset="0"/>
              </a:rPr>
            </a:br>
            <a:endParaRPr lang="en-US" sz="1200" dirty="0">
              <a:latin typeface="Times New Roman" panose="02020603050405020304" pitchFamily="18" charset="0"/>
              <a:ea typeface="Times New Roman" panose="02020603050405020304" pitchFamily="18" charset="0"/>
            </a:endParaRPr>
          </a:p>
          <a:p>
            <a:pPr marL="4572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Produces Enemies</a:t>
            </a:r>
            <a:endParaRPr lang="en-US" sz="2400" dirty="0">
              <a:latin typeface="Times New Roman" panose="02020603050405020304" pitchFamily="18" charset="0"/>
              <a:ea typeface="Times New Roman" panose="02020603050405020304" pitchFamily="18" charset="0"/>
            </a:endParaRPr>
          </a:p>
          <a:p>
            <a:pPr marL="457200" marR="0">
              <a:lnSpc>
                <a:spcPct val="150000"/>
              </a:lnSpc>
              <a:spcBef>
                <a:spcPts val="0"/>
              </a:spcBef>
              <a:spcAft>
                <a:spcPts val="0"/>
              </a:spcAft>
            </a:pPr>
            <a:r>
              <a:rPr lang="en-US" sz="2400" dirty="0">
                <a:latin typeface="Book Antiqua" panose="02040602050305030304" pitchFamily="18" charset="0"/>
                <a:ea typeface="Times New Roman" panose="02020603050405020304" pitchFamily="18" charset="0"/>
              </a:rPr>
              <a:t>• Produces Unity in the Other</a:t>
            </a:r>
            <a:endParaRPr lang="en-US" sz="24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261107" y="2790092"/>
            <a:ext cx="1610195" cy="1512277"/>
          </a:xfrm>
          <a:prstGeom prst="rect">
            <a:avLst/>
          </a:prstGeom>
        </p:spPr>
      </p:pic>
      <p:pic>
        <p:nvPicPr>
          <p:cNvPr id="5" name="Picture 4"/>
          <p:cNvPicPr>
            <a:picLocks noChangeAspect="1"/>
          </p:cNvPicPr>
          <p:nvPr/>
        </p:nvPicPr>
        <p:blipFill>
          <a:blip r:embed="rId3"/>
          <a:stretch>
            <a:fillRect/>
          </a:stretch>
        </p:blipFill>
        <p:spPr>
          <a:xfrm>
            <a:off x="2736470" y="3481238"/>
            <a:ext cx="1432527" cy="1723808"/>
          </a:xfrm>
          <a:prstGeom prst="rect">
            <a:avLst/>
          </a:prstGeom>
        </p:spPr>
      </p:pic>
    </p:spTree>
    <p:extLst>
      <p:ext uri="{BB962C8B-B14F-4D97-AF65-F5344CB8AC3E}">
        <p14:creationId xmlns:p14="http://schemas.microsoft.com/office/powerpoint/2010/main" val="290403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musingsofernie.files.wordpress.com/2014/07/relig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046" y="359561"/>
            <a:ext cx="2812017" cy="283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10472" y="3213262"/>
            <a:ext cx="5287617" cy="2868478"/>
          </a:xfrm>
          <a:prstGeom prst="rect">
            <a:avLst/>
          </a:prstGeom>
        </p:spPr>
        <p:txBody>
          <a:bodyPr wrap="square">
            <a:spAutoFit/>
          </a:bodyPr>
          <a:lstStyle/>
          <a:p>
            <a:pPr marL="457200" marR="0">
              <a:lnSpc>
                <a:spcPct val="110000"/>
              </a:lnSpc>
              <a:spcBef>
                <a:spcPts val="0"/>
              </a:spcBef>
              <a:spcAft>
                <a:spcPts val="0"/>
              </a:spcAft>
            </a:pPr>
            <a:r>
              <a:rPr lang="en-US" sz="2400" dirty="0" smtClean="0">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Degree: Small or Great</a:t>
            </a:r>
            <a:endParaRPr lang="en-US" sz="24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400" dirty="0">
                <a:latin typeface="Book Antiqua" panose="02040602050305030304" pitchFamily="18" charset="0"/>
                <a:ea typeface="Times New Roman" panose="02020603050405020304" pitchFamily="18" charset="0"/>
              </a:rPr>
              <a:t>• Degree: Peripheral or Central</a:t>
            </a:r>
            <a:endParaRPr lang="en-US" sz="24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400" dirty="0">
                <a:latin typeface="Book Antiqua" panose="02040602050305030304" pitchFamily="18" charset="0"/>
                <a:ea typeface="Times New Roman" panose="02020603050405020304" pitchFamily="18" charset="0"/>
              </a:rPr>
              <a:t>• Degree: Rational or Emotional</a:t>
            </a:r>
            <a:endParaRPr lang="en-US" sz="24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400" dirty="0">
                <a:latin typeface="Book Antiqua" panose="02040602050305030304" pitchFamily="18" charset="0"/>
                <a:ea typeface="Times New Roman" panose="02020603050405020304" pitchFamily="18" charset="0"/>
              </a:rPr>
              <a:t>• Real or Perceived Difference</a:t>
            </a:r>
            <a:endParaRPr lang="en-US" sz="24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400" dirty="0">
                <a:latin typeface="Book Antiqua" panose="02040602050305030304" pitchFamily="18" charset="0"/>
                <a:ea typeface="Times New Roman" panose="02020603050405020304" pitchFamily="18" charset="0"/>
              </a:rPr>
              <a:t>   </a:t>
            </a:r>
            <a:r>
              <a:rPr lang="en-US" sz="2000" dirty="0">
                <a:latin typeface="Book Antiqua" panose="02040602050305030304" pitchFamily="18" charset="0"/>
                <a:ea typeface="Times New Roman" panose="02020603050405020304" pitchFamily="18" charset="0"/>
              </a:rPr>
              <a:t>(Absolute or Relative)</a:t>
            </a:r>
            <a:endParaRPr lang="en-US" sz="20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400" dirty="0">
                <a:latin typeface="Book Antiqua" panose="02040602050305030304" pitchFamily="18" charset="0"/>
                <a:ea typeface="Times New Roman" panose="02020603050405020304" pitchFamily="18" charset="0"/>
              </a:rPr>
              <a:t>• Procedure or Purpose</a:t>
            </a:r>
            <a:endParaRPr lang="en-US" sz="2400" dirty="0">
              <a:latin typeface="Times New Roman" panose="02020603050405020304" pitchFamily="18" charset="0"/>
              <a:ea typeface="Times New Roman" panose="02020603050405020304" pitchFamily="18" charset="0"/>
            </a:endParaRPr>
          </a:p>
          <a:p>
            <a:pPr marL="457200" marR="0">
              <a:lnSpc>
                <a:spcPct val="110000"/>
              </a:lnSpc>
              <a:spcBef>
                <a:spcPts val="0"/>
              </a:spcBef>
              <a:spcAft>
                <a:spcPts val="0"/>
              </a:spcAft>
            </a:pPr>
            <a:r>
              <a:rPr lang="en-US" sz="2000" dirty="0">
                <a:latin typeface="Book Antiqua" panose="02040602050305030304" pitchFamily="18" charset="0"/>
                <a:ea typeface="Times New Roman" panose="02020603050405020304" pitchFamily="18" charset="0"/>
              </a:rPr>
              <a:t>    (Process or Goal)</a:t>
            </a:r>
            <a:endParaRPr lang="en-US" sz="2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47732" y="698943"/>
            <a:ext cx="3486852" cy="1077218"/>
          </a:xfrm>
          <a:prstGeom prst="rect">
            <a:avLst/>
          </a:prstGeom>
        </p:spPr>
        <p:txBody>
          <a:bodyPr wrap="none">
            <a:spAutoFit/>
          </a:bodyPr>
          <a:lstStyle/>
          <a:p>
            <a:r>
              <a:rPr lang="en-US" sz="3200" b="1" dirty="0">
                <a:latin typeface="Book Antiqua" panose="02040602050305030304" pitchFamily="18" charset="0"/>
                <a:ea typeface="Times New Roman" panose="02020603050405020304" pitchFamily="18" charset="0"/>
                <a:cs typeface="Times New Roman" panose="02020603050405020304" pitchFamily="18" charset="0"/>
              </a:rPr>
              <a:t>What’s at Issue </a:t>
            </a:r>
            <a:r>
              <a:rPr lang="en-US" sz="3200" b="1" dirty="0" smtClean="0">
                <a:latin typeface="Book Antiqua" panose="02040602050305030304" pitchFamily="18" charset="0"/>
                <a:ea typeface="Times New Roman" panose="02020603050405020304" pitchFamily="18" charset="0"/>
                <a:cs typeface="Times New Roman" panose="02020603050405020304" pitchFamily="18" charset="0"/>
              </a:rPr>
              <a:t/>
            </a:r>
            <a:br>
              <a:rPr lang="en-US" sz="3200" b="1" dirty="0" smtClean="0">
                <a:latin typeface="Book Antiqua" panose="02040602050305030304" pitchFamily="18" charset="0"/>
                <a:ea typeface="Times New Roman" panose="02020603050405020304" pitchFamily="18" charset="0"/>
                <a:cs typeface="Times New Roman" panose="02020603050405020304" pitchFamily="18" charset="0"/>
              </a:rPr>
            </a:br>
            <a:r>
              <a:rPr lang="en-US" sz="3200" b="1" dirty="0" smtClean="0">
                <a:latin typeface="Book Antiqua" panose="02040602050305030304" pitchFamily="18" charset="0"/>
                <a:ea typeface="Times New Roman" panose="02020603050405020304" pitchFamily="18" charset="0"/>
                <a:cs typeface="Times New Roman" panose="02020603050405020304" pitchFamily="18" charset="0"/>
              </a:rPr>
              <a:t>in the Conflict</a:t>
            </a:r>
            <a:r>
              <a:rPr lang="en-US" sz="3200" b="1" dirty="0">
                <a:latin typeface="Book Antiqua" panose="02040602050305030304" pitchFamily="18" charset="0"/>
                <a:ea typeface="Times New Roman" panose="02020603050405020304" pitchFamily="18" charset="0"/>
                <a:cs typeface="Times New Roman" panose="02020603050405020304" pitchFamily="18" charset="0"/>
              </a:rPr>
              <a:t>…?</a:t>
            </a:r>
            <a:endParaRPr lang="en-US" sz="3200" dirty="0"/>
          </a:p>
        </p:txBody>
      </p:sp>
      <p:sp>
        <p:nvSpPr>
          <p:cNvPr id="4" name="Rectangle 3"/>
          <p:cNvSpPr/>
          <p:nvPr/>
        </p:nvSpPr>
        <p:spPr>
          <a:xfrm>
            <a:off x="1815548" y="2289854"/>
            <a:ext cx="4121426" cy="2529923"/>
          </a:xfrm>
          <a:prstGeom prst="rect">
            <a:avLst/>
          </a:prstGeom>
        </p:spPr>
        <p:txBody>
          <a:bodyPr wrap="square">
            <a:spAutoFit/>
          </a:bodyPr>
          <a:lstStyle/>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Differences in:</a:t>
            </a:r>
            <a:endParaRPr lang="en-US" sz="2400" dirty="0">
              <a:solidFill>
                <a:prstClr val="black"/>
              </a:solidFill>
              <a:latin typeface="Times New Roman" panose="02020603050405020304" pitchFamily="18" charset="0"/>
              <a:ea typeface="Times New Roman" panose="02020603050405020304" pitchFamily="18" charset="0"/>
            </a:endParaRPr>
          </a:p>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 Material Goods</a:t>
            </a:r>
            <a:endParaRPr lang="en-US" sz="2400" dirty="0">
              <a:solidFill>
                <a:prstClr val="black"/>
              </a:solidFill>
              <a:latin typeface="Times New Roman" panose="02020603050405020304" pitchFamily="18" charset="0"/>
              <a:ea typeface="Times New Roman" panose="02020603050405020304" pitchFamily="18" charset="0"/>
            </a:endParaRPr>
          </a:p>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 Social Services</a:t>
            </a:r>
            <a:endParaRPr lang="en-US" sz="2400" dirty="0">
              <a:solidFill>
                <a:prstClr val="black"/>
              </a:solidFill>
              <a:latin typeface="Times New Roman" panose="02020603050405020304" pitchFamily="18" charset="0"/>
              <a:ea typeface="Times New Roman" panose="02020603050405020304" pitchFamily="18" charset="0"/>
            </a:endParaRPr>
          </a:p>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 Cultural Values</a:t>
            </a:r>
            <a:endParaRPr lang="en-US" sz="2400" dirty="0">
              <a:solidFill>
                <a:prstClr val="black"/>
              </a:solidFill>
              <a:latin typeface="Times New Roman" panose="02020603050405020304" pitchFamily="18" charset="0"/>
              <a:ea typeface="Times New Roman" panose="02020603050405020304" pitchFamily="18" charset="0"/>
            </a:endParaRPr>
          </a:p>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 Social Esteem</a:t>
            </a:r>
            <a:endParaRPr lang="en-US" sz="2400" dirty="0">
              <a:solidFill>
                <a:prstClr val="black"/>
              </a:solidFill>
              <a:latin typeface="Times New Roman" panose="02020603050405020304" pitchFamily="18" charset="0"/>
              <a:ea typeface="Times New Roman" panose="02020603050405020304" pitchFamily="18" charset="0"/>
            </a:endParaRPr>
          </a:p>
          <a:p>
            <a:pPr marL="457200" lvl="0">
              <a:lnSpc>
                <a:spcPct val="110000"/>
              </a:lnSpc>
            </a:pPr>
            <a:r>
              <a:rPr lang="en-US" sz="2400" dirty="0">
                <a:solidFill>
                  <a:prstClr val="black"/>
                </a:solidFill>
                <a:latin typeface="Book Antiqua" panose="02040602050305030304" pitchFamily="18" charset="0"/>
                <a:ea typeface="Times New Roman" panose="02020603050405020304" pitchFamily="18" charset="0"/>
              </a:rPr>
              <a:t>	• Political Power</a:t>
            </a:r>
            <a:endParaRPr lang="en-US" sz="2400" dirty="0">
              <a:solidFill>
                <a:prstClr val="black"/>
              </a:solidFill>
              <a:latin typeface="Times New Roman" panose="02020603050405020304" pitchFamily="18" charset="0"/>
              <a:ea typeface="Times New Roman" panose="02020603050405020304" pitchFamily="18" charset="0"/>
            </a:endParaRPr>
          </a:p>
        </p:txBody>
      </p:sp>
      <p:pic>
        <p:nvPicPr>
          <p:cNvPr id="19462" name="Picture 6" descr="http://ecx.images-amazon.com/images/I/41h9b%2BYMawL._SX32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04" y="2943808"/>
            <a:ext cx="2037454" cy="313793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www.unclaimedmoney.com/news/wp-content/uploads/2012/07/Rhode-Islands-Unclaimed-Money-Proble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508" y="4801381"/>
            <a:ext cx="1817076" cy="1726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084592" y="861642"/>
            <a:ext cx="2817108" cy="1803517"/>
          </a:xfrm>
          <a:prstGeom prst="rect">
            <a:avLst/>
          </a:prstGeom>
        </p:spPr>
      </p:pic>
    </p:spTree>
    <p:extLst>
      <p:ext uri="{BB962C8B-B14F-4D97-AF65-F5344CB8AC3E}">
        <p14:creationId xmlns:p14="http://schemas.microsoft.com/office/powerpoint/2010/main" val="399991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901825" y="381000"/>
          <a:ext cx="8388350" cy="6096000"/>
        </p:xfrm>
        <a:graphic>
          <a:graphicData uri="http://schemas.openxmlformats.org/presentationml/2006/ole">
            <mc:AlternateContent xmlns:mc="http://schemas.openxmlformats.org/markup-compatibility/2006">
              <mc:Choice xmlns:v="urn:schemas-microsoft-com:vml" Requires="v">
                <p:oleObj spid="_x0000_s3134" name="Document" r:id="rId3" imgW="8387758" imgH="6095466" progId="Word.Document.8">
                  <p:embed/>
                </p:oleObj>
              </mc:Choice>
              <mc:Fallback>
                <p:oleObj name="Document" r:id="rId3" imgW="8387758" imgH="6095466" progId="Word.Document.8">
                  <p:embed/>
                  <p:pic>
                    <p:nvPicPr>
                      <p:cNvPr id="3" name="Object 2"/>
                      <p:cNvPicPr/>
                      <p:nvPr/>
                    </p:nvPicPr>
                    <p:blipFill>
                      <a:blip r:embed="rId4"/>
                      <a:stretch>
                        <a:fillRect/>
                      </a:stretch>
                    </p:blipFill>
                    <p:spPr>
                      <a:xfrm>
                        <a:off x="1901825" y="381000"/>
                        <a:ext cx="8388350" cy="6096000"/>
                      </a:xfrm>
                      <a:prstGeom prst="rect">
                        <a:avLst/>
                      </a:prstGeom>
                    </p:spPr>
                  </p:pic>
                </p:oleObj>
              </mc:Fallback>
            </mc:AlternateContent>
          </a:graphicData>
        </a:graphic>
      </p:graphicFrame>
    </p:spTree>
    <p:extLst>
      <p:ext uri="{BB962C8B-B14F-4D97-AF65-F5344CB8AC3E}">
        <p14:creationId xmlns:p14="http://schemas.microsoft.com/office/powerpoint/2010/main" val="90993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1321" y="3065909"/>
            <a:ext cx="5489638" cy="2634492"/>
          </a:xfrm>
          <a:prstGeom prst="rect">
            <a:avLst/>
          </a:prstGeom>
        </p:spPr>
      </p:pic>
      <p:pic>
        <p:nvPicPr>
          <p:cNvPr id="10" name="Picture 9"/>
          <p:cNvPicPr>
            <a:picLocks noChangeAspect="1"/>
          </p:cNvPicPr>
          <p:nvPr/>
        </p:nvPicPr>
        <p:blipFill>
          <a:blip r:embed="rId3"/>
          <a:stretch>
            <a:fillRect/>
          </a:stretch>
        </p:blipFill>
        <p:spPr>
          <a:xfrm>
            <a:off x="6584710" y="3745455"/>
            <a:ext cx="5489638" cy="2680133"/>
          </a:xfrm>
          <a:prstGeom prst="rect">
            <a:avLst/>
          </a:prstGeom>
        </p:spPr>
      </p:pic>
      <p:pic>
        <p:nvPicPr>
          <p:cNvPr id="11" name="Picture 10"/>
          <p:cNvPicPr>
            <a:picLocks noChangeAspect="1"/>
          </p:cNvPicPr>
          <p:nvPr/>
        </p:nvPicPr>
        <p:blipFill>
          <a:blip r:embed="rId4"/>
          <a:stretch>
            <a:fillRect/>
          </a:stretch>
        </p:blipFill>
        <p:spPr>
          <a:xfrm>
            <a:off x="3641111" y="3343200"/>
            <a:ext cx="5489638" cy="283988"/>
          </a:xfrm>
          <a:prstGeom prst="rect">
            <a:avLst/>
          </a:prstGeom>
        </p:spPr>
      </p:pic>
      <p:pic>
        <p:nvPicPr>
          <p:cNvPr id="13" name="Picture 12"/>
          <p:cNvPicPr>
            <a:picLocks noChangeAspect="1"/>
          </p:cNvPicPr>
          <p:nvPr/>
        </p:nvPicPr>
        <p:blipFill>
          <a:blip r:embed="rId5"/>
          <a:stretch>
            <a:fillRect/>
          </a:stretch>
        </p:blipFill>
        <p:spPr>
          <a:xfrm>
            <a:off x="1997377" y="870786"/>
            <a:ext cx="8685494" cy="1961738"/>
          </a:xfrm>
          <a:prstGeom prst="rect">
            <a:avLst/>
          </a:prstGeom>
        </p:spPr>
      </p:pic>
    </p:spTree>
    <p:extLst>
      <p:ext uri="{BB962C8B-B14F-4D97-AF65-F5344CB8AC3E}">
        <p14:creationId xmlns:p14="http://schemas.microsoft.com/office/powerpoint/2010/main" val="11670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4798" y="1139687"/>
            <a:ext cx="9926877" cy="4267199"/>
          </a:xfrm>
          <a:prstGeom prst="rect">
            <a:avLst/>
          </a:prstGeom>
        </p:spPr>
      </p:pic>
    </p:spTree>
    <p:extLst>
      <p:ext uri="{BB962C8B-B14F-4D97-AF65-F5344CB8AC3E}">
        <p14:creationId xmlns:p14="http://schemas.microsoft.com/office/powerpoint/2010/main" val="3729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6852" y="1166194"/>
            <a:ext cx="7569818" cy="4754220"/>
          </a:xfrm>
          <a:prstGeom prst="rect">
            <a:avLst/>
          </a:prstGeom>
        </p:spPr>
      </p:pic>
    </p:spTree>
    <p:extLst>
      <p:ext uri="{BB962C8B-B14F-4D97-AF65-F5344CB8AC3E}">
        <p14:creationId xmlns:p14="http://schemas.microsoft.com/office/powerpoint/2010/main" val="346969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089" y="505562"/>
            <a:ext cx="6734572" cy="4357986"/>
          </a:xfrm>
          <a:prstGeom prst="rect">
            <a:avLst/>
          </a:prstGeom>
        </p:spPr>
      </p:pic>
      <p:pic>
        <p:nvPicPr>
          <p:cNvPr id="3" name="Picture 2"/>
          <p:cNvPicPr>
            <a:picLocks noChangeAspect="1"/>
          </p:cNvPicPr>
          <p:nvPr/>
        </p:nvPicPr>
        <p:blipFill>
          <a:blip r:embed="rId3"/>
          <a:stretch>
            <a:fillRect/>
          </a:stretch>
        </p:blipFill>
        <p:spPr>
          <a:xfrm>
            <a:off x="4134868" y="1948069"/>
            <a:ext cx="8057132" cy="4346713"/>
          </a:xfrm>
          <a:prstGeom prst="rect">
            <a:avLst/>
          </a:prstGeom>
        </p:spPr>
      </p:pic>
    </p:spTree>
    <p:extLst>
      <p:ext uri="{BB962C8B-B14F-4D97-AF65-F5344CB8AC3E}">
        <p14:creationId xmlns:p14="http://schemas.microsoft.com/office/powerpoint/2010/main" val="369768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sociology51-131204091736-phpapp02/95/sociology-5-1-30-638.jpg?cb=1386148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69" y="241213"/>
            <a:ext cx="8944708" cy="67155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8554" y="398107"/>
            <a:ext cx="2930770" cy="6463308"/>
          </a:xfrm>
          <a:prstGeom prst="rect">
            <a:avLst/>
          </a:prstGeom>
          <a:solidFill>
            <a:schemeClr val="bg1"/>
          </a:solidFill>
        </p:spPr>
        <p:txBody>
          <a:bodyPr wrap="square" rtlCol="0">
            <a:sp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i="1" dirty="0" smtClean="0"/>
              <a:t>EFFECTS OF GROUP SIZE</a:t>
            </a:r>
            <a:br>
              <a:rPr lang="en-US" sz="2800" i="1" dirty="0" smtClean="0"/>
            </a:br>
            <a:r>
              <a:rPr lang="en-US" sz="2800" i="1" dirty="0" smtClean="0"/>
              <a:t>ON THE NUMBER OF</a:t>
            </a:r>
            <a:br>
              <a:rPr lang="en-US" sz="2800" i="1" dirty="0" smtClean="0"/>
            </a:br>
            <a:r>
              <a:rPr lang="en-US" sz="2800" i="1" dirty="0" smtClean="0"/>
              <a:t>RELATIONSHIPS</a:t>
            </a:r>
            <a:endParaRPr lang="en-US" i="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3669324" y="5474677"/>
            <a:ext cx="5978769" cy="1430215"/>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681046" y="155302"/>
            <a:ext cx="5908431"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9272954" y="339968"/>
            <a:ext cx="375139" cy="522849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9400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5499" y="897948"/>
            <a:ext cx="8290942" cy="5066040"/>
          </a:xfrm>
          <a:prstGeom prst="rect">
            <a:avLst/>
          </a:prstGeom>
        </p:spPr>
      </p:pic>
    </p:spTree>
    <p:extLst>
      <p:ext uri="{BB962C8B-B14F-4D97-AF65-F5344CB8AC3E}">
        <p14:creationId xmlns:p14="http://schemas.microsoft.com/office/powerpoint/2010/main" val="428623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328" y="1582340"/>
            <a:ext cx="6096000" cy="4093428"/>
          </a:xfrm>
          <a:prstGeom prst="rect">
            <a:avLst/>
          </a:prstGeom>
        </p:spPr>
        <p:txBody>
          <a:bodyPr>
            <a:spAutoFit/>
          </a:bodyPr>
          <a:lstStyle/>
          <a:p>
            <a:r>
              <a:rPr lang="en-US" sz="2000" dirty="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Dyad</a:t>
            </a:r>
            <a:r>
              <a:rPr lang="en-US" sz="2000" dirty="0">
                <a:latin typeface="Times New Roman" panose="02020603050405020304" pitchFamily="18" charset="0"/>
                <a:ea typeface="Times New Roman" panose="02020603050405020304" pitchFamily="18" charset="0"/>
              </a:rPr>
              <a:t> – fragile, no supra-personal level</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Triad</a:t>
            </a:r>
            <a:r>
              <a:rPr lang="en-US" sz="2000" dirty="0">
                <a:latin typeface="Times New Roman" panose="02020603050405020304" pitchFamily="18" charset="0"/>
                <a:ea typeface="Times New Roman" panose="02020603050405020304" pitchFamily="18" charset="0"/>
              </a:rPr>
              <a:t> – first suggestions of social structure, the </a:t>
            </a:r>
            <a:r>
              <a:rPr lang="en-US" sz="2000" dirty="0" smtClean="0">
                <a:latin typeface="Times New Roman" panose="02020603050405020304" pitchFamily="18" charset="0"/>
                <a:ea typeface="Times New Roman" panose="02020603050405020304" pitchFamily="18" charset="0"/>
              </a:rPr>
              <a:t>supra-        </a:t>
            </a:r>
            <a:br>
              <a:rPr lang="en-US" sz="2000" dirty="0" smtClean="0">
                <a:latin typeface="Times New Roman" panose="02020603050405020304" pitchFamily="18" charset="0"/>
                <a:ea typeface="Times New Roman" panose="02020603050405020304" pitchFamily="18" charset="0"/>
              </a:rPr>
            </a:br>
            <a:r>
              <a:rPr lang="en-US" sz="2000" dirty="0" smtClean="0">
                <a:latin typeface="Times New Roman" panose="02020603050405020304" pitchFamily="18" charset="0"/>
                <a:ea typeface="Times New Roman" panose="02020603050405020304" pitchFamily="18" charset="0"/>
              </a:rPr>
              <a:t>                personal possibility </a:t>
            </a:r>
            <a:r>
              <a:rPr lang="en-US" sz="2000" dirty="0">
                <a:latin typeface="Times New Roman" panose="02020603050405020304" pitchFamily="18" charset="0"/>
                <a:ea typeface="Times New Roman" panose="02020603050405020304" pitchFamily="18" charset="0"/>
              </a:rPr>
              <a:t>of coalitions, combinations</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Quadrad</a:t>
            </a:r>
            <a:r>
              <a:rPr lang="en-US" sz="2000" dirty="0">
                <a:latin typeface="Times New Roman" panose="02020603050405020304" pitchFamily="18" charset="0"/>
                <a:ea typeface="Times New Roman" panose="02020603050405020304" pitchFamily="18" charset="0"/>
              </a:rPr>
              <a:t> – first real emergence of social structure</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 Small Group</a:t>
            </a:r>
            <a:r>
              <a:rPr lang="en-US" sz="2000" dirty="0">
                <a:latin typeface="Times New Roman" panose="02020603050405020304" pitchFamily="18" charset="0"/>
                <a:ea typeface="Times New Roman" panose="02020603050405020304" pitchFamily="18" charset="0"/>
              </a:rPr>
              <a:t> – </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 total involvement of the individual</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 personal valuation</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 intense, frequent interaction</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 highly personal</a:t>
            </a:r>
            <a:endParaRPr lang="en-US" sz="2000" dirty="0" smtClean="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 emotional, subjective</a:t>
            </a:r>
            <a:endParaRPr lang="en-US" sz="20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176540" y="766177"/>
            <a:ext cx="7043788" cy="523220"/>
          </a:xfrm>
          <a:prstGeom prst="rect">
            <a:avLst/>
          </a:prstGeom>
        </p:spPr>
        <p:txBody>
          <a:bodyPr wrap="none">
            <a:spAutoFit/>
          </a:bodyPr>
          <a:lstStyle/>
          <a:p>
            <a:pPr algn="ctr"/>
            <a:r>
              <a:rPr lang="en-US" sz="2800" b="1" dirty="0">
                <a:latin typeface="Times New Roman" panose="02020603050405020304" pitchFamily="18" charset="0"/>
                <a:ea typeface="Times New Roman" panose="02020603050405020304" pitchFamily="18" charset="0"/>
              </a:rPr>
              <a:t>Significance of Numbers for Social Structure</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010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6540" y="766177"/>
            <a:ext cx="7043788" cy="523220"/>
          </a:xfrm>
          <a:prstGeom prst="rect">
            <a:avLst/>
          </a:prstGeom>
        </p:spPr>
        <p:txBody>
          <a:bodyPr wrap="none">
            <a:spAutoFit/>
          </a:bodyPr>
          <a:lstStyle/>
          <a:p>
            <a:pPr algn="ctr"/>
            <a:r>
              <a:rPr lang="en-US" sz="2800" b="1" dirty="0">
                <a:latin typeface="Times New Roman" panose="02020603050405020304" pitchFamily="18" charset="0"/>
                <a:ea typeface="Times New Roman" panose="02020603050405020304" pitchFamily="18" charset="0"/>
              </a:rPr>
              <a:t>Significance of Numbers for Social Structure</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2544418" y="1964062"/>
            <a:ext cx="6877878" cy="3139321"/>
          </a:xfrm>
          <a:prstGeom prst="rect">
            <a:avLst/>
          </a:prstGeom>
        </p:spPr>
        <p:txBody>
          <a:bodyPr wrap="square">
            <a:spAutoFit/>
          </a:bodyPr>
          <a:lstStyle/>
          <a:p>
            <a:r>
              <a:rPr lang="en-US" sz="2200" b="1" dirty="0">
                <a:latin typeface="Times New Roman" panose="02020603050405020304" pitchFamily="18" charset="0"/>
                <a:ea typeface="Times New Roman" panose="02020603050405020304" pitchFamily="18" charset="0"/>
              </a:rPr>
              <a:t>• Large Group –</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greater social distance</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reduced intimacy</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greater freedom</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increase in delegation, formality, formal offices</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increase in inequality</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segmental involvement</a:t>
            </a:r>
            <a:endParaRPr lang="en-US" sz="2200" dirty="0" smtClean="0">
              <a:effectLst/>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	• greater resilience to internal conflict</a:t>
            </a:r>
            <a:endParaRPr lang="en-US" sz="2200" dirty="0" smtClean="0">
              <a:effectLst/>
              <a:latin typeface="Times New Roman" panose="02020603050405020304" pitchFamily="18" charset="0"/>
              <a:ea typeface="Times New Roman" panose="02020603050405020304" pitchFamily="18" charset="0"/>
            </a:endParaRPr>
          </a:p>
          <a:p>
            <a:r>
              <a:rPr lang="en-US" sz="2200" b="1"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 power alien and/or distant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254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541" y="718306"/>
            <a:ext cx="8688548" cy="5777230"/>
          </a:xfrm>
          <a:prstGeom prst="rect">
            <a:avLst/>
          </a:prstGeom>
        </p:spPr>
      </p:pic>
    </p:spTree>
    <p:extLst>
      <p:ext uri="{BB962C8B-B14F-4D97-AF65-F5344CB8AC3E}">
        <p14:creationId xmlns:p14="http://schemas.microsoft.com/office/powerpoint/2010/main" val="192658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bp.blogspot.com/-m5n6h5KRwpU/VWt57d-H9rI/AAAAAAAAAv4/fe79MnRKdwU/s1600/simmel-kracauer-and-benjamin-3-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3" y="418972"/>
            <a:ext cx="7853223" cy="589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85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96946117"/>
              </p:ext>
            </p:extLst>
          </p:nvPr>
        </p:nvGraphicFramePr>
        <p:xfrm>
          <a:off x="1614036" y="424070"/>
          <a:ext cx="8180488" cy="6321286"/>
        </p:xfrm>
        <a:graphic>
          <a:graphicData uri="http://schemas.openxmlformats.org/presentationml/2006/ole">
            <mc:AlternateContent xmlns:mc="http://schemas.openxmlformats.org/markup-compatibility/2006">
              <mc:Choice xmlns:v="urn:schemas-microsoft-com:vml" Requires="v">
                <p:oleObj spid="_x0000_s8258" name="Acrobat Document" r:id="rId3" imgW="7543665" imgH="5829194" progId="AcroExch.Document.11">
                  <p:embed/>
                </p:oleObj>
              </mc:Choice>
              <mc:Fallback>
                <p:oleObj name="Acrobat Document" r:id="rId3" imgW="7543665" imgH="5829194" progId="AcroExch.Document.11">
                  <p:embed/>
                  <p:pic>
                    <p:nvPicPr>
                      <p:cNvPr id="0" name=""/>
                      <p:cNvPicPr/>
                      <p:nvPr/>
                    </p:nvPicPr>
                    <p:blipFill>
                      <a:blip r:embed="rId4"/>
                      <a:stretch>
                        <a:fillRect/>
                      </a:stretch>
                    </p:blipFill>
                    <p:spPr>
                      <a:xfrm>
                        <a:off x="1614036" y="424070"/>
                        <a:ext cx="8180488" cy="6321286"/>
                      </a:xfrm>
                      <a:prstGeom prst="rect">
                        <a:avLst/>
                      </a:prstGeom>
                    </p:spPr>
                  </p:pic>
                </p:oleObj>
              </mc:Fallback>
            </mc:AlternateContent>
          </a:graphicData>
        </a:graphic>
      </p:graphicFrame>
    </p:spTree>
    <p:extLst>
      <p:ext uri="{BB962C8B-B14F-4D97-AF65-F5344CB8AC3E}">
        <p14:creationId xmlns:p14="http://schemas.microsoft.com/office/powerpoint/2010/main" val="248866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50241342"/>
              </p:ext>
            </p:extLst>
          </p:nvPr>
        </p:nvGraphicFramePr>
        <p:xfrm>
          <a:off x="1749287" y="152099"/>
          <a:ext cx="8587409" cy="6635725"/>
        </p:xfrm>
        <a:graphic>
          <a:graphicData uri="http://schemas.openxmlformats.org/presentationml/2006/ole">
            <mc:AlternateContent xmlns:mc="http://schemas.openxmlformats.org/markup-compatibility/2006">
              <mc:Choice xmlns:v="urn:schemas-microsoft-com:vml" Requires="v">
                <p:oleObj spid="_x0000_s9281" name="Acrobat Document" r:id="rId3" imgW="7543665" imgH="5829194" progId="AcroExch.Document.11">
                  <p:embed/>
                </p:oleObj>
              </mc:Choice>
              <mc:Fallback>
                <p:oleObj name="Acrobat Document" r:id="rId3" imgW="7543665" imgH="5829194" progId="AcroExch.Document.11">
                  <p:embed/>
                  <p:pic>
                    <p:nvPicPr>
                      <p:cNvPr id="0" name=""/>
                      <p:cNvPicPr/>
                      <p:nvPr/>
                    </p:nvPicPr>
                    <p:blipFill>
                      <a:blip r:embed="rId4"/>
                      <a:stretch>
                        <a:fillRect/>
                      </a:stretch>
                    </p:blipFill>
                    <p:spPr>
                      <a:xfrm>
                        <a:off x="1749287" y="152099"/>
                        <a:ext cx="8587409" cy="6635725"/>
                      </a:xfrm>
                      <a:prstGeom prst="rect">
                        <a:avLst/>
                      </a:prstGeom>
                    </p:spPr>
                  </p:pic>
                </p:oleObj>
              </mc:Fallback>
            </mc:AlternateContent>
          </a:graphicData>
        </a:graphic>
      </p:graphicFrame>
    </p:spTree>
    <p:extLst>
      <p:ext uri="{BB962C8B-B14F-4D97-AF65-F5344CB8AC3E}">
        <p14:creationId xmlns:p14="http://schemas.microsoft.com/office/powerpoint/2010/main" val="402541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cx.images-amazon.com/images/I/61Dv8oU0cwL._SX326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990" y="1338507"/>
            <a:ext cx="3124200" cy="4752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4209" y="2054087"/>
            <a:ext cx="5605670" cy="3046988"/>
          </a:xfrm>
          <a:prstGeom prst="rect">
            <a:avLst/>
          </a:prstGeom>
          <a:noFill/>
        </p:spPr>
        <p:txBody>
          <a:bodyPr wrap="square" rtlCol="0">
            <a:spAutoFit/>
          </a:bodyPr>
          <a:lstStyle/>
          <a:p>
            <a:r>
              <a:rPr lang="en-US" sz="4800" dirty="0" smtClean="0">
                <a:latin typeface="Book Antiqua" panose="02040602050305030304" pitchFamily="18" charset="0"/>
              </a:rPr>
              <a:t>THE</a:t>
            </a:r>
          </a:p>
          <a:p>
            <a:r>
              <a:rPr lang="en-US" sz="4800" dirty="0" smtClean="0">
                <a:latin typeface="Book Antiqua" panose="02040602050305030304" pitchFamily="18" charset="0"/>
              </a:rPr>
              <a:t>PARADOX </a:t>
            </a:r>
          </a:p>
          <a:p>
            <a:r>
              <a:rPr lang="en-US" sz="4800" i="1" dirty="0" smtClean="0">
                <a:latin typeface="Book Antiqua" panose="02040602050305030304" pitchFamily="18" charset="0"/>
              </a:rPr>
              <a:t>          of</a:t>
            </a:r>
          </a:p>
          <a:p>
            <a:r>
              <a:rPr lang="en-US" sz="4800" dirty="0" smtClean="0">
                <a:latin typeface="Book Antiqua" panose="02040602050305030304" pitchFamily="18" charset="0"/>
              </a:rPr>
              <a:t>               MONEY</a:t>
            </a:r>
            <a:endParaRPr lang="en-US" sz="4800" dirty="0">
              <a:latin typeface="Book Antiqua" panose="02040602050305030304" pitchFamily="18" charset="0"/>
            </a:endParaRPr>
          </a:p>
        </p:txBody>
      </p:sp>
    </p:spTree>
    <p:extLst>
      <p:ext uri="{BB962C8B-B14F-4D97-AF65-F5344CB8AC3E}">
        <p14:creationId xmlns:p14="http://schemas.microsoft.com/office/powerpoint/2010/main" val="13068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7741" y="649356"/>
            <a:ext cx="7172553" cy="5459698"/>
          </a:xfrm>
          <a:prstGeom prst="rect">
            <a:avLst/>
          </a:prstGeom>
        </p:spPr>
      </p:pic>
    </p:spTree>
    <p:extLst>
      <p:ext uri="{BB962C8B-B14F-4D97-AF65-F5344CB8AC3E}">
        <p14:creationId xmlns:p14="http://schemas.microsoft.com/office/powerpoint/2010/main" val="126441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8339" y="838566"/>
            <a:ext cx="8276492" cy="4985980"/>
          </a:xfrm>
          <a:prstGeom prst="rect">
            <a:avLst/>
          </a:prstGeom>
        </p:spPr>
        <p:txBody>
          <a:bodyPr wrap="square">
            <a:spAutoFit/>
          </a:bodyPr>
          <a:lstStyle/>
          <a:p>
            <a:r>
              <a:rPr lang="en-US" altLang="en-US" sz="2800" b="1" dirty="0" smtClean="0">
                <a:latin typeface="Times New Roman" panose="02020603050405020304" pitchFamily="18" charset="0"/>
                <a:cs typeface="Times New Roman" panose="02020603050405020304" pitchFamily="18" charset="0"/>
              </a:rPr>
              <a:t>GEORG SIMMEL</a:t>
            </a:r>
          </a:p>
          <a:p>
            <a:r>
              <a:rPr lang="en-US" altLang="en-US" sz="2000" dirty="0" smtClean="0">
                <a:latin typeface="Times New Roman" panose="02020603050405020304" pitchFamily="18" charset="0"/>
                <a:cs typeface="Times New Roman" panose="02020603050405020304" pitchFamily="18" charset="0"/>
              </a:rPr>
              <a:t>1858-1918</a:t>
            </a:r>
            <a:endParaRPr lang="en-US" altLang="en-US" sz="2000" dirty="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Born </a:t>
            </a:r>
            <a:r>
              <a:rPr lang="en-US" altLang="en-US" sz="2000" dirty="0">
                <a:latin typeface="Times New Roman" panose="02020603050405020304" pitchFamily="18" charset="0"/>
                <a:cs typeface="Times New Roman" panose="02020603050405020304" pitchFamily="18" charset="0"/>
              </a:rPr>
              <a:t>in Berlin, Germany </a:t>
            </a:r>
            <a:r>
              <a:rPr lang="en-US" altLang="en-US" sz="2000" dirty="0" smtClean="0">
                <a:latin typeface="Times New Roman" panose="02020603050405020304" pitchFamily="18" charset="0"/>
                <a:cs typeface="Times New Roman" panose="02020603050405020304" pitchFamily="18" charset="0"/>
              </a:rPr>
              <a:t>(an </a:t>
            </a:r>
            <a:r>
              <a:rPr lang="en-US" altLang="en-US" sz="2000" dirty="0">
                <a:latin typeface="Times New Roman" panose="02020603050405020304" pitchFamily="18" charset="0"/>
                <a:cs typeface="Times New Roman" panose="02020603050405020304" pitchFamily="18" charset="0"/>
              </a:rPr>
              <a:t>area similar to New York City’s Times Square)</a:t>
            </a:r>
          </a:p>
          <a:p>
            <a:pPr marL="285750" indent="-285750">
              <a:lnSpc>
                <a:spcPct val="114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His family was business-oriented, prosperous, and  Jewish</a:t>
            </a:r>
          </a:p>
          <a:p>
            <a:pPr marL="285750" indent="-285750">
              <a:lnSpc>
                <a:spcPct val="114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His father converted to Christianity--died in Simmel’s </a:t>
            </a:r>
            <a:r>
              <a:rPr lang="en-US" altLang="en-US" sz="2000" dirty="0" smtClean="0">
                <a:latin typeface="Times New Roman" panose="02020603050405020304" pitchFamily="18" charset="0"/>
                <a:cs typeface="Times New Roman" panose="02020603050405020304" pitchFamily="18" charset="0"/>
              </a:rPr>
              <a:t>youth</a:t>
            </a: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Earned his Ph.D. in Philosophy, 1881</a:t>
            </a: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Denied a regular academic position he taught as an adjunct, 1885-1914</a:t>
            </a: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During this period he was a popular public lecturer</a:t>
            </a: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Appointed Assistant Professor in 1914 at age 56</a:t>
            </a:r>
          </a:p>
          <a:p>
            <a:pPr marL="285750" indent="-285750">
              <a:lnSpc>
                <a:spcPct val="114000"/>
              </a:lnSpc>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Career interrupted by WWI, during which he served as a hospital administrator</a:t>
            </a:r>
          </a:p>
          <a:p>
            <a:pPr>
              <a:lnSpc>
                <a:spcPct val="114000"/>
              </a:lnSpc>
            </a:pPr>
            <a:endParaRPr lang="en-US" altLang="en-US" sz="20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A modern urban man--without roots in traditional folk culture</a:t>
            </a:r>
          </a:p>
        </p:txBody>
      </p:sp>
      <p:pic>
        <p:nvPicPr>
          <p:cNvPr id="11270" name="Picture 6" descr="https://upload.wikimedia.org/wikipedia/commons/thumb/7/70/Georg-Simmel-1914.jpg/150px-Georg-Simmel-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4" y="862012"/>
            <a:ext cx="2133837" cy="303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4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1557" y="926308"/>
            <a:ext cx="8258877" cy="5275709"/>
          </a:xfrm>
          <a:prstGeom prst="rect">
            <a:avLst/>
          </a:prstGeom>
        </p:spPr>
      </p:pic>
    </p:spTree>
    <p:extLst>
      <p:ext uri="{BB962C8B-B14F-4D97-AF65-F5344CB8AC3E}">
        <p14:creationId xmlns:p14="http://schemas.microsoft.com/office/powerpoint/2010/main" val="204535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9358"/>
            <a:ext cx="4337539" cy="2534540"/>
          </a:xfrm>
          <a:prstGeom prst="rect">
            <a:avLst/>
          </a:prstGeom>
        </p:spPr>
        <p:txBody>
          <a:bodyPr wrap="square">
            <a:spAutoFit/>
          </a:bodyPr>
          <a:lstStyle/>
          <a:p>
            <a:pPr>
              <a:lnSpc>
                <a:spcPct val="115000"/>
              </a:lnSpc>
            </a:pPr>
            <a:r>
              <a:rPr lang="en-US" sz="1400" dirty="0">
                <a:latin typeface="Book Antiqua" panose="02040602050305030304" pitchFamily="18" charset="0"/>
                <a:ea typeface="Calibri" panose="020F0502020204030204" pitchFamily="34" charset="0"/>
                <a:cs typeface="Times New Roman" panose="02020603050405020304" pitchFamily="18" charset="0"/>
              </a:rPr>
              <a:t>Administered by Special Master of the U.S. government's </a:t>
            </a:r>
            <a:r>
              <a:rPr lang="en-US" sz="1400" b="1" i="1" dirty="0" smtClean="0">
                <a:latin typeface="Book Antiqua" panose="02040602050305030304" pitchFamily="18" charset="0"/>
                <a:ea typeface="Calibri" panose="020F0502020204030204" pitchFamily="34" charset="0"/>
                <a:cs typeface="Times New Roman" panose="02020603050405020304" pitchFamily="18" charset="0"/>
              </a:rPr>
              <a:t>September </a:t>
            </a:r>
            <a:r>
              <a:rPr lang="en-US" sz="1400" b="1" i="1" dirty="0">
                <a:latin typeface="Book Antiqua" panose="02040602050305030304" pitchFamily="18" charset="0"/>
                <a:ea typeface="Calibri" panose="020F0502020204030204" pitchFamily="34" charset="0"/>
                <a:cs typeface="Times New Roman" panose="02020603050405020304" pitchFamily="18" charset="0"/>
              </a:rPr>
              <a:t>11th Victim Compensation Fund</a:t>
            </a:r>
            <a:r>
              <a:rPr lang="en-US" sz="1400" dirty="0">
                <a:latin typeface="Book Antiqua" panose="02040602050305030304" pitchFamily="18" charset="0"/>
                <a:ea typeface="Calibri" panose="020F0502020204030204" pitchFamily="34" charset="0"/>
                <a:cs typeface="Times New Roman" panose="02020603050405020304" pitchFamily="18" charset="0"/>
              </a:rPr>
              <a:t>, Kenneth Feinberg (subsequently </a:t>
            </a:r>
            <a:r>
              <a:rPr lang="en-US" sz="1400" b="1" i="1" dirty="0">
                <a:latin typeface="Book Antiqua" panose="02040602050305030304" pitchFamily="18" charset="0"/>
                <a:ea typeface="Calibri" panose="020F0502020204030204" pitchFamily="34" charset="0"/>
                <a:cs typeface="Times New Roman" panose="02020603050405020304" pitchFamily="18" charset="0"/>
              </a:rPr>
              <a:t>Special Master for TARP Executive Compensation</a:t>
            </a:r>
            <a:r>
              <a:rPr lang="en-US" sz="1400" dirty="0">
                <a:latin typeface="Book Antiqua" panose="02040602050305030304" pitchFamily="18" charset="0"/>
                <a:ea typeface="Calibri" panose="020F0502020204030204" pitchFamily="34" charset="0"/>
                <a:cs typeface="Times New Roman" panose="02020603050405020304" pitchFamily="18" charset="0"/>
              </a:rPr>
              <a:t>) </a:t>
            </a:r>
            <a:r>
              <a:rPr lang="en-US" sz="1400" dirty="0" smtClean="0">
                <a:latin typeface="Book Antiqua" panose="02040602050305030304" pitchFamily="18" charset="0"/>
                <a:ea typeface="Calibri" panose="020F0502020204030204" pitchFamily="34" charset="0"/>
                <a:cs typeface="Times New Roman" panose="02020603050405020304" pitchFamily="18" charset="0"/>
              </a:rPr>
              <a:t>who </a:t>
            </a:r>
            <a:r>
              <a:rPr lang="en-US" sz="1400" dirty="0">
                <a:latin typeface="Book Antiqua" panose="02040602050305030304" pitchFamily="18" charset="0"/>
                <a:ea typeface="Calibri" panose="020F0502020204030204" pitchFamily="34" charset="0"/>
                <a:cs typeface="Times New Roman" panose="02020603050405020304" pitchFamily="18" charset="0"/>
              </a:rPr>
              <a:t>had sole authority in applying the calculus.</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200"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400" dirty="0">
                <a:latin typeface="Book Antiqua" panose="02040602050305030304" pitchFamily="18" charset="0"/>
                <a:ea typeface="Calibri" panose="020F0502020204030204" pitchFamily="34" charset="0"/>
                <a:cs typeface="Times New Roman" panose="02020603050405020304" pitchFamily="18" charset="0"/>
              </a:rPr>
              <a:t>To participate in this process and receive compensation, each </a:t>
            </a:r>
            <a:r>
              <a:rPr lang="en-US" sz="1400" dirty="0" smtClean="0">
                <a:latin typeface="Book Antiqua" panose="02040602050305030304" pitchFamily="18" charset="0"/>
                <a:ea typeface="Calibri" panose="020F0502020204030204" pitchFamily="34" charset="0"/>
                <a:cs typeface="Times New Roman" panose="02020603050405020304" pitchFamily="18" charset="0"/>
              </a:rPr>
              <a:t>survivor </a:t>
            </a:r>
            <a:r>
              <a:rPr lang="en-US" sz="1400" dirty="0">
                <a:latin typeface="Book Antiqua" panose="02040602050305030304" pitchFamily="18" charset="0"/>
                <a:ea typeface="Calibri" panose="020F0502020204030204" pitchFamily="34" charset="0"/>
                <a:cs typeface="Times New Roman" panose="02020603050405020304" pitchFamily="18" charset="0"/>
              </a:rPr>
              <a:t>had to agree to waive any rights to pursue further </a:t>
            </a:r>
            <a:r>
              <a:rPr lang="en-US" sz="1400" dirty="0" smtClean="0">
                <a:latin typeface="Book Antiqua" panose="02040602050305030304" pitchFamily="18" charset="0"/>
                <a:ea typeface="Calibri" panose="020F0502020204030204" pitchFamily="34" charset="0"/>
                <a:cs typeface="Times New Roman" panose="02020603050405020304" pitchFamily="18" charset="0"/>
              </a:rPr>
              <a:t>compensation </a:t>
            </a:r>
            <a:r>
              <a:rPr lang="en-US" sz="1400" dirty="0">
                <a:latin typeface="Book Antiqua" panose="02040602050305030304" pitchFamily="18" charset="0"/>
                <a:ea typeface="Calibri" panose="020F0502020204030204" pitchFamily="34" charset="0"/>
                <a:cs typeface="Times New Roman" panose="02020603050405020304" pitchFamily="18" charset="0"/>
              </a:rPr>
              <a:t>for their loss through legal procedures.</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680784" y="443085"/>
            <a:ext cx="5537093" cy="369332"/>
          </a:xfrm>
          <a:prstGeom prst="rect">
            <a:avLst/>
          </a:prstGeom>
        </p:spPr>
        <p:txBody>
          <a:bodyPr wrap="none">
            <a:spAutoFit/>
          </a:bodyPr>
          <a:lstStyle/>
          <a:p>
            <a:r>
              <a:rPr lang="en-US" b="1" dirty="0">
                <a:latin typeface="Book Antiqua" panose="02040602050305030304" pitchFamily="18" charset="0"/>
                <a:ea typeface="Calibri" panose="020F0502020204030204" pitchFamily="34" charset="0"/>
                <a:cs typeface="Times New Roman" panose="02020603050405020304" pitchFamily="18" charset="0"/>
              </a:rPr>
              <a:t>THE 9/11 VICTIM COMPENSATION CALCULUS</a:t>
            </a:r>
            <a:endParaRPr lang="en-US" dirty="0"/>
          </a:p>
        </p:txBody>
      </p:sp>
      <p:pic>
        <p:nvPicPr>
          <p:cNvPr id="19460" name="Picture 4" descr="Image result for kenneth fei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55" y="1155782"/>
            <a:ext cx="3315512" cy="16577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5785" y="1155782"/>
            <a:ext cx="6693877" cy="5472267"/>
          </a:xfrm>
          <a:prstGeom prst="rect">
            <a:avLst/>
          </a:prstGeom>
        </p:spPr>
        <p:txBody>
          <a:bodyPr wrap="square">
            <a:spAutoFit/>
          </a:bodyPr>
          <a:lstStyle/>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First, the government will estimate how much a victim would have </a:t>
            </a:r>
            <a:br>
              <a:rPr lang="en-US" sz="1600" b="1" i="1" dirty="0">
                <a:latin typeface="Book Antiqua" panose="02040602050305030304" pitchFamily="18" charset="0"/>
                <a:ea typeface="Calibri" panose="020F0502020204030204" pitchFamily="34" charset="0"/>
                <a:cs typeface="Times New Roman" panose="02020603050405020304" pitchFamily="18" charset="0"/>
              </a:rPr>
            </a:br>
            <a:r>
              <a:rPr lang="en-US" sz="1600" b="1" i="1" dirty="0">
                <a:latin typeface="Book Antiqua" panose="02040602050305030304" pitchFamily="18" charset="0"/>
                <a:ea typeface="Calibri" panose="020F0502020204030204" pitchFamily="34" charset="0"/>
                <a:cs typeface="Times New Roman" panose="02020603050405020304" pitchFamily="18" charset="0"/>
              </a:rPr>
              <a:t>   earned over his or her lifetime had the planes never crashed. (That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t>
            </a:r>
            <a:br>
              <a:rPr lang="en-US" sz="1600" b="1" i="1" dirty="0" smtClean="0">
                <a:latin typeface="Book Antiqua" panose="02040602050305030304" pitchFamily="18" charset="0"/>
                <a:ea typeface="Calibri" panose="020F0502020204030204" pitchFamily="34" charset="0"/>
                <a:cs typeface="Times New Roman" panose="02020603050405020304" pitchFamily="18" charset="0"/>
              </a:rPr>
            </a:b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means a </a:t>
            </a:r>
            <a:r>
              <a:rPr lang="en-US" sz="1600" b="1" i="1" dirty="0">
                <a:latin typeface="Book Antiqua" panose="02040602050305030304" pitchFamily="18" charset="0"/>
                <a:ea typeface="Calibri" panose="020F0502020204030204" pitchFamily="34" charset="0"/>
                <a:cs typeface="Times New Roman" panose="02020603050405020304" pitchFamily="18" charset="0"/>
              </a:rPr>
              <a:t>broker’s wife will qualify for a vastly higher award than a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r>
            <a:br>
              <a:rPr lang="en-US" sz="1600" b="1" i="1" dirty="0" smtClean="0">
                <a:latin typeface="Book Antiqua" panose="02040602050305030304" pitchFamily="18" charset="0"/>
                <a:ea typeface="Calibri" panose="020F0502020204030204" pitchFamily="34" charset="0"/>
                <a:cs typeface="Times New Roman" panose="02020603050405020304" pitchFamily="18" charset="0"/>
              </a:rPr>
            </a:b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window washer’s </a:t>
            </a:r>
            <a:r>
              <a:rPr lang="en-US" sz="1600" b="1" i="1" dirty="0">
                <a:latin typeface="Book Antiqua" panose="02040602050305030304" pitchFamily="18" charset="0"/>
                <a:ea typeface="Calibri" panose="020F0502020204030204" pitchFamily="34" charset="0"/>
                <a:cs typeface="Times New Roman" panose="02020603050405020304" pitchFamily="18" charset="0"/>
              </a:rPr>
              <a:t>wife.)</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To estimate this amount, each family was handed an easy-to-read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r>
            <a:br>
              <a:rPr lang="en-US" sz="1600" b="1" i="1" dirty="0" smtClean="0">
                <a:latin typeface="Book Antiqua" panose="02040602050305030304" pitchFamily="18" charset="0"/>
                <a:ea typeface="Calibri" panose="020F0502020204030204" pitchFamily="34" charset="0"/>
                <a:cs typeface="Times New Roman" panose="02020603050405020304" pitchFamily="18" charset="0"/>
              </a:rPr>
            </a:b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chart</a:t>
            </a: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find </a:t>
            </a:r>
            <a:r>
              <a:rPr lang="en-US" sz="1600" b="1" i="1" dirty="0">
                <a:latin typeface="Book Antiqua" panose="02040602050305030304" pitchFamily="18" charset="0"/>
                <a:ea typeface="Calibri" panose="020F0502020204030204" pitchFamily="34" charset="0"/>
                <a:cs typeface="Times New Roman" panose="02020603050405020304" pitchFamily="18" charset="0"/>
              </a:rPr>
              <a:t>your loved one’s age and income and follow your finger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t>
            </a: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to </a:t>
            </a:r>
            <a:r>
              <a:rPr lang="en-US" sz="1600" b="1" i="1" dirty="0">
                <a:latin typeface="Book Antiqua" panose="02040602050305030304" pitchFamily="18" charset="0"/>
                <a:ea typeface="Calibri" panose="020F0502020204030204" pitchFamily="34" charset="0"/>
                <a:cs typeface="Times New Roman" panose="02020603050405020304" pitchFamily="18" charset="0"/>
              </a:rPr>
              <a:t>the magic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number</a:t>
            </a:r>
            <a:r>
              <a:rPr lang="en-US" sz="1600" b="1" i="1" dirty="0">
                <a:latin typeface="Book Antiqua" panose="02040602050305030304" pitchFamily="18" charset="0"/>
                <a:ea typeface="Calibri" panose="020F0502020204030204" pitchFamily="34" charset="0"/>
                <a:cs typeface="Times New Roman" panose="02020603050405020304" pitchFamily="18" charset="0"/>
              </a:rPr>
              <a:t>.</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Each estimate of lifetime earnings was boosted by a flat $250,000 for </a:t>
            </a:r>
            <a:br>
              <a:rPr lang="en-US" sz="1600" b="1" i="1" dirty="0">
                <a:latin typeface="Book Antiqua" panose="02040602050305030304" pitchFamily="18" charset="0"/>
                <a:ea typeface="Calibri" panose="020F0502020204030204" pitchFamily="34" charset="0"/>
                <a:cs typeface="Times New Roman" panose="02020603050405020304" pitchFamily="18" charset="0"/>
              </a:rPr>
            </a:br>
            <a:r>
              <a:rPr lang="en-US" sz="1600" b="1" i="1" dirty="0">
                <a:latin typeface="Book Antiqua" panose="02040602050305030304" pitchFamily="18" charset="0"/>
                <a:ea typeface="Calibri" panose="020F0502020204030204" pitchFamily="34" charset="0"/>
                <a:cs typeface="Times New Roman" panose="02020603050405020304" pitchFamily="18" charset="0"/>
              </a:rPr>
              <a:t>   “pain and suffering” (non-economic loss).</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Add an extra $50,000 in pain and suffering for a spouse and each child.</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•Then subtract all the money survivors received from other sources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r>
            <a:br>
              <a:rPr lang="en-US" sz="1600" b="1" i="1" dirty="0" smtClean="0">
                <a:latin typeface="Book Antiqua" panose="02040602050305030304" pitchFamily="18" charset="0"/>
                <a:ea typeface="Calibri" panose="020F0502020204030204" pitchFamily="34" charset="0"/>
                <a:cs typeface="Times New Roman" panose="02020603050405020304" pitchFamily="18" charset="0"/>
              </a:rPr>
            </a:b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except charities</a:t>
            </a:r>
            <a:r>
              <a:rPr lang="en-US" sz="1600" b="1" i="1" dirty="0">
                <a:latin typeface="Book Antiqua" panose="02040602050305030304" pitchFamily="18" charset="0"/>
                <a:ea typeface="Calibri" panose="020F0502020204030204" pitchFamily="34" charset="0"/>
                <a:cs typeface="Times New Roman" panose="02020603050405020304" pitchFamily="18" charset="0"/>
              </a:rPr>
              <a:t>: deduct life insurance, pensions, Social Security death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a:r>
            <a:br>
              <a:rPr lang="en-US" sz="1600" b="1" i="1" dirty="0" smtClean="0">
                <a:latin typeface="Book Antiqua" panose="02040602050305030304" pitchFamily="18" charset="0"/>
                <a:ea typeface="Calibri" panose="020F0502020204030204" pitchFamily="34" charset="0"/>
                <a:cs typeface="Times New Roman" panose="02020603050405020304" pitchFamily="18" charset="0"/>
              </a:rPr>
            </a:b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  benefits</a:t>
            </a: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r>
              <a:rPr lang="en-US" sz="1600" b="1" i="1" dirty="0" smtClean="0">
                <a:latin typeface="Book Antiqua" panose="02040602050305030304" pitchFamily="18" charset="0"/>
                <a:ea typeface="Calibri" panose="020F0502020204030204" pitchFamily="34" charset="0"/>
                <a:cs typeface="Times New Roman" panose="02020603050405020304" pitchFamily="18" charset="0"/>
              </a:rPr>
              <a:t>and </a:t>
            </a:r>
            <a:r>
              <a:rPr lang="en-US" sz="1600" b="1" i="1" dirty="0">
                <a:latin typeface="Book Antiqua" panose="02040602050305030304" pitchFamily="18" charset="0"/>
                <a:ea typeface="Calibri" panose="020F0502020204030204" pitchFamily="34" charset="0"/>
                <a:cs typeface="Times New Roman" panose="02020603050405020304" pitchFamily="18" charset="0"/>
              </a:rPr>
              <a:t>worker’s compensation.</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 </a:t>
            </a:r>
            <a:endParaRPr lang="en-US" sz="16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US" sz="1600" b="1" i="1" dirty="0">
                <a:latin typeface="Book Antiqua" panose="02040602050305030304" pitchFamily="18" charset="0"/>
                <a:ea typeface="Calibri" panose="020F0502020204030204" pitchFamily="34" charset="0"/>
                <a:cs typeface="Times New Roman" panose="02020603050405020304" pitchFamily="18" charset="0"/>
              </a:rPr>
              <a:t>The result – the total award the government offers for the loss of a life.</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75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8070" y="367747"/>
            <a:ext cx="8229600" cy="6172201"/>
          </a:xfrm>
          <a:prstGeom prst="rect">
            <a:avLst/>
          </a:prstGeom>
        </p:spPr>
      </p:pic>
    </p:spTree>
    <p:extLst>
      <p:ext uri="{BB962C8B-B14F-4D97-AF65-F5344CB8AC3E}">
        <p14:creationId xmlns:p14="http://schemas.microsoft.com/office/powerpoint/2010/main" val="296591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6686" y="381893"/>
            <a:ext cx="5490136" cy="6258338"/>
          </a:xfrm>
          <a:prstGeom prst="rect">
            <a:avLst/>
          </a:prstGeom>
        </p:spPr>
      </p:pic>
      <p:sp>
        <p:nvSpPr>
          <p:cNvPr id="3" name="TextBox 2"/>
          <p:cNvSpPr txBox="1"/>
          <p:nvPr/>
        </p:nvSpPr>
        <p:spPr>
          <a:xfrm>
            <a:off x="1184031" y="1805354"/>
            <a:ext cx="2426676"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Simmel Texts in English Translation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83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3" y="768626"/>
            <a:ext cx="6811616" cy="5386090"/>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GEORG SIMMEL</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SOCIAL RELATIONS: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super-ordinate/sub-ordinate</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conflict/cooperation</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distance/intimacy</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social/individual</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lvl="2"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SOCIAL TYPES:</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competitor</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miser</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adventurer</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coquette</a:t>
            </a:r>
          </a:p>
          <a:p>
            <a:pPr lvl="2"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 stranger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290" name="Picture 2" descr="Image result for georg simm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82" y="1713546"/>
            <a:ext cx="2807987" cy="32804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georg sim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960" y="3031637"/>
            <a:ext cx="2329718" cy="301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6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6088" y="622852"/>
            <a:ext cx="7666415" cy="5711687"/>
          </a:xfrm>
          <a:prstGeom prst="rect">
            <a:avLst/>
          </a:prstGeom>
        </p:spPr>
      </p:pic>
    </p:spTree>
    <p:extLst>
      <p:ext uri="{BB962C8B-B14F-4D97-AF65-F5344CB8AC3E}">
        <p14:creationId xmlns:p14="http://schemas.microsoft.com/office/powerpoint/2010/main" val="196584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165" y="1038496"/>
            <a:ext cx="6798366" cy="830997"/>
          </a:xfrm>
          <a:prstGeom prst="rect">
            <a:avLst/>
          </a:prstGeom>
        </p:spPr>
        <p:txBody>
          <a:bodyPr wrap="square">
            <a:spAutoFit/>
          </a:bodyPr>
          <a:lstStyle/>
          <a:p>
            <a:pPr algn="ctr"/>
            <a:r>
              <a:rPr lang="en-US" sz="2400" b="1" dirty="0">
                <a:latin typeface="Book Antiqua" panose="02040602050305030304" pitchFamily="18" charset="0"/>
                <a:ea typeface="Times New Roman" panose="02020603050405020304" pitchFamily="18" charset="0"/>
              </a:rPr>
              <a:t>Dialectical &amp; Paradoxical Dynamic Tension </a:t>
            </a:r>
            <a:br>
              <a:rPr lang="en-US" sz="2400" b="1" dirty="0">
                <a:latin typeface="Book Antiqua" panose="02040602050305030304" pitchFamily="18" charset="0"/>
                <a:ea typeface="Times New Roman" panose="02020603050405020304" pitchFamily="18" charset="0"/>
              </a:rPr>
            </a:br>
            <a:r>
              <a:rPr lang="en-US" sz="2400" b="1" dirty="0">
                <a:latin typeface="Book Antiqua" panose="02040602050305030304" pitchFamily="18" charset="0"/>
                <a:ea typeface="Times New Roman" panose="02020603050405020304" pitchFamily="18" charset="0"/>
              </a:rPr>
              <a:t>between Individual and Group/Society</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15548" y="2158160"/>
            <a:ext cx="8786190" cy="3477875"/>
          </a:xfrm>
          <a:prstGeom prst="rect">
            <a:avLst/>
          </a:prstGeom>
        </p:spPr>
        <p:txBody>
          <a:bodyPr wrap="square">
            <a:spAutoFit/>
          </a:bodyPr>
          <a:lstStyle/>
          <a:p>
            <a:pPr marL="457200" marR="0">
              <a:spcBef>
                <a:spcPts val="0"/>
              </a:spcBef>
              <a:spcAft>
                <a:spcPts val="0"/>
              </a:spcAft>
            </a:pPr>
            <a:r>
              <a:rPr lang="en-US" sz="2200" dirty="0">
                <a:latin typeface="Book Antiqua" panose="02040602050305030304" pitchFamily="18" charset="0"/>
                <a:ea typeface="Times New Roman" panose="02020603050405020304" pitchFamily="18" charset="0"/>
              </a:rPr>
              <a:t>• </a:t>
            </a:r>
            <a:r>
              <a:rPr lang="en-US" sz="2200" b="1" dirty="0">
                <a:latin typeface="Book Antiqua" panose="02040602050305030304" pitchFamily="18" charset="0"/>
                <a:ea typeface="Times New Roman" panose="02020603050405020304" pitchFamily="18" charset="0"/>
              </a:rPr>
              <a:t>Incorporated Within – </a:t>
            </a:r>
            <a:r>
              <a:rPr lang="en-US" sz="2200" b="1" i="1" dirty="0">
                <a:latin typeface="Book Antiqua" panose="02040602050305030304" pitchFamily="18" charset="0"/>
                <a:ea typeface="Times New Roman" panose="02020603050405020304" pitchFamily="18" charset="0"/>
              </a:rPr>
              <a:t>Standing Against</a:t>
            </a:r>
            <a:endParaRPr lang="en-US" sz="2200" b="1" i="1"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dirty="0">
                <a:latin typeface="Book Antiqua" panose="02040602050305030304" pitchFamily="18" charset="0"/>
                <a:ea typeface="Times New Roman" panose="02020603050405020304" pitchFamily="18" charset="0"/>
              </a:rPr>
              <a:t> </a:t>
            </a:r>
            <a:endParaRPr lang="en-US" sz="2200"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b="1" dirty="0">
                <a:latin typeface="Book Antiqua" panose="02040602050305030304" pitchFamily="18" charset="0"/>
                <a:ea typeface="Times New Roman" panose="02020603050405020304" pitchFamily="18" charset="0"/>
              </a:rPr>
              <a:t>• Product of Society – </a:t>
            </a:r>
            <a:r>
              <a:rPr lang="en-US" sz="2200" b="1" i="1" dirty="0">
                <a:latin typeface="Book Antiqua" panose="02040602050305030304" pitchFamily="18" charset="0"/>
                <a:ea typeface="Times New Roman" panose="02020603050405020304" pitchFamily="18" charset="0"/>
              </a:rPr>
              <a:t>Self-Determined</a:t>
            </a:r>
            <a:endParaRPr lang="en-US" sz="2200" b="1" i="1"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dirty="0">
                <a:latin typeface="Book Antiqua" panose="02040602050305030304" pitchFamily="18" charset="0"/>
                <a:ea typeface="Times New Roman" panose="02020603050405020304" pitchFamily="18" charset="0"/>
              </a:rPr>
              <a:t> </a:t>
            </a:r>
            <a:endParaRPr lang="en-US" sz="2200"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b="1" dirty="0">
                <a:latin typeface="Book Antiqua" panose="02040602050305030304" pitchFamily="18" charset="0"/>
                <a:ea typeface="Times New Roman" panose="02020603050405020304" pitchFamily="18" charset="0"/>
              </a:rPr>
              <a:t>• Dependent – </a:t>
            </a:r>
            <a:r>
              <a:rPr lang="en-US" sz="2200" b="1" i="1" dirty="0">
                <a:latin typeface="Book Antiqua" panose="02040602050305030304" pitchFamily="18" charset="0"/>
                <a:ea typeface="Times New Roman" panose="02020603050405020304" pitchFamily="18" charset="0"/>
              </a:rPr>
              <a:t>Autonomous</a:t>
            </a:r>
            <a:endParaRPr lang="en-US" sz="2200" b="1" i="1"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dirty="0">
                <a:latin typeface="Book Antiqua" panose="02040602050305030304" pitchFamily="18" charset="0"/>
                <a:ea typeface="Times New Roman" panose="02020603050405020304" pitchFamily="18" charset="0"/>
              </a:rPr>
              <a:t> </a:t>
            </a:r>
            <a:endParaRPr lang="en-US" sz="2200"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b="1" dirty="0">
                <a:latin typeface="Book Antiqua" panose="02040602050305030304" pitchFamily="18" charset="0"/>
                <a:ea typeface="Times New Roman" panose="02020603050405020304" pitchFamily="18" charset="0"/>
              </a:rPr>
              <a:t>• Acted Upon – </a:t>
            </a:r>
            <a:r>
              <a:rPr lang="en-US" sz="2200" b="1" i="1" dirty="0">
                <a:latin typeface="Book Antiqua" panose="02040602050305030304" pitchFamily="18" charset="0"/>
                <a:ea typeface="Times New Roman" panose="02020603050405020304" pitchFamily="18" charset="0"/>
              </a:rPr>
              <a:t>Self-Activating</a:t>
            </a:r>
            <a:endParaRPr lang="en-US" sz="2200" b="1" i="1"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dirty="0">
                <a:latin typeface="Book Antiqua" panose="02040602050305030304" pitchFamily="18" charset="0"/>
                <a:ea typeface="Times New Roman" panose="02020603050405020304" pitchFamily="18" charset="0"/>
              </a:rPr>
              <a:t> </a:t>
            </a:r>
            <a:endParaRPr lang="en-US" sz="2200" dirty="0" smtClean="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200" b="1" dirty="0">
                <a:latin typeface="Book Antiqua" panose="02040602050305030304" pitchFamily="18" charset="0"/>
                <a:ea typeface="Times New Roman" panose="02020603050405020304" pitchFamily="18" charset="0"/>
              </a:rPr>
              <a:t>• Incorporated into Social Membership </a:t>
            </a:r>
            <a:r>
              <a:rPr lang="en-US" sz="2200" dirty="0">
                <a:latin typeface="Book Antiqua" panose="02040602050305030304" pitchFamily="18" charset="0"/>
                <a:ea typeface="Times New Roman" panose="02020603050405020304" pitchFamily="18" charset="0"/>
              </a:rPr>
              <a:t>– </a:t>
            </a:r>
            <a:r>
              <a:rPr lang="en-US" sz="2200" dirty="0" smtClean="0">
                <a:latin typeface="Book Antiqua" panose="02040602050305030304" pitchFamily="18" charset="0"/>
                <a:ea typeface="Times New Roman" panose="02020603050405020304" pitchFamily="18" charset="0"/>
              </a:rPr>
              <a:t/>
            </a:r>
            <a:br>
              <a:rPr lang="en-US" sz="2200" dirty="0" smtClean="0">
                <a:latin typeface="Book Antiqua" panose="02040602050305030304" pitchFamily="18" charset="0"/>
                <a:ea typeface="Times New Roman" panose="02020603050405020304" pitchFamily="18" charset="0"/>
              </a:rPr>
            </a:br>
            <a:r>
              <a:rPr lang="en-US" sz="2200" dirty="0" smtClean="0">
                <a:latin typeface="Book Antiqua" panose="02040602050305030304" pitchFamily="18" charset="0"/>
                <a:ea typeface="Times New Roman" panose="02020603050405020304" pitchFamily="18" charset="0"/>
              </a:rPr>
              <a:t>                                               </a:t>
            </a:r>
            <a:r>
              <a:rPr lang="en-US" sz="2200" b="1" i="1" dirty="0" smtClean="0">
                <a:latin typeface="Book Antiqua" panose="02040602050305030304" pitchFamily="18" charset="0"/>
                <a:ea typeface="Times New Roman" panose="02020603050405020304" pitchFamily="18" charset="0"/>
              </a:rPr>
              <a:t>Reacting </a:t>
            </a:r>
            <a:r>
              <a:rPr lang="en-US" sz="2200" b="1" i="1" dirty="0">
                <a:latin typeface="Book Antiqua" panose="02040602050305030304" pitchFamily="18" charset="0"/>
                <a:ea typeface="Times New Roman" panose="02020603050405020304" pitchFamily="18" charset="0"/>
              </a:rPr>
              <a:t>out of Unique </a:t>
            </a:r>
            <a:r>
              <a:rPr lang="en-US" sz="2200" b="1" i="1" dirty="0" smtClean="0">
                <a:latin typeface="Book Antiqua" panose="02040602050305030304" pitchFamily="18" charset="0"/>
                <a:ea typeface="Times New Roman" panose="02020603050405020304" pitchFamily="18" charset="0"/>
              </a:rPr>
              <a:t>Individuality</a:t>
            </a:r>
            <a:endParaRPr lang="en-US" sz="2200" b="1" i="1"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76992" y="2158160"/>
            <a:ext cx="2760533" cy="2786659"/>
          </a:xfrm>
          <a:prstGeom prst="rect">
            <a:avLst/>
          </a:prstGeom>
        </p:spPr>
      </p:pic>
    </p:spTree>
    <p:extLst>
      <p:ext uri="{BB962C8B-B14F-4D97-AF65-F5344CB8AC3E}">
        <p14:creationId xmlns:p14="http://schemas.microsoft.com/office/powerpoint/2010/main" val="365543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7" y="3076108"/>
            <a:ext cx="10215896" cy="3277820"/>
          </a:xfrm>
          <a:prstGeom prst="rect">
            <a:avLst/>
          </a:prstGeom>
        </p:spPr>
        <p:txBody>
          <a:bodyPr wrap="square">
            <a:spAutoFit/>
          </a:bodyPr>
          <a:lstStyle/>
          <a:p>
            <a:pPr>
              <a:lnSpc>
                <a:spcPct val="115000"/>
              </a:lnSpc>
            </a:pPr>
            <a:r>
              <a:rPr lang="en-GB" sz="2000" dirty="0">
                <a:latin typeface="Book Antiqua" panose="02040602050305030304" pitchFamily="18" charset="0"/>
                <a:ea typeface="Calibri" panose="020F0502020204030204" pitchFamily="34" charset="0"/>
                <a:cs typeface="Times New Roman" panose="02020603050405020304" pitchFamily="18" charset="0"/>
              </a:rPr>
              <a:t> </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GB" sz="2000" dirty="0">
                <a:latin typeface="Book Antiqua" panose="02040602050305030304" pitchFamily="18" charset="0"/>
                <a:ea typeface="Calibri" panose="020F0502020204030204" pitchFamily="34" charset="0"/>
                <a:cs typeface="Times New Roman" panose="02020603050405020304" pitchFamily="18" charset="0"/>
              </a:rPr>
              <a:t>In each social relation there are two forces at work: one pushing us to bind ourselves to others through imitation, and another pushing us to unbind ourselves from others, to undo the social network, through distinction. But social life changes in so far as the balance between the socialising force and the de-socialising force is always unstable and provisional. </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GB" sz="2000" dirty="0">
                <a:latin typeface="Book Antiqua" panose="02040602050305030304" pitchFamily="18" charset="0"/>
                <a:ea typeface="Calibri" panose="020F0502020204030204" pitchFamily="34" charset="0"/>
                <a:cs typeface="Times New Roman" panose="02020603050405020304" pitchFamily="18" charset="0"/>
              </a:rPr>
              <a:t> </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pPr>
            <a:r>
              <a:rPr lang="en-GB" sz="2000" dirty="0">
                <a:latin typeface="Book Antiqua" panose="02040602050305030304" pitchFamily="18" charset="0"/>
                <a:ea typeface="Calibri" panose="020F0502020204030204" pitchFamily="34" charset="0"/>
                <a:cs typeface="Times New Roman" panose="02020603050405020304" pitchFamily="18" charset="0"/>
              </a:rPr>
              <a:t>Fashion is an example of the way in which actual social life always includes in some way its own opposite, an asocial life.</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169878" y="726312"/>
            <a:ext cx="6096000" cy="2197396"/>
          </a:xfrm>
          <a:prstGeom prst="rect">
            <a:avLst/>
          </a:prstGeom>
        </p:spPr>
        <p:txBody>
          <a:bodyPr>
            <a:spAutoFit/>
          </a:bodyPr>
          <a:lstStyle/>
          <a:p>
            <a:pPr>
              <a:lnSpc>
                <a:spcPct val="115000"/>
              </a:lnSpc>
            </a:pPr>
            <a:r>
              <a:rPr lang="en-GB" sz="2000" b="1" dirty="0">
                <a:latin typeface="Book Antiqua" panose="02040602050305030304" pitchFamily="18" charset="0"/>
                <a:ea typeface="Calibri" panose="020F0502020204030204" pitchFamily="34" charset="0"/>
                <a:cs typeface="Times New Roman" panose="02020603050405020304" pitchFamily="18" charset="0"/>
              </a:rPr>
              <a:t>For Simmel </a:t>
            </a:r>
            <a:r>
              <a:rPr lang="en-GB" sz="2000" dirty="0" smtClean="0">
                <a:latin typeface="Book Antiqua" panose="02040602050305030304" pitchFamily="18" charset="0"/>
                <a:ea typeface="Calibri" panose="020F0502020204030204" pitchFamily="34" charset="0"/>
                <a:cs typeface="Times New Roman" panose="02020603050405020304" pitchFamily="18" charset="0"/>
              </a:rPr>
              <a:t/>
            </a:r>
            <a:br>
              <a:rPr lang="en-GB" sz="2000" dirty="0" smtClean="0">
                <a:latin typeface="Book Antiqua" panose="02040602050305030304" pitchFamily="18" charset="0"/>
                <a:ea typeface="Calibri" panose="020F0502020204030204" pitchFamily="34" charset="0"/>
                <a:cs typeface="Times New Roman" panose="02020603050405020304" pitchFamily="18" charset="0"/>
              </a:rPr>
            </a:br>
            <a:r>
              <a:rPr lang="en-GB" sz="2000" dirty="0" smtClean="0">
                <a:latin typeface="Book Antiqua" panose="02040602050305030304" pitchFamily="18" charset="0"/>
                <a:ea typeface="Calibri" panose="020F0502020204030204" pitchFamily="34" charset="0"/>
                <a:cs typeface="Times New Roman" panose="02020603050405020304" pitchFamily="18" charset="0"/>
              </a:rPr>
              <a:t>“... </a:t>
            </a:r>
            <a:r>
              <a:rPr lang="en-GB" sz="2000" dirty="0">
                <a:latin typeface="Book Antiqua" panose="02040602050305030304" pitchFamily="18" charset="0"/>
                <a:ea typeface="Calibri" panose="020F0502020204030204" pitchFamily="34" charset="0"/>
                <a:cs typeface="Times New Roman" panose="02020603050405020304" pitchFamily="18" charset="0"/>
              </a:rPr>
              <a:t>fashion represents nothing more than one of the many forms of life by the aid of which we seek to combine in uniform spheres of activity the tendency towards social equalization with the desire for individual differentiation and change.”</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p:txBody>
      </p:sp>
      <p:pic>
        <p:nvPicPr>
          <p:cNvPr id="10244" name="Picture 4" descr="http://erlebnis.weebly.com/uploads/1/8/3/0/18305387/5995812.jpg?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006" y="726312"/>
            <a:ext cx="27051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1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682" y="609765"/>
            <a:ext cx="9819861" cy="5324535"/>
          </a:xfrm>
          <a:prstGeom prst="rect">
            <a:avLst/>
          </a:prstGeom>
        </p:spPr>
        <p:txBody>
          <a:bodyPr wrap="square">
            <a:spAutoFit/>
          </a:bodyPr>
          <a:lstStyle/>
          <a:p>
            <a:r>
              <a:rPr lang="en-US" sz="2400" dirty="0">
                <a:latin typeface="Book Antiqua" panose="02040602050305030304" pitchFamily="18" charset="0"/>
                <a:ea typeface="Calibri" panose="020F0502020204030204" pitchFamily="34" charset="0"/>
                <a:cs typeface="Times New Roman" panose="02020603050405020304" pitchFamily="18" charset="0"/>
              </a:rPr>
              <a:t>from Georg Simmel, in </a:t>
            </a:r>
            <a:r>
              <a:rPr lang="en-US" sz="2400" i="1" dirty="0">
                <a:latin typeface="Book Antiqua" panose="02040602050305030304" pitchFamily="18" charset="0"/>
                <a:ea typeface="Calibri" panose="020F0502020204030204" pitchFamily="34" charset="0"/>
                <a:cs typeface="Times New Roman" panose="02020603050405020304" pitchFamily="18" charset="0"/>
              </a:rPr>
              <a:t>On Women, Sexuality, and Love</a:t>
            </a:r>
            <a:r>
              <a:rPr lang="en-US" sz="2400" dirty="0">
                <a:latin typeface="Book Antiqua" panose="02040602050305030304" pitchFamily="18" charset="0"/>
                <a:ea typeface="Calibri" panose="020F0502020204030204" pitchFamily="34" charset="0"/>
                <a:cs typeface="Times New Roman" panose="02020603050405020304" pitchFamily="18" charset="0"/>
              </a:rPr>
              <a:t>:</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r>
              <a:rPr lang="en-US"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2400" dirty="0">
                <a:latin typeface="Book Antiqua" panose="02040602050305030304" pitchFamily="18" charset="0"/>
                <a:ea typeface="Calibri" panose="020F0502020204030204" pitchFamily="34" charset="0"/>
                <a:cs typeface="Times New Roman" panose="02020603050405020304" pitchFamily="18" charset="0"/>
              </a:rPr>
              <a:t>Consider the charms of the simultaneous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For and Against, the Perhaps,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the protracted reservation of the decision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which permits a foretaste of the enjoyment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            of both its aspects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which in their realization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are mutually exclusive.</a:t>
            </a:r>
            <a:br>
              <a:rPr lang="en-US" sz="2400" dirty="0">
                <a:latin typeface="Book Antiqua" panose="02040602050305030304" pitchFamily="18" charset="0"/>
                <a:ea typeface="Calibri" panose="020F0502020204030204" pitchFamily="34" charset="0"/>
                <a:cs typeface="Times New Roman" panose="02020603050405020304" pitchFamily="18" charset="0"/>
              </a:rPr>
            </a:b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400" dirty="0">
                <a:latin typeface="Book Antiqua" panose="02040602050305030304" pitchFamily="18" charset="0"/>
                <a:ea typeface="Calibri" panose="020F0502020204030204" pitchFamily="34" charset="0"/>
                <a:cs typeface="Times New Roman" panose="02020603050405020304" pitchFamily="18" charset="0"/>
              </a:rPr>
              <a:t>(the original does not appear structured thus, but as a straightforward sentence)</a:t>
            </a:r>
          </a:p>
          <a:p>
            <a:pPr marL="914400" marR="0">
              <a:spcBef>
                <a:spcPts val="0"/>
              </a:spcBef>
              <a:spcAft>
                <a:spcPts val="0"/>
              </a:spcAft>
            </a:pPr>
            <a:r>
              <a:rPr lang="en-US" sz="1200"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r>
              <a:rPr lang="en-US" sz="1200" dirty="0">
                <a:latin typeface="Book Antiqua" panose="02040602050305030304" pitchFamily="18" charset="0"/>
                <a:ea typeface="Calibri" panose="020F0502020204030204" pitchFamily="34" charset="0"/>
                <a:cs typeface="Times New Roman" panose="02020603050405020304" pitchFamily="18" charset="0"/>
              </a:rPr>
              <a:t> </a:t>
            </a: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r>
              <a:rPr lang="en-US" sz="2400" dirty="0">
                <a:latin typeface="Book Antiqua" panose="02040602050305030304" pitchFamily="18" charset="0"/>
                <a:ea typeface="Calibri" panose="020F0502020204030204" pitchFamily="34" charset="0"/>
                <a:cs typeface="Times New Roman" panose="02020603050405020304" pitchFamily="18" charset="0"/>
              </a:rPr>
              <a:t>And famously: </a:t>
            </a:r>
            <a:br>
              <a:rPr lang="en-US" sz="2400" dirty="0">
                <a:latin typeface="Book Antiqua" panose="02040602050305030304" pitchFamily="18" charset="0"/>
                <a:ea typeface="Calibri" panose="020F0502020204030204" pitchFamily="34" charset="0"/>
                <a:cs typeface="Times New Roman" panose="02020603050405020304" pitchFamily="18" charset="0"/>
              </a:rPr>
            </a:br>
            <a:endParaRPr lang="en-US" sz="1100" dirty="0">
              <a:latin typeface="Book Antiqua" panose="02040602050305030304" pitchFamily="18"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2400" dirty="0">
                <a:latin typeface="Book Antiqua" panose="02040602050305030304" pitchFamily="18" charset="0"/>
                <a:ea typeface="Calibri" panose="020F0502020204030204" pitchFamily="34" charset="0"/>
                <a:cs typeface="Times New Roman" panose="02020603050405020304" pitchFamily="18" charset="0"/>
              </a:rPr>
              <a:t>Flirtation also does no more than </a:t>
            </a:r>
            <a:r>
              <a:rPr lang="en-US" sz="2400" i="1" dirty="0">
                <a:latin typeface="Book Antiqua" panose="02040602050305030304" pitchFamily="18" charset="0"/>
                <a:ea typeface="Calibri" panose="020F0502020204030204" pitchFamily="34" charset="0"/>
                <a:cs typeface="Times New Roman" panose="02020603050405020304" pitchFamily="18" charset="0"/>
              </a:rPr>
              <a:t>play </a:t>
            </a:r>
            <a:r>
              <a:rPr lang="en-US" sz="2400" dirty="0">
                <a:latin typeface="Book Antiqua" panose="02040602050305030304" pitchFamily="18" charset="0"/>
                <a:ea typeface="Calibri" panose="020F0502020204030204" pitchFamily="34" charset="0"/>
                <a:cs typeface="Times New Roman" panose="02020603050405020304" pitchFamily="18" charset="0"/>
              </a:rPr>
              <a:t>with reality, </a:t>
            </a:r>
            <a:br>
              <a:rPr lang="en-US" sz="2400" dirty="0">
                <a:latin typeface="Book Antiqua" panose="02040602050305030304" pitchFamily="18" charset="0"/>
                <a:ea typeface="Calibri" panose="020F0502020204030204" pitchFamily="34" charset="0"/>
                <a:cs typeface="Times New Roman" panose="02020603050405020304" pitchFamily="18" charset="0"/>
              </a:rPr>
            </a:br>
            <a:r>
              <a:rPr lang="en-US" sz="2400" dirty="0">
                <a:latin typeface="Book Antiqua" panose="02040602050305030304" pitchFamily="18" charset="0"/>
                <a:ea typeface="Calibri" panose="020F0502020204030204" pitchFamily="34" charset="0"/>
                <a:cs typeface="Times New Roman" panose="02020603050405020304" pitchFamily="18" charset="0"/>
              </a:rPr>
              <a:t>yet it is still </a:t>
            </a:r>
            <a:r>
              <a:rPr lang="en-US" sz="2400" i="1" dirty="0">
                <a:latin typeface="Book Antiqua" panose="02040602050305030304" pitchFamily="18" charset="0"/>
                <a:ea typeface="Calibri" panose="020F0502020204030204" pitchFamily="34" charset="0"/>
                <a:cs typeface="Times New Roman" panose="02020603050405020304" pitchFamily="18" charset="0"/>
              </a:rPr>
              <a:t>reality </a:t>
            </a:r>
            <a:r>
              <a:rPr lang="en-US" sz="2400" dirty="0">
                <a:latin typeface="Book Antiqua" panose="02040602050305030304" pitchFamily="18" charset="0"/>
                <a:ea typeface="Calibri" panose="020F0502020204030204" pitchFamily="34" charset="0"/>
                <a:cs typeface="Times New Roman" panose="02020603050405020304" pitchFamily="18" charset="0"/>
              </a:rPr>
              <a:t>with which it plays.</a:t>
            </a: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4338" name="Picture 2" descr="https://sites.google.com/site/splatterinksljohanesen/_/rsrc/1299532874542/writing/essays/fashion-in-history-fashion-is-to-be-found-in-europe-and-nowhere-else-discuss/Fashion%20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862" y="609765"/>
            <a:ext cx="1177681" cy="567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23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366</Words>
  <Application>Microsoft Office PowerPoint</Application>
  <PresentationFormat>Widescreen</PresentationFormat>
  <Paragraphs>160</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1" baseType="lpstr">
      <vt:lpstr>Arial</vt:lpstr>
      <vt:lpstr>Book Antiqua</vt:lpstr>
      <vt:lpstr>Calibri</vt:lpstr>
      <vt:lpstr>Calibri Light</vt:lpstr>
      <vt:lpstr>Times New Roman</vt:lpstr>
      <vt:lpstr>Wingdings</vt:lpstr>
      <vt:lpstr>Office Theme</vt:lpstr>
      <vt:lpstr>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 Toth</cp:lastModifiedBy>
  <cp:revision>81</cp:revision>
  <dcterms:created xsi:type="dcterms:W3CDTF">2016-02-21T22:33:44Z</dcterms:created>
  <dcterms:modified xsi:type="dcterms:W3CDTF">2016-02-26T20:01:00Z</dcterms:modified>
</cp:coreProperties>
</file>