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8" r:id="rId2"/>
    <p:sldId id="259" r:id="rId3"/>
    <p:sldId id="260" r:id="rId4"/>
    <p:sldId id="275" r:id="rId5"/>
    <p:sldId id="269" r:id="rId6"/>
    <p:sldId id="270" r:id="rId7"/>
    <p:sldId id="272" r:id="rId8"/>
    <p:sldId id="274" r:id="rId9"/>
    <p:sldId id="283" r:id="rId10"/>
    <p:sldId id="281" r:id="rId11"/>
    <p:sldId id="282" r:id="rId12"/>
    <p:sldId id="261" r:id="rId13"/>
    <p:sldId id="262" r:id="rId14"/>
    <p:sldId id="263" r:id="rId15"/>
    <p:sldId id="267" r:id="rId16"/>
    <p:sldId id="264" r:id="rId17"/>
    <p:sldId id="268" r:id="rId18"/>
    <p:sldId id="265" r:id="rId19"/>
    <p:sldId id="277" r:id="rId20"/>
    <p:sldId id="266" r:id="rId21"/>
    <p:sldId id="278" r:id="rId22"/>
    <p:sldId id="276" r:id="rId23"/>
    <p:sldId id="273"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7" autoAdjust="0"/>
    <p:restoredTop sz="94660"/>
  </p:normalViewPr>
  <p:slideViewPr>
    <p:cSldViewPr snapToGrid="0">
      <p:cViewPr varScale="1">
        <p:scale>
          <a:sx n="82" d="100"/>
          <a:sy n="82" d="100"/>
        </p:scale>
        <p:origin x="126"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E5E9D-380A-43ED-B4FC-C96DEB7C8598}" type="datetimeFigureOut">
              <a:rPr lang="en-US" smtClean="0"/>
              <a:t>3/3/2016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9C8672-A859-4C07-902F-BC765853D48C}" type="slidenum">
              <a:rPr lang="en-US" smtClean="0"/>
              <a:t>‹#›</a:t>
            </a:fld>
            <a:endParaRPr lang="en-US"/>
          </a:p>
        </p:txBody>
      </p:sp>
    </p:spTree>
    <p:extLst>
      <p:ext uri="{BB962C8B-B14F-4D97-AF65-F5344CB8AC3E}">
        <p14:creationId xmlns:p14="http://schemas.microsoft.com/office/powerpoint/2010/main" val="3649517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9C8672-A859-4C07-902F-BC765853D48C}" type="slidenum">
              <a:rPr lang="en-US" smtClean="0"/>
              <a:t>3</a:t>
            </a:fld>
            <a:endParaRPr lang="en-US"/>
          </a:p>
        </p:txBody>
      </p:sp>
    </p:spTree>
    <p:extLst>
      <p:ext uri="{BB962C8B-B14F-4D97-AF65-F5344CB8AC3E}">
        <p14:creationId xmlns:p14="http://schemas.microsoft.com/office/powerpoint/2010/main" val="1790655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48B264-97EE-47D2-A438-84CF3D736436}"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CA0F7-53B0-4A3C-AB20-2EF2A38A7C4E}" type="slidenum">
              <a:rPr lang="en-US" smtClean="0"/>
              <a:t>‹#›</a:t>
            </a:fld>
            <a:endParaRPr lang="en-US"/>
          </a:p>
        </p:txBody>
      </p:sp>
    </p:spTree>
    <p:extLst>
      <p:ext uri="{BB962C8B-B14F-4D97-AF65-F5344CB8AC3E}">
        <p14:creationId xmlns:p14="http://schemas.microsoft.com/office/powerpoint/2010/main" val="3278723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48B264-97EE-47D2-A438-84CF3D736436}"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CA0F7-53B0-4A3C-AB20-2EF2A38A7C4E}" type="slidenum">
              <a:rPr lang="en-US" smtClean="0"/>
              <a:t>‹#›</a:t>
            </a:fld>
            <a:endParaRPr lang="en-US"/>
          </a:p>
        </p:txBody>
      </p:sp>
    </p:spTree>
    <p:extLst>
      <p:ext uri="{BB962C8B-B14F-4D97-AF65-F5344CB8AC3E}">
        <p14:creationId xmlns:p14="http://schemas.microsoft.com/office/powerpoint/2010/main" val="314557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48B264-97EE-47D2-A438-84CF3D736436}"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CA0F7-53B0-4A3C-AB20-2EF2A38A7C4E}" type="slidenum">
              <a:rPr lang="en-US" smtClean="0"/>
              <a:t>‹#›</a:t>
            </a:fld>
            <a:endParaRPr lang="en-US"/>
          </a:p>
        </p:txBody>
      </p:sp>
    </p:spTree>
    <p:extLst>
      <p:ext uri="{BB962C8B-B14F-4D97-AF65-F5344CB8AC3E}">
        <p14:creationId xmlns:p14="http://schemas.microsoft.com/office/powerpoint/2010/main" val="3383279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48B264-97EE-47D2-A438-84CF3D736436}"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CA0F7-53B0-4A3C-AB20-2EF2A38A7C4E}" type="slidenum">
              <a:rPr lang="en-US" smtClean="0"/>
              <a:t>‹#›</a:t>
            </a:fld>
            <a:endParaRPr lang="en-US"/>
          </a:p>
        </p:txBody>
      </p:sp>
    </p:spTree>
    <p:extLst>
      <p:ext uri="{BB962C8B-B14F-4D97-AF65-F5344CB8AC3E}">
        <p14:creationId xmlns:p14="http://schemas.microsoft.com/office/powerpoint/2010/main" val="3500752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48B264-97EE-47D2-A438-84CF3D736436}"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CA0F7-53B0-4A3C-AB20-2EF2A38A7C4E}" type="slidenum">
              <a:rPr lang="en-US" smtClean="0"/>
              <a:t>‹#›</a:t>
            </a:fld>
            <a:endParaRPr lang="en-US"/>
          </a:p>
        </p:txBody>
      </p:sp>
    </p:spTree>
    <p:extLst>
      <p:ext uri="{BB962C8B-B14F-4D97-AF65-F5344CB8AC3E}">
        <p14:creationId xmlns:p14="http://schemas.microsoft.com/office/powerpoint/2010/main" val="1286195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48B264-97EE-47D2-A438-84CF3D736436}"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CA0F7-53B0-4A3C-AB20-2EF2A38A7C4E}" type="slidenum">
              <a:rPr lang="en-US" smtClean="0"/>
              <a:t>‹#›</a:t>
            </a:fld>
            <a:endParaRPr lang="en-US"/>
          </a:p>
        </p:txBody>
      </p:sp>
    </p:spTree>
    <p:extLst>
      <p:ext uri="{BB962C8B-B14F-4D97-AF65-F5344CB8AC3E}">
        <p14:creationId xmlns:p14="http://schemas.microsoft.com/office/powerpoint/2010/main" val="1647240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48B264-97EE-47D2-A438-84CF3D736436}" type="datetimeFigureOut">
              <a:rPr lang="en-US" smtClean="0"/>
              <a:t>3/3/2016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CCA0F7-53B0-4A3C-AB20-2EF2A38A7C4E}" type="slidenum">
              <a:rPr lang="en-US" smtClean="0"/>
              <a:t>‹#›</a:t>
            </a:fld>
            <a:endParaRPr lang="en-US"/>
          </a:p>
        </p:txBody>
      </p:sp>
    </p:spTree>
    <p:extLst>
      <p:ext uri="{BB962C8B-B14F-4D97-AF65-F5344CB8AC3E}">
        <p14:creationId xmlns:p14="http://schemas.microsoft.com/office/powerpoint/2010/main" val="3635443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48B264-97EE-47D2-A438-84CF3D736436}" type="datetimeFigureOut">
              <a:rPr lang="en-US" smtClean="0"/>
              <a:t>3/3/2016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CCA0F7-53B0-4A3C-AB20-2EF2A38A7C4E}" type="slidenum">
              <a:rPr lang="en-US" smtClean="0"/>
              <a:t>‹#›</a:t>
            </a:fld>
            <a:endParaRPr lang="en-US"/>
          </a:p>
        </p:txBody>
      </p:sp>
    </p:spTree>
    <p:extLst>
      <p:ext uri="{BB962C8B-B14F-4D97-AF65-F5344CB8AC3E}">
        <p14:creationId xmlns:p14="http://schemas.microsoft.com/office/powerpoint/2010/main" val="3552853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48B264-97EE-47D2-A438-84CF3D736436}" type="datetimeFigureOut">
              <a:rPr lang="en-US" smtClean="0"/>
              <a:t>3/3/2016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CCA0F7-53B0-4A3C-AB20-2EF2A38A7C4E}" type="slidenum">
              <a:rPr lang="en-US" smtClean="0"/>
              <a:t>‹#›</a:t>
            </a:fld>
            <a:endParaRPr lang="en-US"/>
          </a:p>
        </p:txBody>
      </p:sp>
    </p:spTree>
    <p:extLst>
      <p:ext uri="{BB962C8B-B14F-4D97-AF65-F5344CB8AC3E}">
        <p14:creationId xmlns:p14="http://schemas.microsoft.com/office/powerpoint/2010/main" val="3975671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48B264-97EE-47D2-A438-84CF3D736436}"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CA0F7-53B0-4A3C-AB20-2EF2A38A7C4E}" type="slidenum">
              <a:rPr lang="en-US" smtClean="0"/>
              <a:t>‹#›</a:t>
            </a:fld>
            <a:endParaRPr lang="en-US"/>
          </a:p>
        </p:txBody>
      </p:sp>
    </p:spTree>
    <p:extLst>
      <p:ext uri="{BB962C8B-B14F-4D97-AF65-F5344CB8AC3E}">
        <p14:creationId xmlns:p14="http://schemas.microsoft.com/office/powerpoint/2010/main" val="4160647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48B264-97EE-47D2-A438-84CF3D736436}"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CA0F7-53B0-4A3C-AB20-2EF2A38A7C4E}" type="slidenum">
              <a:rPr lang="en-US" smtClean="0"/>
              <a:t>‹#›</a:t>
            </a:fld>
            <a:endParaRPr lang="en-US"/>
          </a:p>
        </p:txBody>
      </p:sp>
    </p:spTree>
    <p:extLst>
      <p:ext uri="{BB962C8B-B14F-4D97-AF65-F5344CB8AC3E}">
        <p14:creationId xmlns:p14="http://schemas.microsoft.com/office/powerpoint/2010/main" val="2745865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8B264-97EE-47D2-A438-84CF3D736436}" type="datetimeFigureOut">
              <a:rPr lang="en-US" smtClean="0"/>
              <a:t>3/3/2016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CA0F7-53B0-4A3C-AB20-2EF2A38A7C4E}" type="slidenum">
              <a:rPr lang="en-US" smtClean="0"/>
              <a:t>‹#›</a:t>
            </a:fld>
            <a:endParaRPr lang="en-US"/>
          </a:p>
        </p:txBody>
      </p:sp>
    </p:spTree>
    <p:extLst>
      <p:ext uri="{BB962C8B-B14F-4D97-AF65-F5344CB8AC3E}">
        <p14:creationId xmlns:p14="http://schemas.microsoft.com/office/powerpoint/2010/main" val="64895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kduncankis.wikispaces.com/file/view/SI1.png/437027604/SI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417" y="805405"/>
            <a:ext cx="8937993" cy="54125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28800" y="5669280"/>
            <a:ext cx="8307977" cy="666206"/>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524298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1169" y="1641807"/>
            <a:ext cx="7620000" cy="4256678"/>
          </a:xfrm>
          <a:prstGeom prst="rect">
            <a:avLst/>
          </a:prstGeom>
        </p:spPr>
        <p:txBody>
          <a:bodyPr wrap="square">
            <a:spAutoFit/>
          </a:bodyPr>
          <a:lstStyle/>
          <a:p>
            <a:pPr>
              <a:lnSpc>
                <a:spcPct val="107000"/>
              </a:lnSpc>
              <a:spcAft>
                <a:spcPts val="800"/>
              </a:spcAft>
            </a:pPr>
            <a:r>
              <a:rPr lang="en-US" dirty="0">
                <a:latin typeface="Book Antiqua" panose="02040602050305030304" pitchFamily="18" charset="0"/>
                <a:ea typeface="Calibri" panose="020F0502020204030204" pitchFamily="34" charset="0"/>
                <a:cs typeface="Times New Roman" panose="02020603050405020304" pitchFamily="18" charset="0"/>
              </a:rPr>
              <a:t>The meaning of things is rooted in everyday practical conduct, the uses that are made of </a:t>
            </a:r>
            <a:r>
              <a:rPr lang="en-US" dirty="0" smtClean="0">
                <a:latin typeface="Book Antiqua" panose="02040602050305030304" pitchFamily="18" charset="0"/>
                <a:ea typeface="Calibri" panose="020F0502020204030204" pitchFamily="34" charset="0"/>
                <a:cs typeface="Times New Roman" panose="02020603050405020304" pitchFamily="18" charset="0"/>
              </a:rPr>
              <a:t>these things </a:t>
            </a:r>
            <a:r>
              <a:rPr lang="en-US" dirty="0">
                <a:latin typeface="Book Antiqua" panose="02040602050305030304" pitchFamily="18" charset="0"/>
                <a:ea typeface="Calibri" panose="020F0502020204030204" pitchFamily="34" charset="0"/>
                <a:cs typeface="Times New Roman" panose="02020603050405020304" pitchFamily="18" charset="0"/>
              </a:rPr>
              <a:t>as individuals go about constructing their behavior.</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Book Antiqua" panose="02040602050305030304" pitchFamily="18" charset="0"/>
                <a:ea typeface="Calibri" panose="020F0502020204030204" pitchFamily="34" charset="0"/>
                <a:cs typeface="Times New Roman" panose="02020603050405020304" pitchFamily="18" charset="0"/>
              </a:rPr>
              <a:t>In the process, a “thing” becomes an object because of what we do with it, how we behave toward it and how it “behaves” back…</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Book Antiqua" panose="02040602050305030304" pitchFamily="18" charset="0"/>
                <a:ea typeface="Calibri" panose="020F0502020204030204" pitchFamily="34" charset="0"/>
                <a:cs typeface="Times New Roman" panose="02020603050405020304" pitchFamily="18" charset="0"/>
              </a:rPr>
              <a:t>Thus the world is not something “out there” to be experienced by the subject, but is rather “a task to be accomplished</a:t>
            </a:r>
            <a:r>
              <a:rPr lang="en-US" dirty="0" smtClean="0">
                <a:latin typeface="Book Antiqua" panose="02040602050305030304" pitchFamily="18" charset="0"/>
                <a:ea typeface="Calibri" panose="020F0502020204030204" pitchFamily="34" charset="0"/>
                <a:cs typeface="Times New Roman" panose="02020603050405020304" pitchFamily="18" charset="0"/>
              </a:rPr>
              <a:t>.”</a:t>
            </a:r>
          </a:p>
          <a:p>
            <a:pPr lvl="0">
              <a:lnSpc>
                <a:spcPct val="107000"/>
              </a:lnSpc>
              <a:spcAft>
                <a:spcPts val="800"/>
              </a:spcAft>
            </a:pPr>
            <a:r>
              <a:rPr lang="en-US" dirty="0" smtClean="0">
                <a:solidFill>
                  <a:prstClr val="black"/>
                </a:solidFill>
                <a:latin typeface="Book Antiqua" panose="02040602050305030304" pitchFamily="18" charset="0"/>
                <a:ea typeface="Calibri" panose="020F0502020204030204" pitchFamily="34" charset="0"/>
                <a:cs typeface="Times New Roman" panose="02020603050405020304" pitchFamily="18" charset="0"/>
              </a:rPr>
              <a:t>Furthermore </a:t>
            </a:r>
            <a:r>
              <a:rPr lang="en-US" dirty="0">
                <a:solidFill>
                  <a:prstClr val="black"/>
                </a:solidFill>
                <a:latin typeface="Book Antiqua" panose="02040602050305030304" pitchFamily="18" charset="0"/>
                <a:ea typeface="Calibri" panose="020F0502020204030204" pitchFamily="34" charset="0"/>
                <a:cs typeface="Times New Roman" panose="02020603050405020304" pitchFamily="18" charset="0"/>
              </a:rPr>
              <a:t>the world is not something “out there” </a:t>
            </a:r>
            <a:r>
              <a:rPr lang="en-US" dirty="0" smtClean="0">
                <a:solidFill>
                  <a:prstClr val="black"/>
                </a:solidFill>
                <a:latin typeface="Book Antiqua" panose="02040602050305030304" pitchFamily="18" charset="0"/>
                <a:ea typeface="Calibri" panose="020F0502020204030204" pitchFamily="34" charset="0"/>
                <a:cs typeface="Times New Roman" panose="02020603050405020304" pitchFamily="18" charset="0"/>
              </a:rPr>
              <a:t>that can be experienced directly, but is only available through the filters of our biological physiology, our individual mental processes, our position (roles and statuses in the social structure) and the culture and sub-cultures in which we are embedded.</a:t>
            </a: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977661" y="750277"/>
            <a:ext cx="6307017" cy="461665"/>
          </a:xfrm>
          <a:prstGeom prst="rect">
            <a:avLst/>
          </a:prstGeom>
          <a:noFill/>
        </p:spPr>
        <p:txBody>
          <a:bodyPr wrap="square" rtlCol="0">
            <a:spAutoFit/>
          </a:bodyPr>
          <a:lstStyle/>
          <a:p>
            <a:r>
              <a:rPr lang="en-US" sz="2400" dirty="0" smtClean="0">
                <a:latin typeface="Book Antiqua" panose="02040602050305030304" pitchFamily="18" charset="0"/>
              </a:rPr>
              <a:t>Mead as a Social Behaviorist &amp; Pragmatist</a:t>
            </a:r>
            <a:endParaRPr lang="en-US" sz="2400" dirty="0">
              <a:latin typeface="Book Antiqua" panose="02040602050305030304" pitchFamily="18" charset="0"/>
            </a:endParaRPr>
          </a:p>
        </p:txBody>
      </p:sp>
    </p:spTree>
    <p:extLst>
      <p:ext uri="{BB962C8B-B14F-4D97-AF65-F5344CB8AC3E}">
        <p14:creationId xmlns:p14="http://schemas.microsoft.com/office/powerpoint/2010/main" val="1287542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331346720"/>
              </p:ext>
            </p:extLst>
          </p:nvPr>
        </p:nvGraphicFramePr>
        <p:xfrm>
          <a:off x="1828800" y="550863"/>
          <a:ext cx="8535988" cy="5754687"/>
        </p:xfrm>
        <a:graphic>
          <a:graphicData uri="http://schemas.openxmlformats.org/presentationml/2006/ole">
            <mc:AlternateContent xmlns:mc="http://schemas.openxmlformats.org/markup-compatibility/2006">
              <mc:Choice xmlns:v="urn:schemas-microsoft-com:vml" Requires="v">
                <p:oleObj spid="_x0000_s7173" name="Document" r:id="rId3" imgW="8535397" imgH="5754144" progId="Word.Document.8">
                  <p:embed/>
                </p:oleObj>
              </mc:Choice>
              <mc:Fallback>
                <p:oleObj name="Document" r:id="rId3" imgW="8535397" imgH="5754144" progId="Word.Document.8">
                  <p:embed/>
                  <p:pic>
                    <p:nvPicPr>
                      <p:cNvPr id="0" name=""/>
                      <p:cNvPicPr/>
                      <p:nvPr/>
                    </p:nvPicPr>
                    <p:blipFill>
                      <a:blip r:embed="rId4"/>
                      <a:stretch>
                        <a:fillRect/>
                      </a:stretch>
                    </p:blipFill>
                    <p:spPr>
                      <a:xfrm>
                        <a:off x="1828800" y="550863"/>
                        <a:ext cx="8535988" cy="5754687"/>
                      </a:xfrm>
                      <a:prstGeom prst="rect">
                        <a:avLst/>
                      </a:prstGeom>
                    </p:spPr>
                  </p:pic>
                </p:oleObj>
              </mc:Fallback>
            </mc:AlternateContent>
          </a:graphicData>
        </a:graphic>
      </p:graphicFrame>
    </p:spTree>
    <p:extLst>
      <p:ext uri="{BB962C8B-B14F-4D97-AF65-F5344CB8AC3E}">
        <p14:creationId xmlns:p14="http://schemas.microsoft.com/office/powerpoint/2010/main" val="1402046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3118" y="1247908"/>
            <a:ext cx="8490858" cy="4357090"/>
          </a:xfrm>
          <a:prstGeom prst="rect">
            <a:avLst/>
          </a:prstGeom>
        </p:spPr>
        <p:txBody>
          <a:bodyPr wrap="square">
            <a:spAutoFit/>
          </a:bodyPr>
          <a:lstStyle/>
          <a:p>
            <a:pPr>
              <a:lnSpc>
                <a:spcPct val="115000"/>
              </a:lnSpc>
              <a:spcAft>
                <a:spcPts val="1000"/>
              </a:spcAft>
            </a:pPr>
            <a:r>
              <a:rPr lang="en-US" sz="2000" b="1" dirty="0">
                <a:latin typeface="Book Antiqua" panose="02040602050305030304" pitchFamily="18" charset="0"/>
                <a:ea typeface="Calibri" panose="020F0502020204030204" pitchFamily="34" charset="0"/>
                <a:cs typeface="Times New Roman" panose="02020603050405020304" pitchFamily="18" charset="0"/>
              </a:rPr>
              <a:t>MIND</a:t>
            </a:r>
            <a:endParaRPr lang="en-US" sz="20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1600" dirty="0">
                <a:latin typeface="Book Antiqua" panose="02040602050305030304" pitchFamily="18" charset="0"/>
                <a:ea typeface="Calibri" panose="020F0502020204030204" pitchFamily="34" charset="0"/>
                <a:cs typeface="Times New Roman" panose="02020603050405020304" pitchFamily="18" charset="0"/>
              </a:rPr>
              <a:t>The  </a:t>
            </a:r>
            <a:r>
              <a:rPr lang="en-US" sz="1600" b="1" dirty="0" smtClean="0">
                <a:latin typeface="Book Antiqua" panose="02040602050305030304" pitchFamily="18" charset="0"/>
                <a:ea typeface="Calibri" panose="020F0502020204030204" pitchFamily="34" charset="0"/>
                <a:cs typeface="Times New Roman" panose="02020603050405020304" pitchFamily="18" charset="0"/>
              </a:rPr>
              <a:t>first </a:t>
            </a:r>
            <a:r>
              <a:rPr lang="en-US" sz="1600" dirty="0">
                <a:latin typeface="Book Antiqua" panose="02040602050305030304" pitchFamily="18" charset="0"/>
                <a:ea typeface="Calibri" panose="020F0502020204030204" pitchFamily="34" charset="0"/>
                <a:cs typeface="Times New Roman" panose="02020603050405020304" pitchFamily="18" charset="0"/>
              </a:rPr>
              <a:t>component in Mead's trilogy is termed </a:t>
            </a:r>
            <a:r>
              <a:rPr lang="en-US" sz="1600" b="1" i="1" dirty="0" smtClean="0">
                <a:latin typeface="Book Antiqua" panose="02040602050305030304" pitchFamily="18" charset="0"/>
                <a:ea typeface="Calibri" panose="020F0502020204030204" pitchFamily="34" charset="0"/>
                <a:cs typeface="Times New Roman" panose="02020603050405020304" pitchFamily="18" charset="0"/>
              </a:rPr>
              <a:t>mind.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Mead's </a:t>
            </a:r>
            <a:r>
              <a:rPr lang="en-US" sz="1600" dirty="0">
                <a:latin typeface="Book Antiqua" panose="02040602050305030304" pitchFamily="18" charset="0"/>
                <a:ea typeface="Calibri" panose="020F0502020204030204" pitchFamily="34" charset="0"/>
                <a:cs typeface="Times New Roman" panose="02020603050405020304" pitchFamily="18" charset="0"/>
              </a:rPr>
              <a:t>conception of </a:t>
            </a:r>
            <a:r>
              <a:rPr lang="en-US" sz="1600" b="1" dirty="0">
                <a:latin typeface="Book Antiqua" panose="02040602050305030304" pitchFamily="18" charset="0"/>
                <a:ea typeface="Calibri" panose="020F0502020204030204" pitchFamily="34" charset="0"/>
                <a:cs typeface="Times New Roman" panose="02020603050405020304" pitchFamily="18" charset="0"/>
              </a:rPr>
              <a:t>mind</a:t>
            </a:r>
            <a:r>
              <a:rPr lang="en-US" sz="1600" dirty="0">
                <a:latin typeface="Book Antiqua" panose="02040602050305030304" pitchFamily="18" charset="0"/>
                <a:ea typeface="Calibri" panose="020F0502020204030204" pitchFamily="34" charset="0"/>
                <a:cs typeface="Times New Roman" panose="02020603050405020304" pitchFamily="18" charset="0"/>
              </a:rPr>
              <a:t> is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a </a:t>
            </a:r>
            <a:r>
              <a:rPr lang="en-US" sz="1600" dirty="0">
                <a:latin typeface="Book Antiqua" panose="02040602050305030304" pitchFamily="18" charset="0"/>
                <a:ea typeface="Calibri" panose="020F0502020204030204" pitchFamily="34" charset="0"/>
                <a:cs typeface="Times New Roman" panose="02020603050405020304" pitchFamily="18" charset="0"/>
              </a:rPr>
              <a:t>"social phenomenon--arising and developing within the social process, within the empirical matrix of social interactions."</a:t>
            </a:r>
          </a:p>
          <a:p>
            <a:pPr>
              <a:lnSpc>
                <a:spcPct val="115000"/>
              </a:lnSpc>
              <a:spcAft>
                <a:spcPts val="1000"/>
              </a:spcAft>
            </a:pPr>
            <a:r>
              <a:rPr lang="en-US" sz="1600" dirty="0" smtClean="0">
                <a:latin typeface="Book Antiqua" panose="02040602050305030304" pitchFamily="18" charset="0"/>
                <a:ea typeface="Calibri" panose="020F0502020204030204" pitchFamily="34" charset="0"/>
                <a:cs typeface="Times New Roman" panose="02020603050405020304" pitchFamily="18" charset="0"/>
              </a:rPr>
              <a:t>The mind emerges </a:t>
            </a:r>
            <a:r>
              <a:rPr lang="en-US" sz="1600" dirty="0">
                <a:latin typeface="Book Antiqua" panose="02040602050305030304" pitchFamily="18" charset="0"/>
                <a:ea typeface="Calibri" panose="020F0502020204030204" pitchFamily="34" charset="0"/>
                <a:cs typeface="Times New Roman" panose="02020603050405020304" pitchFamily="18" charset="0"/>
              </a:rPr>
              <a:t>through such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exchanges, thus its </a:t>
            </a:r>
            <a:r>
              <a:rPr lang="en-US" sz="1600" dirty="0">
                <a:latin typeface="Book Antiqua" panose="02040602050305030304" pitchFamily="18" charset="0"/>
                <a:ea typeface="Calibri" panose="020F0502020204030204" pitchFamily="34" charset="0"/>
                <a:cs typeface="Times New Roman" panose="02020603050405020304" pitchFamily="18" charset="0"/>
              </a:rPr>
              <a:t>nature is that of an internal process of communication grounded in the utilization of </a:t>
            </a:r>
            <a:r>
              <a:rPr lang="en-US" sz="1600" b="1" i="1" dirty="0">
                <a:latin typeface="Book Antiqua" panose="02040602050305030304" pitchFamily="18" charset="0"/>
                <a:ea typeface="Calibri" panose="020F0502020204030204" pitchFamily="34" charset="0"/>
                <a:cs typeface="Times New Roman" panose="02020603050405020304" pitchFamily="18" charset="0"/>
              </a:rPr>
              <a:t>significant symbols</a:t>
            </a:r>
            <a:r>
              <a:rPr lang="en-US" sz="1600" dirty="0">
                <a:latin typeface="Book Antiqua" panose="02040602050305030304" pitchFamily="18" charset="0"/>
                <a:ea typeface="Calibri" panose="020F0502020204030204" pitchFamily="34" charset="0"/>
                <a:cs typeface="Times New Roman" panose="02020603050405020304" pitchFamily="18" charset="0"/>
              </a:rPr>
              <a:t>.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Therefore, </a:t>
            </a:r>
            <a:r>
              <a:rPr lang="en-US" sz="1600" dirty="0">
                <a:latin typeface="Book Antiqua" panose="02040602050305030304" pitchFamily="18" charset="0"/>
                <a:ea typeface="Calibri" panose="020F0502020204030204" pitchFamily="34" charset="0"/>
                <a:cs typeface="Times New Roman" panose="02020603050405020304" pitchFamily="18" charset="0"/>
              </a:rPr>
              <a:t>the mind is processually formed through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self-conversation and interactions </a:t>
            </a:r>
            <a:r>
              <a:rPr lang="en-US" sz="1600" dirty="0">
                <a:latin typeface="Book Antiqua" panose="02040602050305030304" pitchFamily="18" charset="0"/>
                <a:ea typeface="Calibri" panose="020F0502020204030204" pitchFamily="34" charset="0"/>
                <a:cs typeface="Times New Roman" panose="02020603050405020304" pitchFamily="18" charset="0"/>
              </a:rPr>
              <a:t>with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others. Shared symbols</a:t>
            </a:r>
            <a:r>
              <a:rPr lang="en-US" sz="1600" dirty="0">
                <a:latin typeface="Book Antiqua" panose="02040602050305030304" pitchFamily="18" charset="0"/>
                <a:ea typeface="Calibri" panose="020F0502020204030204" pitchFamily="34" charset="0"/>
                <a:cs typeface="Times New Roman" panose="02020603050405020304" pitchFamily="18" charset="0"/>
              </a:rPr>
              <a:t>,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dominate </a:t>
            </a:r>
            <a:r>
              <a:rPr lang="en-US" sz="1600" dirty="0">
                <a:latin typeface="Book Antiqua" panose="02040602050305030304" pitchFamily="18" charset="0"/>
                <a:ea typeface="Calibri" panose="020F0502020204030204" pitchFamily="34" charset="0"/>
                <a:cs typeface="Times New Roman" panose="02020603050405020304" pitchFamily="18" charset="0"/>
              </a:rPr>
              <a:t>the process. </a:t>
            </a:r>
            <a:r>
              <a:rPr lang="en-US" sz="1600" b="1" dirty="0" smtClean="0">
                <a:latin typeface="Book Antiqua" panose="02040602050305030304" pitchFamily="18" charset="0"/>
                <a:ea typeface="Calibri" panose="020F0502020204030204" pitchFamily="34" charset="0"/>
                <a:cs typeface="Times New Roman" panose="02020603050405020304" pitchFamily="18" charset="0"/>
              </a:rPr>
              <a:t>Our most </a:t>
            </a:r>
            <a:r>
              <a:rPr lang="en-US" sz="1600" b="1" dirty="0">
                <a:latin typeface="Book Antiqua" panose="02040602050305030304" pitchFamily="18" charset="0"/>
                <a:ea typeface="Calibri" panose="020F0502020204030204" pitchFamily="34" charset="0"/>
                <a:cs typeface="Times New Roman" panose="02020603050405020304" pitchFamily="18" charset="0"/>
              </a:rPr>
              <a:t>vital and distinctive symbolic communication is </a:t>
            </a:r>
            <a:r>
              <a:rPr lang="en-US" sz="1600" b="1" dirty="0" smtClean="0">
                <a:latin typeface="Book Antiqua" panose="02040602050305030304" pitchFamily="18" charset="0"/>
                <a:ea typeface="Calibri" panose="020F0502020204030204" pitchFamily="34" charset="0"/>
                <a:cs typeface="Times New Roman" panose="02020603050405020304" pitchFamily="18" charset="0"/>
              </a:rPr>
              <a:t>language. In </a:t>
            </a:r>
            <a:r>
              <a:rPr lang="en-US" sz="1600" b="1" dirty="0">
                <a:latin typeface="Book Antiqua" panose="02040602050305030304" pitchFamily="18" charset="0"/>
                <a:ea typeface="Calibri" panose="020F0502020204030204" pitchFamily="34" charset="0"/>
                <a:cs typeface="Times New Roman" panose="02020603050405020304" pitchFamily="18" charset="0"/>
              </a:rPr>
              <a:t>Mead's words, "out of language emerges the field of mind.“</a:t>
            </a:r>
            <a:endParaRPr lang="en-US" sz="16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1600" dirty="0">
                <a:latin typeface="Book Antiqua" panose="02040602050305030304" pitchFamily="18" charset="0"/>
                <a:ea typeface="Calibri" panose="020F0502020204030204" pitchFamily="34" charset="0"/>
                <a:cs typeface="Times New Roman" panose="02020603050405020304" pitchFamily="18" charset="0"/>
              </a:rPr>
              <a:t>For Mead and later symbolic interactionists, </a:t>
            </a:r>
            <a:r>
              <a:rPr lang="en-US" sz="1600" b="1" dirty="0">
                <a:latin typeface="Book Antiqua" panose="02040602050305030304" pitchFamily="18" charset="0"/>
                <a:ea typeface="Calibri" panose="020F0502020204030204" pitchFamily="34" charset="0"/>
                <a:cs typeface="Times New Roman" panose="02020603050405020304" pitchFamily="18" charset="0"/>
              </a:rPr>
              <a:t>language is the distinguishing criterion for being human. </a:t>
            </a:r>
            <a:endParaRPr lang="en-US" sz="16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1600" b="1" dirty="0">
                <a:latin typeface="Book Antiqua" panose="02040602050305030304" pitchFamily="18" charset="0"/>
                <a:ea typeface="Calibri" panose="020F0502020204030204" pitchFamily="34" charset="0"/>
                <a:cs typeface="Times New Roman" panose="02020603050405020304" pitchFamily="18" charset="0"/>
              </a:rPr>
              <a:t>Mead believed that if one's actions evoke the same response in others, then the meaning of symbols is no longer private but a behavioral reality that can be studied. </a:t>
            </a:r>
            <a:endParaRPr lang="en-US" sz="1600" dirty="0">
              <a:effectLst/>
              <a:latin typeface="Book Antiqua" panose="02040602050305030304" pitchFamily="18" charset="0"/>
              <a:ea typeface="Calibri" panose="020F0502020204030204" pitchFamily="34" charset="0"/>
              <a:cs typeface="Times New Roman" panose="02020603050405020304" pitchFamily="18" charset="0"/>
            </a:endParaRPr>
          </a:p>
        </p:txBody>
      </p:sp>
      <p:sp>
        <p:nvSpPr>
          <p:cNvPr id="3" name="TextBox 2"/>
          <p:cNvSpPr txBox="1"/>
          <p:nvPr/>
        </p:nvSpPr>
        <p:spPr>
          <a:xfrm>
            <a:off x="770709" y="1907177"/>
            <a:ext cx="927462" cy="2554545"/>
          </a:xfrm>
          <a:prstGeom prst="rect">
            <a:avLst/>
          </a:prstGeom>
          <a:noFill/>
        </p:spPr>
        <p:txBody>
          <a:bodyPr wrap="square" rtlCol="0">
            <a:spAutoFit/>
          </a:bodyPr>
          <a:lstStyle/>
          <a:p>
            <a:r>
              <a:rPr lang="en-US" sz="4000" dirty="0">
                <a:latin typeface="Book Antiqua" panose="02040602050305030304" pitchFamily="18" charset="0"/>
              </a:rPr>
              <a:t>M</a:t>
            </a:r>
          </a:p>
          <a:p>
            <a:r>
              <a:rPr lang="en-US" sz="4000" dirty="0">
                <a:latin typeface="Book Antiqua" panose="02040602050305030304" pitchFamily="18" charset="0"/>
              </a:rPr>
              <a:t> I</a:t>
            </a:r>
          </a:p>
          <a:p>
            <a:r>
              <a:rPr lang="en-US" sz="4000" dirty="0">
                <a:latin typeface="Book Antiqua" panose="02040602050305030304" pitchFamily="18" charset="0"/>
              </a:rPr>
              <a:t>N</a:t>
            </a:r>
          </a:p>
          <a:p>
            <a:r>
              <a:rPr lang="en-US" sz="4000" dirty="0">
                <a:latin typeface="Book Antiqua" panose="02040602050305030304" pitchFamily="18" charset="0"/>
              </a:rPr>
              <a:t>D</a:t>
            </a:r>
          </a:p>
        </p:txBody>
      </p:sp>
    </p:spTree>
    <p:extLst>
      <p:ext uri="{BB962C8B-B14F-4D97-AF65-F5344CB8AC3E}">
        <p14:creationId xmlns:p14="http://schemas.microsoft.com/office/powerpoint/2010/main" val="1481790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90056" y="1256903"/>
            <a:ext cx="8516983" cy="4666919"/>
          </a:xfrm>
          <a:prstGeom prst="rect">
            <a:avLst/>
          </a:prstGeom>
        </p:spPr>
        <p:txBody>
          <a:bodyPr wrap="square">
            <a:spAutoFit/>
          </a:bodyPr>
          <a:lstStyle/>
          <a:p>
            <a:pPr>
              <a:lnSpc>
                <a:spcPct val="115000"/>
              </a:lnSpc>
              <a:spcAft>
                <a:spcPts val="1000"/>
              </a:spcAft>
            </a:pPr>
            <a:r>
              <a:rPr lang="en-US" sz="2000" b="1" dirty="0">
                <a:latin typeface="Book Antiqua" panose="02040602050305030304" pitchFamily="18" charset="0"/>
                <a:ea typeface="Calibri" panose="020F0502020204030204" pitchFamily="34" charset="0"/>
                <a:cs typeface="Times New Roman" panose="02020603050405020304" pitchFamily="18" charset="0"/>
              </a:rPr>
              <a:t>SELF</a:t>
            </a:r>
            <a:endParaRPr lang="en-US" sz="20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1600" dirty="0">
                <a:latin typeface="Book Antiqua" panose="02040602050305030304" pitchFamily="18" charset="0"/>
                <a:ea typeface="Calibri" panose="020F0502020204030204" pitchFamily="34" charset="0"/>
                <a:cs typeface="Times New Roman" panose="02020603050405020304" pitchFamily="18" charset="0"/>
              </a:rPr>
              <a:t>The  </a:t>
            </a:r>
            <a:r>
              <a:rPr lang="en-US" sz="1600" b="1" dirty="0">
                <a:latin typeface="Book Antiqua" panose="02040602050305030304" pitchFamily="18" charset="0"/>
                <a:ea typeface="Calibri" panose="020F0502020204030204" pitchFamily="34" charset="0"/>
                <a:cs typeface="Times New Roman" panose="02020603050405020304" pitchFamily="18" charset="0"/>
              </a:rPr>
              <a:t>second </a:t>
            </a:r>
            <a:r>
              <a:rPr lang="en-US" sz="1600" dirty="0">
                <a:latin typeface="Book Antiqua" panose="02040602050305030304" pitchFamily="18" charset="0"/>
                <a:ea typeface="Calibri" panose="020F0502020204030204" pitchFamily="34" charset="0"/>
                <a:cs typeface="Times New Roman" panose="02020603050405020304" pitchFamily="18" charset="0"/>
              </a:rPr>
              <a:t>component in Mead's trilogy is termed </a:t>
            </a:r>
            <a:r>
              <a:rPr lang="en-US" sz="1600" b="1" i="1" dirty="0">
                <a:latin typeface="Book Antiqua" panose="02040602050305030304" pitchFamily="18" charset="0"/>
                <a:ea typeface="Calibri" panose="020F0502020204030204" pitchFamily="34" charset="0"/>
                <a:cs typeface="Times New Roman" panose="02020603050405020304" pitchFamily="18" charset="0"/>
              </a:rPr>
              <a:t>self</a:t>
            </a:r>
            <a:r>
              <a:rPr lang="en-US" sz="1600" b="1" dirty="0">
                <a:latin typeface="Book Antiqua" panose="02040602050305030304" pitchFamily="18" charset="0"/>
                <a:ea typeface="Calibri" panose="020F0502020204030204" pitchFamily="34" charset="0"/>
                <a:cs typeface="Times New Roman" panose="02020603050405020304" pitchFamily="18" charset="0"/>
              </a:rPr>
              <a:t>.</a:t>
            </a:r>
            <a:r>
              <a:rPr lang="en-US" sz="1600" dirty="0">
                <a:latin typeface="Book Antiqua" panose="02040602050305030304" pitchFamily="18" charset="0"/>
                <a:ea typeface="Calibri" panose="020F0502020204030204" pitchFamily="34" charset="0"/>
                <a:cs typeface="Times New Roman" panose="02020603050405020304" pitchFamily="18" charset="0"/>
              </a:rPr>
              <a:t> The self also "arises in social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experience" and can </a:t>
            </a:r>
            <a:r>
              <a:rPr lang="en-US" sz="1600" dirty="0">
                <a:latin typeface="Book Antiqua" panose="02040602050305030304" pitchFamily="18" charset="0"/>
                <a:ea typeface="Calibri" panose="020F0502020204030204" pitchFamily="34" charset="0"/>
                <a:cs typeface="Times New Roman" panose="02020603050405020304" pitchFamily="18" charset="0"/>
              </a:rPr>
              <a:t>be thought of as "</a:t>
            </a:r>
            <a:r>
              <a:rPr lang="en-US" sz="1600" b="1" dirty="0">
                <a:latin typeface="Book Antiqua" panose="02040602050305030304" pitchFamily="18" charset="0"/>
                <a:ea typeface="Calibri" panose="020F0502020204030204" pitchFamily="34" charset="0"/>
                <a:cs typeface="Times New Roman" panose="02020603050405020304" pitchFamily="18" charset="0"/>
              </a:rPr>
              <a:t>an object to itself,"</a:t>
            </a:r>
            <a:r>
              <a:rPr lang="en-US" sz="1600" dirty="0">
                <a:latin typeface="Book Antiqua" panose="02040602050305030304" pitchFamily="18" charset="0"/>
                <a:ea typeface="Calibri" panose="020F0502020204030204" pitchFamily="34" charset="0"/>
                <a:cs typeface="Times New Roman" panose="02020603050405020304" pitchFamily="18" charset="0"/>
              </a:rPr>
              <a:t>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possessing </a:t>
            </a:r>
            <a:r>
              <a:rPr lang="en-US" sz="1600" dirty="0">
                <a:latin typeface="Book Antiqua" panose="02040602050305030304" pitchFamily="18" charset="0"/>
                <a:ea typeface="Calibri" panose="020F0502020204030204" pitchFamily="34" charset="0"/>
                <a:cs typeface="Times New Roman" panose="02020603050405020304" pitchFamily="18" charset="0"/>
              </a:rPr>
              <a:t>a "social structure".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Individuals can </a:t>
            </a:r>
            <a:r>
              <a:rPr lang="en-US" sz="1600" dirty="0">
                <a:latin typeface="Book Antiqua" panose="02040602050305030304" pitchFamily="18" charset="0"/>
                <a:ea typeface="Calibri" panose="020F0502020204030204" pitchFamily="34" charset="0"/>
                <a:cs typeface="Times New Roman" panose="02020603050405020304" pitchFamily="18" charset="0"/>
              </a:rPr>
              <a:t>conceive of their own being and convert that identity into a form of consciousness. So conceived, the self can be the recipient of both definition and emotion. Symbolic communication is crucial to the development of answers to the question Who am I?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Mead </a:t>
            </a:r>
            <a:r>
              <a:rPr lang="en-US" sz="1600" dirty="0">
                <a:latin typeface="Book Antiqua" panose="02040602050305030304" pitchFamily="18" charset="0"/>
                <a:ea typeface="Calibri" panose="020F0502020204030204" pitchFamily="34" charset="0"/>
                <a:cs typeface="Times New Roman" panose="02020603050405020304" pitchFamily="18" charset="0"/>
              </a:rPr>
              <a:t>argued that the self is best thought of as a process, and he traced its genesis developmentally. </a:t>
            </a:r>
          </a:p>
          <a:p>
            <a:pPr>
              <a:lnSpc>
                <a:spcPct val="115000"/>
              </a:lnSpc>
              <a:spcAft>
                <a:spcPts val="1000"/>
              </a:spcAft>
            </a:pPr>
            <a:r>
              <a:rPr lang="en-US" sz="1600" b="1" dirty="0">
                <a:latin typeface="Book Antiqua" panose="02040602050305030304" pitchFamily="18" charset="0"/>
                <a:ea typeface="Calibri" panose="020F0502020204030204" pitchFamily="34" charset="0"/>
                <a:cs typeface="Times New Roman" panose="02020603050405020304" pitchFamily="18" charset="0"/>
              </a:rPr>
              <a:t>The development of the self is dependent on learning to take the role of the other</a:t>
            </a:r>
            <a:r>
              <a:rPr lang="en-US" sz="1600" dirty="0">
                <a:latin typeface="Book Antiqua" panose="02040602050305030304" pitchFamily="18" charset="0"/>
                <a:ea typeface="Calibri" panose="020F0502020204030204" pitchFamily="34" charset="0"/>
                <a:cs typeface="Times New Roman" panose="02020603050405020304" pitchFamily="18" charset="0"/>
              </a:rPr>
              <a:t>.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Role </a:t>
            </a:r>
            <a:r>
              <a:rPr lang="en-US" sz="1600" dirty="0">
                <a:latin typeface="Book Antiqua" panose="02040602050305030304" pitchFamily="18" charset="0"/>
                <a:ea typeface="Calibri" panose="020F0502020204030204" pitchFamily="34" charset="0"/>
                <a:cs typeface="Times New Roman" panose="02020603050405020304" pitchFamily="18" charset="0"/>
              </a:rPr>
              <a:t>taking requires that we imagine how our behavior will be defined from the standpoint of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others (as in Cooley’s “looking-glass self”). </a:t>
            </a:r>
            <a:r>
              <a:rPr lang="en-US" sz="1600" dirty="0">
                <a:latin typeface="Book Antiqua" panose="02040602050305030304" pitchFamily="18" charset="0"/>
                <a:ea typeface="Calibri" panose="020F0502020204030204" pitchFamily="34" charset="0"/>
                <a:cs typeface="Times New Roman" panose="02020603050405020304" pitchFamily="18" charset="0"/>
              </a:rPr>
              <a:t>For Mead, role taking occurs throughout the developmental process by which the self is constructed and refined</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 This </a:t>
            </a:r>
            <a:r>
              <a:rPr lang="en-US" sz="1600" dirty="0">
                <a:latin typeface="Book Antiqua" panose="02040602050305030304" pitchFamily="18" charset="0"/>
                <a:ea typeface="Calibri" panose="020F0502020204030204" pitchFamily="34" charset="0"/>
                <a:cs typeface="Times New Roman" panose="02020603050405020304" pitchFamily="18" charset="0"/>
              </a:rPr>
              <a:t>process consists of three distinctive phases. From a period of </a:t>
            </a:r>
            <a:r>
              <a:rPr lang="en-US" sz="1600" b="1" i="1" dirty="0">
                <a:latin typeface="Book Antiqua" panose="02040602050305030304" pitchFamily="18" charset="0"/>
                <a:ea typeface="Calibri" panose="020F0502020204030204" pitchFamily="34" charset="0"/>
                <a:cs typeface="Times New Roman" panose="02020603050405020304" pitchFamily="18" charset="0"/>
              </a:rPr>
              <a:t>imitation </a:t>
            </a:r>
            <a:r>
              <a:rPr lang="en-US" sz="1600" dirty="0">
                <a:latin typeface="Book Antiqua" panose="02040602050305030304" pitchFamily="18" charset="0"/>
                <a:ea typeface="Calibri" panose="020F0502020204030204" pitchFamily="34" charset="0"/>
                <a:cs typeface="Times New Roman" panose="02020603050405020304" pitchFamily="18" charset="0"/>
              </a:rPr>
              <a:t>without meaning for infants, through the </a:t>
            </a:r>
            <a:r>
              <a:rPr lang="en-US" sz="1600" b="1" i="1" dirty="0">
                <a:latin typeface="Book Antiqua" panose="02040602050305030304" pitchFamily="18" charset="0"/>
                <a:ea typeface="Calibri" panose="020F0502020204030204" pitchFamily="34" charset="0"/>
                <a:cs typeface="Times New Roman" panose="02020603050405020304" pitchFamily="18" charset="0"/>
              </a:rPr>
              <a:t>play-acting </a:t>
            </a:r>
            <a:r>
              <a:rPr lang="en-US" sz="1600" dirty="0">
                <a:latin typeface="Book Antiqua" panose="02040602050305030304" pitchFamily="18" charset="0"/>
                <a:ea typeface="Calibri" panose="020F0502020204030204" pitchFamily="34" charset="0"/>
                <a:cs typeface="Times New Roman" panose="02020603050405020304" pitchFamily="18" charset="0"/>
              </a:rPr>
              <a:t>world of children, and finally to the phase of the </a:t>
            </a:r>
            <a:r>
              <a:rPr lang="en-US" sz="1600" b="1" i="1" dirty="0">
                <a:latin typeface="Book Antiqua" panose="02040602050305030304" pitchFamily="18" charset="0"/>
                <a:ea typeface="Calibri" panose="020F0502020204030204" pitchFamily="34" charset="0"/>
                <a:cs typeface="Times New Roman" panose="02020603050405020304" pitchFamily="18" charset="0"/>
              </a:rPr>
              <a:t>generalized other</a:t>
            </a:r>
            <a:r>
              <a:rPr lang="en-US" sz="1600" dirty="0">
                <a:latin typeface="Book Antiqua" panose="02040602050305030304" pitchFamily="18" charset="0"/>
                <a:ea typeface="Calibri" panose="020F0502020204030204" pitchFamily="34" charset="0"/>
                <a:cs typeface="Times New Roman" panose="02020603050405020304" pitchFamily="18" charset="0"/>
              </a:rPr>
              <a:t>, the self expands, changes,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and comes into being.</a:t>
            </a:r>
            <a:r>
              <a:rPr lang="en-US" sz="1600" dirty="0">
                <a:latin typeface="Book Antiqua" panose="02040602050305030304" pitchFamily="18" charset="0"/>
                <a:ea typeface="Calibri" panose="020F0502020204030204" pitchFamily="34" charset="0"/>
                <a:cs typeface="Times New Roman" panose="02020603050405020304" pitchFamily="18" charset="0"/>
              </a:rPr>
              <a:t> </a:t>
            </a:r>
            <a:endParaRPr lang="en-US" sz="1600" dirty="0">
              <a:effectLst/>
              <a:latin typeface="Book Antiqua" panose="0204060205030503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770709" y="1907177"/>
            <a:ext cx="927462" cy="2554545"/>
          </a:xfrm>
          <a:prstGeom prst="rect">
            <a:avLst/>
          </a:prstGeom>
          <a:noFill/>
        </p:spPr>
        <p:txBody>
          <a:bodyPr wrap="square" rtlCol="0">
            <a:spAutoFit/>
          </a:bodyPr>
          <a:lstStyle/>
          <a:p>
            <a:r>
              <a:rPr lang="en-US" sz="4000" dirty="0">
                <a:latin typeface="Book Antiqua" panose="02040602050305030304" pitchFamily="18" charset="0"/>
              </a:rPr>
              <a:t> S</a:t>
            </a:r>
          </a:p>
          <a:p>
            <a:r>
              <a:rPr lang="en-US" sz="4000" dirty="0">
                <a:latin typeface="Book Antiqua" panose="02040602050305030304" pitchFamily="18" charset="0"/>
              </a:rPr>
              <a:t> E</a:t>
            </a:r>
          </a:p>
          <a:p>
            <a:r>
              <a:rPr lang="en-US" sz="4000" dirty="0">
                <a:latin typeface="Book Antiqua" panose="02040602050305030304" pitchFamily="18" charset="0"/>
              </a:rPr>
              <a:t> L</a:t>
            </a:r>
          </a:p>
          <a:p>
            <a:r>
              <a:rPr lang="en-US" sz="4000" dirty="0">
                <a:latin typeface="Book Antiqua" panose="02040602050305030304" pitchFamily="18" charset="0"/>
              </a:rPr>
              <a:t> F</a:t>
            </a:r>
          </a:p>
        </p:txBody>
      </p:sp>
    </p:spTree>
    <p:extLst>
      <p:ext uri="{BB962C8B-B14F-4D97-AF65-F5344CB8AC3E}">
        <p14:creationId xmlns:p14="http://schemas.microsoft.com/office/powerpoint/2010/main" val="1160391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90057" y="1257386"/>
            <a:ext cx="8307977" cy="4383764"/>
          </a:xfrm>
          <a:prstGeom prst="rect">
            <a:avLst/>
          </a:prstGeom>
        </p:spPr>
        <p:txBody>
          <a:bodyPr wrap="square">
            <a:spAutoFit/>
          </a:bodyPr>
          <a:lstStyle/>
          <a:p>
            <a:pPr>
              <a:lnSpc>
                <a:spcPct val="115000"/>
              </a:lnSpc>
              <a:spcAft>
                <a:spcPts val="1000"/>
              </a:spcAft>
            </a:pPr>
            <a:r>
              <a:rPr lang="en-US" sz="2000" b="1" dirty="0">
                <a:latin typeface="Book Antiqua" panose="02040602050305030304" pitchFamily="18" charset="0"/>
                <a:ea typeface="Calibri" panose="020F0502020204030204" pitchFamily="34" charset="0"/>
                <a:cs typeface="Times New Roman" panose="02020603050405020304" pitchFamily="18" charset="0"/>
              </a:rPr>
              <a:t>SELF, continued</a:t>
            </a:r>
            <a:endParaRPr lang="en-US" sz="20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1600" dirty="0">
                <a:latin typeface="Book Antiqua" panose="02040602050305030304" pitchFamily="18" charset="0"/>
                <a:ea typeface="Calibri" panose="020F0502020204030204" pitchFamily="34" charset="0"/>
                <a:cs typeface="Times New Roman" panose="02020603050405020304" pitchFamily="18" charset="0"/>
              </a:rPr>
              <a:t>For the very young, role playing is simply a matter of doing what others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do (</a:t>
            </a:r>
            <a:r>
              <a:rPr lang="en-US" sz="1600" b="1" dirty="0" smtClean="0">
                <a:latin typeface="Book Antiqua" panose="02040602050305030304" pitchFamily="18" charset="0"/>
                <a:ea typeface="Calibri" panose="020F0502020204030204" pitchFamily="34" charset="0"/>
                <a:cs typeface="Times New Roman" panose="02020603050405020304" pitchFamily="18" charset="0"/>
              </a:rPr>
              <a:t>Imitation</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 </a:t>
            </a:r>
            <a:r>
              <a:rPr lang="en-US" sz="1600" dirty="0">
                <a:latin typeface="Book Antiqua" panose="02040602050305030304" pitchFamily="18" charset="0"/>
                <a:ea typeface="Calibri" panose="020F0502020204030204" pitchFamily="34" charset="0"/>
                <a:cs typeface="Times New Roman" panose="02020603050405020304" pitchFamily="18" charset="0"/>
              </a:rPr>
              <a:t>In time, however, the child begins to play "pretend" roles such as parent, sibling, even the imaginary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friend. </a:t>
            </a:r>
            <a:r>
              <a:rPr lang="en-US" sz="1600" dirty="0">
                <a:latin typeface="Book Antiqua" panose="02040602050305030304" pitchFamily="18" charset="0"/>
                <a:ea typeface="Calibri" panose="020F0502020204030204" pitchFamily="34" charset="0"/>
                <a:cs typeface="Times New Roman" panose="02020603050405020304" pitchFamily="18" charset="0"/>
              </a:rPr>
              <a:t>In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the </a:t>
            </a:r>
            <a:r>
              <a:rPr lang="en-US" sz="1600" dirty="0">
                <a:latin typeface="Book Antiqua" panose="02040602050305030304" pitchFamily="18" charset="0"/>
                <a:ea typeface="Calibri" panose="020F0502020204030204" pitchFamily="34" charset="0"/>
                <a:cs typeface="Times New Roman" panose="02020603050405020304" pitchFamily="18" charset="0"/>
              </a:rPr>
              <a:t>course of switching identities and imaginary conversations, the self through play becomes both separate and defined. The child is learning to see a unique self from the various perspectives of other role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players (</a:t>
            </a:r>
            <a:r>
              <a:rPr lang="en-US" sz="1600" b="1" dirty="0">
                <a:latin typeface="Book Antiqua" panose="02040602050305030304" pitchFamily="18" charset="0"/>
                <a:ea typeface="Calibri" panose="020F0502020204030204" pitchFamily="34" charset="0"/>
                <a:cs typeface="Times New Roman" panose="02020603050405020304" pitchFamily="18" charset="0"/>
              </a:rPr>
              <a:t>R</a:t>
            </a:r>
            <a:r>
              <a:rPr lang="en-US" sz="1600" b="1" dirty="0" smtClean="0">
                <a:latin typeface="Book Antiqua" panose="02040602050305030304" pitchFamily="18" charset="0"/>
                <a:ea typeface="Calibri" panose="020F0502020204030204" pitchFamily="34" charset="0"/>
                <a:cs typeface="Times New Roman" panose="02020603050405020304" pitchFamily="18" charset="0"/>
              </a:rPr>
              <a:t>ole Playing</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a:t>
            </a:r>
            <a:r>
              <a:rPr lang="en-US" sz="1600" dirty="0">
                <a:latin typeface="Book Antiqua" panose="02040602050305030304" pitchFamily="18" charset="0"/>
                <a:ea typeface="Calibri" panose="020F0502020204030204" pitchFamily="34" charset="0"/>
                <a:cs typeface="Times New Roman" panose="02020603050405020304" pitchFamily="18" charset="0"/>
              </a:rPr>
              <a:t> </a:t>
            </a:r>
          </a:p>
          <a:p>
            <a:pPr>
              <a:lnSpc>
                <a:spcPct val="115000"/>
              </a:lnSpc>
              <a:spcAft>
                <a:spcPts val="1000"/>
              </a:spcAft>
            </a:pPr>
            <a:r>
              <a:rPr lang="en-US" sz="1600" dirty="0">
                <a:latin typeface="Book Antiqua" panose="02040602050305030304" pitchFamily="18" charset="0"/>
                <a:ea typeface="Calibri" panose="020F0502020204030204" pitchFamily="34" charset="0"/>
                <a:cs typeface="Times New Roman" panose="02020603050405020304" pitchFamily="18" charset="0"/>
              </a:rPr>
              <a:t>When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egocentric </a:t>
            </a:r>
            <a:r>
              <a:rPr lang="en-US" sz="1600" dirty="0">
                <a:latin typeface="Book Antiqua" panose="02040602050305030304" pitchFamily="18" charset="0"/>
                <a:ea typeface="Calibri" panose="020F0502020204030204" pitchFamily="34" charset="0"/>
                <a:cs typeface="Times New Roman" panose="02020603050405020304" pitchFamily="18" charset="0"/>
              </a:rPr>
              <a:t>play gives way to the rules and "teamwork" of games, the individual learns that the behaviors of other players are somewhat fixed, impersonal, and predictable. In playing the multiple and interlocking roles of the game, and other organized endeavors, self-control emerges. Through such play, one develops and internalizes a group of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perspectives </a:t>
            </a:r>
            <a:r>
              <a:rPr lang="en-US" sz="1600" dirty="0">
                <a:latin typeface="Book Antiqua" panose="02040602050305030304" pitchFamily="18" charset="0"/>
                <a:ea typeface="Calibri" panose="020F0502020204030204" pitchFamily="34" charset="0"/>
                <a:cs typeface="Times New Roman" panose="02020603050405020304" pitchFamily="18" charset="0"/>
              </a:rPr>
              <a:t>on the self that Mead termed the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a:t>
            </a:r>
            <a:r>
              <a:rPr lang="en-US" sz="1600" b="1" dirty="0" smtClean="0">
                <a:latin typeface="Book Antiqua" panose="02040602050305030304" pitchFamily="18" charset="0"/>
                <a:ea typeface="Calibri" panose="020F0502020204030204" pitchFamily="34" charset="0"/>
                <a:cs typeface="Times New Roman" panose="02020603050405020304" pitchFamily="18" charset="0"/>
              </a:rPr>
              <a:t>Generalized Other</a:t>
            </a:r>
            <a:r>
              <a:rPr lang="en-US" sz="1600" dirty="0">
                <a:latin typeface="Book Antiqua" panose="02040602050305030304" pitchFamily="18" charset="0"/>
                <a:ea typeface="Calibri" panose="020F0502020204030204" pitchFamily="34" charset="0"/>
                <a:cs typeface="Times New Roman" panose="02020603050405020304" pitchFamily="18" charset="0"/>
              </a:rPr>
              <a:t>."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As this </a:t>
            </a:r>
            <a:r>
              <a:rPr lang="en-US" sz="1600" dirty="0">
                <a:latin typeface="Book Antiqua" panose="02040602050305030304" pitchFamily="18" charset="0"/>
                <a:ea typeface="Calibri" panose="020F0502020204030204" pitchFamily="34" charset="0"/>
                <a:cs typeface="Times New Roman" panose="02020603050405020304" pitchFamily="18" charset="0"/>
              </a:rPr>
              <a:t>collective frame of reference matures, the player becomes a social being who will demonstrate some consistency in future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behavior. Thus</a:t>
            </a:r>
            <a:r>
              <a:rPr lang="en-US" sz="1600" dirty="0">
                <a:latin typeface="Book Antiqua" panose="02040602050305030304" pitchFamily="18" charset="0"/>
                <a:ea typeface="Calibri" panose="020F0502020204030204" pitchFamily="34" charset="0"/>
                <a:cs typeface="Times New Roman" panose="02020603050405020304" pitchFamily="18" charset="0"/>
              </a:rPr>
              <a:t>, the "</a:t>
            </a:r>
            <a:r>
              <a:rPr lang="en-US" sz="1600" b="1" dirty="0">
                <a:latin typeface="Book Antiqua" panose="02040602050305030304" pitchFamily="18" charset="0"/>
                <a:ea typeface="Calibri" panose="020F0502020204030204" pitchFamily="34" charset="0"/>
                <a:cs typeface="Times New Roman" panose="02020603050405020304" pitchFamily="18" charset="0"/>
              </a:rPr>
              <a:t>inner voice</a:t>
            </a:r>
            <a:r>
              <a:rPr lang="en-US" sz="1600" dirty="0">
                <a:latin typeface="Book Antiqua" panose="02040602050305030304" pitchFamily="18" charset="0"/>
                <a:ea typeface="Calibri" panose="020F0502020204030204" pitchFamily="34" charset="0"/>
                <a:cs typeface="Times New Roman" panose="02020603050405020304" pitchFamily="18" charset="0"/>
              </a:rPr>
              <a:t>" of the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generalized </a:t>
            </a:r>
            <a:r>
              <a:rPr lang="en-US" sz="1600" dirty="0">
                <a:latin typeface="Book Antiqua" panose="02040602050305030304" pitchFamily="18" charset="0"/>
                <a:ea typeface="Calibri" panose="020F0502020204030204" pitchFamily="34" charset="0"/>
                <a:cs typeface="Times New Roman" panose="02020603050405020304" pitchFamily="18" charset="0"/>
              </a:rPr>
              <a:t>other continues to whisper the complex requirements of being "human."</a:t>
            </a:r>
            <a:r>
              <a:rPr lang="en-US" sz="1200" dirty="0">
                <a:latin typeface="Book Antiqua" panose="02040602050305030304" pitchFamily="18" charset="0"/>
                <a:ea typeface="Calibri" panose="020F0502020204030204" pitchFamily="34" charset="0"/>
                <a:cs typeface="Times New Roman" panose="02020603050405020304" pitchFamily="18" charset="0"/>
              </a:rPr>
              <a:t> </a:t>
            </a:r>
            <a:endParaRPr lang="en-US" sz="1200" dirty="0">
              <a:effectLst/>
              <a:latin typeface="Book Antiqua" panose="02040602050305030304" pitchFamily="18" charset="0"/>
              <a:ea typeface="Calibri" panose="020F0502020204030204" pitchFamily="34" charset="0"/>
              <a:cs typeface="Times New Roman" panose="02020603050405020304" pitchFamily="18" charset="0"/>
            </a:endParaRPr>
          </a:p>
        </p:txBody>
      </p:sp>
      <p:sp>
        <p:nvSpPr>
          <p:cNvPr id="7" name="TextBox 6"/>
          <p:cNvSpPr txBox="1"/>
          <p:nvPr/>
        </p:nvSpPr>
        <p:spPr>
          <a:xfrm>
            <a:off x="770709" y="1907177"/>
            <a:ext cx="927462" cy="2554545"/>
          </a:xfrm>
          <a:prstGeom prst="rect">
            <a:avLst/>
          </a:prstGeom>
          <a:noFill/>
        </p:spPr>
        <p:txBody>
          <a:bodyPr wrap="square" rtlCol="0">
            <a:spAutoFit/>
          </a:bodyPr>
          <a:lstStyle/>
          <a:p>
            <a:r>
              <a:rPr lang="en-US" sz="4000" dirty="0">
                <a:latin typeface="Book Antiqua" panose="02040602050305030304" pitchFamily="18" charset="0"/>
              </a:rPr>
              <a:t> S</a:t>
            </a:r>
          </a:p>
          <a:p>
            <a:r>
              <a:rPr lang="en-US" sz="4000" dirty="0">
                <a:latin typeface="Book Antiqua" panose="02040602050305030304" pitchFamily="18" charset="0"/>
              </a:rPr>
              <a:t> E</a:t>
            </a:r>
          </a:p>
          <a:p>
            <a:r>
              <a:rPr lang="en-US" sz="4000" dirty="0">
                <a:latin typeface="Book Antiqua" panose="02040602050305030304" pitchFamily="18" charset="0"/>
              </a:rPr>
              <a:t> L</a:t>
            </a:r>
          </a:p>
          <a:p>
            <a:r>
              <a:rPr lang="en-US" sz="4000" dirty="0">
                <a:latin typeface="Book Antiqua" panose="02040602050305030304" pitchFamily="18" charset="0"/>
              </a:rPr>
              <a:t> F</a:t>
            </a:r>
          </a:p>
        </p:txBody>
      </p:sp>
    </p:spTree>
    <p:extLst>
      <p:ext uri="{BB962C8B-B14F-4D97-AF65-F5344CB8AC3E}">
        <p14:creationId xmlns:p14="http://schemas.microsoft.com/office/powerpoint/2010/main" val="3789431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1630363" y="457200"/>
          <a:ext cx="8932862" cy="5943600"/>
        </p:xfrm>
        <a:graphic>
          <a:graphicData uri="http://schemas.openxmlformats.org/presentationml/2006/ole">
            <mc:AlternateContent xmlns:mc="http://schemas.openxmlformats.org/markup-compatibility/2006">
              <mc:Choice xmlns:v="urn:schemas-microsoft-com:vml" Requires="v">
                <p:oleObj spid="_x0000_s1063" name="Document" r:id="rId3" imgW="8932661" imgH="5942845" progId="Word.Document.12">
                  <p:embed/>
                </p:oleObj>
              </mc:Choice>
              <mc:Fallback>
                <p:oleObj name="Document" r:id="rId3" imgW="8932661" imgH="5942845" progId="Word.Document.12">
                  <p:embed/>
                  <p:pic>
                    <p:nvPicPr>
                      <p:cNvPr id="2" name="Object 1"/>
                      <p:cNvPicPr/>
                      <p:nvPr/>
                    </p:nvPicPr>
                    <p:blipFill>
                      <a:blip r:embed="rId4"/>
                      <a:stretch>
                        <a:fillRect/>
                      </a:stretch>
                    </p:blipFill>
                    <p:spPr>
                      <a:xfrm>
                        <a:off x="1630363" y="457200"/>
                        <a:ext cx="8932862" cy="5943600"/>
                      </a:xfrm>
                      <a:prstGeom prst="rect">
                        <a:avLst/>
                      </a:prstGeom>
                    </p:spPr>
                  </p:pic>
                </p:oleObj>
              </mc:Fallback>
            </mc:AlternateContent>
          </a:graphicData>
        </a:graphic>
      </p:graphicFrame>
    </p:spTree>
    <p:extLst>
      <p:ext uri="{BB962C8B-B14F-4D97-AF65-F5344CB8AC3E}">
        <p14:creationId xmlns:p14="http://schemas.microsoft.com/office/powerpoint/2010/main" val="3429457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90058" y="1258579"/>
            <a:ext cx="8699861" cy="4795159"/>
          </a:xfrm>
          <a:prstGeom prst="rect">
            <a:avLst/>
          </a:prstGeom>
        </p:spPr>
        <p:txBody>
          <a:bodyPr wrap="square">
            <a:spAutoFit/>
          </a:bodyPr>
          <a:lstStyle/>
          <a:p>
            <a:pPr>
              <a:lnSpc>
                <a:spcPct val="115000"/>
              </a:lnSpc>
              <a:spcAft>
                <a:spcPts val="1000"/>
              </a:spcAft>
            </a:pPr>
            <a:r>
              <a:rPr lang="en-US" sz="2000" b="1" dirty="0">
                <a:latin typeface="Book Antiqua" panose="02040602050305030304" pitchFamily="18" charset="0"/>
                <a:ea typeface="Calibri" panose="020F0502020204030204" pitchFamily="34" charset="0"/>
                <a:cs typeface="Times New Roman" panose="02020603050405020304" pitchFamily="18" charset="0"/>
              </a:rPr>
              <a:t>SELF, continued</a:t>
            </a:r>
            <a:endParaRPr lang="en-US" sz="20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1600" dirty="0">
                <a:latin typeface="Book Antiqua" panose="02040602050305030304" pitchFamily="18" charset="0"/>
                <a:ea typeface="Calibri" panose="020F0502020204030204" pitchFamily="34" charset="0"/>
                <a:cs typeface="Times New Roman" panose="02020603050405020304" pitchFamily="18" charset="0"/>
              </a:rPr>
              <a:t>In the lifelong context of interdependent action, two dimensions of the self emerge, are formed and reformed. In one, the individual develops an identity in </a:t>
            </a:r>
            <a:r>
              <a:rPr lang="en-US" sz="1600" i="1" dirty="0">
                <a:latin typeface="Book Antiqua" panose="02040602050305030304" pitchFamily="18" charset="0"/>
                <a:ea typeface="Calibri" panose="020F0502020204030204" pitchFamily="34" charset="0"/>
                <a:cs typeface="Times New Roman" panose="02020603050405020304" pitchFamily="18" charset="0"/>
              </a:rPr>
              <a:t>response</a:t>
            </a:r>
            <a:r>
              <a:rPr lang="en-US" sz="1600" dirty="0">
                <a:latin typeface="Book Antiqua" panose="02040602050305030304" pitchFamily="18" charset="0"/>
                <a:ea typeface="Calibri" panose="020F0502020204030204" pitchFamily="34" charset="0"/>
                <a:cs typeface="Times New Roman" panose="02020603050405020304" pitchFamily="18" charset="0"/>
              </a:rPr>
              <a:t> to the attitudes of others. Such a response emanates from the solitary individual's definition of the situation. In the other, one assumes the "organized set of attitudes of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others.” This </a:t>
            </a:r>
            <a:r>
              <a:rPr lang="en-US" sz="1600" dirty="0">
                <a:latin typeface="Book Antiqua" panose="02040602050305030304" pitchFamily="18" charset="0"/>
                <a:ea typeface="Calibri" panose="020F0502020204030204" pitchFamily="34" charset="0"/>
                <a:cs typeface="Times New Roman" panose="02020603050405020304" pitchFamily="18" charset="0"/>
              </a:rPr>
              <a:t>component of the self provides the rules for the actual response. For these dimensions, Mead employed the concepts "</a:t>
            </a:r>
            <a:r>
              <a:rPr lang="en-US" sz="1600" b="1" dirty="0">
                <a:latin typeface="Book Antiqua" panose="02040602050305030304" pitchFamily="18" charset="0"/>
                <a:ea typeface="Calibri" panose="020F0502020204030204" pitchFamily="34" charset="0"/>
                <a:cs typeface="Times New Roman" panose="02020603050405020304" pitchFamily="18" charset="0"/>
              </a:rPr>
              <a:t>I</a:t>
            </a:r>
            <a:r>
              <a:rPr lang="en-US" sz="1600" dirty="0">
                <a:latin typeface="Book Antiqua" panose="02040602050305030304" pitchFamily="18" charset="0"/>
                <a:ea typeface="Calibri" panose="020F0502020204030204" pitchFamily="34" charset="0"/>
                <a:cs typeface="Times New Roman" panose="02020603050405020304" pitchFamily="18" charset="0"/>
              </a:rPr>
              <a:t>" and "</a:t>
            </a:r>
            <a:r>
              <a:rPr lang="en-US" sz="1600" b="1" dirty="0">
                <a:latin typeface="Book Antiqua" panose="02040602050305030304" pitchFamily="18" charset="0"/>
                <a:ea typeface="Calibri" panose="020F0502020204030204" pitchFamily="34" charset="0"/>
                <a:cs typeface="Times New Roman" panose="02020603050405020304" pitchFamily="18" charset="0"/>
              </a:rPr>
              <a:t>Me</a:t>
            </a:r>
            <a:r>
              <a:rPr lang="en-US" sz="1600" dirty="0">
                <a:latin typeface="Book Antiqua" panose="02040602050305030304" pitchFamily="18" charset="0"/>
                <a:ea typeface="Calibri" panose="020F0502020204030204" pitchFamily="34" charset="0"/>
                <a:cs typeface="Times New Roman" panose="02020603050405020304" pitchFamily="18" charset="0"/>
              </a:rPr>
              <a:t>," respectively. It is the latter that comes with the internalization of the generalized other.</a:t>
            </a:r>
          </a:p>
          <a:p>
            <a:pPr>
              <a:lnSpc>
                <a:spcPct val="115000"/>
              </a:lnSpc>
              <a:spcAft>
                <a:spcPts val="1000"/>
              </a:spcAft>
            </a:pPr>
            <a:r>
              <a:rPr lang="en-US" sz="1600" dirty="0">
                <a:latin typeface="Book Antiqua" panose="02040602050305030304" pitchFamily="18" charset="0"/>
                <a:ea typeface="Calibri" panose="020F0502020204030204" pitchFamily="34" charset="0"/>
                <a:cs typeface="Times New Roman" panose="02020603050405020304" pitchFamily="18" charset="0"/>
              </a:rPr>
              <a:t>Both “</a:t>
            </a:r>
            <a:r>
              <a:rPr lang="en-US" sz="1600" b="1" dirty="0">
                <a:latin typeface="Book Antiqua" panose="02040602050305030304" pitchFamily="18" charset="0"/>
                <a:ea typeface="Calibri" panose="020F0502020204030204" pitchFamily="34" charset="0"/>
                <a:cs typeface="Times New Roman" panose="02020603050405020304" pitchFamily="18" charset="0"/>
              </a:rPr>
              <a:t>I</a:t>
            </a:r>
            <a:r>
              <a:rPr lang="en-US" sz="1600" dirty="0">
                <a:latin typeface="Book Antiqua" panose="02040602050305030304" pitchFamily="18" charset="0"/>
                <a:ea typeface="Calibri" panose="020F0502020204030204" pitchFamily="34" charset="0"/>
                <a:cs typeface="Times New Roman" panose="02020603050405020304" pitchFamily="18" charset="0"/>
              </a:rPr>
              <a:t>” and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a:t>
            </a:r>
            <a:r>
              <a:rPr lang="en-US" sz="1600" b="1" dirty="0" smtClean="0">
                <a:latin typeface="Book Antiqua" panose="02040602050305030304" pitchFamily="18" charset="0"/>
                <a:ea typeface="Calibri" panose="020F0502020204030204" pitchFamily="34" charset="0"/>
                <a:cs typeface="Times New Roman" panose="02020603050405020304" pitchFamily="18" charset="0"/>
              </a:rPr>
              <a:t>Me</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 </a:t>
            </a:r>
            <a:r>
              <a:rPr lang="en-US" sz="1600" dirty="0">
                <a:latin typeface="Book Antiqua" panose="02040602050305030304" pitchFamily="18" charset="0"/>
                <a:ea typeface="Calibri" panose="020F0502020204030204" pitchFamily="34" charset="0"/>
                <a:cs typeface="Times New Roman" panose="02020603050405020304" pitchFamily="18" charset="0"/>
              </a:rPr>
              <a:t>necessarily relate to social experience. But the “</a:t>
            </a:r>
            <a:r>
              <a:rPr lang="en-US" sz="1600" b="1" dirty="0">
                <a:latin typeface="Book Antiqua" panose="02040602050305030304" pitchFamily="18" charset="0"/>
                <a:ea typeface="Calibri" panose="020F0502020204030204" pitchFamily="34" charset="0"/>
                <a:cs typeface="Times New Roman" panose="02020603050405020304" pitchFamily="18" charset="0"/>
              </a:rPr>
              <a:t>I</a:t>
            </a:r>
            <a:r>
              <a:rPr lang="en-US" sz="1600" dirty="0">
                <a:latin typeface="Book Antiqua" panose="02040602050305030304" pitchFamily="18" charset="0"/>
                <a:ea typeface="Calibri" panose="020F0502020204030204" pitchFamily="34" charset="0"/>
                <a:cs typeface="Times New Roman" panose="02020603050405020304" pitchFamily="18" charset="0"/>
              </a:rPr>
              <a:t>” is the response of the organism to the attitudes of the others; the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a:t>
            </a:r>
            <a:r>
              <a:rPr lang="en-US" sz="1600" b="1" dirty="0" smtClean="0">
                <a:latin typeface="Book Antiqua" panose="02040602050305030304" pitchFamily="18" charset="0"/>
                <a:ea typeface="Calibri" panose="020F0502020204030204" pitchFamily="34" charset="0"/>
                <a:cs typeface="Times New Roman" panose="02020603050405020304" pitchFamily="18" charset="0"/>
              </a:rPr>
              <a:t>Me</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 </a:t>
            </a:r>
            <a:r>
              <a:rPr lang="en-US" sz="1600" dirty="0">
                <a:latin typeface="Book Antiqua" panose="02040602050305030304" pitchFamily="18" charset="0"/>
                <a:ea typeface="Calibri" panose="020F0502020204030204" pitchFamily="34" charset="0"/>
                <a:cs typeface="Times New Roman" panose="02020603050405020304" pitchFamily="18" charset="0"/>
              </a:rPr>
              <a:t>is the organized set of attitudes of others which one assumes.</a:t>
            </a:r>
          </a:p>
          <a:p>
            <a:pPr>
              <a:lnSpc>
                <a:spcPct val="115000"/>
              </a:lnSpc>
              <a:spcAft>
                <a:spcPts val="1000"/>
              </a:spcAft>
            </a:pPr>
            <a:r>
              <a:rPr lang="en-US" sz="1600" dirty="0">
                <a:latin typeface="Book Antiqua" panose="02040602050305030304" pitchFamily="18" charset="0"/>
                <a:ea typeface="Calibri" panose="020F0502020204030204" pitchFamily="34" charset="0"/>
                <a:cs typeface="Times New Roman" panose="02020603050405020304" pitchFamily="18" charset="0"/>
              </a:rPr>
              <a:t>“We are,” Mead writes, “individuals born into a certain nationality, located at a certain spot geographically, with such and such family relations, and such and such political relations. All of these represent a certain situation which constitutes the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a:t>
            </a:r>
            <a:r>
              <a:rPr lang="en-US" sz="1600" b="1" dirty="0" smtClean="0">
                <a:latin typeface="Book Antiqua" panose="02040602050305030304" pitchFamily="18" charset="0"/>
                <a:ea typeface="Calibri" panose="020F0502020204030204" pitchFamily="34" charset="0"/>
                <a:cs typeface="Times New Roman" panose="02020603050405020304" pitchFamily="18" charset="0"/>
              </a:rPr>
              <a:t>I</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 </a:t>
            </a:r>
            <a:r>
              <a:rPr lang="en-US" sz="1600" dirty="0">
                <a:latin typeface="Book Antiqua" panose="02040602050305030304" pitchFamily="18" charset="0"/>
                <a:ea typeface="Calibri" panose="020F0502020204030204" pitchFamily="34" charset="0"/>
                <a:cs typeface="Times New Roman" panose="02020603050405020304" pitchFamily="18" charset="0"/>
              </a:rPr>
              <a:t>but this necessarily involves a continued action of the organism toward the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a:t>
            </a:r>
            <a:r>
              <a:rPr lang="en-US" sz="1600" b="1" dirty="0" smtClean="0">
                <a:latin typeface="Book Antiqua" panose="02040602050305030304" pitchFamily="18" charset="0"/>
                <a:ea typeface="Calibri" panose="020F0502020204030204" pitchFamily="34" charset="0"/>
                <a:cs typeface="Times New Roman" panose="02020603050405020304" pitchFamily="18" charset="0"/>
              </a:rPr>
              <a:t>Me</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a:t>
            </a:r>
            <a:endParaRPr lang="en-US" sz="1600" dirty="0">
              <a:effectLst/>
              <a:latin typeface="Book Antiqua" panose="02040602050305030304" pitchFamily="18" charset="0"/>
              <a:ea typeface="Calibri" panose="020F0502020204030204" pitchFamily="34" charset="0"/>
              <a:cs typeface="Times New Roman" panose="02020603050405020304" pitchFamily="18" charset="0"/>
            </a:endParaRPr>
          </a:p>
        </p:txBody>
      </p:sp>
      <p:sp>
        <p:nvSpPr>
          <p:cNvPr id="7" name="TextBox 6"/>
          <p:cNvSpPr txBox="1"/>
          <p:nvPr/>
        </p:nvSpPr>
        <p:spPr>
          <a:xfrm>
            <a:off x="770709" y="1907177"/>
            <a:ext cx="927462" cy="2554545"/>
          </a:xfrm>
          <a:prstGeom prst="rect">
            <a:avLst/>
          </a:prstGeom>
          <a:noFill/>
        </p:spPr>
        <p:txBody>
          <a:bodyPr wrap="square" rtlCol="0">
            <a:spAutoFit/>
          </a:bodyPr>
          <a:lstStyle/>
          <a:p>
            <a:r>
              <a:rPr lang="en-US" sz="4000" dirty="0">
                <a:latin typeface="Book Antiqua" panose="02040602050305030304" pitchFamily="18" charset="0"/>
              </a:rPr>
              <a:t> S</a:t>
            </a:r>
          </a:p>
          <a:p>
            <a:r>
              <a:rPr lang="en-US" sz="4000" dirty="0">
                <a:latin typeface="Book Antiqua" panose="02040602050305030304" pitchFamily="18" charset="0"/>
              </a:rPr>
              <a:t> E</a:t>
            </a:r>
          </a:p>
          <a:p>
            <a:r>
              <a:rPr lang="en-US" sz="4000" dirty="0">
                <a:latin typeface="Book Antiqua" panose="02040602050305030304" pitchFamily="18" charset="0"/>
              </a:rPr>
              <a:t> L</a:t>
            </a:r>
          </a:p>
          <a:p>
            <a:r>
              <a:rPr lang="en-US" sz="4000" dirty="0">
                <a:latin typeface="Book Antiqua" panose="02040602050305030304" pitchFamily="18" charset="0"/>
              </a:rPr>
              <a:t> F</a:t>
            </a:r>
          </a:p>
        </p:txBody>
      </p:sp>
    </p:spTree>
    <p:extLst>
      <p:ext uri="{BB962C8B-B14F-4D97-AF65-F5344CB8AC3E}">
        <p14:creationId xmlns:p14="http://schemas.microsoft.com/office/powerpoint/2010/main" val="3082855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77986" y="820323"/>
            <a:ext cx="7409524" cy="5561905"/>
          </a:xfrm>
          <a:prstGeom prst="rect">
            <a:avLst/>
          </a:prstGeom>
        </p:spPr>
      </p:pic>
    </p:spTree>
    <p:extLst>
      <p:ext uri="{BB962C8B-B14F-4D97-AF65-F5344CB8AC3E}">
        <p14:creationId xmlns:p14="http://schemas.microsoft.com/office/powerpoint/2010/main" val="2389177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306" y="1256038"/>
            <a:ext cx="7824653" cy="3627147"/>
          </a:xfrm>
          <a:prstGeom prst="rect">
            <a:avLst/>
          </a:prstGeom>
        </p:spPr>
        <p:txBody>
          <a:bodyPr wrap="square">
            <a:spAutoFit/>
          </a:bodyPr>
          <a:lstStyle/>
          <a:p>
            <a:pPr>
              <a:lnSpc>
                <a:spcPct val="115000"/>
              </a:lnSpc>
              <a:spcAft>
                <a:spcPts val="1000"/>
              </a:spcAft>
            </a:pPr>
            <a:r>
              <a:rPr lang="en-US" sz="2000" b="1" dirty="0">
                <a:latin typeface="Book Antiqua" panose="02040602050305030304" pitchFamily="18" charset="0"/>
                <a:ea typeface="Calibri" panose="020F0502020204030204" pitchFamily="34" charset="0"/>
                <a:cs typeface="Times New Roman" panose="02020603050405020304" pitchFamily="18" charset="0"/>
              </a:rPr>
              <a:t>SOCIETY</a:t>
            </a:r>
            <a:endParaRPr lang="en-US" sz="20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1600" b="1" i="1" dirty="0" smtClean="0">
                <a:latin typeface="Book Antiqua" panose="02040602050305030304" pitchFamily="18" charset="0"/>
                <a:ea typeface="Calibri" panose="020F0502020204030204" pitchFamily="34" charset="0"/>
                <a:cs typeface="Times New Roman" panose="02020603050405020304" pitchFamily="18" charset="0"/>
              </a:rPr>
              <a:t>Society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is</a:t>
            </a:r>
            <a:r>
              <a:rPr lang="en-US" sz="1600" b="1" dirty="0" smtClean="0">
                <a:latin typeface="Book Antiqua" panose="02040602050305030304" pitchFamily="18" charset="0"/>
                <a:ea typeface="Calibri" panose="020F0502020204030204" pitchFamily="34" charset="0"/>
                <a:cs typeface="Times New Roman" panose="02020603050405020304" pitchFamily="18" charset="0"/>
              </a:rPr>
              <a:t>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the </a:t>
            </a:r>
            <a:r>
              <a:rPr lang="en-US" sz="1600" dirty="0">
                <a:latin typeface="Book Antiqua" panose="02040602050305030304" pitchFamily="18" charset="0"/>
                <a:ea typeface="Calibri" panose="020F0502020204030204" pitchFamily="34" charset="0"/>
                <a:cs typeface="Times New Roman" panose="02020603050405020304" pitchFamily="18" charset="0"/>
              </a:rPr>
              <a:t>third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component </a:t>
            </a:r>
            <a:r>
              <a:rPr lang="en-US" sz="1600" dirty="0">
                <a:latin typeface="Book Antiqua" panose="02040602050305030304" pitchFamily="18" charset="0"/>
                <a:ea typeface="Calibri" panose="020F0502020204030204" pitchFamily="34" charset="0"/>
                <a:cs typeface="Times New Roman" panose="02020603050405020304" pitchFamily="18" charset="0"/>
              </a:rPr>
              <a:t>in Mead's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system. It </a:t>
            </a:r>
            <a:r>
              <a:rPr lang="en-US" sz="1600" dirty="0">
                <a:latin typeface="Book Antiqua" panose="02040602050305030304" pitchFamily="18" charset="0"/>
                <a:ea typeface="Calibri" panose="020F0502020204030204" pitchFamily="34" charset="0"/>
                <a:cs typeface="Times New Roman" panose="02020603050405020304" pitchFamily="18" charset="0"/>
              </a:rPr>
              <a:t>is little more than an </a:t>
            </a:r>
            <a:r>
              <a:rPr lang="en-US" sz="1600" i="1" dirty="0">
                <a:latin typeface="Book Antiqua" panose="02040602050305030304" pitchFamily="18" charset="0"/>
                <a:ea typeface="Calibri" panose="020F0502020204030204" pitchFamily="34" charset="0"/>
                <a:cs typeface="Times New Roman" panose="02020603050405020304" pitchFamily="18" charset="0"/>
              </a:rPr>
              <a:t>extension of his "organized self."</a:t>
            </a:r>
            <a:r>
              <a:rPr lang="en-US" sz="1600" dirty="0">
                <a:latin typeface="Book Antiqua" panose="02040602050305030304" pitchFamily="18" charset="0"/>
                <a:ea typeface="Calibri" panose="020F0502020204030204" pitchFamily="34" charset="0"/>
                <a:cs typeface="Times New Roman" panose="02020603050405020304" pitchFamily="18" charset="0"/>
              </a:rPr>
              <a:t> More precisely, </a:t>
            </a:r>
            <a:r>
              <a:rPr lang="en-US" sz="1600" i="1" dirty="0" smtClean="0">
                <a:latin typeface="Book Antiqua" panose="02040602050305030304" pitchFamily="18" charset="0"/>
                <a:ea typeface="Calibri" panose="020F0502020204030204" pitchFamily="34" charset="0"/>
                <a:cs typeface="Times New Roman" panose="02020603050405020304" pitchFamily="18" charset="0"/>
              </a:rPr>
              <a:t>through interaction the </a:t>
            </a:r>
            <a:r>
              <a:rPr lang="en-US" sz="1600" i="1" dirty="0">
                <a:latin typeface="Book Antiqua" panose="02040602050305030304" pitchFamily="18" charset="0"/>
                <a:ea typeface="Calibri" panose="020F0502020204030204" pitchFamily="34" charset="0"/>
                <a:cs typeface="Times New Roman" panose="02020603050405020304" pitchFamily="18" charset="0"/>
              </a:rPr>
              <a:t>self </a:t>
            </a:r>
            <a:r>
              <a:rPr lang="en-US" sz="1600" i="1" dirty="0" smtClean="0">
                <a:latin typeface="Book Antiqua" panose="02040602050305030304" pitchFamily="18" charset="0"/>
                <a:ea typeface="Calibri" panose="020F0502020204030204" pitchFamily="34" charset="0"/>
                <a:cs typeface="Times New Roman" panose="02020603050405020304" pitchFamily="18" charset="0"/>
              </a:rPr>
              <a:t>takes </a:t>
            </a:r>
            <a:r>
              <a:rPr lang="en-US" sz="1600" i="1" dirty="0">
                <a:latin typeface="Book Antiqua" panose="02040602050305030304" pitchFamily="18" charset="0"/>
                <a:ea typeface="Calibri" panose="020F0502020204030204" pitchFamily="34" charset="0"/>
                <a:cs typeface="Times New Roman" panose="02020603050405020304" pitchFamily="18" charset="0"/>
              </a:rPr>
              <a:t>on "generalized social attitudes" toward a wider environment. </a:t>
            </a:r>
            <a:r>
              <a:rPr lang="en-US" sz="1600" dirty="0">
                <a:latin typeface="Book Antiqua" panose="02040602050305030304" pitchFamily="18" charset="0"/>
                <a:ea typeface="Calibri" panose="020F0502020204030204" pitchFamily="34" charset="0"/>
                <a:cs typeface="Times New Roman" panose="02020603050405020304" pitchFamily="18" charset="0"/>
              </a:rPr>
              <a:t>Such references are beyond the immediate spheres of personal relationships, intimate groups, or communities. </a:t>
            </a:r>
          </a:p>
          <a:p>
            <a:pPr>
              <a:lnSpc>
                <a:spcPct val="115000"/>
              </a:lnSpc>
              <a:spcAft>
                <a:spcPts val="1000"/>
              </a:spcAft>
            </a:pPr>
            <a:r>
              <a:rPr lang="en-US" sz="1600" dirty="0">
                <a:latin typeface="Book Antiqua" panose="02040602050305030304" pitchFamily="18" charset="0"/>
                <a:ea typeface="Calibri" panose="020F0502020204030204" pitchFamily="34" charset="0"/>
                <a:cs typeface="Times New Roman" panose="02020603050405020304" pitchFamily="18" charset="0"/>
              </a:rPr>
              <a:t>For Mead, the institution of society consist of "common responses" rooted in such attitudes by which "the modern civilized human individual is and feels himself to be a member not only of a certain local community or state or nation, but also of an entire given race or even civilization as a "whole."</a:t>
            </a:r>
          </a:p>
          <a:p>
            <a:pPr>
              <a:lnSpc>
                <a:spcPct val="115000"/>
              </a:lnSpc>
              <a:spcAft>
                <a:spcPts val="1000"/>
              </a:spcAft>
            </a:pPr>
            <a:r>
              <a:rPr lang="en-US" sz="1600" b="1" dirty="0">
                <a:latin typeface="Book Antiqua" panose="02040602050305030304" pitchFamily="18" charset="0"/>
                <a:ea typeface="Calibri" panose="020F0502020204030204" pitchFamily="34" charset="0"/>
                <a:cs typeface="Times New Roman" panose="02020603050405020304" pitchFamily="18" charset="0"/>
              </a:rPr>
              <a:t>Society is thus maintained by virtue of humans’ ability to role-take and to assume the perspective of generalized </a:t>
            </a:r>
            <a:r>
              <a:rPr lang="en-US" sz="1600" b="1" dirty="0" smtClean="0">
                <a:latin typeface="Book Antiqua" panose="02040602050305030304" pitchFamily="18" charset="0"/>
                <a:ea typeface="Calibri" panose="020F0502020204030204" pitchFamily="34" charset="0"/>
                <a:cs typeface="Times New Roman" panose="02020603050405020304" pitchFamily="18" charset="0"/>
              </a:rPr>
              <a:t>other. </a:t>
            </a:r>
            <a:endParaRPr lang="en-US" sz="1600" b="1" dirty="0">
              <a:latin typeface="Book Antiqua" panose="02040602050305030304" pitchFamily="18" charset="0"/>
              <a:ea typeface="Calibri" panose="020F0502020204030204" pitchFamily="34" charset="0"/>
              <a:cs typeface="Times New Roman" panose="02020603050405020304" pitchFamily="18" charset="0"/>
            </a:endParaRPr>
          </a:p>
        </p:txBody>
      </p:sp>
      <p:sp>
        <p:nvSpPr>
          <p:cNvPr id="3" name="TextBox 2"/>
          <p:cNvSpPr txBox="1"/>
          <p:nvPr/>
        </p:nvSpPr>
        <p:spPr>
          <a:xfrm>
            <a:off x="770709" y="1277887"/>
            <a:ext cx="927462" cy="4401205"/>
          </a:xfrm>
          <a:prstGeom prst="rect">
            <a:avLst/>
          </a:prstGeom>
          <a:noFill/>
        </p:spPr>
        <p:txBody>
          <a:bodyPr wrap="square" rtlCol="0">
            <a:spAutoFit/>
          </a:bodyPr>
          <a:lstStyle/>
          <a:p>
            <a:r>
              <a:rPr lang="en-US" sz="4000" dirty="0">
                <a:latin typeface="Book Antiqua" panose="02040602050305030304" pitchFamily="18" charset="0"/>
              </a:rPr>
              <a:t>  S</a:t>
            </a:r>
          </a:p>
          <a:p>
            <a:r>
              <a:rPr lang="en-US" sz="4000" dirty="0">
                <a:latin typeface="Book Antiqua" panose="02040602050305030304" pitchFamily="18" charset="0"/>
              </a:rPr>
              <a:t> O</a:t>
            </a:r>
          </a:p>
          <a:p>
            <a:r>
              <a:rPr lang="en-US" sz="4000" dirty="0">
                <a:latin typeface="Book Antiqua" panose="02040602050305030304" pitchFamily="18" charset="0"/>
              </a:rPr>
              <a:t> C</a:t>
            </a:r>
          </a:p>
          <a:p>
            <a:r>
              <a:rPr lang="en-US" sz="4000" dirty="0">
                <a:latin typeface="Book Antiqua" panose="02040602050305030304" pitchFamily="18" charset="0"/>
              </a:rPr>
              <a:t>  I</a:t>
            </a:r>
            <a:br>
              <a:rPr lang="en-US" sz="4000" dirty="0">
                <a:latin typeface="Book Antiqua" panose="02040602050305030304" pitchFamily="18" charset="0"/>
              </a:rPr>
            </a:br>
            <a:r>
              <a:rPr lang="en-US" sz="4000" dirty="0">
                <a:latin typeface="Book Antiqua" panose="02040602050305030304" pitchFamily="18" charset="0"/>
              </a:rPr>
              <a:t> E</a:t>
            </a:r>
            <a:br>
              <a:rPr lang="en-US" sz="4000" dirty="0">
                <a:latin typeface="Book Antiqua" panose="02040602050305030304" pitchFamily="18" charset="0"/>
              </a:rPr>
            </a:br>
            <a:r>
              <a:rPr lang="en-US" sz="4000" dirty="0">
                <a:latin typeface="Book Antiqua" panose="02040602050305030304" pitchFamily="18" charset="0"/>
              </a:rPr>
              <a:t> T</a:t>
            </a:r>
            <a:br>
              <a:rPr lang="en-US" sz="4000" dirty="0">
                <a:latin typeface="Book Antiqua" panose="02040602050305030304" pitchFamily="18" charset="0"/>
              </a:rPr>
            </a:br>
            <a:r>
              <a:rPr lang="en-US" sz="4000" dirty="0">
                <a:latin typeface="Book Antiqua" panose="02040602050305030304" pitchFamily="18" charset="0"/>
              </a:rPr>
              <a:t> Y</a:t>
            </a:r>
          </a:p>
        </p:txBody>
      </p:sp>
    </p:spTree>
    <p:extLst>
      <p:ext uri="{BB962C8B-B14F-4D97-AF65-F5344CB8AC3E}">
        <p14:creationId xmlns:p14="http://schemas.microsoft.com/office/powerpoint/2010/main" val="309546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artfund.org/assets/what-to-see/exhibitions/2015/MC-Escher/MC-Escher-m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469" y="730271"/>
            <a:ext cx="7152099" cy="54243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26830" y="1465384"/>
            <a:ext cx="1840524" cy="3108543"/>
          </a:xfrm>
          <a:prstGeom prst="rect">
            <a:avLst/>
          </a:prstGeom>
          <a:noFill/>
        </p:spPr>
        <p:txBody>
          <a:bodyPr wrap="square" rtlCol="0">
            <a:spAutoFit/>
          </a:bodyPr>
          <a:lstStyle/>
          <a:p>
            <a:endParaRPr lang="en-US" dirty="0">
              <a:latin typeface="Century" panose="02040604050505020304" pitchFamily="18" charset="0"/>
            </a:endParaRPr>
          </a:p>
          <a:p>
            <a:pPr algn="ctr"/>
            <a:r>
              <a:rPr lang="en-US" sz="3200" dirty="0" smtClean="0">
                <a:latin typeface="Century" panose="02040604050505020304" pitchFamily="18" charset="0"/>
              </a:rPr>
              <a:t>BOND </a:t>
            </a:r>
            <a:br>
              <a:rPr lang="en-US" sz="3200" dirty="0" smtClean="0">
                <a:latin typeface="Century" panose="02040604050505020304" pitchFamily="18" charset="0"/>
              </a:rPr>
            </a:br>
            <a:r>
              <a:rPr lang="en-US" sz="3200" dirty="0" smtClean="0">
                <a:latin typeface="Century" panose="02040604050505020304" pitchFamily="18" charset="0"/>
              </a:rPr>
              <a:t>OF </a:t>
            </a:r>
          </a:p>
          <a:p>
            <a:pPr algn="ctr"/>
            <a:r>
              <a:rPr lang="en-US" sz="3200" dirty="0" smtClean="0">
                <a:latin typeface="Century" panose="02040604050505020304" pitchFamily="18" charset="0"/>
              </a:rPr>
              <a:t>UNION</a:t>
            </a:r>
          </a:p>
          <a:p>
            <a:pPr algn="ctr"/>
            <a:endParaRPr lang="en-US" sz="3200" dirty="0">
              <a:latin typeface="Century" panose="02040604050505020304" pitchFamily="18" charset="0"/>
            </a:endParaRPr>
          </a:p>
          <a:p>
            <a:pPr algn="ctr"/>
            <a:r>
              <a:rPr lang="en-US" dirty="0">
                <a:latin typeface="Century" panose="02040604050505020304" pitchFamily="18" charset="0"/>
              </a:rPr>
              <a:t>MC Escher</a:t>
            </a:r>
          </a:p>
          <a:p>
            <a:pPr algn="ctr"/>
            <a:endParaRPr lang="en-US" sz="3200" dirty="0">
              <a:latin typeface="Century" panose="02040604050505020304" pitchFamily="18" charset="0"/>
            </a:endParaRPr>
          </a:p>
        </p:txBody>
      </p:sp>
    </p:spTree>
    <p:extLst>
      <p:ext uri="{BB962C8B-B14F-4D97-AF65-F5344CB8AC3E}">
        <p14:creationId xmlns:p14="http://schemas.microsoft.com/office/powerpoint/2010/main" val="2136408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3514438" y="705738"/>
            <a:ext cx="5946896" cy="6047415"/>
          </a:xfrm>
          <a:prstGeom prst="rect">
            <a:avLst/>
          </a:prstGeom>
        </p:spPr>
      </p:pic>
      <p:pic>
        <p:nvPicPr>
          <p:cNvPr id="28" name="Picture 27"/>
          <p:cNvPicPr/>
          <p:nvPr/>
        </p:nvPicPr>
        <p:blipFill>
          <a:blip r:embed="rId3"/>
          <a:stretch>
            <a:fillRect/>
          </a:stretch>
        </p:blipFill>
        <p:spPr>
          <a:xfrm>
            <a:off x="8259550" y="1992616"/>
            <a:ext cx="2821305" cy="2141840"/>
          </a:xfrm>
          <a:prstGeom prst="rect">
            <a:avLst/>
          </a:prstGeom>
        </p:spPr>
      </p:pic>
      <p:pic>
        <p:nvPicPr>
          <p:cNvPr id="29" name="Picture 28"/>
          <p:cNvPicPr/>
          <p:nvPr/>
        </p:nvPicPr>
        <p:blipFill>
          <a:blip r:embed="rId4"/>
          <a:stretch>
            <a:fillRect/>
          </a:stretch>
        </p:blipFill>
        <p:spPr>
          <a:xfrm>
            <a:off x="8259551" y="4134456"/>
            <a:ext cx="2821305" cy="1691641"/>
          </a:xfrm>
          <a:prstGeom prst="rect">
            <a:avLst/>
          </a:prstGeom>
          <a:solidFill>
            <a:schemeClr val="tx1"/>
          </a:solidFill>
        </p:spPr>
      </p:pic>
      <p:pic>
        <p:nvPicPr>
          <p:cNvPr id="13314" name="Picture 2" descr="http://image.slidesharecdn.com/symbolicinteractionismgeorgeherbertmead-140911050757-phpapp01/95/symbolic-interactionism-by-george-herbert-mead-11-638.jpg?cb=14104122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53" y="1799912"/>
            <a:ext cx="3683726" cy="27656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4258491"/>
            <a:ext cx="3827417" cy="431075"/>
          </a:xfrm>
          <a:prstGeom prst="rect">
            <a:avLst/>
          </a:prstGeom>
          <a:solidFill>
            <a:schemeClr val="bg1"/>
          </a:solidFill>
        </p:spPr>
        <p:txBody>
          <a:bodyPr wrap="square" rtlCol="0">
            <a:spAutoFit/>
          </a:bodyPr>
          <a:lstStyle/>
          <a:p>
            <a:endParaRPr lang="en-US" dirty="0"/>
          </a:p>
        </p:txBody>
      </p:sp>
      <p:sp>
        <p:nvSpPr>
          <p:cNvPr id="3" name="TextBox 2"/>
          <p:cNvSpPr txBox="1"/>
          <p:nvPr/>
        </p:nvSpPr>
        <p:spPr>
          <a:xfrm>
            <a:off x="53053" y="1685109"/>
            <a:ext cx="3683726"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556344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4561" y="1259020"/>
            <a:ext cx="7824650" cy="5078313"/>
          </a:xfrm>
          <a:prstGeom prst="rect">
            <a:avLst/>
          </a:prstGeom>
        </p:spPr>
        <p:txBody>
          <a:bodyPr wrap="square">
            <a:spAutoFit/>
          </a:bodyPr>
          <a:lstStyle/>
          <a:p>
            <a:pPr>
              <a:lnSpc>
                <a:spcPct val="115000"/>
              </a:lnSpc>
              <a:spcAft>
                <a:spcPts val="1000"/>
              </a:spcAft>
            </a:pPr>
            <a:r>
              <a:rPr lang="en-US" sz="2000" b="1" dirty="0">
                <a:latin typeface="Book Antiqua" panose="02040602050305030304" pitchFamily="18" charset="0"/>
                <a:ea typeface="Calibri" panose="020F0502020204030204" pitchFamily="34" charset="0"/>
                <a:cs typeface="Times New Roman" panose="02020603050405020304" pitchFamily="18" charset="0"/>
              </a:rPr>
              <a:t>MEAD defined his focus </a:t>
            </a:r>
            <a:r>
              <a:rPr lang="en-US" sz="2000" b="1" dirty="0" smtClean="0">
                <a:latin typeface="Book Antiqua" panose="02040602050305030304" pitchFamily="18" charset="0"/>
                <a:ea typeface="Calibri" panose="020F0502020204030204" pitchFamily="34" charset="0"/>
                <a:cs typeface="Times New Roman" panose="02020603050405020304" pitchFamily="18" charset="0"/>
              </a:rPr>
              <a:t>as…</a:t>
            </a:r>
            <a:r>
              <a:rPr lang="en-US" sz="1600" dirty="0">
                <a:latin typeface="Book Antiqua" panose="02040602050305030304" pitchFamily="18" charset="0"/>
                <a:ea typeface="Calibri" panose="020F0502020204030204" pitchFamily="34" charset="0"/>
                <a:cs typeface="Times New Roman" panose="02020603050405020304" pitchFamily="18" charset="0"/>
              </a:rPr>
              <a:t/>
            </a:r>
            <a:br>
              <a:rPr lang="en-US" sz="1600" dirty="0">
                <a:latin typeface="Book Antiqua" panose="02040602050305030304" pitchFamily="18" charset="0"/>
                <a:ea typeface="Calibri" panose="020F0502020204030204" pitchFamily="34" charset="0"/>
                <a:cs typeface="Times New Roman" panose="02020603050405020304" pitchFamily="18" charset="0"/>
              </a:rPr>
            </a:br>
            <a:r>
              <a:rPr lang="en-US" sz="1600" dirty="0">
                <a:latin typeface="Book Antiqua" panose="02040602050305030304" pitchFamily="18" charset="0"/>
                <a:ea typeface="Calibri" panose="020F0502020204030204" pitchFamily="34" charset="0"/>
                <a:cs typeface="Times New Roman" panose="02020603050405020304" pitchFamily="18" charset="0"/>
              </a:rPr>
              <a:t/>
            </a:r>
            <a:br>
              <a:rPr lang="en-US" sz="1600" dirty="0">
                <a:latin typeface="Book Antiqua" panose="02040602050305030304" pitchFamily="18" charset="0"/>
                <a:ea typeface="Calibri" panose="020F0502020204030204" pitchFamily="34" charset="0"/>
                <a:cs typeface="Times New Roman" panose="02020603050405020304" pitchFamily="18" charset="0"/>
              </a:rPr>
            </a:br>
            <a:r>
              <a:rPr lang="en-US" sz="1600" dirty="0">
                <a:latin typeface="Book Antiqua" panose="02040602050305030304" pitchFamily="18" charset="0"/>
                <a:ea typeface="Calibri" panose="020F0502020204030204" pitchFamily="34" charset="0"/>
                <a:cs typeface="Times New Roman" panose="02020603050405020304" pitchFamily="18" charset="0"/>
              </a:rPr>
              <a:t> </a:t>
            </a:r>
            <a:r>
              <a:rPr lang="en-US" sz="1600" dirty="0" smtClean="0">
                <a:latin typeface="Book Antiqua" panose="02040602050305030304" pitchFamily="18" charset="0"/>
                <a:ea typeface="Calibri" panose="020F0502020204030204" pitchFamily="34" charset="0"/>
                <a:cs typeface="Times New Roman" panose="02020603050405020304" pitchFamily="18" charset="0"/>
              </a:rPr>
              <a:t>“…the </a:t>
            </a:r>
            <a:r>
              <a:rPr lang="en-US" sz="1600" dirty="0">
                <a:latin typeface="Book Antiqua" panose="02040602050305030304" pitchFamily="18" charset="0"/>
                <a:ea typeface="Calibri" panose="020F0502020204030204" pitchFamily="34" charset="0"/>
                <a:cs typeface="Times New Roman" panose="02020603050405020304" pitchFamily="18" charset="0"/>
              </a:rPr>
              <a:t>activity or behavior of the individual as it lies with the social process. </a:t>
            </a:r>
            <a:r>
              <a:rPr lang="en-US" sz="1600" b="1" dirty="0">
                <a:latin typeface="Book Antiqua" panose="02040602050305030304" pitchFamily="18" charset="0"/>
                <a:ea typeface="Calibri" panose="020F0502020204030204" pitchFamily="34" charset="0"/>
                <a:cs typeface="Times New Roman" panose="02020603050405020304" pitchFamily="18" charset="0"/>
              </a:rPr>
              <a:t>The behavior of the individual can be understood only in terms of the behavior of the whole social group of which he is a member, since his individual acts are involved in larger, social acts which go beyond himself and which implicate the other members of the group.”</a:t>
            </a:r>
            <a:r>
              <a:rPr lang="en-US" sz="1600" dirty="0">
                <a:latin typeface="Book Antiqua" panose="02040602050305030304" pitchFamily="18" charset="0"/>
                <a:ea typeface="Calibri" panose="020F0502020204030204" pitchFamily="34" charset="0"/>
                <a:cs typeface="Times New Roman" panose="02020603050405020304" pitchFamily="18" charset="0"/>
              </a:rPr>
              <a:t> </a:t>
            </a:r>
          </a:p>
          <a:p>
            <a:pPr>
              <a:lnSpc>
                <a:spcPct val="115000"/>
              </a:lnSpc>
              <a:spcAft>
                <a:spcPts val="1000"/>
              </a:spcAft>
            </a:pPr>
            <a:r>
              <a:rPr lang="en-US" sz="1600" dirty="0">
                <a:latin typeface="Book Antiqua" panose="02040602050305030304" pitchFamily="18" charset="0"/>
                <a:ea typeface="Calibri" panose="020F0502020204030204" pitchFamily="34" charset="0"/>
                <a:cs typeface="Times New Roman" panose="02020603050405020304" pitchFamily="18" charset="0"/>
              </a:rPr>
              <a:t>While earlier social psychology had dealt with social experience from the individual psychological standpoint, Mead suggested that individual experience be dealt with “from the standpoint of society, at least from the standpoint of communication as essential to the social order.”</a:t>
            </a:r>
          </a:p>
          <a:p>
            <a:pPr>
              <a:lnSpc>
                <a:spcPct val="115000"/>
              </a:lnSpc>
              <a:spcAft>
                <a:spcPts val="1000"/>
              </a:spcAft>
            </a:pPr>
            <a:r>
              <a:rPr lang="en-US" sz="1600" b="1" dirty="0">
                <a:latin typeface="Book Antiqua" panose="02040602050305030304" pitchFamily="18" charset="0"/>
                <a:ea typeface="Calibri" panose="020F0502020204030204" pitchFamily="34" charset="0"/>
                <a:cs typeface="Times New Roman" panose="02020603050405020304" pitchFamily="18" charset="0"/>
              </a:rPr>
              <a:t>Mead argued that there can be no self apart from society, no consciousness of self and no communication.</a:t>
            </a:r>
            <a:endParaRPr lang="en-US" sz="16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1600" b="1" dirty="0">
                <a:latin typeface="Book Antiqua" panose="02040602050305030304" pitchFamily="18" charset="0"/>
                <a:ea typeface="Calibri" panose="020F0502020204030204" pitchFamily="34" charset="0"/>
                <a:cs typeface="Times New Roman" panose="02020603050405020304" pitchFamily="18" charset="0"/>
              </a:rPr>
              <a:t>In its turn, society must be understood as a structure that emerges through an ongoing process of communicative social acts, through transactions between persons who are mutually oriented toward each other.</a:t>
            </a:r>
            <a:endParaRPr lang="en-US" sz="1600" dirty="0">
              <a:latin typeface="Book Antiqua" panose="02040602050305030304" pitchFamily="18" charset="0"/>
              <a:ea typeface="Calibri" panose="020F0502020204030204" pitchFamily="34" charset="0"/>
              <a:cs typeface="Times New Roman" panose="02020603050405020304" pitchFamily="18" charset="0"/>
            </a:endParaRPr>
          </a:p>
        </p:txBody>
      </p:sp>
      <p:sp>
        <p:nvSpPr>
          <p:cNvPr id="3" name="TextBox 2"/>
          <p:cNvSpPr txBox="1"/>
          <p:nvPr/>
        </p:nvSpPr>
        <p:spPr>
          <a:xfrm>
            <a:off x="770709" y="1271071"/>
            <a:ext cx="927462" cy="4401205"/>
          </a:xfrm>
          <a:prstGeom prst="rect">
            <a:avLst/>
          </a:prstGeom>
          <a:noFill/>
        </p:spPr>
        <p:txBody>
          <a:bodyPr wrap="square" rtlCol="0">
            <a:spAutoFit/>
          </a:bodyPr>
          <a:lstStyle/>
          <a:p>
            <a:r>
              <a:rPr lang="en-US" sz="4000" dirty="0">
                <a:latin typeface="Book Antiqua" panose="02040602050305030304" pitchFamily="18" charset="0"/>
              </a:rPr>
              <a:t>  S</a:t>
            </a:r>
          </a:p>
          <a:p>
            <a:r>
              <a:rPr lang="en-US" sz="4000" dirty="0">
                <a:latin typeface="Book Antiqua" panose="02040602050305030304" pitchFamily="18" charset="0"/>
              </a:rPr>
              <a:t> U</a:t>
            </a:r>
          </a:p>
          <a:p>
            <a:r>
              <a:rPr lang="en-US" sz="4000" dirty="0">
                <a:latin typeface="Book Antiqua" panose="02040602050305030304" pitchFamily="18" charset="0"/>
              </a:rPr>
              <a:t> M</a:t>
            </a:r>
          </a:p>
          <a:p>
            <a:r>
              <a:rPr lang="en-US" sz="4000" dirty="0">
                <a:latin typeface="Book Antiqua" panose="02040602050305030304" pitchFamily="18" charset="0"/>
              </a:rPr>
              <a:t> M</a:t>
            </a:r>
            <a:br>
              <a:rPr lang="en-US" sz="4000" dirty="0">
                <a:latin typeface="Book Antiqua" panose="02040602050305030304" pitchFamily="18" charset="0"/>
              </a:rPr>
            </a:br>
            <a:r>
              <a:rPr lang="en-US" sz="4000" dirty="0">
                <a:latin typeface="Book Antiqua" panose="02040602050305030304" pitchFamily="18" charset="0"/>
              </a:rPr>
              <a:t> A</a:t>
            </a:r>
            <a:br>
              <a:rPr lang="en-US" sz="4000" dirty="0">
                <a:latin typeface="Book Antiqua" panose="02040602050305030304" pitchFamily="18" charset="0"/>
              </a:rPr>
            </a:br>
            <a:r>
              <a:rPr lang="en-US" sz="4000" dirty="0">
                <a:latin typeface="Book Antiqua" panose="02040602050305030304" pitchFamily="18" charset="0"/>
              </a:rPr>
              <a:t> R</a:t>
            </a:r>
            <a:br>
              <a:rPr lang="en-US" sz="4000" dirty="0">
                <a:latin typeface="Book Antiqua" panose="02040602050305030304" pitchFamily="18" charset="0"/>
              </a:rPr>
            </a:br>
            <a:r>
              <a:rPr lang="en-US" sz="4000" dirty="0">
                <a:latin typeface="Book Antiqua" panose="02040602050305030304" pitchFamily="18" charset="0"/>
              </a:rPr>
              <a:t> Y</a:t>
            </a:r>
          </a:p>
        </p:txBody>
      </p:sp>
    </p:spTree>
    <p:extLst>
      <p:ext uri="{BB962C8B-B14F-4D97-AF65-F5344CB8AC3E}">
        <p14:creationId xmlns:p14="http://schemas.microsoft.com/office/powerpoint/2010/main" val="590704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1776070" y="685800"/>
          <a:ext cx="8243888" cy="5486400"/>
        </p:xfrm>
        <a:graphic>
          <a:graphicData uri="http://schemas.openxmlformats.org/presentationml/2006/ole">
            <mc:AlternateContent xmlns:mc="http://schemas.openxmlformats.org/markup-compatibility/2006">
              <mc:Choice xmlns:v="urn:schemas-microsoft-com:vml" Requires="v">
                <p:oleObj spid="_x0000_s5135" name="Document" r:id="rId3" imgW="8243869" imgH="5485703" progId="Word.Document.8">
                  <p:embed/>
                </p:oleObj>
              </mc:Choice>
              <mc:Fallback>
                <p:oleObj name="Document" r:id="rId3" imgW="8243869" imgH="5485703" progId="Word.Document.8">
                  <p:embed/>
                  <p:pic>
                    <p:nvPicPr>
                      <p:cNvPr id="0" name=""/>
                      <p:cNvPicPr/>
                      <p:nvPr/>
                    </p:nvPicPr>
                    <p:blipFill>
                      <a:blip r:embed="rId4"/>
                      <a:stretch>
                        <a:fillRect/>
                      </a:stretch>
                    </p:blipFill>
                    <p:spPr>
                      <a:xfrm>
                        <a:off x="1776070" y="685800"/>
                        <a:ext cx="8243888" cy="5486400"/>
                      </a:xfrm>
                      <a:prstGeom prst="rect">
                        <a:avLst/>
                      </a:prstGeom>
                    </p:spPr>
                  </p:pic>
                </p:oleObj>
              </mc:Fallback>
            </mc:AlternateContent>
          </a:graphicData>
        </a:graphic>
      </p:graphicFrame>
    </p:spTree>
    <p:extLst>
      <p:ext uri="{BB962C8B-B14F-4D97-AF65-F5344CB8AC3E}">
        <p14:creationId xmlns:p14="http://schemas.microsoft.com/office/powerpoint/2010/main" val="553686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541877555"/>
              </p:ext>
            </p:extLst>
          </p:nvPr>
        </p:nvGraphicFramePr>
        <p:xfrm>
          <a:off x="6099897" y="259927"/>
          <a:ext cx="4532243" cy="6521308"/>
        </p:xfrm>
        <a:graphic>
          <a:graphicData uri="http://schemas.openxmlformats.org/presentationml/2006/ole">
            <mc:AlternateContent xmlns:mc="http://schemas.openxmlformats.org/markup-compatibility/2006">
              <mc:Choice xmlns:v="urn:schemas-microsoft-com:vml" Requires="v">
                <p:oleObj spid="_x0000_s4131" name="Document" r:id="rId3" imgW="5714274" imgH="8223674" progId="Word.Document.8">
                  <p:embed/>
                </p:oleObj>
              </mc:Choice>
              <mc:Fallback>
                <p:oleObj name="Document" r:id="rId3" imgW="5714274" imgH="8223674" progId="Word.Document.8">
                  <p:embed/>
                  <p:pic>
                    <p:nvPicPr>
                      <p:cNvPr id="0" name=""/>
                      <p:cNvPicPr/>
                      <p:nvPr/>
                    </p:nvPicPr>
                    <p:blipFill>
                      <a:blip r:embed="rId4"/>
                      <a:stretch>
                        <a:fillRect/>
                      </a:stretch>
                    </p:blipFill>
                    <p:spPr>
                      <a:xfrm>
                        <a:off x="6099897" y="259927"/>
                        <a:ext cx="4532243" cy="6521308"/>
                      </a:xfrm>
                      <a:prstGeom prst="rect">
                        <a:avLst/>
                      </a:prstGeom>
                    </p:spPr>
                  </p:pic>
                </p:oleObj>
              </mc:Fallback>
            </mc:AlternateContent>
          </a:graphicData>
        </a:graphic>
      </p:graphicFrame>
      <p:sp>
        <p:nvSpPr>
          <p:cNvPr id="5" name="Rectangle 4"/>
          <p:cNvSpPr/>
          <p:nvPr/>
        </p:nvSpPr>
        <p:spPr>
          <a:xfrm>
            <a:off x="556353" y="926939"/>
            <a:ext cx="6096000" cy="3139321"/>
          </a:xfrm>
          <a:prstGeom prst="rect">
            <a:avLst/>
          </a:prstGeom>
        </p:spPr>
        <p:txBody>
          <a:bodyPr>
            <a:spAutoFit/>
          </a:bodyPr>
          <a:lstStyle/>
          <a:p>
            <a:endParaRPr lang="en-US" b="1" dirty="0">
              <a:effectLst/>
              <a:latin typeface="Book Antiqua" panose="02040602050305030304" pitchFamily="18" charset="0"/>
              <a:ea typeface="Times New Roman" panose="02020603050405020304" pitchFamily="18" charset="0"/>
            </a:endParaRPr>
          </a:p>
          <a:p>
            <a:r>
              <a:rPr lang="en-US" dirty="0">
                <a:effectLst/>
                <a:latin typeface="Book Antiqua" panose="02040602050305030304" pitchFamily="18" charset="0"/>
                <a:ea typeface="Times New Roman" panose="02020603050405020304" pitchFamily="18" charset="0"/>
              </a:rPr>
              <a:t>▪ Imitation (mimicry) =	</a:t>
            </a:r>
          </a:p>
          <a:p>
            <a:r>
              <a:rPr lang="en-US" dirty="0">
                <a:latin typeface="Book Antiqua" panose="02040602050305030304" pitchFamily="18" charset="0"/>
                <a:ea typeface="Times New Roman" panose="02020603050405020304" pitchFamily="18" charset="0"/>
              </a:rPr>
              <a:t>	</a:t>
            </a:r>
            <a:r>
              <a:rPr lang="en-US" b="1" i="1" dirty="0">
                <a:effectLst/>
                <a:latin typeface="Book Antiqua" panose="02040602050305030304" pitchFamily="18" charset="0"/>
                <a:ea typeface="Times New Roman" panose="02020603050405020304" pitchFamily="18" charset="0"/>
              </a:rPr>
              <a:t>role taking</a:t>
            </a:r>
          </a:p>
          <a:p>
            <a:r>
              <a:rPr lang="en-US" dirty="0">
                <a:effectLst/>
                <a:latin typeface="Book Antiqua" panose="02040602050305030304" pitchFamily="18" charset="0"/>
                <a:ea typeface="Times New Roman" panose="02020603050405020304" pitchFamily="18" charset="0"/>
              </a:rPr>
              <a:t>▪ Play (taking turns) =</a:t>
            </a:r>
            <a:br>
              <a:rPr lang="en-US" dirty="0">
                <a:effectLst/>
                <a:latin typeface="Book Antiqua" panose="02040602050305030304" pitchFamily="18" charset="0"/>
                <a:ea typeface="Times New Roman" panose="02020603050405020304" pitchFamily="18" charset="0"/>
              </a:rPr>
            </a:br>
            <a:r>
              <a:rPr lang="en-US" dirty="0">
                <a:effectLst/>
                <a:latin typeface="Book Antiqua" panose="02040602050305030304" pitchFamily="18" charset="0"/>
                <a:ea typeface="Times New Roman" panose="02020603050405020304" pitchFamily="18" charset="0"/>
              </a:rPr>
              <a:t>	</a:t>
            </a:r>
            <a:r>
              <a:rPr lang="en-US" b="1" i="1" dirty="0">
                <a:effectLst/>
                <a:latin typeface="Book Antiqua" panose="02040602050305030304" pitchFamily="18" charset="0"/>
                <a:ea typeface="Times New Roman" panose="02020603050405020304" pitchFamily="18" charset="0"/>
              </a:rPr>
              <a:t>role-making</a:t>
            </a:r>
          </a:p>
          <a:p>
            <a:r>
              <a:rPr lang="en-US" dirty="0">
                <a:effectLst/>
                <a:latin typeface="Book Antiqua" panose="02040602050305030304" pitchFamily="18" charset="0"/>
                <a:ea typeface="Times New Roman" panose="02020603050405020304" pitchFamily="18" charset="0"/>
              </a:rPr>
              <a:t>▪ Games (rules) =</a:t>
            </a:r>
            <a:br>
              <a:rPr lang="en-US" dirty="0">
                <a:effectLst/>
                <a:latin typeface="Book Antiqua" panose="02040602050305030304" pitchFamily="18" charset="0"/>
                <a:ea typeface="Times New Roman" panose="02020603050405020304" pitchFamily="18" charset="0"/>
              </a:rPr>
            </a:br>
            <a:r>
              <a:rPr lang="en-US" dirty="0">
                <a:effectLst/>
                <a:latin typeface="Book Antiqua" panose="02040602050305030304" pitchFamily="18" charset="0"/>
                <a:ea typeface="Times New Roman" panose="02020603050405020304" pitchFamily="18" charset="0"/>
              </a:rPr>
              <a:t>	</a:t>
            </a:r>
            <a:r>
              <a:rPr lang="en-US" b="1" i="1" dirty="0">
                <a:effectLst/>
                <a:latin typeface="Book Antiqua" panose="02040602050305030304" pitchFamily="18" charset="0"/>
                <a:ea typeface="Times New Roman" panose="02020603050405020304" pitchFamily="18" charset="0"/>
              </a:rPr>
              <a:t>role-playing</a:t>
            </a:r>
          </a:p>
          <a:p>
            <a:r>
              <a:rPr lang="en-US" dirty="0">
                <a:effectLst/>
                <a:latin typeface="Book Antiqua" panose="02040602050305030304" pitchFamily="18" charset="0"/>
                <a:ea typeface="Times New Roman" panose="02020603050405020304" pitchFamily="18" charset="0"/>
              </a:rPr>
              <a:t>▪ Society/Generalized Other = </a:t>
            </a:r>
            <a:br>
              <a:rPr lang="en-US" dirty="0">
                <a:effectLst/>
                <a:latin typeface="Book Antiqua" panose="02040602050305030304" pitchFamily="18" charset="0"/>
                <a:ea typeface="Times New Roman" panose="02020603050405020304" pitchFamily="18" charset="0"/>
              </a:rPr>
            </a:br>
            <a:r>
              <a:rPr lang="en-US" dirty="0">
                <a:effectLst/>
                <a:latin typeface="Book Antiqua" panose="02040602050305030304" pitchFamily="18" charset="0"/>
                <a:ea typeface="Times New Roman" panose="02020603050405020304" pitchFamily="18" charset="0"/>
              </a:rPr>
              <a:t>               </a:t>
            </a:r>
            <a:r>
              <a:rPr lang="en-US" b="1" i="1" dirty="0">
                <a:effectLst/>
                <a:latin typeface="Book Antiqua" panose="02040602050305030304" pitchFamily="18" charset="0"/>
                <a:ea typeface="Times New Roman" panose="02020603050405020304" pitchFamily="18" charset="0"/>
              </a:rPr>
              <a:t>normative order, conscience collective</a:t>
            </a:r>
          </a:p>
          <a:p>
            <a:r>
              <a:rPr lang="en-US" dirty="0">
                <a:effectLst/>
                <a:latin typeface="Book Antiqua" panose="02040602050305030304" pitchFamily="18" charset="0"/>
                <a:ea typeface="Times New Roman" panose="02020603050405020304" pitchFamily="18" charset="0"/>
              </a:rPr>
              <a:t>▪ Mind =</a:t>
            </a:r>
            <a:br>
              <a:rPr lang="en-US" dirty="0">
                <a:effectLst/>
                <a:latin typeface="Book Antiqua" panose="02040602050305030304" pitchFamily="18" charset="0"/>
                <a:ea typeface="Times New Roman" panose="02020603050405020304" pitchFamily="18" charset="0"/>
              </a:rPr>
            </a:br>
            <a:r>
              <a:rPr lang="en-US" dirty="0">
                <a:effectLst/>
                <a:latin typeface="Book Antiqua" panose="02040602050305030304" pitchFamily="18" charset="0"/>
                <a:ea typeface="Times New Roman" panose="02020603050405020304" pitchFamily="18" charset="0"/>
              </a:rPr>
              <a:t>	 </a:t>
            </a:r>
            <a:r>
              <a:rPr lang="en-US" b="1" i="1" dirty="0">
                <a:effectLst/>
                <a:latin typeface="Book Antiqua" panose="02040602050305030304" pitchFamily="18" charset="0"/>
                <a:ea typeface="Times New Roman" panose="02020603050405020304" pitchFamily="18" charset="0"/>
              </a:rPr>
              <a:t>internalized conversation</a:t>
            </a:r>
          </a:p>
        </p:txBody>
      </p:sp>
      <p:sp>
        <p:nvSpPr>
          <p:cNvPr id="3" name="Rectangle 2"/>
          <p:cNvSpPr/>
          <p:nvPr/>
        </p:nvSpPr>
        <p:spPr>
          <a:xfrm>
            <a:off x="134529" y="371145"/>
            <a:ext cx="5910592" cy="461665"/>
          </a:xfrm>
          <a:prstGeom prst="rect">
            <a:avLst/>
          </a:prstGeom>
        </p:spPr>
        <p:txBody>
          <a:bodyPr wrap="none">
            <a:spAutoFit/>
          </a:bodyPr>
          <a:lstStyle/>
          <a:p>
            <a:r>
              <a:rPr lang="en-US" sz="2400" b="1" cap="all" dirty="0">
                <a:latin typeface="Book Antiqua" panose="02040602050305030304" pitchFamily="18" charset="0"/>
                <a:ea typeface="Times New Roman" panose="02020603050405020304" pitchFamily="18" charset="0"/>
              </a:rPr>
              <a:t>The emergence of the Self </a:t>
            </a:r>
            <a:r>
              <a:rPr lang="en-US" sz="1600" b="1" cap="all" dirty="0">
                <a:latin typeface="Book Antiqua" panose="02040602050305030304" pitchFamily="18" charset="0"/>
                <a:ea typeface="Times New Roman" panose="02020603050405020304" pitchFamily="18" charset="0"/>
              </a:rPr>
              <a:t>(Me &amp; I</a:t>
            </a:r>
            <a:r>
              <a:rPr lang="en-US" b="1" cap="all" dirty="0">
                <a:latin typeface="Book Antiqua" panose="02040602050305030304" pitchFamily="18" charset="0"/>
                <a:ea typeface="Times New Roman" panose="02020603050405020304" pitchFamily="18" charset="0"/>
              </a:rPr>
              <a:t>)</a:t>
            </a:r>
            <a:endParaRPr lang="en-US" cap="all" dirty="0"/>
          </a:p>
        </p:txBody>
      </p:sp>
      <p:sp useBgFill="1">
        <p:nvSpPr>
          <p:cNvPr id="4" name="TextBox 3"/>
          <p:cNvSpPr txBox="1"/>
          <p:nvPr/>
        </p:nvSpPr>
        <p:spPr>
          <a:xfrm>
            <a:off x="6918144" y="259994"/>
            <a:ext cx="2357867" cy="683969"/>
          </a:xfrm>
          <a:prstGeom prst="rect">
            <a:avLst/>
          </a:prstGeom>
        </p:spPr>
        <p:txBody>
          <a:bodyPr wrap="square" rtlCol="0">
            <a:spAutoFit/>
          </a:bodyPr>
          <a:lstStyle/>
          <a:p>
            <a:endParaRPr lang="en-US"/>
          </a:p>
        </p:txBody>
      </p:sp>
      <p:sp>
        <p:nvSpPr>
          <p:cNvPr id="6" name="Rectangle 5"/>
          <p:cNvSpPr/>
          <p:nvPr/>
        </p:nvSpPr>
        <p:spPr>
          <a:xfrm>
            <a:off x="2541494" y="5718071"/>
            <a:ext cx="4244639" cy="461665"/>
          </a:xfrm>
          <a:prstGeom prst="rect">
            <a:avLst/>
          </a:prstGeom>
        </p:spPr>
        <p:txBody>
          <a:bodyPr wrap="square">
            <a:spAutoFit/>
          </a:bodyPr>
          <a:lstStyle/>
          <a:p>
            <a:r>
              <a:rPr lang="en-US" sz="2400" b="1" cap="all" dirty="0" smtClean="0">
                <a:latin typeface="Book Antiqua" panose="02040602050305030304" pitchFamily="18" charset="0"/>
                <a:ea typeface="Times New Roman" panose="02020603050405020304" pitchFamily="18" charset="0"/>
              </a:rPr>
              <a:t>AND The ROLES WE PLAY</a:t>
            </a:r>
            <a:endParaRPr lang="en-US" sz="2400" cap="all" dirty="0"/>
          </a:p>
        </p:txBody>
      </p:sp>
    </p:spTree>
    <p:extLst>
      <p:ext uri="{BB962C8B-B14F-4D97-AF65-F5344CB8AC3E}">
        <p14:creationId xmlns:p14="http://schemas.microsoft.com/office/powerpoint/2010/main" val="4009684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3679" y="852336"/>
            <a:ext cx="7180217" cy="5900590"/>
          </a:xfrm>
          <a:prstGeom prst="rect">
            <a:avLst/>
          </a:prstGeom>
        </p:spPr>
        <p:txBody>
          <a:bodyPr wrap="square">
            <a:spAutoFit/>
          </a:bodyPr>
          <a:lstStyle/>
          <a:p>
            <a:pPr>
              <a:lnSpc>
                <a:spcPct val="115000"/>
              </a:lnSpc>
              <a:spcAft>
                <a:spcPts val="1000"/>
              </a:spcAft>
            </a:pPr>
            <a:r>
              <a:rPr lang="en-US" b="1" dirty="0">
                <a:latin typeface="Book Antiqua" panose="02040602050305030304" pitchFamily="18" charset="0"/>
                <a:ea typeface="Calibri" panose="020F0502020204030204" pitchFamily="34" charset="0"/>
                <a:cs typeface="Times New Roman" panose="02020603050405020304" pitchFamily="18" charset="0"/>
              </a:rPr>
              <a:t>HERBERT BLUMER’S </a:t>
            </a:r>
            <a:br>
              <a:rPr lang="en-US" b="1" dirty="0">
                <a:latin typeface="Book Antiqua" panose="02040602050305030304" pitchFamily="18" charset="0"/>
                <a:ea typeface="Calibri" panose="020F0502020204030204" pitchFamily="34" charset="0"/>
                <a:cs typeface="Times New Roman" panose="02020603050405020304" pitchFamily="18" charset="0"/>
              </a:rPr>
            </a:br>
            <a:r>
              <a:rPr lang="en-US" b="1" dirty="0">
                <a:latin typeface="Book Antiqua" panose="02040602050305030304" pitchFamily="18" charset="0"/>
                <a:ea typeface="Calibri" panose="020F0502020204030204" pitchFamily="34" charset="0"/>
                <a:cs typeface="Times New Roman" panose="02020603050405020304" pitchFamily="18" charset="0"/>
              </a:rPr>
              <a:t>        THREE BASIC RULES </a:t>
            </a:r>
            <a:br>
              <a:rPr lang="en-US" b="1" dirty="0">
                <a:latin typeface="Book Antiqua" panose="02040602050305030304" pitchFamily="18" charset="0"/>
                <a:ea typeface="Calibri" panose="020F0502020204030204" pitchFamily="34" charset="0"/>
                <a:cs typeface="Times New Roman" panose="02020603050405020304" pitchFamily="18" charset="0"/>
              </a:rPr>
            </a:br>
            <a:r>
              <a:rPr lang="en-US" b="1" dirty="0">
                <a:latin typeface="Book Antiqua" panose="02040602050305030304" pitchFamily="18" charset="0"/>
                <a:ea typeface="Calibri" panose="020F0502020204030204" pitchFamily="34" charset="0"/>
                <a:cs typeface="Times New Roman" panose="02020603050405020304" pitchFamily="18" charset="0"/>
              </a:rPr>
              <a:t>                of SYMBOLIC INTERACTIONISM</a:t>
            </a:r>
            <a:endParaRPr lang="en-US" sz="1200" b="1"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cap="small" dirty="0">
                <a:latin typeface="Book Antiqua" panose="02040602050305030304" pitchFamily="18" charset="0"/>
                <a:ea typeface="Calibri" panose="020F0502020204030204" pitchFamily="34" charset="0"/>
                <a:cs typeface="Times New Roman" panose="02020603050405020304" pitchFamily="18" charset="0"/>
              </a:rPr>
              <a:t/>
            </a:r>
            <a:br>
              <a:rPr lang="en-US" cap="small" dirty="0">
                <a:latin typeface="Book Antiqua" panose="02040602050305030304" pitchFamily="18" charset="0"/>
                <a:ea typeface="Calibri" panose="020F0502020204030204" pitchFamily="34" charset="0"/>
                <a:cs typeface="Times New Roman" panose="02020603050405020304" pitchFamily="18" charset="0"/>
              </a:rPr>
            </a:br>
            <a:r>
              <a:rPr lang="en-US" cap="small" dirty="0">
                <a:latin typeface="Book Antiqua" panose="02040602050305030304" pitchFamily="18" charset="0"/>
                <a:ea typeface="Calibri" panose="020F0502020204030204" pitchFamily="34" charset="0"/>
                <a:cs typeface="Times New Roman" panose="02020603050405020304" pitchFamily="18" charset="0"/>
              </a:rPr>
              <a:t>● Humans act on the basis of Meaning</a:t>
            </a:r>
            <a:endParaRPr lang="en-US" sz="12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cap="small" dirty="0">
                <a:latin typeface="Book Antiqua" panose="02040602050305030304" pitchFamily="18" charset="0"/>
                <a:ea typeface="Calibri" panose="020F0502020204030204" pitchFamily="34" charset="0"/>
                <a:cs typeface="Times New Roman" panose="02020603050405020304" pitchFamily="18" charset="0"/>
              </a:rPr>
              <a:t>● Meanings Emerge out of Social Interactions</a:t>
            </a:r>
            <a:endParaRPr lang="en-US" sz="12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cap="small" dirty="0">
                <a:latin typeface="Book Antiqua" panose="02040602050305030304" pitchFamily="18" charset="0"/>
                <a:ea typeface="Calibri" panose="020F0502020204030204" pitchFamily="34" charset="0"/>
                <a:cs typeface="Times New Roman" panose="02020603050405020304" pitchFamily="18" charset="0"/>
              </a:rPr>
              <a:t>● Meanings are Individually Interpreted </a:t>
            </a:r>
            <a:br>
              <a:rPr lang="en-US" cap="small" dirty="0">
                <a:latin typeface="Book Antiqua" panose="02040602050305030304" pitchFamily="18" charset="0"/>
                <a:ea typeface="Calibri" panose="020F0502020204030204" pitchFamily="34" charset="0"/>
                <a:cs typeface="Times New Roman" panose="02020603050405020304" pitchFamily="18" charset="0"/>
              </a:rPr>
            </a:br>
            <a:r>
              <a:rPr lang="en-US" cap="small" dirty="0">
                <a:latin typeface="Book Antiqua" panose="02040602050305030304" pitchFamily="18" charset="0"/>
                <a:ea typeface="Calibri" panose="020F0502020204030204" pitchFamily="34" charset="0"/>
                <a:cs typeface="Times New Roman" panose="02020603050405020304" pitchFamily="18" charset="0"/>
              </a:rPr>
              <a:t>   via a Collectively Established, Maintained, and   </a:t>
            </a:r>
            <a:br>
              <a:rPr lang="en-US" cap="small" dirty="0">
                <a:latin typeface="Book Antiqua" panose="02040602050305030304" pitchFamily="18" charset="0"/>
                <a:ea typeface="Calibri" panose="020F0502020204030204" pitchFamily="34" charset="0"/>
                <a:cs typeface="Times New Roman" panose="02020603050405020304" pitchFamily="18" charset="0"/>
              </a:rPr>
            </a:br>
            <a:r>
              <a:rPr lang="en-US" cap="small" dirty="0">
                <a:latin typeface="Book Antiqua" panose="02040602050305030304" pitchFamily="18" charset="0"/>
                <a:ea typeface="Calibri" panose="020F0502020204030204" pitchFamily="34" charset="0"/>
                <a:cs typeface="Times New Roman" panose="02020603050405020304" pitchFamily="18" charset="0"/>
              </a:rPr>
              <a:t>   Constantly Changing Language…</a:t>
            </a:r>
            <a:br>
              <a:rPr lang="en-US" cap="small" dirty="0">
                <a:latin typeface="Book Antiqua" panose="02040602050305030304" pitchFamily="18" charset="0"/>
                <a:ea typeface="Calibri" panose="020F0502020204030204" pitchFamily="34" charset="0"/>
                <a:cs typeface="Times New Roman" panose="02020603050405020304" pitchFamily="18" charset="0"/>
              </a:rPr>
            </a:br>
            <a:endParaRPr lang="en-US" sz="1200" dirty="0">
              <a:latin typeface="Book Antiqua" panose="02040602050305030304" pitchFamily="18" charset="0"/>
              <a:ea typeface="Calibri" panose="020F0502020204030204" pitchFamily="34" charset="0"/>
              <a:cs typeface="Times New Roman" panose="02020603050405020304" pitchFamily="18" charset="0"/>
            </a:endParaRPr>
          </a:p>
          <a:p>
            <a:r>
              <a:rPr lang="en-US" cap="small" dirty="0">
                <a:latin typeface="Book Antiqua" panose="02040602050305030304" pitchFamily="18" charset="0"/>
                <a:ea typeface="Calibri" panose="020F0502020204030204" pitchFamily="34" charset="0"/>
                <a:cs typeface="Times New Roman" panose="02020603050405020304" pitchFamily="18" charset="0"/>
              </a:rPr>
              <a:t>Language</a:t>
            </a:r>
            <a:r>
              <a:rPr lang="en-US" dirty="0">
                <a:latin typeface="Book Antiqua" panose="02040602050305030304" pitchFamily="18" charset="0"/>
                <a:ea typeface="Calibri" panose="020F0502020204030204" pitchFamily="34" charset="0"/>
                <a:cs typeface="Times New Roman" panose="02020603050405020304" pitchFamily="18" charset="0"/>
              </a:rPr>
              <a:t>, especially the spoken/written native language of any particular group becomes the dominant vehicle for articulating and communicating the meanings resident in the group’s culture.</a:t>
            </a:r>
            <a:br>
              <a:rPr lang="en-US" dirty="0">
                <a:latin typeface="Book Antiqua" panose="02040602050305030304" pitchFamily="18" charset="0"/>
                <a:ea typeface="Calibri" panose="020F0502020204030204" pitchFamily="34" charset="0"/>
                <a:cs typeface="Times New Roman" panose="02020603050405020304" pitchFamily="18" charset="0"/>
              </a:rPr>
            </a:br>
            <a:r>
              <a:rPr lang="en-US" dirty="0">
                <a:latin typeface="Book Antiqua" panose="02040602050305030304" pitchFamily="18" charset="0"/>
                <a:ea typeface="Calibri" panose="020F0502020204030204" pitchFamily="34" charset="0"/>
                <a:cs typeface="Times New Roman" panose="02020603050405020304" pitchFamily="18" charset="0"/>
              </a:rPr>
              <a:t> </a:t>
            </a:r>
            <a:br>
              <a:rPr lang="en-US" dirty="0">
                <a:latin typeface="Book Antiqua" panose="02040602050305030304" pitchFamily="18" charset="0"/>
                <a:ea typeface="Calibri" panose="020F0502020204030204" pitchFamily="34" charset="0"/>
                <a:cs typeface="Times New Roman" panose="02020603050405020304" pitchFamily="18" charset="0"/>
              </a:rPr>
            </a:br>
            <a:r>
              <a:rPr lang="en-US" cap="small" dirty="0">
                <a:latin typeface="Book Antiqua" panose="02040602050305030304" pitchFamily="18" charset="0"/>
                <a:ea typeface="Calibri" panose="020F0502020204030204" pitchFamily="34" charset="0"/>
                <a:cs typeface="Times New Roman" panose="02020603050405020304" pitchFamily="18" charset="0"/>
              </a:rPr>
              <a:t>Culture</a:t>
            </a:r>
            <a:r>
              <a:rPr lang="en-US" dirty="0">
                <a:latin typeface="Book Antiqua" panose="02040602050305030304" pitchFamily="18" charset="0"/>
                <a:ea typeface="Calibri" panose="020F0502020204030204" pitchFamily="34" charset="0"/>
                <a:cs typeface="Times New Roman" panose="02020603050405020304" pitchFamily="18" charset="0"/>
              </a:rPr>
              <a:t>, in turn, is the collectively held beliefs and values – the groups “</a:t>
            </a:r>
            <a:r>
              <a:rPr lang="en-US" dirty="0" err="1">
                <a:latin typeface="Book Antiqua" panose="02040602050305030304" pitchFamily="18" charset="0"/>
                <a:ea typeface="Calibri" panose="020F0502020204030204" pitchFamily="34" charset="0"/>
                <a:cs typeface="Times New Roman" panose="02020603050405020304" pitchFamily="18" charset="0"/>
              </a:rPr>
              <a:t>is’s</a:t>
            </a:r>
            <a:r>
              <a:rPr lang="en-US" dirty="0">
                <a:latin typeface="Book Antiqua" panose="02040602050305030304" pitchFamily="18" charset="0"/>
                <a:ea typeface="Calibri" panose="020F0502020204030204" pitchFamily="34" charset="0"/>
                <a:cs typeface="Times New Roman" panose="02020603050405020304" pitchFamily="18" charset="0"/>
              </a:rPr>
              <a:t> and the ought’s” – that guide the pragmatic behavior of the group’s members. </a:t>
            </a:r>
            <a:endParaRPr lang="en-US" dirty="0"/>
          </a:p>
          <a:p>
            <a:r>
              <a:rPr lang="en-US" dirty="0" smtClean="0">
                <a:latin typeface="Book Antiqua" panose="02040602050305030304" pitchFamily="18"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709871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8429" y="547013"/>
            <a:ext cx="8018585" cy="5826210"/>
          </a:xfrm>
          <a:prstGeom prst="rect">
            <a:avLst/>
          </a:prstGeom>
        </p:spPr>
        <p:txBody>
          <a:bodyPr wrap="square">
            <a:spAutoFit/>
          </a:bodyPr>
          <a:lstStyle/>
          <a:p>
            <a:pPr>
              <a:lnSpc>
                <a:spcPct val="115000"/>
              </a:lnSpc>
            </a:pPr>
            <a:r>
              <a:rPr lang="en-US" b="1" dirty="0" smtClean="0">
                <a:latin typeface="Book Antiqua" panose="02040602050305030304" pitchFamily="18" charset="0"/>
                <a:ea typeface="Calibri" panose="020F0502020204030204" pitchFamily="34" charset="0"/>
                <a:cs typeface="Times New Roman" panose="02020603050405020304" pitchFamily="18" charset="0"/>
              </a:rPr>
              <a:t>Summarizing GEORGE </a:t>
            </a:r>
            <a:r>
              <a:rPr lang="en-US" b="1" dirty="0">
                <a:latin typeface="Book Antiqua" panose="02040602050305030304" pitchFamily="18" charset="0"/>
                <a:ea typeface="Calibri" panose="020F0502020204030204" pitchFamily="34" charset="0"/>
                <a:cs typeface="Times New Roman" panose="02020603050405020304" pitchFamily="18" charset="0"/>
              </a:rPr>
              <a:t>HERBERT MEAD, per Herbert </a:t>
            </a:r>
            <a:r>
              <a:rPr lang="en-US" b="1" dirty="0" err="1">
                <a:latin typeface="Book Antiqua" panose="02040602050305030304" pitchFamily="18" charset="0"/>
                <a:ea typeface="Calibri" panose="020F0502020204030204" pitchFamily="34" charset="0"/>
                <a:cs typeface="Times New Roman" panose="02020603050405020304" pitchFamily="18" charset="0"/>
              </a:rPr>
              <a:t>Blumer</a:t>
            </a:r>
            <a:endParaRPr lang="en-US" sz="11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pPr>
            <a:r>
              <a:rPr lang="en-US" dirty="0">
                <a:latin typeface="Book Antiqua" panose="02040602050305030304" pitchFamily="18" charset="0"/>
                <a:ea typeface="Calibri" panose="020F0502020204030204" pitchFamily="34" charset="0"/>
                <a:cs typeface="Times New Roman" panose="02020603050405020304" pitchFamily="18" charset="0"/>
              </a:rPr>
              <a:t> </a:t>
            </a:r>
            <a:endParaRPr lang="en-US" sz="11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pPr>
            <a:r>
              <a:rPr lang="en-US" dirty="0">
                <a:latin typeface="Book Antiqua" panose="02040602050305030304" pitchFamily="18" charset="0"/>
                <a:ea typeface="Calibri" panose="020F0502020204030204" pitchFamily="34" charset="0"/>
                <a:cs typeface="Times New Roman" panose="02020603050405020304" pitchFamily="18" charset="0"/>
              </a:rPr>
              <a:t>His treatment of human society took the form of showing that human group life was the essential condition for the emergence of consciousness, the mind, a world of objects, human beings as organisms possessing selves, and human conduct in the form of constructed acts</a:t>
            </a:r>
            <a:endParaRPr lang="en-US" sz="11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pPr>
            <a:r>
              <a:rPr lang="en-US" dirty="0">
                <a:latin typeface="Book Antiqua" panose="02040602050305030304" pitchFamily="18" charset="0"/>
                <a:ea typeface="Calibri" panose="020F0502020204030204" pitchFamily="34" charset="0"/>
                <a:cs typeface="Times New Roman" panose="02020603050405020304" pitchFamily="18" charset="0"/>
              </a:rPr>
              <a:t> </a:t>
            </a:r>
            <a:endParaRPr lang="en-US" sz="11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pPr>
            <a:r>
              <a:rPr lang="en-US" dirty="0">
                <a:latin typeface="Book Antiqua" panose="02040602050305030304" pitchFamily="18" charset="0"/>
                <a:ea typeface="Calibri" panose="020F0502020204030204" pitchFamily="34" charset="0"/>
                <a:cs typeface="Times New Roman" panose="02020603050405020304" pitchFamily="18" charset="0"/>
              </a:rPr>
              <a:t>He reversed the traditional assumptions underlying philosophical, psychological, and sociological thought to the effect that human beings possess minds and consciousness as original “givens, “ that they live in worlds of pre-existing and self-constituted objects, that their behavior consists of responses to such objects, and that group life consists of the association of such reacting human organisms.</a:t>
            </a:r>
            <a:endParaRPr lang="en-US" sz="11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pPr>
            <a:r>
              <a:rPr lang="en-US" dirty="0">
                <a:latin typeface="Book Antiqua" panose="02040602050305030304" pitchFamily="18" charset="0"/>
                <a:ea typeface="Calibri" panose="020F0502020204030204" pitchFamily="34" charset="0"/>
                <a:cs typeface="Times New Roman" panose="02020603050405020304" pitchFamily="18" charset="0"/>
              </a:rPr>
              <a:t> </a:t>
            </a:r>
            <a:endParaRPr lang="en-US" sz="11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pPr>
            <a:r>
              <a:rPr lang="en-US" dirty="0">
                <a:latin typeface="Book Antiqua" panose="02040602050305030304" pitchFamily="18" charset="0"/>
                <a:ea typeface="Calibri" panose="020F0502020204030204" pitchFamily="34" charset="0"/>
                <a:cs typeface="Times New Roman" panose="02020603050405020304" pitchFamily="18" charset="0"/>
              </a:rPr>
              <a:t>Mead saw the self is a process and not as a structure:</a:t>
            </a:r>
            <a:endParaRPr lang="en-US" sz="11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pPr>
            <a:r>
              <a:rPr lang="en-US" dirty="0">
                <a:latin typeface="Book Antiqua" panose="02040602050305030304" pitchFamily="18" charset="0"/>
                <a:ea typeface="Calibri" panose="020F0502020204030204" pitchFamily="34" charset="0"/>
                <a:cs typeface="Times New Roman" panose="02020603050405020304" pitchFamily="18" charset="0"/>
              </a:rPr>
              <a:t>The human being is an object to him or her self…and thus a self-referential symbol with which we each interact in the activity of minding, of carrying on an internal conversation….</a:t>
            </a:r>
            <a:endParaRPr lang="en-US" sz="1100" dirty="0">
              <a:effectLst/>
              <a:latin typeface="Book Antiqua" panose="020406020503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7058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4308" y="1062673"/>
            <a:ext cx="8382000" cy="4651786"/>
          </a:xfrm>
          <a:prstGeom prst="rect">
            <a:avLst/>
          </a:prstGeom>
        </p:spPr>
        <p:txBody>
          <a:bodyPr wrap="square">
            <a:spAutoFit/>
          </a:bodyPr>
          <a:lstStyle/>
          <a:p>
            <a:pPr>
              <a:lnSpc>
                <a:spcPct val="107000"/>
              </a:lnSpc>
              <a:spcAft>
                <a:spcPts val="800"/>
              </a:spcAft>
            </a:pPr>
            <a:r>
              <a:rPr lang="en-US" dirty="0" smtClean="0">
                <a:latin typeface="Book Antiqua" panose="02040602050305030304" pitchFamily="18" charset="0"/>
                <a:ea typeface="Calibri" panose="020F0502020204030204" pitchFamily="34" charset="0"/>
                <a:cs typeface="Times New Roman" panose="02020603050405020304" pitchFamily="18" charset="0"/>
              </a:rPr>
              <a:t>The </a:t>
            </a:r>
            <a:r>
              <a:rPr lang="en-US" dirty="0">
                <a:latin typeface="Book Antiqua" panose="02040602050305030304" pitchFamily="18" charset="0"/>
                <a:ea typeface="Calibri" panose="020F0502020204030204" pitchFamily="34" charset="0"/>
                <a:cs typeface="Times New Roman" panose="02020603050405020304" pitchFamily="18" charset="0"/>
              </a:rPr>
              <a:t>individual experiences oneself as such, not directly, but only indirectly, from the </a:t>
            </a:r>
            <a:r>
              <a:rPr lang="en-US" b="1" dirty="0">
                <a:latin typeface="Book Antiqua" panose="02040602050305030304" pitchFamily="18" charset="0"/>
                <a:ea typeface="Calibri" panose="020F0502020204030204" pitchFamily="34" charset="0"/>
                <a:cs typeface="Times New Roman" panose="02020603050405020304" pitchFamily="18" charset="0"/>
              </a:rPr>
              <a:t>particular</a:t>
            </a:r>
            <a:r>
              <a:rPr lang="en-US" dirty="0">
                <a:latin typeface="Book Antiqua" panose="02040602050305030304" pitchFamily="18" charset="0"/>
                <a:ea typeface="Calibri" panose="020F0502020204030204" pitchFamily="34" charset="0"/>
                <a:cs typeface="Times New Roman" panose="02020603050405020304" pitchFamily="18" charset="0"/>
              </a:rPr>
              <a:t> standpoints of other (</a:t>
            </a:r>
            <a:r>
              <a:rPr lang="en-US" b="1" dirty="0">
                <a:latin typeface="Book Antiqua" panose="02040602050305030304" pitchFamily="18" charset="0"/>
                <a:ea typeface="Calibri" panose="020F0502020204030204" pitchFamily="34" charset="0"/>
                <a:cs typeface="Times New Roman" panose="02020603050405020304" pitchFamily="18" charset="0"/>
              </a:rPr>
              <a:t>significant</a:t>
            </a:r>
            <a:r>
              <a:rPr lang="en-US" dirty="0">
                <a:latin typeface="Book Antiqua" panose="02040602050305030304" pitchFamily="18" charset="0"/>
                <a:ea typeface="Calibri" panose="020F0502020204030204" pitchFamily="34" charset="0"/>
                <a:cs typeface="Times New Roman" panose="02020603050405020304" pitchFamily="18" charset="0"/>
              </a:rPr>
              <a:t>) individual members of the same social group…</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dirty="0">
                <a:latin typeface="Book Antiqua" panose="02040602050305030304" pitchFamily="18" charset="0"/>
                <a:ea typeface="Calibri" panose="020F0502020204030204" pitchFamily="34" charset="0"/>
                <a:cs typeface="Times New Roman" panose="02020603050405020304" pitchFamily="18" charset="0"/>
              </a:rPr>
              <a:t>…or from the </a:t>
            </a:r>
            <a:r>
              <a:rPr lang="en-US" b="1" dirty="0">
                <a:latin typeface="Book Antiqua" panose="02040602050305030304" pitchFamily="18" charset="0"/>
                <a:ea typeface="Calibri" panose="020F0502020204030204" pitchFamily="34" charset="0"/>
                <a:cs typeface="Times New Roman" panose="02020603050405020304" pitchFamily="18" charset="0"/>
              </a:rPr>
              <a:t>generalized</a:t>
            </a:r>
            <a:r>
              <a:rPr lang="en-US" dirty="0">
                <a:latin typeface="Book Antiqua" panose="02040602050305030304" pitchFamily="18" charset="0"/>
                <a:ea typeface="Calibri" panose="020F0502020204030204" pitchFamily="34" charset="0"/>
                <a:cs typeface="Times New Roman" panose="02020603050405020304" pitchFamily="18" charset="0"/>
              </a:rPr>
              <a:t> standpoint of the social group as a whole to which one </a:t>
            </a:r>
            <a:br>
              <a:rPr lang="en-US" dirty="0">
                <a:latin typeface="Book Antiqua" panose="02040602050305030304" pitchFamily="18" charset="0"/>
                <a:ea typeface="Calibri" panose="020F0502020204030204" pitchFamily="34" charset="0"/>
                <a:cs typeface="Times New Roman" panose="02020603050405020304" pitchFamily="18" charset="0"/>
              </a:rPr>
            </a:br>
            <a:r>
              <a:rPr lang="en-US" dirty="0">
                <a:latin typeface="Book Antiqua" panose="02040602050305030304" pitchFamily="18" charset="0"/>
                <a:ea typeface="Calibri" panose="020F0502020204030204" pitchFamily="34" charset="0"/>
                <a:cs typeface="Times New Roman" panose="02020603050405020304" pitchFamily="18" charset="0"/>
              </a:rPr>
              <a:t>    belongs…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dirty="0">
                <a:latin typeface="Book Antiqua" panose="02040602050305030304" pitchFamily="18" charset="0"/>
                <a:ea typeface="Calibri" panose="020F0502020204030204" pitchFamily="34" charset="0"/>
                <a:cs typeface="Times New Roman" panose="02020603050405020304" pitchFamily="18" charset="0"/>
              </a:rPr>
              <a:t>…and one becomes an object to oneself only by taking the attitudes of other </a:t>
            </a:r>
            <a:br>
              <a:rPr lang="en-US" dirty="0">
                <a:latin typeface="Book Antiqua" panose="02040602050305030304" pitchFamily="18" charset="0"/>
                <a:ea typeface="Calibri" panose="020F0502020204030204" pitchFamily="34" charset="0"/>
                <a:cs typeface="Times New Roman" panose="02020603050405020304" pitchFamily="18" charset="0"/>
              </a:rPr>
            </a:br>
            <a:r>
              <a:rPr lang="en-US" dirty="0">
                <a:latin typeface="Book Antiqua" panose="02040602050305030304" pitchFamily="18" charset="0"/>
                <a:ea typeface="Calibri" panose="020F0502020204030204" pitchFamily="34" charset="0"/>
                <a:cs typeface="Times New Roman" panose="02020603050405020304" pitchFamily="18" charset="0"/>
              </a:rPr>
              <a:t>    individuals </a:t>
            </a:r>
            <a:r>
              <a:rPr lang="en-US" b="1" dirty="0">
                <a:latin typeface="Book Antiqua" panose="02040602050305030304" pitchFamily="18" charset="0"/>
                <a:ea typeface="Calibri" panose="020F0502020204030204" pitchFamily="34" charset="0"/>
                <a:cs typeface="Times New Roman" panose="02020603050405020304" pitchFamily="18" charset="0"/>
              </a:rPr>
              <a:t>reflexively</a:t>
            </a:r>
            <a:r>
              <a:rPr lang="en-US" dirty="0">
                <a:latin typeface="Book Antiqua" panose="02040602050305030304" pitchFamily="18" charset="0"/>
                <a:ea typeface="Calibri" panose="020F0502020204030204" pitchFamily="34" charset="0"/>
                <a:cs typeface="Times New Roman" panose="02020603050405020304" pitchFamily="18" charset="0"/>
              </a:rPr>
              <a:t> back toward oneself.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Book Antiqua" panose="02040602050305030304" pitchFamily="18" charset="0"/>
                <a:ea typeface="Calibri" panose="020F0502020204030204" pitchFamily="34" charset="0"/>
                <a:cs typeface="Times New Roman" panose="02020603050405020304" pitchFamily="18" charset="0"/>
              </a:rPr>
              <a:t>Society consists of the generalized social attitudes that continually emerge through coordinated interaction between individuals and groups.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Book Antiqua" panose="02040602050305030304" pitchFamily="18" charset="0"/>
                <a:ea typeface="Calibri" panose="020F0502020204030204" pitchFamily="34" charset="0"/>
                <a:cs typeface="Times New Roman" panose="02020603050405020304" pitchFamily="18" charset="0"/>
              </a:rPr>
              <a:t>Social order is continually emerging through the ongoing activities of individuals who are reflexively taking the attitude of others and attempting to make sense of (i.e., define) and navigate the situations in which they collectively find themselves.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6017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s://images-eu.ssl-images-amazon.com/images/I/51qx1GfK%2BlL._UY25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476" y="1208314"/>
            <a:ext cx="16002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http://tmm.chicagodistributioncenter.com/IsbnImages/97802261127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171" y="914338"/>
            <a:ext cx="2746750" cy="4246184"/>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ecx.images-amazon.com/images/I/41kvaX7gNTL._AC_UL320_SR200,32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24438">
            <a:off x="3254257" y="3054848"/>
            <a:ext cx="1905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s://covers.openlibrary.org/b/id/6550790-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252786">
            <a:off x="6817632" y="2664433"/>
            <a:ext cx="2443933" cy="3828830"/>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http://ecx.images-amazon.com/images/I/51ubyRyO5DL._SX331_BO1,204,203,200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48366" y="1394745"/>
            <a:ext cx="2513033" cy="37657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20308" y="391118"/>
            <a:ext cx="3622431" cy="523220"/>
          </a:xfrm>
          <a:prstGeom prst="rect">
            <a:avLst/>
          </a:prstGeom>
          <a:noFill/>
        </p:spPr>
        <p:txBody>
          <a:bodyPr wrap="square" rtlCol="0">
            <a:spAutoFit/>
          </a:bodyPr>
          <a:lstStyle/>
          <a:p>
            <a:r>
              <a:rPr lang="en-US" sz="2800" b="1" dirty="0" smtClean="0">
                <a:latin typeface="Book Antiqua" panose="02040602050305030304" pitchFamily="18" charset="0"/>
              </a:rPr>
              <a:t>Mead’s Major Works</a:t>
            </a:r>
            <a:endParaRPr lang="en-US" sz="2800" b="1" dirty="0">
              <a:latin typeface="Book Antiqua" panose="02040602050305030304" pitchFamily="18" charset="0"/>
            </a:endParaRPr>
          </a:p>
        </p:txBody>
      </p:sp>
    </p:spTree>
    <p:extLst>
      <p:ext uri="{BB962C8B-B14F-4D97-AF65-F5344CB8AC3E}">
        <p14:creationId xmlns:p14="http://schemas.microsoft.com/office/powerpoint/2010/main" val="2935229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4487" y="1047020"/>
            <a:ext cx="9223513" cy="4893647"/>
          </a:xfrm>
          <a:prstGeom prst="rect">
            <a:avLst/>
          </a:prstGeom>
        </p:spPr>
        <p:txBody>
          <a:bodyPr wrap="square">
            <a:spAutoFit/>
          </a:bodyPr>
          <a:lstStyle/>
          <a:p>
            <a:r>
              <a:rPr lang="en-US" sz="2400" b="1" dirty="0">
                <a:effectLst/>
                <a:latin typeface="Book Antiqua" panose="02040602050305030304" pitchFamily="18" charset="0"/>
                <a:ea typeface="Calibri" panose="020F0502020204030204" pitchFamily="34" charset="0"/>
                <a:cs typeface="Times New Roman" panose="02020603050405020304" pitchFamily="18" charset="0"/>
              </a:rPr>
              <a:t>Mead’s works were assembled posthumously </a:t>
            </a:r>
            <a:br>
              <a:rPr lang="en-US" sz="2400" b="1" dirty="0">
                <a:effectLst/>
                <a:latin typeface="Book Antiqua" panose="02040602050305030304" pitchFamily="18" charset="0"/>
                <a:ea typeface="Calibri" panose="020F0502020204030204" pitchFamily="34" charset="0"/>
                <a:cs typeface="Times New Roman" panose="02020603050405020304" pitchFamily="18" charset="0"/>
              </a:rPr>
            </a:br>
            <a:r>
              <a:rPr lang="en-US" dirty="0">
                <a:effectLst/>
                <a:latin typeface="Book Antiqua" panose="02040602050305030304" pitchFamily="18" charset="0"/>
                <a:ea typeface="Calibri" panose="020F0502020204030204" pitchFamily="34" charset="0"/>
                <a:cs typeface="Times New Roman" panose="02020603050405020304" pitchFamily="18" charset="0"/>
              </a:rPr>
              <a:t>from lecture notes and unpublished papers by several of his students; </a:t>
            </a:r>
            <a:br>
              <a:rPr lang="en-US" dirty="0">
                <a:effectLst/>
                <a:latin typeface="Book Antiqua" panose="02040602050305030304" pitchFamily="18" charset="0"/>
                <a:ea typeface="Calibri" panose="020F0502020204030204" pitchFamily="34" charset="0"/>
                <a:cs typeface="Times New Roman" panose="02020603050405020304" pitchFamily="18" charset="0"/>
              </a:rPr>
            </a:br>
            <a:r>
              <a:rPr lang="en-US" dirty="0">
                <a:effectLst/>
                <a:latin typeface="Book Antiqua" panose="02040602050305030304" pitchFamily="18" charset="0"/>
                <a:ea typeface="Calibri" panose="020F0502020204030204" pitchFamily="34" charset="0"/>
                <a:cs typeface="Times New Roman" panose="02020603050405020304" pitchFamily="18" charset="0"/>
              </a:rPr>
              <a:t>these comprise his major works:</a:t>
            </a:r>
            <a:br>
              <a:rPr lang="en-US" dirty="0">
                <a:effectLst/>
                <a:latin typeface="Book Antiqua" panose="02040602050305030304" pitchFamily="18" charset="0"/>
                <a:ea typeface="Calibri" panose="020F0502020204030204" pitchFamily="34" charset="0"/>
                <a:cs typeface="Times New Roman" panose="02020603050405020304" pitchFamily="18" charset="0"/>
              </a:rPr>
            </a:br>
            <a:endParaRPr lang="en-US" dirty="0">
              <a:effectLst/>
              <a:latin typeface="Book Antiqua" panose="02040602050305030304" pitchFamily="18" charset="0"/>
              <a:ea typeface="Calibri" panose="020F0502020204030204" pitchFamily="34" charset="0"/>
              <a:cs typeface="Times New Roman" panose="02020603050405020304" pitchFamily="18" charset="0"/>
            </a:endParaRPr>
          </a:p>
          <a:p>
            <a:r>
              <a:rPr lang="en-US" dirty="0">
                <a:effectLst/>
                <a:latin typeface="Book Antiqua" panose="02040602050305030304" pitchFamily="18" charset="0"/>
                <a:ea typeface="Times New Roman" panose="02020603050405020304" pitchFamily="18" charset="0"/>
                <a:cs typeface="Times New Roman" panose="02020603050405020304" pitchFamily="18" charset="0"/>
              </a:rPr>
              <a:t>·  1932. </a:t>
            </a:r>
            <a:r>
              <a:rPr lang="en-US" b="1" i="1" dirty="0">
                <a:effectLst/>
                <a:latin typeface="Book Antiqua" panose="02040602050305030304" pitchFamily="18" charset="0"/>
                <a:ea typeface="Times New Roman" panose="02020603050405020304" pitchFamily="18" charset="0"/>
                <a:cs typeface="Times New Roman" panose="02020603050405020304" pitchFamily="18" charset="0"/>
              </a:rPr>
              <a:t>The Philosophy of the Present</a:t>
            </a:r>
            <a:r>
              <a:rPr lang="en-US" b="1" dirty="0">
                <a:effectLst/>
                <a:latin typeface="Book Antiqua" panose="02040602050305030304" pitchFamily="18" charset="0"/>
                <a:ea typeface="Times New Roman" panose="02020603050405020304" pitchFamily="18" charset="0"/>
                <a:cs typeface="Times New Roman" panose="02020603050405020304" pitchFamily="18" charset="0"/>
              </a:rPr>
              <a:t>. </a:t>
            </a:r>
            <a:r>
              <a:rPr lang="en-US" dirty="0">
                <a:effectLst/>
                <a:latin typeface="Book Antiqua" panose="02040602050305030304" pitchFamily="18" charset="0"/>
                <a:ea typeface="Times New Roman" panose="02020603050405020304" pitchFamily="18" charset="0"/>
                <a:cs typeface="Times New Roman" panose="02020603050405020304" pitchFamily="18" charset="0"/>
              </a:rPr>
              <a:t/>
            </a:r>
            <a:br>
              <a:rPr lang="en-US" dirty="0">
                <a:effectLst/>
                <a:latin typeface="Book Antiqua" panose="02040602050305030304" pitchFamily="18" charset="0"/>
                <a:ea typeface="Times New Roman" panose="02020603050405020304" pitchFamily="18" charset="0"/>
                <a:cs typeface="Times New Roman" panose="02020603050405020304" pitchFamily="18" charset="0"/>
              </a:rPr>
            </a:br>
            <a:endParaRPr lang="en-US" dirty="0">
              <a:effectLst/>
              <a:latin typeface="Book Antiqua" panose="02040602050305030304" pitchFamily="18" charset="0"/>
              <a:ea typeface="Calibri" panose="020F0502020204030204" pitchFamily="34" charset="0"/>
              <a:cs typeface="Times New Roman" panose="02020603050405020304" pitchFamily="18" charset="0"/>
            </a:endParaRPr>
          </a:p>
          <a:p>
            <a:r>
              <a:rPr lang="en-US" dirty="0">
                <a:effectLst/>
                <a:latin typeface="Book Antiqua" panose="02040602050305030304" pitchFamily="18" charset="0"/>
                <a:ea typeface="Times New Roman" panose="02020603050405020304" pitchFamily="18" charset="0"/>
                <a:cs typeface="Times New Roman" panose="02020603050405020304" pitchFamily="18" charset="0"/>
              </a:rPr>
              <a:t>·  1934. </a:t>
            </a:r>
            <a:r>
              <a:rPr lang="en-US" b="1" i="1" dirty="0">
                <a:effectLst/>
                <a:latin typeface="Book Antiqua" panose="02040602050305030304" pitchFamily="18" charset="0"/>
                <a:ea typeface="Times New Roman" panose="02020603050405020304" pitchFamily="18" charset="0"/>
                <a:cs typeface="Times New Roman" panose="02020603050405020304" pitchFamily="18" charset="0"/>
              </a:rPr>
              <a:t>Mind, Self, and Society</a:t>
            </a:r>
            <a:r>
              <a:rPr lang="en-US" b="1" dirty="0">
                <a:effectLst/>
                <a:latin typeface="Book Antiqua" panose="02040602050305030304" pitchFamily="18" charset="0"/>
                <a:ea typeface="Times New Roman" panose="02020603050405020304" pitchFamily="18" charset="0"/>
                <a:cs typeface="Times New Roman" panose="02020603050405020304" pitchFamily="18" charset="0"/>
              </a:rPr>
              <a:t>. (</a:t>
            </a:r>
            <a:r>
              <a:rPr lang="en-US" dirty="0">
                <a:effectLst/>
                <a:latin typeface="Book Antiqua" panose="02040602050305030304" pitchFamily="18" charset="0"/>
                <a:ea typeface="Times New Roman" panose="02020603050405020304" pitchFamily="18" charset="0"/>
                <a:cs typeface="Times New Roman" panose="02020603050405020304" pitchFamily="18" charset="0"/>
              </a:rPr>
              <a:t>Ed. By C. W. Morris).</a:t>
            </a:r>
            <a:br>
              <a:rPr lang="en-US" dirty="0">
                <a:effectLst/>
                <a:latin typeface="Book Antiqua" panose="02040602050305030304" pitchFamily="18" charset="0"/>
                <a:ea typeface="Times New Roman" panose="02020603050405020304" pitchFamily="18" charset="0"/>
                <a:cs typeface="Times New Roman" panose="02020603050405020304" pitchFamily="18" charset="0"/>
              </a:rPr>
            </a:br>
            <a:endParaRPr lang="en-US" dirty="0">
              <a:effectLst/>
              <a:latin typeface="Book Antiqua" panose="02040602050305030304" pitchFamily="18" charset="0"/>
              <a:ea typeface="Calibri" panose="020F0502020204030204" pitchFamily="34" charset="0"/>
              <a:cs typeface="Times New Roman" panose="02020603050405020304" pitchFamily="18" charset="0"/>
            </a:endParaRPr>
          </a:p>
          <a:p>
            <a:r>
              <a:rPr lang="en-US" dirty="0">
                <a:effectLst/>
                <a:latin typeface="Book Antiqua" panose="02040602050305030304" pitchFamily="18" charset="0"/>
                <a:ea typeface="Times New Roman" panose="02020603050405020304" pitchFamily="18" charset="0"/>
                <a:cs typeface="Times New Roman" panose="02020603050405020304" pitchFamily="18" charset="0"/>
              </a:rPr>
              <a:t>·  1936. </a:t>
            </a:r>
            <a:r>
              <a:rPr lang="en-US" b="1" i="1" dirty="0">
                <a:effectLst/>
                <a:latin typeface="Book Antiqua" panose="02040602050305030304" pitchFamily="18" charset="0"/>
                <a:ea typeface="Times New Roman" panose="02020603050405020304" pitchFamily="18" charset="0"/>
                <a:cs typeface="Times New Roman" panose="02020603050405020304" pitchFamily="18" charset="0"/>
              </a:rPr>
              <a:t>Movements of Thought in the Nineteenth Century</a:t>
            </a:r>
            <a:r>
              <a:rPr lang="en-US" b="1" dirty="0">
                <a:effectLst/>
                <a:latin typeface="Book Antiqua" panose="02040602050305030304" pitchFamily="18" charset="0"/>
                <a:ea typeface="Times New Roman" panose="02020603050405020304" pitchFamily="18" charset="0"/>
                <a:cs typeface="Times New Roman" panose="02020603050405020304" pitchFamily="18" charset="0"/>
              </a:rPr>
              <a:t>.</a:t>
            </a:r>
            <a:r>
              <a:rPr lang="en-US" dirty="0">
                <a:effectLst/>
                <a:latin typeface="Book Antiqua" panose="02040602050305030304" pitchFamily="18" charset="0"/>
                <a:ea typeface="Times New Roman" panose="02020603050405020304" pitchFamily="18" charset="0"/>
                <a:cs typeface="Times New Roman" panose="02020603050405020304" pitchFamily="18" charset="0"/>
              </a:rPr>
              <a:t> (Ed. by C. W. Morris.)</a:t>
            </a:r>
            <a:endParaRPr lang="en-US" dirty="0">
              <a:effectLst/>
              <a:latin typeface="Book Antiqua" panose="02040602050305030304" pitchFamily="18" charset="0"/>
              <a:ea typeface="Calibri" panose="020F0502020204030204" pitchFamily="34" charset="0"/>
              <a:cs typeface="Times New Roman" panose="02020603050405020304" pitchFamily="18" charset="0"/>
            </a:endParaRPr>
          </a:p>
          <a:p>
            <a:r>
              <a:rPr lang="en-US" dirty="0">
                <a:effectLst/>
                <a:latin typeface="Book Antiqua" panose="02040602050305030304" pitchFamily="18" charset="0"/>
                <a:ea typeface="Times New Roman" panose="02020603050405020304" pitchFamily="18" charset="0"/>
                <a:cs typeface="Times New Roman" panose="02020603050405020304" pitchFamily="18" charset="0"/>
              </a:rPr>
              <a:t> </a:t>
            </a:r>
            <a:endParaRPr lang="en-US" dirty="0">
              <a:effectLst/>
              <a:latin typeface="Book Antiqua" panose="02040602050305030304" pitchFamily="18" charset="0"/>
              <a:ea typeface="Calibri" panose="020F0502020204030204" pitchFamily="34" charset="0"/>
              <a:cs typeface="Times New Roman" panose="02020603050405020304" pitchFamily="18" charset="0"/>
            </a:endParaRPr>
          </a:p>
          <a:p>
            <a:r>
              <a:rPr lang="en-US" dirty="0">
                <a:effectLst/>
                <a:latin typeface="Book Antiqua" panose="02040602050305030304" pitchFamily="18" charset="0"/>
                <a:ea typeface="Times New Roman" panose="02020603050405020304" pitchFamily="18" charset="0"/>
                <a:cs typeface="Times New Roman" panose="02020603050405020304" pitchFamily="18" charset="0"/>
              </a:rPr>
              <a:t>·  1938. </a:t>
            </a:r>
            <a:r>
              <a:rPr lang="en-US" b="1" i="1" dirty="0">
                <a:effectLst/>
                <a:latin typeface="Book Antiqua" panose="02040602050305030304" pitchFamily="18" charset="0"/>
                <a:ea typeface="Times New Roman" panose="02020603050405020304" pitchFamily="18" charset="0"/>
                <a:cs typeface="Times New Roman" panose="02020603050405020304" pitchFamily="18" charset="0"/>
              </a:rPr>
              <a:t>The Philosophy of the Act</a:t>
            </a:r>
            <a:r>
              <a:rPr lang="en-US" b="1" dirty="0">
                <a:effectLst/>
                <a:latin typeface="Book Antiqua" panose="02040602050305030304" pitchFamily="18" charset="0"/>
                <a:ea typeface="Times New Roman" panose="02020603050405020304" pitchFamily="18" charset="0"/>
                <a:cs typeface="Times New Roman" panose="02020603050405020304" pitchFamily="18" charset="0"/>
              </a:rPr>
              <a:t>. (</a:t>
            </a:r>
            <a:r>
              <a:rPr lang="en-US" dirty="0">
                <a:effectLst/>
                <a:latin typeface="Book Antiqua" panose="02040602050305030304" pitchFamily="18" charset="0"/>
                <a:ea typeface="Times New Roman" panose="02020603050405020304" pitchFamily="18" charset="0"/>
                <a:cs typeface="Times New Roman" panose="02020603050405020304" pitchFamily="18" charset="0"/>
              </a:rPr>
              <a:t>Ed. by C.W. Morris, et al.) </a:t>
            </a:r>
            <a:endParaRPr lang="en-US" dirty="0">
              <a:effectLst/>
              <a:latin typeface="Book Antiqua" panose="02040602050305030304" pitchFamily="18" charset="0"/>
              <a:ea typeface="Calibri" panose="020F0502020204030204" pitchFamily="34" charset="0"/>
              <a:cs typeface="Times New Roman" panose="02020603050405020304" pitchFamily="18" charset="0"/>
            </a:endParaRPr>
          </a:p>
          <a:p>
            <a:r>
              <a:rPr lang="en-US" dirty="0">
                <a:effectLst/>
                <a:latin typeface="Book Antiqua" panose="02040602050305030304" pitchFamily="18" charset="0"/>
                <a:ea typeface="Times New Roman" panose="02020603050405020304" pitchFamily="18" charset="0"/>
                <a:cs typeface="Times New Roman" panose="02020603050405020304" pitchFamily="18" charset="0"/>
              </a:rPr>
              <a:t> </a:t>
            </a:r>
            <a:endParaRPr lang="en-US" dirty="0">
              <a:effectLst/>
              <a:latin typeface="Book Antiqua" panose="02040602050305030304" pitchFamily="18" charset="0"/>
              <a:ea typeface="Calibri" panose="020F0502020204030204" pitchFamily="34" charset="0"/>
              <a:cs typeface="Times New Roman" panose="02020603050405020304" pitchFamily="18" charset="0"/>
            </a:endParaRPr>
          </a:p>
          <a:p>
            <a:r>
              <a:rPr lang="en-US" dirty="0">
                <a:effectLst/>
                <a:latin typeface="Book Antiqua" panose="02040602050305030304" pitchFamily="18" charset="0"/>
                <a:ea typeface="Times New Roman" panose="02020603050405020304" pitchFamily="18" charset="0"/>
                <a:cs typeface="Times New Roman" panose="02020603050405020304" pitchFamily="18" charset="0"/>
              </a:rPr>
              <a:t>·  1964. </a:t>
            </a:r>
            <a:r>
              <a:rPr lang="en-US" b="1" i="1" dirty="0">
                <a:effectLst/>
                <a:latin typeface="Book Antiqua" panose="02040602050305030304" pitchFamily="18" charset="0"/>
                <a:ea typeface="Times New Roman" panose="02020603050405020304" pitchFamily="18" charset="0"/>
                <a:cs typeface="Times New Roman" panose="02020603050405020304" pitchFamily="18" charset="0"/>
              </a:rPr>
              <a:t>Selected Writings</a:t>
            </a:r>
            <a:r>
              <a:rPr lang="en-US" dirty="0">
                <a:effectLst/>
                <a:latin typeface="Book Antiqua" panose="02040602050305030304" pitchFamily="18" charset="0"/>
                <a:ea typeface="Times New Roman" panose="02020603050405020304" pitchFamily="18" charset="0"/>
                <a:cs typeface="Times New Roman" panose="02020603050405020304" pitchFamily="18" charset="0"/>
              </a:rPr>
              <a:t>. (Ed. by A. J. </a:t>
            </a:r>
            <a:r>
              <a:rPr lang="en-US" dirty="0" err="1">
                <a:effectLst/>
                <a:latin typeface="Book Antiqua" panose="02040602050305030304" pitchFamily="18" charset="0"/>
                <a:ea typeface="Times New Roman" panose="02020603050405020304" pitchFamily="18" charset="0"/>
                <a:cs typeface="Times New Roman" panose="02020603050405020304" pitchFamily="18" charset="0"/>
              </a:rPr>
              <a:t>Reck</a:t>
            </a:r>
            <a:r>
              <a:rPr lang="en-US" dirty="0">
                <a:effectLst/>
                <a:latin typeface="Book Antiqua" panose="02040602050305030304" pitchFamily="18" charset="0"/>
                <a:ea typeface="Times New Roman" panose="02020603050405020304" pitchFamily="18" charset="0"/>
                <a:cs typeface="Times New Roman" panose="02020603050405020304" pitchFamily="18" charset="0"/>
              </a:rPr>
              <a:t>). </a:t>
            </a:r>
            <a:br>
              <a:rPr lang="en-US" dirty="0">
                <a:effectLst/>
                <a:latin typeface="Book Antiqua" panose="02040602050305030304" pitchFamily="18" charset="0"/>
                <a:ea typeface="Times New Roman" panose="02020603050405020304" pitchFamily="18" charset="0"/>
                <a:cs typeface="Times New Roman" panose="02020603050405020304" pitchFamily="18" charset="0"/>
              </a:rPr>
            </a:br>
            <a:r>
              <a:rPr lang="en-US" dirty="0">
                <a:effectLst/>
                <a:latin typeface="Book Antiqua" panose="02040602050305030304" pitchFamily="18" charset="0"/>
                <a:ea typeface="Times New Roman" panose="02020603050405020304" pitchFamily="18" charset="0"/>
                <a:cs typeface="Times New Roman" panose="02020603050405020304" pitchFamily="18" charset="0"/>
              </a:rPr>
              <a:t>    [includes articles Mead himself prepared for publication.] </a:t>
            </a:r>
            <a:endParaRPr lang="en-US" dirty="0">
              <a:effectLst/>
              <a:latin typeface="Book Antiqua" panose="02040602050305030304" pitchFamily="18" charset="0"/>
              <a:ea typeface="Calibri" panose="020F0502020204030204" pitchFamily="34" charset="0"/>
              <a:cs typeface="Times New Roman" panose="02020603050405020304" pitchFamily="18" charset="0"/>
            </a:endParaRPr>
          </a:p>
          <a:p>
            <a:r>
              <a:rPr lang="en-US" dirty="0">
                <a:effectLst/>
                <a:latin typeface="Book Antiqua" panose="02040602050305030304" pitchFamily="18" charset="0"/>
                <a:ea typeface="Times New Roman" panose="02020603050405020304" pitchFamily="18" charset="0"/>
                <a:cs typeface="Times New Roman" panose="02020603050405020304" pitchFamily="18" charset="0"/>
              </a:rPr>
              <a:t> </a:t>
            </a:r>
            <a:endParaRPr lang="en-US" dirty="0">
              <a:effectLst/>
              <a:latin typeface="Book Antiqua" panose="02040602050305030304" pitchFamily="18" charset="0"/>
              <a:ea typeface="Calibri" panose="020F0502020204030204" pitchFamily="34" charset="0"/>
              <a:cs typeface="Times New Roman" panose="02020603050405020304" pitchFamily="18" charset="0"/>
            </a:endParaRPr>
          </a:p>
          <a:p>
            <a:r>
              <a:rPr lang="en-US" dirty="0">
                <a:effectLst/>
                <a:latin typeface="Book Antiqua" panose="02040602050305030304" pitchFamily="18" charset="0"/>
                <a:ea typeface="Times New Roman" panose="02020603050405020304" pitchFamily="18" charset="0"/>
                <a:cs typeface="Times New Roman" panose="02020603050405020304" pitchFamily="18" charset="0"/>
              </a:rPr>
              <a:t>·  1982. </a:t>
            </a:r>
            <a:r>
              <a:rPr lang="en-US" b="1" i="1" dirty="0">
                <a:effectLst/>
                <a:latin typeface="Book Antiqua" panose="02040602050305030304" pitchFamily="18" charset="0"/>
                <a:ea typeface="Times New Roman" panose="02020603050405020304" pitchFamily="18" charset="0"/>
                <a:cs typeface="Times New Roman" panose="02020603050405020304" pitchFamily="18" charset="0"/>
              </a:rPr>
              <a:t>The Individual and the Social Self: Unpublished Essays by G. H. Mead</a:t>
            </a:r>
            <a:r>
              <a:rPr lang="en-US" dirty="0">
                <a:effectLst/>
                <a:latin typeface="Book Antiqua" panose="02040602050305030304" pitchFamily="18" charset="0"/>
                <a:ea typeface="Times New Roman" panose="02020603050405020304" pitchFamily="18" charset="0"/>
                <a:cs typeface="Times New Roman" panose="02020603050405020304" pitchFamily="18" charset="0"/>
              </a:rPr>
              <a:t>. </a:t>
            </a:r>
            <a:br>
              <a:rPr lang="en-US" dirty="0">
                <a:effectLst/>
                <a:latin typeface="Book Antiqua" panose="02040602050305030304" pitchFamily="18" charset="0"/>
                <a:ea typeface="Times New Roman" panose="02020603050405020304" pitchFamily="18" charset="0"/>
                <a:cs typeface="Times New Roman" panose="02020603050405020304" pitchFamily="18" charset="0"/>
              </a:rPr>
            </a:br>
            <a:r>
              <a:rPr lang="en-US" dirty="0">
                <a:effectLst/>
                <a:latin typeface="Book Antiqua" panose="02040602050305030304" pitchFamily="18" charset="0"/>
                <a:ea typeface="Times New Roman" panose="02020603050405020304" pitchFamily="18" charset="0"/>
                <a:cs typeface="Times New Roman" panose="02020603050405020304" pitchFamily="18" charset="0"/>
              </a:rPr>
              <a:t>             (Ed. by David L. Miller). </a:t>
            </a:r>
            <a:endParaRPr lang="en-US" dirty="0">
              <a:effectLst/>
              <a:latin typeface="Book Antiqua" panose="020406020503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8600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684957936"/>
              </p:ext>
            </p:extLst>
          </p:nvPr>
        </p:nvGraphicFramePr>
        <p:xfrm>
          <a:off x="1776070" y="685800"/>
          <a:ext cx="8243888" cy="5486400"/>
        </p:xfrm>
        <a:graphic>
          <a:graphicData uri="http://schemas.openxmlformats.org/presentationml/2006/ole">
            <mc:AlternateContent xmlns:mc="http://schemas.openxmlformats.org/markup-compatibility/2006">
              <mc:Choice xmlns:v="urn:schemas-microsoft-com:vml" Requires="v">
                <p:oleObj spid="_x0000_s2087" name="Document" r:id="rId3" imgW="8243869" imgH="5485703" progId="Word.Document.8">
                  <p:embed/>
                </p:oleObj>
              </mc:Choice>
              <mc:Fallback>
                <p:oleObj name="Document" r:id="rId3" imgW="8243869" imgH="5485703" progId="Word.Document.8">
                  <p:embed/>
                  <p:pic>
                    <p:nvPicPr>
                      <p:cNvPr id="2" name="Object 1"/>
                      <p:cNvPicPr/>
                      <p:nvPr/>
                    </p:nvPicPr>
                    <p:blipFill>
                      <a:blip r:embed="rId4"/>
                      <a:stretch>
                        <a:fillRect/>
                      </a:stretch>
                    </p:blipFill>
                    <p:spPr>
                      <a:xfrm>
                        <a:off x="1776070" y="685800"/>
                        <a:ext cx="8243888" cy="5486400"/>
                      </a:xfrm>
                      <a:prstGeom prst="rect">
                        <a:avLst/>
                      </a:prstGeom>
                    </p:spPr>
                  </p:pic>
                </p:oleObj>
              </mc:Fallback>
            </mc:AlternateContent>
          </a:graphicData>
        </a:graphic>
      </p:graphicFrame>
    </p:spTree>
    <p:extLst>
      <p:ext uri="{BB962C8B-B14F-4D97-AF65-F5344CB8AC3E}">
        <p14:creationId xmlns:p14="http://schemas.microsoft.com/office/powerpoint/2010/main" val="449198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623" y="619481"/>
            <a:ext cx="6096000" cy="3931846"/>
          </a:xfrm>
          <a:prstGeom prst="rect">
            <a:avLst/>
          </a:prstGeom>
        </p:spPr>
        <p:txBody>
          <a:bodyPr>
            <a:spAutoFit/>
          </a:bodyPr>
          <a:lstStyle/>
          <a:p>
            <a:pPr>
              <a:lnSpc>
                <a:spcPct val="115000"/>
              </a:lnSpc>
              <a:spcAft>
                <a:spcPts val="600"/>
              </a:spcAft>
            </a:pPr>
            <a:r>
              <a:rPr lang="en-US" sz="2400" b="1" dirty="0">
                <a:latin typeface="Book Antiqua" panose="02040602050305030304" pitchFamily="18" charset="0"/>
                <a:ea typeface="Calibri" panose="020F0502020204030204" pitchFamily="34" charset="0"/>
                <a:cs typeface="Times New Roman" panose="02020603050405020304" pitchFamily="18" charset="0"/>
              </a:rPr>
              <a:t>THE MIND</a:t>
            </a:r>
          </a:p>
          <a:p>
            <a:pPr>
              <a:lnSpc>
                <a:spcPct val="115000"/>
              </a:lnSpc>
              <a:spcAft>
                <a:spcPts val="600"/>
              </a:spcAft>
            </a:pPr>
            <a:endParaRPr lang="en-US"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spcAft>
                <a:spcPts val="600"/>
              </a:spcAft>
            </a:pPr>
            <a:r>
              <a:rPr lang="en-US" dirty="0">
                <a:latin typeface="Book Antiqua" panose="02040602050305030304" pitchFamily="18" charset="0"/>
                <a:ea typeface="Calibri" panose="020F0502020204030204" pitchFamily="34" charset="0"/>
                <a:cs typeface="Times New Roman" panose="02020603050405020304" pitchFamily="18" charset="0"/>
              </a:rPr>
              <a:t>The MIND </a:t>
            </a:r>
            <a:br>
              <a:rPr lang="en-US" dirty="0">
                <a:latin typeface="Book Antiqua" panose="02040602050305030304" pitchFamily="18" charset="0"/>
                <a:ea typeface="Calibri" panose="020F0502020204030204" pitchFamily="34" charset="0"/>
                <a:cs typeface="Times New Roman" panose="02020603050405020304" pitchFamily="18" charset="0"/>
              </a:rPr>
            </a:br>
            <a:r>
              <a:rPr lang="en-US" dirty="0">
                <a:latin typeface="Book Antiqua" panose="02040602050305030304" pitchFamily="18" charset="0"/>
                <a:ea typeface="Calibri" panose="020F0502020204030204" pitchFamily="34" charset="0"/>
                <a:cs typeface="Times New Roman" panose="02020603050405020304" pitchFamily="18" charset="0"/>
              </a:rPr>
              <a:t>   </a:t>
            </a:r>
            <a:r>
              <a:rPr lang="en-US" i="1" dirty="0">
                <a:latin typeface="Book Antiqua" panose="02040602050305030304" pitchFamily="18" charset="0"/>
                <a:ea typeface="Calibri" panose="020F0502020204030204" pitchFamily="34" charset="0"/>
                <a:cs typeface="Times New Roman" panose="02020603050405020304" pitchFamily="18" charset="0"/>
              </a:rPr>
              <a:t>is NOT a NOUN</a:t>
            </a:r>
            <a:endParaRPr lang="en-US" sz="1200" i="1"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spcAft>
                <a:spcPts val="600"/>
              </a:spcAft>
            </a:pPr>
            <a:r>
              <a:rPr lang="en-US" dirty="0">
                <a:latin typeface="Book Antiqua" panose="02040602050305030304" pitchFamily="18" charset="0"/>
                <a:ea typeface="Calibri" panose="020F0502020204030204" pitchFamily="34" charset="0"/>
                <a:cs typeface="Times New Roman" panose="02020603050405020304" pitchFamily="18" charset="0"/>
              </a:rPr>
              <a:t>The MIND</a:t>
            </a:r>
            <a:br>
              <a:rPr lang="en-US" dirty="0">
                <a:latin typeface="Book Antiqua" panose="02040602050305030304" pitchFamily="18" charset="0"/>
                <a:ea typeface="Calibri" panose="020F0502020204030204" pitchFamily="34" charset="0"/>
                <a:cs typeface="Times New Roman" panose="02020603050405020304" pitchFamily="18" charset="0"/>
              </a:rPr>
            </a:br>
            <a:r>
              <a:rPr lang="en-US" dirty="0">
                <a:latin typeface="Book Antiqua" panose="02040602050305030304" pitchFamily="18" charset="0"/>
                <a:ea typeface="Calibri" panose="020F0502020204030204" pitchFamily="34" charset="0"/>
                <a:cs typeface="Times New Roman" panose="02020603050405020304" pitchFamily="18" charset="0"/>
              </a:rPr>
              <a:t>    </a:t>
            </a:r>
            <a:r>
              <a:rPr lang="en-US" i="1" dirty="0">
                <a:latin typeface="Book Antiqua" panose="02040602050305030304" pitchFamily="18" charset="0"/>
                <a:ea typeface="Calibri" panose="020F0502020204030204" pitchFamily="34" charset="0"/>
                <a:cs typeface="Times New Roman" panose="02020603050405020304" pitchFamily="18" charset="0"/>
              </a:rPr>
              <a:t>is actually a VERB!</a:t>
            </a:r>
            <a:endParaRPr lang="en-US" sz="1200" i="1"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spcAft>
                <a:spcPts val="600"/>
              </a:spcAft>
            </a:pPr>
            <a:r>
              <a:rPr lang="en-US" dirty="0">
                <a:latin typeface="Book Antiqua" panose="02040602050305030304" pitchFamily="18" charset="0"/>
                <a:ea typeface="Calibri" panose="020F0502020204030204" pitchFamily="34" charset="0"/>
                <a:cs typeface="Times New Roman" panose="02020603050405020304" pitchFamily="18" charset="0"/>
              </a:rPr>
              <a:t>The MIND </a:t>
            </a:r>
            <a:br>
              <a:rPr lang="en-US" dirty="0">
                <a:latin typeface="Book Antiqua" panose="02040602050305030304" pitchFamily="18" charset="0"/>
                <a:ea typeface="Calibri" panose="020F0502020204030204" pitchFamily="34" charset="0"/>
                <a:cs typeface="Times New Roman" panose="02020603050405020304" pitchFamily="18" charset="0"/>
              </a:rPr>
            </a:br>
            <a:r>
              <a:rPr lang="en-US" dirty="0">
                <a:latin typeface="Book Antiqua" panose="02040602050305030304" pitchFamily="18" charset="0"/>
                <a:ea typeface="Calibri" panose="020F0502020204030204" pitchFamily="34" charset="0"/>
                <a:cs typeface="Times New Roman" panose="02020603050405020304" pitchFamily="18" charset="0"/>
              </a:rPr>
              <a:t>   </a:t>
            </a:r>
            <a:r>
              <a:rPr lang="en-US" i="1" dirty="0">
                <a:latin typeface="Book Antiqua" panose="02040602050305030304" pitchFamily="18" charset="0"/>
                <a:ea typeface="Calibri" panose="020F0502020204030204" pitchFamily="34" charset="0"/>
                <a:cs typeface="Times New Roman" panose="02020603050405020304" pitchFamily="18" charset="0"/>
              </a:rPr>
              <a:t>is a KIND of BEHAVIOR</a:t>
            </a:r>
            <a:endParaRPr lang="en-US" sz="1200" i="1" dirty="0">
              <a:latin typeface="Book Antiqua" panose="02040602050305030304" pitchFamily="18" charset="0"/>
              <a:ea typeface="Calibri" panose="020F0502020204030204" pitchFamily="34" charset="0"/>
              <a:cs typeface="Times New Roman" panose="02020603050405020304" pitchFamily="18" charset="0"/>
            </a:endParaRPr>
          </a:p>
          <a:p>
            <a:r>
              <a:rPr lang="en-US" dirty="0">
                <a:latin typeface="Book Antiqua" panose="02040602050305030304" pitchFamily="18" charset="0"/>
                <a:ea typeface="Calibri" panose="020F0502020204030204" pitchFamily="34" charset="0"/>
                <a:cs typeface="Times New Roman" panose="02020603050405020304" pitchFamily="18" charset="0"/>
              </a:rPr>
              <a:t>The MIND</a:t>
            </a:r>
            <a:br>
              <a:rPr lang="en-US" dirty="0">
                <a:latin typeface="Book Antiqua" panose="02040602050305030304" pitchFamily="18" charset="0"/>
                <a:ea typeface="Calibri" panose="020F0502020204030204" pitchFamily="34" charset="0"/>
                <a:cs typeface="Times New Roman" panose="02020603050405020304" pitchFamily="18" charset="0"/>
              </a:rPr>
            </a:br>
            <a:r>
              <a:rPr lang="en-US" dirty="0">
                <a:latin typeface="Book Antiqua" panose="02040602050305030304" pitchFamily="18" charset="0"/>
                <a:ea typeface="Calibri" panose="020F0502020204030204" pitchFamily="34" charset="0"/>
                <a:cs typeface="Times New Roman" panose="02020603050405020304" pitchFamily="18" charset="0"/>
              </a:rPr>
              <a:t>    </a:t>
            </a:r>
            <a:r>
              <a:rPr lang="en-US" i="1" dirty="0">
                <a:latin typeface="Book Antiqua" panose="02040602050305030304" pitchFamily="18" charset="0"/>
                <a:ea typeface="Calibri" panose="020F0502020204030204" pitchFamily="34" charset="0"/>
                <a:cs typeface="Times New Roman" panose="02020603050405020304" pitchFamily="18" charset="0"/>
              </a:rPr>
              <a:t>is the ACTIVITY of MINDING</a:t>
            </a:r>
            <a:r>
              <a:rPr lang="en-US" dirty="0">
                <a:latin typeface="Book Antiqua" panose="02040602050305030304" pitchFamily="18" charset="0"/>
                <a:ea typeface="Calibri" panose="020F0502020204030204" pitchFamily="34" charset="0"/>
                <a:cs typeface="Times New Roman" panose="02020603050405020304" pitchFamily="18" charset="0"/>
              </a:rPr>
              <a:t/>
            </a:r>
            <a:br>
              <a:rPr lang="en-US" dirty="0">
                <a:latin typeface="Book Antiqua" panose="02040602050305030304" pitchFamily="18" charset="0"/>
                <a:ea typeface="Calibri" panose="020F0502020204030204" pitchFamily="34" charset="0"/>
                <a:cs typeface="Times New Roman" panose="02020603050405020304" pitchFamily="18" charset="0"/>
              </a:rPr>
            </a:br>
            <a:r>
              <a:rPr lang="en-US" sz="1600" dirty="0">
                <a:latin typeface="Book Antiqua" panose="02040602050305030304" pitchFamily="18" charset="0"/>
                <a:ea typeface="Calibri" panose="020F0502020204030204" pitchFamily="34" charset="0"/>
                <a:cs typeface="Times New Roman" panose="02020603050405020304" pitchFamily="18" charset="0"/>
              </a:rPr>
              <a:t>            </a:t>
            </a:r>
            <a:r>
              <a:rPr lang="en-US" sz="1400" i="1" dirty="0">
                <a:latin typeface="Book Antiqua" panose="02040602050305030304" pitchFamily="18" charset="0"/>
                <a:ea typeface="Calibri" panose="020F0502020204030204" pitchFamily="34" charset="0"/>
                <a:cs typeface="Times New Roman" panose="02020603050405020304" pitchFamily="18" charset="0"/>
              </a:rPr>
              <a:t>(as in Who’s MINDING the Store?)</a:t>
            </a:r>
            <a:endParaRPr lang="en-US" sz="1400" i="1" dirty="0"/>
          </a:p>
        </p:txBody>
      </p:sp>
      <p:sp>
        <p:nvSpPr>
          <p:cNvPr id="3" name="Rectangle 2"/>
          <p:cNvSpPr/>
          <p:nvPr/>
        </p:nvSpPr>
        <p:spPr>
          <a:xfrm>
            <a:off x="4548742" y="619481"/>
            <a:ext cx="7210697" cy="4671022"/>
          </a:xfrm>
          <a:prstGeom prst="rect">
            <a:avLst/>
          </a:prstGeom>
        </p:spPr>
        <p:txBody>
          <a:bodyPr wrap="square">
            <a:spAutoFit/>
          </a:bodyPr>
          <a:lstStyle/>
          <a:p>
            <a:pPr>
              <a:lnSpc>
                <a:spcPct val="115000"/>
              </a:lnSpc>
              <a:spcAft>
                <a:spcPts val="1000"/>
              </a:spcAft>
            </a:pPr>
            <a:r>
              <a:rPr lang="en-US" b="1" dirty="0">
                <a:latin typeface="Book Antiqua" panose="02040602050305030304" pitchFamily="18" charset="0"/>
                <a:ea typeface="Calibri" panose="020F0502020204030204" pitchFamily="34" charset="0"/>
                <a:cs typeface="Times New Roman" panose="02020603050405020304" pitchFamily="18" charset="0"/>
              </a:rPr>
              <a:t>The MIND involves these abilities:</a:t>
            </a:r>
            <a:endParaRPr lang="en-US" sz="1200" b="1"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Book Antiqua" panose="02040602050305030304" pitchFamily="18" charset="0"/>
                <a:ea typeface="Calibri" panose="020F0502020204030204" pitchFamily="34" charset="0"/>
                <a:cs typeface="Times New Roman" panose="02020603050405020304" pitchFamily="18" charset="0"/>
              </a:rPr>
              <a:t>● Using Symbols to Denote Objects</a:t>
            </a:r>
            <a:endParaRPr lang="en-US" sz="12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Book Antiqua" panose="02040602050305030304" pitchFamily="18" charset="0"/>
                <a:ea typeface="Calibri" panose="020F0502020204030204" pitchFamily="34" charset="0"/>
                <a:cs typeface="Times New Roman" panose="02020603050405020304" pitchFamily="18" charset="0"/>
              </a:rPr>
              <a:t>● Using Symbols as its Own Stimulus</a:t>
            </a:r>
            <a:br>
              <a:rPr lang="en-US" dirty="0">
                <a:latin typeface="Book Antiqua" panose="02040602050305030304" pitchFamily="18" charset="0"/>
                <a:ea typeface="Calibri" panose="020F0502020204030204" pitchFamily="34" charset="0"/>
                <a:cs typeface="Times New Roman" panose="02020603050405020304" pitchFamily="18" charset="0"/>
              </a:rPr>
            </a:br>
            <a:r>
              <a:rPr lang="en-US" sz="1600" dirty="0">
                <a:latin typeface="Book Antiqua" panose="02040602050305030304" pitchFamily="18" charset="0"/>
                <a:ea typeface="Calibri" panose="020F0502020204030204" pitchFamily="34" charset="0"/>
                <a:cs typeface="Times New Roman" panose="02020603050405020304" pitchFamily="18" charset="0"/>
              </a:rPr>
              <a:t>         </a:t>
            </a:r>
            <a:r>
              <a:rPr lang="en-US" sz="1400" dirty="0">
                <a:latin typeface="Book Antiqua" panose="02040602050305030304" pitchFamily="18" charset="0"/>
                <a:ea typeface="Calibri" panose="020F0502020204030204" pitchFamily="34" charset="0"/>
                <a:cs typeface="Times New Roman" panose="02020603050405020304" pitchFamily="18" charset="0"/>
              </a:rPr>
              <a:t>(carrying own an internal conversation with itself, </a:t>
            </a:r>
            <a:br>
              <a:rPr lang="en-US" sz="1400" dirty="0">
                <a:latin typeface="Book Antiqua" panose="02040602050305030304" pitchFamily="18" charset="0"/>
                <a:ea typeface="Calibri" panose="020F0502020204030204" pitchFamily="34" charset="0"/>
                <a:cs typeface="Times New Roman" panose="02020603050405020304" pitchFamily="18" charset="0"/>
              </a:rPr>
            </a:br>
            <a:r>
              <a:rPr lang="en-US" sz="1400" dirty="0">
                <a:latin typeface="Book Antiqua" panose="02040602050305030304" pitchFamily="18" charset="0"/>
                <a:ea typeface="Calibri" panose="020F0502020204030204" pitchFamily="34" charset="0"/>
                <a:cs typeface="Times New Roman" panose="02020603050405020304" pitchFamily="18" charset="0"/>
              </a:rPr>
              <a:t>                                          I said to myself, I thought to myself….)</a:t>
            </a:r>
          </a:p>
          <a:p>
            <a:pPr>
              <a:lnSpc>
                <a:spcPct val="115000"/>
              </a:lnSpc>
              <a:spcAft>
                <a:spcPts val="1000"/>
              </a:spcAft>
            </a:pPr>
            <a:r>
              <a:rPr lang="en-US" dirty="0">
                <a:latin typeface="Book Antiqua" panose="02040602050305030304" pitchFamily="18" charset="0"/>
                <a:ea typeface="Calibri" panose="020F0502020204030204" pitchFamily="34" charset="0"/>
                <a:cs typeface="Times New Roman" panose="02020603050405020304" pitchFamily="18" charset="0"/>
              </a:rPr>
              <a:t>● Using a Self-Referential Symbol for itself</a:t>
            </a:r>
            <a:br>
              <a:rPr lang="en-US" dirty="0">
                <a:latin typeface="Book Antiqua" panose="02040602050305030304" pitchFamily="18" charset="0"/>
                <a:ea typeface="Calibri" panose="020F0502020204030204" pitchFamily="34" charset="0"/>
                <a:cs typeface="Times New Roman" panose="02020603050405020304" pitchFamily="18" charset="0"/>
              </a:rPr>
            </a:br>
            <a:r>
              <a:rPr lang="en-US" sz="1600" dirty="0">
                <a:latin typeface="Book Antiqua" panose="02040602050305030304" pitchFamily="18" charset="0"/>
                <a:ea typeface="Calibri" panose="020F0502020204030204" pitchFamily="34" charset="0"/>
                <a:cs typeface="Times New Roman" panose="02020603050405020304" pitchFamily="18" charset="0"/>
              </a:rPr>
              <a:t>        </a:t>
            </a:r>
            <a:r>
              <a:rPr lang="en-US" sz="1400" dirty="0">
                <a:latin typeface="Book Antiqua" panose="02040602050305030304" pitchFamily="18" charset="0"/>
                <a:ea typeface="Calibri" panose="020F0502020204030204" pitchFamily="34" charset="0"/>
                <a:cs typeface="Times New Roman" panose="02020603050405020304" pitchFamily="18" charset="0"/>
              </a:rPr>
              <a:t>(Me, Myself, and I)</a:t>
            </a:r>
          </a:p>
          <a:p>
            <a:pPr>
              <a:lnSpc>
                <a:spcPct val="115000"/>
              </a:lnSpc>
              <a:spcAft>
                <a:spcPts val="1000"/>
              </a:spcAft>
            </a:pPr>
            <a:r>
              <a:rPr lang="en-US" dirty="0">
                <a:latin typeface="Book Antiqua" panose="02040602050305030304" pitchFamily="18" charset="0"/>
                <a:ea typeface="Calibri" panose="020F0502020204030204" pitchFamily="34" charset="0"/>
                <a:cs typeface="Times New Roman" panose="02020603050405020304" pitchFamily="18" charset="0"/>
              </a:rPr>
              <a:t>● Reading and Interpreting An Other’s Gestures </a:t>
            </a:r>
            <a:endParaRPr lang="en-US" sz="12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Book Antiqua" panose="02040602050305030304" pitchFamily="18" charset="0"/>
                <a:ea typeface="Calibri" panose="020F0502020204030204" pitchFamily="34" charset="0"/>
                <a:cs typeface="Times New Roman" panose="02020603050405020304" pitchFamily="18" charset="0"/>
              </a:rPr>
              <a:t>● Using those Interpretations as further Stimuli for Response</a:t>
            </a:r>
            <a:endParaRPr lang="en-US" sz="12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Book Antiqua" panose="02040602050305030304" pitchFamily="18" charset="0"/>
                <a:ea typeface="Calibri" panose="020F0502020204030204" pitchFamily="34" charset="0"/>
                <a:cs typeface="Times New Roman" panose="02020603050405020304" pitchFamily="18" charset="0"/>
              </a:rPr>
              <a:t>● Suspending Reponses to Consider Possible Lines of  Action</a:t>
            </a:r>
            <a:endParaRPr lang="en-US" sz="12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Book Antiqua" panose="02040602050305030304" pitchFamily="18" charset="0"/>
                <a:ea typeface="Calibri" panose="020F0502020204030204" pitchFamily="34" charset="0"/>
                <a:cs typeface="Times New Roman" panose="02020603050405020304" pitchFamily="18" charset="0"/>
              </a:rPr>
              <a:t>● Imaginatively Rehearsing One’s Behavior </a:t>
            </a:r>
            <a:r>
              <a:rPr lang="en-US" i="1" dirty="0">
                <a:latin typeface="Book Antiqua" panose="02040602050305030304" pitchFamily="18" charset="0"/>
                <a:ea typeface="Calibri" panose="020F0502020204030204" pitchFamily="34" charset="0"/>
                <a:cs typeface="Times New Roman" panose="02020603050405020304" pitchFamily="18" charset="0"/>
              </a:rPr>
              <a:t>before actually</a:t>
            </a:r>
            <a:r>
              <a:rPr lang="en-US" dirty="0">
                <a:latin typeface="Book Antiqua" panose="02040602050305030304" pitchFamily="18" charset="0"/>
                <a:ea typeface="Calibri" panose="020F0502020204030204" pitchFamily="34" charset="0"/>
                <a:cs typeface="Times New Roman" panose="02020603050405020304" pitchFamily="18" charset="0"/>
              </a:rPr>
              <a:t> </a:t>
            </a:r>
            <a:br>
              <a:rPr lang="en-US" dirty="0">
                <a:latin typeface="Book Antiqua" panose="02040602050305030304" pitchFamily="18" charset="0"/>
                <a:ea typeface="Calibri" panose="020F0502020204030204" pitchFamily="34" charset="0"/>
                <a:cs typeface="Times New Roman" panose="02020603050405020304" pitchFamily="18" charset="0"/>
              </a:rPr>
            </a:br>
            <a:r>
              <a:rPr lang="en-US" dirty="0">
                <a:latin typeface="Book Antiqua" panose="02040602050305030304" pitchFamily="18" charset="0"/>
                <a:ea typeface="Calibri" panose="020F0502020204030204" pitchFamily="34" charset="0"/>
                <a:cs typeface="Times New Roman" panose="02020603050405020304" pitchFamily="18" charset="0"/>
              </a:rPr>
              <a:t>   Behaving</a:t>
            </a:r>
            <a:endParaRPr lang="en-US" sz="1200" dirty="0">
              <a:effectLst/>
              <a:latin typeface="Book Antiqua" panose="0204060205030503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1637210" y="5656217"/>
            <a:ext cx="9270276" cy="646331"/>
          </a:xfrm>
          <a:prstGeom prst="rect">
            <a:avLst/>
          </a:prstGeom>
          <a:noFill/>
        </p:spPr>
        <p:txBody>
          <a:bodyPr wrap="square" rtlCol="0">
            <a:spAutoFit/>
          </a:bodyPr>
          <a:lstStyle/>
          <a:p>
            <a:r>
              <a:rPr lang="en-US" b="1" dirty="0">
                <a:latin typeface="Goudy Stout" panose="0202090407030B020401" pitchFamily="18" charset="0"/>
              </a:rPr>
              <a:t>MINDING</a:t>
            </a:r>
            <a:r>
              <a:rPr lang="en-US" b="1" dirty="0">
                <a:latin typeface="Book Antiqua" panose="02040602050305030304" pitchFamily="18" charset="0"/>
              </a:rPr>
              <a:t> TAKES PLACE VERY, VERY  FAST….  </a:t>
            </a:r>
            <a:br>
              <a:rPr lang="en-US" b="1" dirty="0">
                <a:latin typeface="Book Antiqua" panose="02040602050305030304" pitchFamily="18" charset="0"/>
              </a:rPr>
            </a:br>
            <a:r>
              <a:rPr lang="en-US" b="1" dirty="0">
                <a:latin typeface="Book Antiqua" panose="02040602050305030304" pitchFamily="18" charset="0"/>
              </a:rPr>
              <a:t>                                                        THINK OF IT AS OCCURING IN  A </a:t>
            </a:r>
            <a:r>
              <a:rPr lang="en-US" b="1" i="1" dirty="0">
                <a:latin typeface="Goudy Stout" panose="0202090407030B020401" pitchFamily="18" charset="0"/>
              </a:rPr>
              <a:t>JIFFIY!</a:t>
            </a:r>
          </a:p>
        </p:txBody>
      </p:sp>
    </p:spTree>
    <p:extLst>
      <p:ext uri="{BB962C8B-B14F-4D97-AF65-F5344CB8AC3E}">
        <p14:creationId xmlns:p14="http://schemas.microsoft.com/office/powerpoint/2010/main" val="608346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2492" y="1170795"/>
            <a:ext cx="6631577" cy="3587136"/>
          </a:xfrm>
          <a:prstGeom prst="rect">
            <a:avLst/>
          </a:prstGeom>
        </p:spPr>
        <p:txBody>
          <a:bodyPr wrap="square">
            <a:spAutoFit/>
          </a:bodyPr>
          <a:lstStyle/>
          <a:p>
            <a:pPr algn="ctr">
              <a:lnSpc>
                <a:spcPct val="115000"/>
              </a:lnSpc>
            </a:pPr>
            <a:r>
              <a:rPr lang="en-US" sz="3600" dirty="0">
                <a:latin typeface="Book Antiqua" panose="02040602050305030304" pitchFamily="18" charset="0"/>
                <a:ea typeface="Calibri" panose="020F0502020204030204" pitchFamily="34" charset="0"/>
                <a:cs typeface="Times New Roman" panose="02020603050405020304" pitchFamily="18" charset="0"/>
              </a:rPr>
              <a:t>Jiffy =</a:t>
            </a:r>
          </a:p>
          <a:p>
            <a:pPr algn="ctr">
              <a:lnSpc>
                <a:spcPct val="115000"/>
              </a:lnSpc>
            </a:pPr>
            <a:r>
              <a:rPr lang="en-US" sz="2000" dirty="0">
                <a:latin typeface="Book Antiqua" panose="02040602050305030304" pitchFamily="18" charset="0"/>
                <a:ea typeface="Calibri" panose="020F0502020204030204" pitchFamily="34" charset="0"/>
                <a:cs typeface="Times New Roman" panose="02020603050405020304" pitchFamily="18" charset="0"/>
              </a:rPr>
              <a:t>Length of time it takes light traveling @ </a:t>
            </a:r>
            <a:br>
              <a:rPr lang="en-US" sz="2000" dirty="0">
                <a:latin typeface="Book Antiqua" panose="02040602050305030304" pitchFamily="18" charset="0"/>
                <a:ea typeface="Calibri" panose="020F0502020204030204" pitchFamily="34" charset="0"/>
                <a:cs typeface="Times New Roman" panose="02020603050405020304" pitchFamily="18" charset="0"/>
              </a:rPr>
            </a:br>
            <a:r>
              <a:rPr lang="en-US" sz="2000" dirty="0">
                <a:latin typeface="Book Antiqua" panose="02040602050305030304" pitchFamily="18" charset="0"/>
                <a:ea typeface="Calibri" panose="020F0502020204030204" pitchFamily="34" charset="0"/>
                <a:cs typeface="Times New Roman" panose="02020603050405020304" pitchFamily="18" charset="0"/>
              </a:rPr>
              <a:t>186,282 miles per second to travel one centimeter </a:t>
            </a:r>
            <a:br>
              <a:rPr lang="en-US" sz="2000" dirty="0">
                <a:latin typeface="Book Antiqua" panose="02040602050305030304" pitchFamily="18" charset="0"/>
                <a:ea typeface="Calibri" panose="020F0502020204030204" pitchFamily="34" charset="0"/>
                <a:cs typeface="Times New Roman" panose="02020603050405020304" pitchFamily="18" charset="0"/>
              </a:rPr>
            </a:br>
            <a:r>
              <a:rPr lang="en-US" sz="2000" dirty="0">
                <a:latin typeface="Book Antiqua" panose="02040602050305030304" pitchFamily="18" charset="0"/>
                <a:ea typeface="Calibri" panose="020F0502020204030204" pitchFamily="34" charset="0"/>
                <a:cs typeface="Times New Roman" panose="02020603050405020304" pitchFamily="18" charset="0"/>
              </a:rPr>
              <a:t>or 0.39370079 inches</a:t>
            </a:r>
          </a:p>
          <a:p>
            <a:pPr algn="ctr">
              <a:lnSpc>
                <a:spcPct val="115000"/>
              </a:lnSpc>
            </a:pPr>
            <a:r>
              <a:rPr lang="en-US" sz="900" dirty="0">
                <a:latin typeface="Book Antiqua" panose="02040602050305030304" pitchFamily="18" charset="0"/>
                <a:ea typeface="Calibri" panose="020F0502020204030204" pitchFamily="34" charset="0"/>
                <a:cs typeface="Times New Roman" panose="02020603050405020304" pitchFamily="18" charset="0"/>
              </a:rPr>
              <a:t> </a:t>
            </a:r>
          </a:p>
          <a:p>
            <a:pPr algn="ctr">
              <a:lnSpc>
                <a:spcPct val="115000"/>
              </a:lnSpc>
            </a:pPr>
            <a:r>
              <a:rPr lang="en-US" sz="900" dirty="0">
                <a:latin typeface="Book Antiqua" panose="02040602050305030304" pitchFamily="18" charset="0"/>
                <a:ea typeface="Calibri" panose="020F0502020204030204" pitchFamily="34" charset="0"/>
                <a:cs typeface="Times New Roman" panose="02020603050405020304" pitchFamily="18" charset="0"/>
              </a:rPr>
              <a:t> </a:t>
            </a:r>
          </a:p>
          <a:p>
            <a:r>
              <a:rPr lang="en-US" sz="3200" dirty="0">
                <a:latin typeface="Book Antiqua" panose="02040602050305030304" pitchFamily="18" charset="0"/>
                <a:ea typeface="Calibri" panose="020F0502020204030204" pitchFamily="34" charset="0"/>
                <a:cs typeface="Times New Roman" panose="02020603050405020304" pitchFamily="18" charset="0"/>
              </a:rPr>
              <a:t>                    (3 x 10</a:t>
            </a:r>
            <a:r>
              <a:rPr lang="en-US" sz="3200" baseline="30000" dirty="0">
                <a:latin typeface="Book Antiqua" panose="02040602050305030304" pitchFamily="18" charset="0"/>
                <a:ea typeface="Calibri" panose="020F0502020204030204" pitchFamily="34" charset="0"/>
                <a:cs typeface="Times New Roman" panose="02020603050405020304" pitchFamily="18" charset="0"/>
              </a:rPr>
              <a:t>-24</a:t>
            </a:r>
            <a:r>
              <a:rPr lang="en-US" sz="3200" dirty="0">
                <a:latin typeface="Book Antiqua" panose="02040602050305030304" pitchFamily="18" charset="0"/>
                <a:ea typeface="Calibri" panose="020F0502020204030204" pitchFamily="34" charset="0"/>
                <a:cs typeface="Times New Roman" panose="02020603050405020304" pitchFamily="18" charset="0"/>
              </a:rPr>
              <a:t>) sec</a:t>
            </a:r>
            <a:br>
              <a:rPr lang="en-US" sz="3200" dirty="0">
                <a:latin typeface="Book Antiqua" panose="02040602050305030304" pitchFamily="18" charset="0"/>
                <a:ea typeface="Calibri" panose="020F0502020204030204" pitchFamily="34" charset="0"/>
                <a:cs typeface="Times New Roman" panose="02020603050405020304" pitchFamily="18" charset="0"/>
              </a:rPr>
            </a:br>
            <a:r>
              <a:rPr lang="en-US" sz="3200" dirty="0">
                <a:latin typeface="Book Antiqua" panose="02040602050305030304" pitchFamily="18" charset="0"/>
                <a:ea typeface="Calibri" panose="020F0502020204030204" pitchFamily="34" charset="0"/>
                <a:cs typeface="Times New Roman" panose="02020603050405020304" pitchFamily="18" charset="0"/>
              </a:rPr>
              <a:t>                            </a:t>
            </a:r>
            <a:r>
              <a:rPr lang="en-US" dirty="0">
                <a:latin typeface="Book Antiqua" panose="02040602050305030304" pitchFamily="18" charset="0"/>
                <a:ea typeface="Calibri" panose="020F0502020204030204" pitchFamily="34" charset="0"/>
                <a:cs typeface="Times New Roman" panose="02020603050405020304" pitchFamily="18" charset="0"/>
              </a:rPr>
              <a:t>or</a:t>
            </a:r>
            <a:r>
              <a:rPr lang="en-US" sz="3200" dirty="0">
                <a:latin typeface="Book Antiqua" panose="02040602050305030304" pitchFamily="18" charset="0"/>
                <a:ea typeface="Calibri" panose="020F0502020204030204" pitchFamily="34" charset="0"/>
                <a:cs typeface="Times New Roman" panose="02020603050405020304" pitchFamily="18" charset="0"/>
              </a:rPr>
              <a:t/>
            </a:r>
            <a:br>
              <a:rPr lang="en-US" sz="3200" dirty="0">
                <a:latin typeface="Book Antiqua" panose="02040602050305030304" pitchFamily="18" charset="0"/>
                <a:ea typeface="Calibri" panose="020F0502020204030204" pitchFamily="34" charset="0"/>
                <a:cs typeface="Times New Roman" panose="02020603050405020304" pitchFamily="18" charset="0"/>
              </a:rPr>
            </a:br>
            <a:r>
              <a:rPr lang="en-US" sz="3200" dirty="0">
                <a:latin typeface="Book Antiqua" panose="02040602050305030304" pitchFamily="18" charset="0"/>
                <a:ea typeface="Calibri" panose="020F0502020204030204" pitchFamily="34" charset="0"/>
                <a:cs typeface="Times New Roman" panose="02020603050405020304" pitchFamily="18" charset="0"/>
              </a:rPr>
              <a:t>   .0000000000000000000000003 sec</a:t>
            </a:r>
            <a:endParaRPr lang="en-US" dirty="0"/>
          </a:p>
        </p:txBody>
      </p:sp>
    </p:spTree>
    <p:extLst>
      <p:ext uri="{BB962C8B-B14F-4D97-AF65-F5344CB8AC3E}">
        <p14:creationId xmlns:p14="http://schemas.microsoft.com/office/powerpoint/2010/main" val="251908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nvPr>
        </p:nvGraphicFramePr>
        <p:xfrm>
          <a:off x="2170792" y="633004"/>
          <a:ext cx="8243888" cy="5905500"/>
        </p:xfrm>
        <a:graphic>
          <a:graphicData uri="http://schemas.openxmlformats.org/presentationml/2006/ole">
            <mc:AlternateContent xmlns:mc="http://schemas.openxmlformats.org/markup-compatibility/2006">
              <mc:Choice xmlns:v="urn:schemas-microsoft-com:vml" Requires="v">
                <p:oleObj spid="_x0000_s3111" name="Document" r:id="rId3" imgW="8243869" imgH="5905050" progId="Word.Document.12">
                  <p:embed/>
                </p:oleObj>
              </mc:Choice>
              <mc:Fallback>
                <p:oleObj name="Document" r:id="rId3" imgW="8243869" imgH="5905050" progId="Word.Document.12">
                  <p:embed/>
                  <p:pic>
                    <p:nvPicPr>
                      <p:cNvPr id="3" name="Object 2"/>
                      <p:cNvPicPr/>
                      <p:nvPr/>
                    </p:nvPicPr>
                    <p:blipFill>
                      <a:blip r:embed="rId4"/>
                      <a:stretch>
                        <a:fillRect/>
                      </a:stretch>
                    </p:blipFill>
                    <p:spPr>
                      <a:xfrm>
                        <a:off x="2170792" y="633004"/>
                        <a:ext cx="8243888" cy="5905500"/>
                      </a:xfrm>
                      <a:prstGeom prst="rect">
                        <a:avLst/>
                      </a:prstGeom>
                    </p:spPr>
                  </p:pic>
                </p:oleObj>
              </mc:Fallback>
            </mc:AlternateContent>
          </a:graphicData>
        </a:graphic>
      </p:graphicFrame>
      <p:sp>
        <p:nvSpPr>
          <p:cNvPr id="4" name="TextBox 3"/>
          <p:cNvSpPr txBox="1"/>
          <p:nvPr/>
        </p:nvSpPr>
        <p:spPr>
          <a:xfrm>
            <a:off x="744584" y="1403952"/>
            <a:ext cx="927462" cy="5016758"/>
          </a:xfrm>
          <a:prstGeom prst="rect">
            <a:avLst/>
          </a:prstGeom>
          <a:noFill/>
        </p:spPr>
        <p:txBody>
          <a:bodyPr wrap="square" rtlCol="0">
            <a:spAutoFit/>
          </a:bodyPr>
          <a:lstStyle/>
          <a:p>
            <a:r>
              <a:rPr lang="en-US" sz="4000" dirty="0">
                <a:latin typeface="Book Antiqua" panose="02040602050305030304" pitchFamily="18" charset="0"/>
              </a:rPr>
              <a:t> U</a:t>
            </a:r>
          </a:p>
          <a:p>
            <a:r>
              <a:rPr lang="en-US" sz="4000" dirty="0">
                <a:latin typeface="Book Antiqua" panose="02040602050305030304" pitchFamily="18" charset="0"/>
              </a:rPr>
              <a:t> N</a:t>
            </a:r>
          </a:p>
          <a:p>
            <a:r>
              <a:rPr lang="en-US" sz="4000" dirty="0">
                <a:latin typeface="Book Antiqua" panose="02040602050305030304" pitchFamily="18" charset="0"/>
              </a:rPr>
              <a:t>  I</a:t>
            </a:r>
          </a:p>
          <a:p>
            <a:r>
              <a:rPr lang="en-US" sz="4000" dirty="0">
                <a:latin typeface="Book Antiqua" panose="02040602050305030304" pitchFamily="18" charset="0"/>
              </a:rPr>
              <a:t> T </a:t>
            </a:r>
            <a:br>
              <a:rPr lang="en-US" sz="4000" dirty="0">
                <a:latin typeface="Book Antiqua" panose="02040602050305030304" pitchFamily="18" charset="0"/>
              </a:rPr>
            </a:br>
            <a:r>
              <a:rPr lang="en-US" sz="4000" dirty="0">
                <a:latin typeface="Book Antiqua" panose="02040602050305030304" pitchFamily="18" charset="0"/>
              </a:rPr>
              <a:t/>
            </a:r>
            <a:br>
              <a:rPr lang="en-US" sz="4000" dirty="0">
                <a:latin typeface="Book Antiqua" panose="02040602050305030304" pitchFamily="18" charset="0"/>
              </a:rPr>
            </a:br>
            <a:r>
              <a:rPr lang="en-US" sz="4000" dirty="0">
                <a:latin typeface="Book Antiqua" panose="02040602050305030304" pitchFamily="18" charset="0"/>
              </a:rPr>
              <a:t> A</a:t>
            </a:r>
          </a:p>
          <a:p>
            <a:r>
              <a:rPr lang="en-US" sz="4000" dirty="0">
                <a:latin typeface="Book Antiqua" panose="02040602050305030304" pitchFamily="18" charset="0"/>
              </a:rPr>
              <a:t> C</a:t>
            </a:r>
            <a:br>
              <a:rPr lang="en-US" sz="4000" dirty="0">
                <a:latin typeface="Book Antiqua" panose="02040602050305030304" pitchFamily="18" charset="0"/>
              </a:rPr>
            </a:br>
            <a:r>
              <a:rPr lang="en-US" sz="4000" dirty="0">
                <a:latin typeface="Book Antiqua" panose="02040602050305030304" pitchFamily="18" charset="0"/>
              </a:rPr>
              <a:t> T</a:t>
            </a:r>
          </a:p>
        </p:txBody>
      </p:sp>
    </p:spTree>
    <p:extLst>
      <p:ext uri="{BB962C8B-B14F-4D97-AF65-F5344CB8AC3E}">
        <p14:creationId xmlns:p14="http://schemas.microsoft.com/office/powerpoint/2010/main" val="1605729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rot="16200000">
            <a:off x="2117602" y="-1516550"/>
            <a:ext cx="7772400" cy="10055225"/>
          </a:xfrm>
          <a:prstGeom prst="rect">
            <a:avLst/>
          </a:prstGeom>
        </p:spPr>
      </p:pic>
      <p:sp>
        <p:nvSpPr>
          <p:cNvPr id="3" name="TextBox 2"/>
          <p:cNvSpPr txBox="1"/>
          <p:nvPr/>
        </p:nvSpPr>
        <p:spPr>
          <a:xfrm>
            <a:off x="4618892" y="-492369"/>
            <a:ext cx="6412523" cy="492369"/>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4161693" y="5345723"/>
            <a:ext cx="4044461" cy="369332"/>
          </a:xfrm>
          <a:prstGeom prst="rect">
            <a:avLst/>
          </a:prstGeom>
          <a:noFill/>
        </p:spPr>
        <p:txBody>
          <a:bodyPr wrap="square" rtlCol="0">
            <a:spAutoFit/>
          </a:bodyPr>
          <a:lstStyle/>
          <a:p>
            <a:r>
              <a:rPr lang="en-US" b="1" dirty="0" smtClean="0">
                <a:latin typeface="Book Antiqua" panose="02040602050305030304" pitchFamily="18" charset="0"/>
              </a:rPr>
              <a:t>“Inside” a Quarterback’s Minding</a:t>
            </a:r>
            <a:endParaRPr lang="en-US" b="1" dirty="0">
              <a:latin typeface="Book Antiqua" panose="02040602050305030304" pitchFamily="18" charset="0"/>
            </a:endParaRPr>
          </a:p>
        </p:txBody>
      </p:sp>
    </p:spTree>
    <p:extLst>
      <p:ext uri="{BB962C8B-B14F-4D97-AF65-F5344CB8AC3E}">
        <p14:creationId xmlns:p14="http://schemas.microsoft.com/office/powerpoint/2010/main" val="3103046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797</Words>
  <Application>Microsoft Office PowerPoint</Application>
  <PresentationFormat>Widescreen</PresentationFormat>
  <Paragraphs>123</Paragraphs>
  <Slides>25</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Arial</vt:lpstr>
      <vt:lpstr>Book Antiqua</vt:lpstr>
      <vt:lpstr>Calibri</vt:lpstr>
      <vt:lpstr>Calibri Light</vt:lpstr>
      <vt:lpstr>Century</vt:lpstr>
      <vt:lpstr>Goudy Stout</vt:lpstr>
      <vt:lpstr>Times New Roman</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Toth</dc:creator>
  <cp:lastModifiedBy>Michael Toth</cp:lastModifiedBy>
  <cp:revision>28</cp:revision>
  <dcterms:created xsi:type="dcterms:W3CDTF">2016-02-29T22:40:56Z</dcterms:created>
  <dcterms:modified xsi:type="dcterms:W3CDTF">2016-03-03T19:40:02Z</dcterms:modified>
</cp:coreProperties>
</file>