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72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85" r:id="rId16"/>
    <p:sldId id="281" r:id="rId17"/>
    <p:sldId id="283" r:id="rId18"/>
    <p:sldId id="282" r:id="rId19"/>
    <p:sldId id="284" r:id="rId20"/>
    <p:sldId id="286" r:id="rId21"/>
    <p:sldId id="269" r:id="rId22"/>
    <p:sldId id="273" r:id="rId23"/>
    <p:sldId id="279" r:id="rId24"/>
    <p:sldId id="275" r:id="rId25"/>
    <p:sldId id="276" r:id="rId26"/>
    <p:sldId id="278" r:id="rId27"/>
    <p:sldId id="277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3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0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3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0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7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1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3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9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8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2F98-DC7A-48F1-9D8B-2D90D01D2F25}" type="datetimeFigureOut">
              <a:rPr lang="en-US" smtClean="0"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11E0-E5F7-4D27-B41B-0A1AE7D30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5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sr.umich.edu/ccahs/morenoffClou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11" y="479850"/>
            <a:ext cx="6968895" cy="57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135" y="995423"/>
            <a:ext cx="2708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b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CHICAGO</a:t>
            </a:r>
            <a:b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SCHOOL</a:t>
            </a:r>
          </a:p>
          <a:p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</a:p>
          <a:p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SOCIOLOGY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2996" y="4097439"/>
            <a:ext cx="2663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Robert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W. I. Thomas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Charles H. Cooley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George Herbert Mead</a:t>
            </a:r>
          </a:p>
        </p:txBody>
      </p:sp>
    </p:spTree>
    <p:extLst>
      <p:ext uri="{BB962C8B-B14F-4D97-AF65-F5344CB8AC3E}">
        <p14:creationId xmlns:p14="http://schemas.microsoft.com/office/powerpoint/2010/main" val="322800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7846" y="1467867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THEORY:</a:t>
            </a:r>
            <a:endParaRPr lang="en-US" sz="1100" b="1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EMPIRICAL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DEMONSTRABLE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RELATIONSHIPS among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CLEARLY DEFINED CONCEPTS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 AND PROCESSES</a:t>
            </a:r>
            <a:endParaRPr lang="en-US" sz="1100" b="1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URBAN/SOCIAL ECOLOGY</a:t>
            </a:r>
            <a:endParaRPr lang="en-US" sz="1100" b="1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PROCESS THEORY (OF ASSIMILATION)</a:t>
            </a:r>
            <a:endParaRPr lang="en-US" sz="1100" b="1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CONFLICT		(Economic)</a:t>
            </a:r>
            <a:b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COMPETITION	(Legal)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ACCOMMODATION	(Community)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ASSIMILATION	(Personality)</a:t>
            </a:r>
            <a:endParaRPr lang="en-US" sz="11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9139" y="2698973"/>
            <a:ext cx="6096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CONCENTRIC ZONE THEORY </a:t>
            </a:r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(with Burgess)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CENTRAL BUSINESS DISTRICT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TRANSITIONAL ZONE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WORKING CLASS ZONE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RESIDENTIAL ZONE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COMMUTER ZONE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CHANGE</a:t>
            </a:r>
            <a:endParaRPr lang="en-US" sz="1100" b="1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DISSATISFACTION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LOSS OF SOCIAL STRUCTURE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LOOSE COLLECTIVE BEHAVIOR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EMERGENCE OF LEADER (from Crowd to Audience)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1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SPACE</a:t>
            </a:r>
            <a:endParaRPr lang="en-US" sz="1100" b="1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DISTANCE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SOCIAL LOCATION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“MARGINAL MAN”</a:t>
            </a:r>
            <a:endParaRPr lang="en-US" sz="11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en-US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DOMINANCE AND SUCCESSION</a:t>
            </a:r>
            <a:endParaRPr lang="en-US" sz="11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4861" y="840591"/>
            <a:ext cx="5509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ROBERT PARK: SOME MAJOR CONCEPTS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449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image.slidesharecdn.com/populationurbanizationandenvironment-141208162523-conversion-gate02/95/population-urbanization-and-environment-19-638.jpg?cb=1418056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70" y="777046"/>
            <a:ext cx="8017535" cy="60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9137" y="5295927"/>
            <a:ext cx="3962400" cy="1500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39108" y="1406768"/>
            <a:ext cx="2543907" cy="257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16090" y="686164"/>
            <a:ext cx="295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16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967162" y="554161"/>
          <a:ext cx="8224838" cy="604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Document" r:id="rId3" imgW="8224548" imgH="6046752" progId="Word.Document.12">
                  <p:embed/>
                </p:oleObj>
              </mc:Choice>
              <mc:Fallback>
                <p:oleObj name="Document" r:id="rId3" imgW="8224548" imgH="60467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7162" y="554161"/>
                        <a:ext cx="8224838" cy="6046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2" name="Picture 2" descr="http://artsweb.bham.ac.uk/citysites/thesouthside/graphics/zon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4" y="933869"/>
            <a:ext cx="4650885" cy="465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48554" y="554161"/>
            <a:ext cx="1184031" cy="676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7162" y="5838092"/>
            <a:ext cx="7673853" cy="597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67291" y="5964461"/>
            <a:ext cx="6169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CHICAGO and the CONCENTRIC ZONE THEORY</a:t>
            </a:r>
          </a:p>
        </p:txBody>
      </p:sp>
    </p:spTree>
    <p:extLst>
      <p:ext uri="{BB962C8B-B14F-4D97-AF65-F5344CB8AC3E}">
        <p14:creationId xmlns:p14="http://schemas.microsoft.com/office/powerpoint/2010/main" val="4157025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903901" y="950669"/>
          <a:ext cx="8224838" cy="427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Document" r:id="rId3" imgW="8224548" imgH="4275608" progId="Word.Document.12">
                  <p:embed/>
                </p:oleObj>
              </mc:Choice>
              <mc:Fallback>
                <p:oleObj name="Document" r:id="rId3" imgW="8224548" imgH="42756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3901" y="950669"/>
                        <a:ext cx="8224838" cy="427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4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4" y="641027"/>
            <a:ext cx="5946896" cy="3641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078" y="3061251"/>
            <a:ext cx="7872598" cy="29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7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42" y="1671096"/>
            <a:ext cx="8233106" cy="35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33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114858"/>
              </p:ext>
            </p:extLst>
          </p:nvPr>
        </p:nvGraphicFramePr>
        <p:xfrm>
          <a:off x="1974850" y="938213"/>
          <a:ext cx="8243888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Document" r:id="rId3" imgW="8243869" imgH="4977808" progId="Word.Document.8">
                  <p:embed/>
                </p:oleObj>
              </mc:Choice>
              <mc:Fallback>
                <p:oleObj name="Document" r:id="rId3" imgW="8243869" imgH="497780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850" y="938213"/>
                        <a:ext cx="8243888" cy="497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541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565254"/>
              </p:ext>
            </p:extLst>
          </p:nvPr>
        </p:nvGraphicFramePr>
        <p:xfrm>
          <a:off x="1974850" y="717550"/>
          <a:ext cx="8243888" cy="542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Document" r:id="rId3" imgW="8243869" imgH="5422351" progId="Word.Document.8">
                  <p:embed/>
                </p:oleObj>
              </mc:Choice>
              <mc:Fallback>
                <p:oleObj name="Document" r:id="rId3" imgW="8243869" imgH="5422351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850" y="717550"/>
                        <a:ext cx="8243888" cy="542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396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970" y="471218"/>
            <a:ext cx="5946896" cy="5915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280" y="1841863"/>
            <a:ext cx="256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W. I. Thomas</a:t>
            </a:r>
            <a:br>
              <a:rPr lang="en-US" sz="2400" dirty="0">
                <a:latin typeface="Book Antiqua" panose="02040602050305030304" pitchFamily="18" charset="0"/>
              </a:rPr>
            </a:br>
            <a:r>
              <a:rPr lang="en-US" sz="2400" dirty="0">
                <a:latin typeface="Book Antiqua" panose="02040602050305030304" pitchFamily="18" charset="0"/>
              </a:rPr>
              <a:t>and </a:t>
            </a:r>
            <a:br>
              <a:rPr lang="en-US" sz="2400" dirty="0">
                <a:latin typeface="Book Antiqua" panose="02040602050305030304" pitchFamily="18" charset="0"/>
              </a:rPr>
            </a:br>
            <a:r>
              <a:rPr lang="en-US" sz="2400" dirty="0">
                <a:latin typeface="Book Antiqua" panose="02040602050305030304" pitchFamily="18" charset="0"/>
              </a:rPr>
              <a:t>The Definition of</a:t>
            </a:r>
          </a:p>
          <a:p>
            <a:pPr algn="ctr"/>
            <a:r>
              <a:rPr lang="en-US" sz="2400" dirty="0">
                <a:latin typeface="Book Antiqua" panose="02040602050305030304" pitchFamily="18" charset="0"/>
              </a:rPr>
              <a:t>The Situation</a:t>
            </a:r>
          </a:p>
        </p:txBody>
      </p:sp>
    </p:spTree>
    <p:extLst>
      <p:ext uri="{BB962C8B-B14F-4D97-AF65-F5344CB8AC3E}">
        <p14:creationId xmlns:p14="http://schemas.microsoft.com/office/powerpoint/2010/main" val="2635585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80" y="1841863"/>
            <a:ext cx="256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W. I. Thomas</a:t>
            </a:r>
            <a:br>
              <a:rPr lang="en-US" sz="2400" dirty="0">
                <a:latin typeface="Book Antiqua" panose="02040602050305030304" pitchFamily="18" charset="0"/>
              </a:rPr>
            </a:br>
            <a:r>
              <a:rPr lang="en-US" sz="2400" dirty="0">
                <a:latin typeface="Book Antiqua" panose="02040602050305030304" pitchFamily="18" charset="0"/>
              </a:rPr>
              <a:t>and </a:t>
            </a:r>
            <a:br>
              <a:rPr lang="en-US" sz="2400" dirty="0">
                <a:latin typeface="Book Antiqua" panose="02040602050305030304" pitchFamily="18" charset="0"/>
              </a:rPr>
            </a:br>
            <a:r>
              <a:rPr lang="en-US" sz="2400" dirty="0">
                <a:latin typeface="Book Antiqua" panose="02040602050305030304" pitchFamily="18" charset="0"/>
              </a:rPr>
              <a:t>The Definition of</a:t>
            </a:r>
          </a:p>
          <a:p>
            <a:pPr algn="ctr"/>
            <a:r>
              <a:rPr lang="en-US" sz="2400" dirty="0">
                <a:latin typeface="Book Antiqua" panose="02040602050305030304" pitchFamily="18" charset="0"/>
              </a:rPr>
              <a:t>The Situation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992976"/>
              </p:ext>
            </p:extLst>
          </p:nvPr>
        </p:nvGraphicFramePr>
        <p:xfrm>
          <a:off x="4486599" y="-3683726"/>
          <a:ext cx="6541855" cy="819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Document" r:id="rId3" imgW="5942845" imgH="7768566" progId="Word.Document.12">
                  <p:embed/>
                </p:oleObj>
              </mc:Choice>
              <mc:Fallback>
                <p:oleObj name="Document" r:id="rId3" imgW="5942845" imgH="7768566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6599" y="-3683726"/>
                        <a:ext cx="6541855" cy="819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4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ecx.images-amazon.com/images/I/51KyPiLzuqL._SY344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63" y="463427"/>
            <a:ext cx="3697860" cy="55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cdn.stateuniversity.com/assets/logos/images/4279/large_2003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83" y="2579931"/>
            <a:ext cx="60960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d3qi0qp55mx5f5.cloudfront.net/www/i/homepage/explore/explore_hydep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02" y="463427"/>
            <a:ext cx="35242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34744" y="967681"/>
            <a:ext cx="1852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1892 - 1930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2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163686"/>
              </p:ext>
            </p:extLst>
          </p:nvPr>
        </p:nvGraphicFramePr>
        <p:xfrm>
          <a:off x="1624013" y="368300"/>
          <a:ext cx="8943975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Document" r:id="rId3" imgW="8943480" imgH="6120663" progId="Word.Document.8">
                  <p:embed/>
                </p:oleObj>
              </mc:Choice>
              <mc:Fallback>
                <p:oleObj name="Document" r:id="rId3" imgW="8943480" imgH="6120663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4013" y="368300"/>
                        <a:ext cx="8943975" cy="612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4209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582"/>
            <a:ext cx="6799656" cy="4200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640" y="2401109"/>
            <a:ext cx="8107759" cy="37611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130" y="3232209"/>
            <a:ext cx="2353260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99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35097" y="1855562"/>
            <a:ext cx="411522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•HIS ”METHODOLOGY” </a:t>
            </a:r>
            <a:r>
              <a:rPr lang="en-US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SYMPATHETIC INTROSPECTION</a:t>
            </a:r>
            <a:endParaRPr lang="en-US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0566" y="2824055"/>
            <a:ext cx="5678157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•THE PRIMARY GROUP – THE FAMILY - was the </a:t>
            </a:r>
            <a:b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SOURCE OF HUMAN NATURE</a:t>
            </a:r>
            <a:endParaRPr lang="en-US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9300" y="3847264"/>
            <a:ext cx="6096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en-US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PROCESS of SOCIALIZATION - the PRIMARY   </a:t>
            </a:r>
            <a:b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FUNCTION of PRIMARY GROUPS - was the </a:t>
            </a:r>
            <a:b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CREATION of SOCIAL ACTORS</a:t>
            </a:r>
            <a:endParaRPr lang="en-US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https://upload.wikimedia.org/wikipedia/commons/thumb/b/bd/CharlesCooley.jpg/170px-CharlesCoo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31" y="932222"/>
            <a:ext cx="2638223" cy="33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75020" y="896070"/>
            <a:ext cx="5243743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•COOLEY OBSERVED HIS OWN CHILDREN</a:t>
            </a:r>
            <a:b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TO STUDY HUMAN NATURE</a:t>
            </a:r>
            <a:endParaRPr lang="en-US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9740" y="5071602"/>
            <a:ext cx="75775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•Along with HEREDITY and ENVIRONMENT,   </a:t>
            </a:r>
            <a:b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SOCIETY and the INDIVIDUAL are MUTUAL DETERMINANTS</a:t>
            </a:r>
            <a:endParaRPr lang="en-US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46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ocl120.files.wordpress.com/2013/03/tumblr_l8vf4zt3wb1qdpi3fo1_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98" y="706883"/>
            <a:ext cx="4784202" cy="61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8035" y="5874151"/>
            <a:ext cx="5335929" cy="983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37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4/42/The_looking_glass_sel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23" y="343328"/>
            <a:ext cx="7731889" cy="597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53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3.bp.blogspot.com/-mJWCOKRJbwM/TjAm5p1tCoI/AAAAAAAAAPY/UPwK4C3N90w/s1600/Screen+shot+2011-07-27+at+9.54.19+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25" y="1213110"/>
            <a:ext cx="7060557" cy="49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stoolbox.weebly.com/uploads/5/3/2/8/53285495/6108905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82" y="3337729"/>
            <a:ext cx="2757900" cy="33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calldrmatt.com/mirror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6" y="240918"/>
            <a:ext cx="26860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charles h cooley looking glass sel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05" y="596719"/>
            <a:ext cx="2017295" cy="19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646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3.bp.blogspot.com/-Z9HbTUffwGI/UVRT5hcEZfI/AAAAAAAALV0/tGg8RJjmpbQ/s1600/i+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179" y="732796"/>
            <a:ext cx="7798578" cy="478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99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47.tinypic.com/289lq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94" y="833383"/>
            <a:ext cx="7176303" cy="518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567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3843" y="672319"/>
            <a:ext cx="968415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SELF AND SOCIETY AS “TWIN-BORN”</a:t>
            </a:r>
            <a:b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2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individual is an abstraction unknown to experience, </a:t>
            </a:r>
            <a:br>
              <a:rPr lang="en-US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so likewise is society when regarded as something apart from individuals....  </a:t>
            </a:r>
            <a:br>
              <a:rPr lang="en-US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“Society” and “individuals” do not denote separable phenomena, </a:t>
            </a:r>
            <a:br>
              <a:rPr lang="en-US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are simply collective and distributive aspects of the same thing....       </a:t>
            </a:r>
            <a:endParaRPr lang="en-US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2354" y="3026036"/>
            <a:ext cx="875817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•SOCIETY </a:t>
            </a:r>
            <a:r>
              <a:rPr lang="en-US" sz="24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seen </a:t>
            </a:r>
            <a: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a MENTAL CONSTRUCT, </a:t>
            </a:r>
            <a:b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an IMAGINATIONAL LOCUS</a:t>
            </a:r>
            <a:endParaRPr lang="en-US" sz="24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6363" y="4317924"/>
            <a:ext cx="9406742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•SOCIETY is a COMPLEX NETWORK OF COMMUNICATION </a:t>
            </a:r>
            <a:b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reflected in one’s MIND</a:t>
            </a:r>
            <a:endParaRPr lang="en-US" sz="24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9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507590" y="318948"/>
          <a:ext cx="9090071" cy="6281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Document" r:id="rId3" imgW="8614909" imgH="5952339" progId="Word.Document.12">
                  <p:embed/>
                </p:oleObj>
              </mc:Choice>
              <mc:Fallback>
                <p:oleObj name="Document" r:id="rId3" imgW="8614909" imgH="59523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7590" y="318948"/>
                        <a:ext cx="9090071" cy="6281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867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genealogybybarry.com/wp-content/uploads/2014/03/10-16-2014-11-14-33-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52" y="1172712"/>
            <a:ext cx="8038856" cy="49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6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migration 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80" y="661253"/>
            <a:ext cx="5932704" cy="603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61254"/>
            <a:ext cx="5821045" cy="4193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503" y="5486400"/>
            <a:ext cx="4967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AMERICAN IMMIGRATION PATTERNS</a:t>
            </a:r>
          </a:p>
        </p:txBody>
      </p:sp>
    </p:spTree>
    <p:extLst>
      <p:ext uri="{BB962C8B-B14F-4D97-AF65-F5344CB8AC3E}">
        <p14:creationId xmlns:p14="http://schemas.microsoft.com/office/powerpoint/2010/main" val="386994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sociology.uchicago.edu/img/int-iv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064" y="3006105"/>
            <a:ext cx="4794738" cy="15257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6"/>
          <p:cNvSpPr txBox="1"/>
          <p:nvPr/>
        </p:nvSpPr>
        <p:spPr>
          <a:xfrm>
            <a:off x="544897" y="668216"/>
            <a:ext cx="2336800" cy="8509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222" y="668216"/>
            <a:ext cx="6602635" cy="6084277"/>
          </a:xfrm>
          <a:prstGeom prst="rect">
            <a:avLst/>
          </a:prstGeom>
        </p:spPr>
      </p:pic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72" y="914400"/>
            <a:ext cx="21526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http://dcc.newberry.org/system/artifacts/775/original/Bushnell_Social-Aspects_map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092" y="723688"/>
            <a:ext cx="2951511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rbanculturalstudies.files.wordpress.com/2012/05/41zut5j4mjl-_sl500_aa3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283">
            <a:off x="681309" y="52460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6246" y="723688"/>
            <a:ext cx="6096000" cy="53168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EARLY INFLUENCES COMING </a:t>
            </a:r>
            <a:br>
              <a:rPr lang="en-US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 OF THE CHICAGO SCHOOL </a:t>
            </a:r>
            <a:br>
              <a:rPr lang="en-US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SHAPED AMERICAN SOCIOLOGY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●STUDIES OF SOCIAL STRUCTURE AND ORGANIZATION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STUDIES OF HUMAN NATURE AND PERSONALITY</a:t>
            </a:r>
            <a:b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(Social Psychology)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STUDIES OF SOCIAL CHANGE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STUDIES OF RACE AND ETHNIC RELATIONS</a:t>
            </a:r>
            <a:b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(Minority Groups)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URBAN STUDIES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QUALITATIVE/ETHNOGRAPHIC STUDIES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MICRO-SOCIOLOGY</a:t>
            </a:r>
            <a:endParaRPr lang="en-US" sz="12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SYMBOLIC INTERACTIONISM</a:t>
            </a:r>
            <a:endParaRPr lang="en-US" sz="12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 descr="http://ecx.images-amazon.com/images/I/510dGVprGfL._SL500_SY344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704">
            <a:off x="865240" y="3003428"/>
            <a:ext cx="214312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242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https://www.lib.uchicago.edu/e/spcl/centcat/city/images/city_img25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389" y="3195609"/>
            <a:ext cx="2418253" cy="350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855" y="150728"/>
            <a:ext cx="8306549" cy="5742521"/>
          </a:xfrm>
          <a:prstGeom prst="rect">
            <a:avLst/>
          </a:prstGeom>
        </p:spPr>
      </p:pic>
      <p:pic>
        <p:nvPicPr>
          <p:cNvPr id="12290" name="Picture 2" descr="http://www.lib.uchicago.edu/e/webexhibits/mappingtheyoungmetropolis2/images/Gang_jacket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613">
            <a:off x="644911" y="378924"/>
            <a:ext cx="2478724" cy="30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ecx.images-amazon.com/images/I/519l5p8Ftc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154">
            <a:off x="767928" y="3115612"/>
            <a:ext cx="2232691" cy="29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a/a0/Znaniecki_1918_the_polish_peasant_in_europe_and_america_cover.png/220px-Znaniecki_1918_the_polish_peasant_in_europe_and_america_cov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006">
            <a:off x="7674668" y="873295"/>
            <a:ext cx="20955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01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982" y="2539962"/>
            <a:ext cx="8208057" cy="3807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79" y="675426"/>
            <a:ext cx="6663418" cy="486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32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119</Words>
  <Application>Microsoft Office PowerPoint</Application>
  <PresentationFormat>Widescreen</PresentationFormat>
  <Paragraphs>66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Aharoni</vt:lpstr>
      <vt:lpstr>Arial</vt:lpstr>
      <vt:lpstr>Book Antiqua</vt:lpstr>
      <vt:lpstr>Calibri</vt:lpstr>
      <vt:lpstr>Calibri Light</vt:lpstr>
      <vt:lpstr>Times New Roman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Toth</dc:creator>
  <cp:lastModifiedBy>Michael Toth</cp:lastModifiedBy>
  <cp:revision>52</cp:revision>
  <dcterms:created xsi:type="dcterms:W3CDTF">2016-02-26T19:57:52Z</dcterms:created>
  <dcterms:modified xsi:type="dcterms:W3CDTF">2016-03-01T19:20:58Z</dcterms:modified>
</cp:coreProperties>
</file>