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588" r:id="rId2"/>
    <p:sldId id="589" r:id="rId3"/>
    <p:sldId id="591" r:id="rId4"/>
    <p:sldId id="590" r:id="rId5"/>
    <p:sldId id="592" r:id="rId6"/>
    <p:sldId id="593" r:id="rId7"/>
    <p:sldId id="594" r:id="rId8"/>
    <p:sldId id="595" r:id="rId9"/>
    <p:sldId id="596" r:id="rId10"/>
    <p:sldId id="597" r:id="rId11"/>
    <p:sldId id="59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00"/>
    <a:srgbClr val="80FC8C"/>
    <a:srgbClr val="08FC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89916" autoAdjust="0"/>
  </p:normalViewPr>
  <p:slideViewPr>
    <p:cSldViewPr>
      <p:cViewPr>
        <p:scale>
          <a:sx n="50" d="100"/>
          <a:sy n="50" d="100"/>
        </p:scale>
        <p:origin x="-1070" y="-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B5D2A0-0151-4E51-B162-EF8BAF8FF2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22592-EC34-4918-B009-DD2840810196}" type="slidenum">
              <a:rPr lang="en-US"/>
              <a:pPr/>
              <a:t>1</a:t>
            </a:fld>
            <a:endParaRPr lang="en-US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4FCC980-6CC2-40D7-8623-816672F64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0E0A2-E4B1-485A-A310-E950500E66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137AA-EC6B-4324-B89A-4944243D01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31A081-934F-4B07-8CC9-F85B94FC99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0EA5A3E-16A8-4435-B198-E013446B61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4A38D02-4835-4781-A5E7-3221C0F0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85391-5672-4B15-BB10-D34E73EB5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1BB5F-811A-4A7C-BDF9-8F0BFE65E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8ECDB-A885-4C18-A54B-364083F631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B3F3B-7182-4FE6-B632-C463C4DF7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EA5D7-28B0-4895-AFEB-7FC93FE17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5C2B7-18AF-4A8A-AD22-40D1FB194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4D35F-859E-4DE8-B482-CC50D0F3D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27294-D365-4F6C-81EB-C51A380F5F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67C71F6-65A7-4718-894D-02C01AF9060E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160020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6A7D-9F6D-4D0E-BE62-5440218B69EC}" type="slidenum">
              <a:rPr lang="en-US"/>
              <a:pPr/>
              <a:t>1</a:t>
            </a:fld>
            <a:endParaRPr lang="en-US"/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32766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dirty="0" smtClean="0"/>
              <a:t>Useful sizing tools</a:t>
            </a:r>
            <a:r>
              <a:rPr lang="en-US" dirty="0" smtClean="0"/>
              <a:t> </a:t>
            </a: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2133600"/>
            <a:ext cx="54938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Solar Resource with RETscreen</a:t>
            </a:r>
          </a:p>
          <a:p>
            <a:endParaRPr lang="en-US" dirty="0" smtClean="0"/>
          </a:p>
          <a:p>
            <a:r>
              <a:rPr lang="en-US" dirty="0" smtClean="0"/>
              <a:t>Pipe Sizing  for acceptable friction losses</a:t>
            </a:r>
          </a:p>
          <a:p>
            <a:endParaRPr lang="en-US" dirty="0" smtClean="0"/>
          </a:p>
          <a:p>
            <a:r>
              <a:rPr lang="en-US" dirty="0" smtClean="0"/>
              <a:t>Wire Sizing for acceptable voltage drop / power loss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6325" y="1143000"/>
            <a:ext cx="69913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81200" y="5715000"/>
            <a:ext cx="4929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2” PVC class 160 pipe,</a:t>
            </a:r>
          </a:p>
          <a:p>
            <a:r>
              <a:rPr lang="en-US" dirty="0" smtClean="0"/>
              <a:t>Friction loss: 0.20ft/100ft = 0.2%   &lt; 0.5%   OK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5438" y="542925"/>
            <a:ext cx="5953125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5391-5672-4B15-BB10-D34E73EB563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62000"/>
            <a:ext cx="6858000" cy="572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514601"/>
            <a:ext cx="6172200" cy="367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7790" y="315396"/>
            <a:ext cx="6717010" cy="623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350" y="1289050"/>
            <a:ext cx="7353300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700" y="1393825"/>
            <a:ext cx="8356600" cy="407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1066798"/>
          <a:ext cx="7543800" cy="4952992"/>
        </p:xfrm>
        <a:graphic>
          <a:graphicData uri="http://schemas.openxmlformats.org/drawingml/2006/table">
            <a:tbl>
              <a:tblPr/>
              <a:tblGrid>
                <a:gridCol w="3803490"/>
                <a:gridCol w="1137256"/>
                <a:gridCol w="1352072"/>
                <a:gridCol w="1250982"/>
              </a:tblGrid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Système de positionnement solaire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Fixe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Inclinaison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˚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25.0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Azimut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˚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41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Afficher information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0167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9189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Rayonnement solaire quotidien - horizontal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Rayonnement solaire quotidien - incliné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Mois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kWh/m²/j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kWh/m²/j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Janvier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Février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2.47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Mars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2.98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3.52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Avril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4.19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4.51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Mai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5.29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5.33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Juin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5.77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Juillet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6.27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6.22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err="1">
                          <a:latin typeface="Arial"/>
                        </a:rPr>
                        <a:t>Août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5.42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5.72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Septembre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4.14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4.84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Octobre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2.54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3.36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Novembre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Décembre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Annuel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3.52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3.91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Rayonnement solaire annuel - horizontal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MWh/m²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Rayonnement solaire annuel - incliné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MWh/m²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1.43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41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0"/>
            <a:ext cx="6848475" cy="668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13" y="1157288"/>
            <a:ext cx="703897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81200" y="5715000"/>
            <a:ext cx="5775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Checking: with 10 </a:t>
            </a:r>
            <a:r>
              <a:rPr lang="en-US" dirty="0" err="1" smtClean="0"/>
              <a:t>gpm</a:t>
            </a:r>
            <a:r>
              <a:rPr lang="en-US" dirty="0" smtClean="0"/>
              <a:t>, using 1/2” PVC class 160 pipe,</a:t>
            </a:r>
          </a:p>
          <a:p>
            <a:r>
              <a:rPr lang="en-US" dirty="0" smtClean="0"/>
              <a:t>Friction loss would be: 70ft/100ft = 70%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C2B7-18AF-4A8A-AD22-40D1FB19401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57263"/>
            <a:ext cx="74676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81200" y="5715000"/>
            <a:ext cx="3358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1” PVC class 160 pipe,</a:t>
            </a:r>
          </a:p>
          <a:p>
            <a:r>
              <a:rPr lang="en-US" dirty="0" smtClean="0"/>
              <a:t>Friction loss: 5.5ft/100ft = 5.5%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25138</TotalTime>
  <Words>170</Words>
  <Application>Microsoft Office PowerPoint</Application>
  <PresentationFormat>On-screen Show (4:3)</PresentationFormat>
  <Paragraphs>130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Green Empowerment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 Maupoux</dc:creator>
  <cp:lastModifiedBy>Michel</cp:lastModifiedBy>
  <cp:revision>230</cp:revision>
  <dcterms:created xsi:type="dcterms:W3CDTF">2006-04-04T21:52:19Z</dcterms:created>
  <dcterms:modified xsi:type="dcterms:W3CDTF">2012-04-27T16:50:09Z</dcterms:modified>
</cp:coreProperties>
</file>