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8" r:id="rId3"/>
    <p:sldId id="259" r:id="rId4"/>
    <p:sldId id="270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5" r:id="rId17"/>
    <p:sldId id="274" r:id="rId18"/>
    <p:sldId id="272" r:id="rId19"/>
    <p:sldId id="273" r:id="rId20"/>
    <p:sldId id="276" r:id="rId21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5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953D"/>
    <a:srgbClr val="6D8C3A"/>
    <a:srgbClr val="658C3F"/>
    <a:srgbClr val="447327"/>
    <a:srgbClr val="75C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9"/>
    <p:restoredTop sz="94753"/>
  </p:normalViewPr>
  <p:slideViewPr>
    <p:cSldViewPr snapToGrid="0" snapToObjects="1">
      <p:cViewPr varScale="1">
        <p:scale>
          <a:sx n="99" d="100"/>
          <a:sy n="99" d="100"/>
        </p:scale>
        <p:origin x="6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7T09:06:17.288" idx="1">
    <p:pos x="5549" y="2426"/>
    <p:text>This study would be more powerful with a locally defined extreme. In particular, inland penetrating AR impacts would be better resolved.</p:text>
    <p:extLst>
      <p:ext uri="{C676402C-5697-4E1C-873F-D02D1690AC5C}">
        <p15:threadingInfo xmlns:p15="http://schemas.microsoft.com/office/powerpoint/2012/main" timeZoneBias="480"/>
      </p:ext>
    </p:extLst>
  </p:cm>
  <p:cm authorId="1" dt="2019-11-07T09:07:27.894" idx="2">
    <p:pos x="4786" y="3561"/>
    <p:text>Should also examine area ratio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7T09:09:46.610" idx="3">
    <p:pos x="6052" y="2612"/>
    <p:text>Could connect to AR scale error.. But is that relevant for I-P-AR?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7T09:11:42.658" idx="4">
    <p:pos x="6149" y="373"/>
    <p:text>Lower right panel measures should be named % AR CONDITONS detected.</p:text>
    <p:extLst>
      <p:ext uri="{C676402C-5697-4E1C-873F-D02D1690AC5C}">
        <p15:threadingInfo xmlns:p15="http://schemas.microsoft.com/office/powerpoint/2012/main" timeZoneBias="480"/>
      </p:ext>
    </p:extLst>
  </p:cm>
  <p:cm authorId="1" dt="2019-11-07T09:13:07.227" idx="5">
    <p:pos x="5379" y="2053"/>
    <p:text>This would be best as fractional bias</p:text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F2E42-E19D-7445-83DF-FC00ED1FFC42}" type="datetimeFigureOut">
              <a:rPr lang="en-US" smtClean="0"/>
              <a:t>11/7/19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01BE3-2202-F448-954D-BF1B7BB4A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00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7045376"/>
            <a:ext cx="10058400" cy="727023"/>
          </a:xfrm>
          <a:prstGeom prst="rect">
            <a:avLst/>
          </a:prstGeom>
          <a:solidFill>
            <a:srgbClr val="73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" y="57231"/>
            <a:ext cx="3438592" cy="68580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>
            <a:normAutofit/>
          </a:bodyPr>
          <a:lstStyle>
            <a:lvl1pPr algn="ctr">
              <a:defRPr sz="4400"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Times New Roman" charset="0"/>
                <a:ea typeface="Times New Roman" charset="0"/>
                <a:cs typeface="Times New Roman" charset="0"/>
              </a:defRPr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861F8021-A388-D84E-BE37-B063C21C6697}" type="datetime1">
              <a:rPr lang="en-US" smtClean="0"/>
              <a:t>11/7/19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4DD7B6-112C-C845-9648-1CD393D2B3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DE34-870B-DC42-8265-0935D2F63DD3}" type="datetime1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7DF6D-3034-AA49-9845-BB2E3247116F}" type="datetime1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045376"/>
            <a:ext cx="10058400" cy="727023"/>
          </a:xfrm>
          <a:prstGeom prst="rect">
            <a:avLst/>
          </a:prstGeom>
          <a:solidFill>
            <a:srgbClr val="73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28600" y="7132320"/>
            <a:ext cx="9601200" cy="548640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59" y="7189577"/>
            <a:ext cx="2185416" cy="435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143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515" y="1643754"/>
            <a:ext cx="8675370" cy="5356804"/>
          </a:xfrm>
          <a:solidFill>
            <a:schemeClr val="bg1"/>
          </a:solidFill>
        </p:spPr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  <a:lvl2pPr>
              <a:defRPr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defRPr>
                <a:latin typeface="Times New Roman" charset="0"/>
                <a:ea typeface="Times New Roman" charset="0"/>
                <a:cs typeface="Times New Roman" charset="0"/>
              </a:defRPr>
            </a:lvl3pPr>
            <a:lvl4pPr>
              <a:defRPr>
                <a:latin typeface="Times New Roman" charset="0"/>
                <a:ea typeface="Times New Roman" charset="0"/>
                <a:cs typeface="Times New Roman" charset="0"/>
              </a:defRPr>
            </a:lvl4pPr>
            <a:lvl5pPr>
              <a:defRPr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D64DD7B6-112C-C845-9648-1CD393D2B3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8A86-C4F7-244B-9A7A-9FDC61DD249F}" type="datetime1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C20AB-FD3D-0042-970F-84183EF5ECFD}" type="datetime1">
              <a:rPr lang="en-US" smtClean="0"/>
              <a:t>11/7/19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5024-73FC-CB47-B60A-1B3AEFFF8315}" type="datetime1">
              <a:rPr lang="en-US" smtClean="0"/>
              <a:t>11/7/19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D724-4C52-2E4A-B347-E127B85DAC66}" type="datetime1">
              <a:rPr lang="en-US" smtClean="0"/>
              <a:t>11/7/19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4B15-3531-F241-A56C-D1995C37821A}" type="datetime1">
              <a:rPr lang="en-US" smtClean="0"/>
              <a:t>11/7/19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7AC32-D6E7-0B45-8648-5B47195C82D0}" type="datetime1">
              <a:rPr lang="en-US" smtClean="0"/>
              <a:t>11/7/19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8FF9-B0C8-3441-84D2-44DBD11469C7}" type="datetime1">
              <a:rPr lang="en-US" smtClean="0"/>
              <a:t>11/7/19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03584-B3DB-6E4A-9EEE-9981FBC3D611}" type="datetime1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1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w3e.ucsd.edu/cw3e-atmospheric-river-landfall-met-mode-verification-too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Performance of Forecasted ARs in the Pacific Northwest from 2007 - 2017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Andrew Martin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en-US" dirty="0"/>
              <a:t>Laurel DeHaan</a:t>
            </a:r>
            <a:r>
              <a:rPr lang="en-US" baseline="30000" dirty="0"/>
              <a:t>2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14B47-F4CB-A64B-8DC3-59EA9FEFA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E8CB-A66A-A74B-A398-DABF9CAF54A5}" type="datetime1">
              <a:rPr lang="en-US" smtClean="0"/>
              <a:t>11/7/19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49ECF-B983-DA43-AA1F-0BF50A46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8952" y="7203865"/>
            <a:ext cx="6310648" cy="413808"/>
          </a:xfrm>
        </p:spPr>
        <p:txBody>
          <a:bodyPr/>
          <a:lstStyle/>
          <a:p>
            <a:r>
              <a:rPr lang="en-US" baseline="30000" dirty="0"/>
              <a:t>1</a:t>
            </a:r>
            <a:r>
              <a:rPr lang="en-US" dirty="0"/>
              <a:t>Dept. of Geography, Portland State University; </a:t>
            </a:r>
          </a:p>
          <a:p>
            <a:r>
              <a:rPr lang="en-US" baseline="30000" dirty="0"/>
              <a:t>2</a:t>
            </a:r>
            <a:r>
              <a:rPr lang="en-US" dirty="0"/>
              <a:t>Center for Western Weather and Water Extremes, Scripps Institution of Oceanography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862CB8-2821-3E40-8549-8B81723B2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26987"/>
            <a:ext cx="1322398" cy="100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14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AC46B-BF22-004A-ABE4-445B0EAE1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How Skillful are AR forecasts in the PNW?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C1B13D-9D5B-704B-B448-030FA31CD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7" t="6490" r="8091" b="13590"/>
          <a:stretch/>
        </p:blipFill>
        <p:spPr>
          <a:xfrm>
            <a:off x="91440" y="91440"/>
            <a:ext cx="6858000" cy="6495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438754-E35E-5F4B-BF64-8C93442D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127" y="439568"/>
            <a:ext cx="3126364" cy="1143000"/>
          </a:xfrm>
        </p:spPr>
        <p:txBody>
          <a:bodyPr>
            <a:noAutofit/>
          </a:bodyPr>
          <a:lstStyle/>
          <a:p>
            <a:r>
              <a:rPr lang="en-US" sz="2800" dirty="0"/>
              <a:t>ARs That Produced Extreme </a:t>
            </a:r>
            <a:r>
              <a:rPr lang="en-US" sz="2800" dirty="0" err="1"/>
              <a:t>Precip</a:t>
            </a:r>
            <a:r>
              <a:rPr lang="en-US" sz="28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A92BAE-7DFC-0A47-826A-3A5177ADD038}"/>
              </a:ext>
            </a:extLst>
          </p:cNvPr>
          <p:cNvSpPr txBox="1"/>
          <p:nvPr/>
        </p:nvSpPr>
        <p:spPr>
          <a:xfrm>
            <a:off x="6774568" y="1724334"/>
            <a:ext cx="309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= 90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Intensity = 712 kg 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F58115-674F-4A45-A98E-B8601E0CD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524" y="2834305"/>
            <a:ext cx="2260600" cy="228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8309B2-51E7-774B-9194-E12F5DBB5AB3}"/>
              </a:ext>
            </a:extLst>
          </p:cNvPr>
          <p:cNvSpPr txBox="1"/>
          <p:nvPr/>
        </p:nvSpPr>
        <p:spPr>
          <a:xfrm>
            <a:off x="6907524" y="306290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423710-01AB-3343-B820-18FE14923C1B}"/>
              </a:ext>
            </a:extLst>
          </p:cNvPr>
          <p:cNvSpPr txBox="1"/>
          <p:nvPr/>
        </p:nvSpPr>
        <p:spPr>
          <a:xfrm>
            <a:off x="7342995" y="306290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570B80-B8B1-504F-B0C0-02E15A6B18EC}"/>
              </a:ext>
            </a:extLst>
          </p:cNvPr>
          <p:cNvSpPr txBox="1"/>
          <p:nvPr/>
        </p:nvSpPr>
        <p:spPr>
          <a:xfrm>
            <a:off x="7796028" y="306290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0331C3-0590-214B-BEF5-7EA69746B647}"/>
              </a:ext>
            </a:extLst>
          </p:cNvPr>
          <p:cNvSpPr txBox="1"/>
          <p:nvPr/>
        </p:nvSpPr>
        <p:spPr>
          <a:xfrm>
            <a:off x="8235492" y="306290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B2E346-F4B8-8441-8C90-658B6EF1D0B0}"/>
              </a:ext>
            </a:extLst>
          </p:cNvPr>
          <p:cNvSpPr txBox="1"/>
          <p:nvPr/>
        </p:nvSpPr>
        <p:spPr>
          <a:xfrm>
            <a:off x="8749420" y="306290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FC3A5D-9A75-FD48-AE00-BA1C2CF4A1F9}"/>
              </a:ext>
            </a:extLst>
          </p:cNvPr>
          <p:cNvSpPr txBox="1"/>
          <p:nvPr/>
        </p:nvSpPr>
        <p:spPr>
          <a:xfrm>
            <a:off x="6739434" y="2490939"/>
            <a:ext cx="2858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ARs by “Category”: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67E1A7-9BD7-2F4A-8550-482AAC582B48}"/>
              </a:ext>
            </a:extLst>
          </p:cNvPr>
          <p:cNvSpPr txBox="1"/>
          <p:nvPr/>
        </p:nvSpPr>
        <p:spPr>
          <a:xfrm>
            <a:off x="6907524" y="3657600"/>
            <a:ext cx="29643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Significant Fraction of These Events Produced Extreme </a:t>
            </a:r>
            <a:r>
              <a:rPr lang="en-US" dirty="0" err="1"/>
              <a:t>Precip</a:t>
            </a:r>
            <a:r>
              <a:rPr lang="en-US" dirty="0"/>
              <a:t>. Inland.</a:t>
            </a:r>
          </a:p>
          <a:p>
            <a:endParaRPr lang="en-US" dirty="0"/>
          </a:p>
          <a:p>
            <a:r>
              <a:rPr lang="en-US" dirty="0"/>
              <a:t>All Areas Received More Precipitation, with Many Cascade and Coastal Range Locations Receiving &gt; 3 in 24 hr</a:t>
            </a:r>
            <a:r>
              <a:rPr lang="en-US" baseline="30000" dirty="0"/>
              <a:t>-1</a:t>
            </a:r>
            <a:r>
              <a:rPr lang="en-US" dirty="0"/>
              <a:t> </a:t>
            </a:r>
            <a:r>
              <a:rPr lang="en-US" b="1" u="sng" dirty="0"/>
              <a:t>on average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5517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8B155-65A6-274D-BC9A-4E1B0B27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5047" y="413810"/>
            <a:ext cx="2730322" cy="1143000"/>
          </a:xfrm>
        </p:spPr>
        <p:txBody>
          <a:bodyPr>
            <a:noAutofit/>
          </a:bodyPr>
          <a:lstStyle/>
          <a:p>
            <a:r>
              <a:rPr lang="en-US" sz="2800" dirty="0"/>
              <a:t>Skill in Extreme-Producing ARs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90B137-59A1-164A-82BE-B58E0050E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How Skillful are AR forecasts in the PNW?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2D2EA2-FD6E-BE41-835F-CD08785A8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2" t="10186" r="10320" b="4437"/>
          <a:stretch/>
        </p:blipFill>
        <p:spPr>
          <a:xfrm>
            <a:off x="91440" y="91440"/>
            <a:ext cx="6858000" cy="66109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F5EFA4-BAB8-F742-A68E-FB4372DD0AC5}"/>
              </a:ext>
            </a:extLst>
          </p:cNvPr>
          <p:cNvSpPr txBox="1"/>
          <p:nvPr/>
        </p:nvSpPr>
        <p:spPr>
          <a:xfrm>
            <a:off x="7225047" y="1840760"/>
            <a:ext cx="26272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Position Skill Remains &gt; 0.5 until 6 days lead time, an addition of 1 day.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Intensity is again not a factor in driving forecast skill during first 7 days.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most places, the chance of detecting AR conditions improves.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*most*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places, these ARs are predicted with more skill. 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829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AC46B-BF22-004A-ABE4-445B0EAE1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How Skillful are AR forecasts in the PNW?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C1B13D-9D5B-704B-B448-030FA31CD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1" t="6579" r="7344" b="13400"/>
          <a:stretch/>
        </p:blipFill>
        <p:spPr>
          <a:xfrm>
            <a:off x="91440" y="91440"/>
            <a:ext cx="6858000" cy="6302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438754-E35E-5F4B-BF64-8C93442D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127" y="439568"/>
            <a:ext cx="3126364" cy="1143000"/>
          </a:xfrm>
        </p:spPr>
        <p:txBody>
          <a:bodyPr>
            <a:noAutofit/>
          </a:bodyPr>
          <a:lstStyle/>
          <a:p>
            <a:r>
              <a:rPr lang="en-US" sz="2800" dirty="0"/>
              <a:t>“Inland Penetrating” 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639A5-FF33-AB44-87F5-BA7DDA7FB5D0}"/>
              </a:ext>
            </a:extLst>
          </p:cNvPr>
          <p:cNvSpPr txBox="1"/>
          <p:nvPr/>
        </p:nvSpPr>
        <p:spPr>
          <a:xfrm>
            <a:off x="6774568" y="1724334"/>
            <a:ext cx="309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= 247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Intensity = 636 kg 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5375CE-3EE3-8445-A7F7-ED06F083A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524" y="2834305"/>
            <a:ext cx="2260600" cy="228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1830F1-CDB6-614B-8637-D133A93105A4}"/>
              </a:ext>
            </a:extLst>
          </p:cNvPr>
          <p:cNvSpPr txBox="1"/>
          <p:nvPr/>
        </p:nvSpPr>
        <p:spPr>
          <a:xfrm>
            <a:off x="6907524" y="306290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9B4336-CC0B-A54B-8B7F-F34566529489}"/>
              </a:ext>
            </a:extLst>
          </p:cNvPr>
          <p:cNvSpPr txBox="1"/>
          <p:nvPr/>
        </p:nvSpPr>
        <p:spPr>
          <a:xfrm>
            <a:off x="7342995" y="306290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ED250F-34E3-C749-B3FD-63841A44C2E4}"/>
              </a:ext>
            </a:extLst>
          </p:cNvPr>
          <p:cNvSpPr txBox="1"/>
          <p:nvPr/>
        </p:nvSpPr>
        <p:spPr>
          <a:xfrm>
            <a:off x="7796028" y="306290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76E658-F031-5F4F-A4F2-646A35E6C3C6}"/>
              </a:ext>
            </a:extLst>
          </p:cNvPr>
          <p:cNvSpPr txBox="1"/>
          <p:nvPr/>
        </p:nvSpPr>
        <p:spPr>
          <a:xfrm>
            <a:off x="8235492" y="306290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EB1D6D-A65D-9840-BBB7-D35479A07408}"/>
              </a:ext>
            </a:extLst>
          </p:cNvPr>
          <p:cNvSpPr txBox="1"/>
          <p:nvPr/>
        </p:nvSpPr>
        <p:spPr>
          <a:xfrm>
            <a:off x="8749420" y="306290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AE97BA-54FF-7242-8960-17D3FC0AC95E}"/>
              </a:ext>
            </a:extLst>
          </p:cNvPr>
          <p:cNvSpPr txBox="1"/>
          <p:nvPr/>
        </p:nvSpPr>
        <p:spPr>
          <a:xfrm>
            <a:off x="6739434" y="2490939"/>
            <a:ext cx="2858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ARs by “Category”: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CD93E9-B065-EA4D-9763-F9503940F8F6}"/>
              </a:ext>
            </a:extLst>
          </p:cNvPr>
          <p:cNvSpPr txBox="1"/>
          <p:nvPr/>
        </p:nvSpPr>
        <p:spPr>
          <a:xfrm>
            <a:off x="6907524" y="3657600"/>
            <a:ext cx="29643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Objects are weighted toward more more intense and take more north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paths.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areas (even coastal) received slightly more precipitation than the typical AR.</a:t>
            </a:r>
          </a:p>
        </p:txBody>
      </p:sp>
    </p:spTree>
    <p:extLst>
      <p:ext uri="{BB962C8B-B14F-4D97-AF65-F5344CB8AC3E}">
        <p14:creationId xmlns:p14="http://schemas.microsoft.com/office/powerpoint/2010/main" val="633998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8B155-65A6-274D-BC9A-4E1B0B27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0" y="91440"/>
            <a:ext cx="3005929" cy="1143000"/>
          </a:xfrm>
        </p:spPr>
        <p:txBody>
          <a:bodyPr>
            <a:noAutofit/>
          </a:bodyPr>
          <a:lstStyle/>
          <a:p>
            <a:r>
              <a:rPr lang="en-US" sz="2800" dirty="0"/>
              <a:t>Skill in Inland ARs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90B137-59A1-164A-82BE-B58E0050E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How Skillful are AR forecasts in the PNW?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2D2EA2-FD6E-BE41-835F-CD08785A8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3" t="11353" r="10822" b="3737"/>
          <a:stretch/>
        </p:blipFill>
        <p:spPr>
          <a:xfrm>
            <a:off x="91440" y="91440"/>
            <a:ext cx="6858000" cy="66175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86A77F-9303-7C4B-B678-F8FA4FA06CE4}"/>
              </a:ext>
            </a:extLst>
          </p:cNvPr>
          <p:cNvSpPr txBox="1"/>
          <p:nvPr/>
        </p:nvSpPr>
        <p:spPr>
          <a:xfrm>
            <a:off x="7225048" y="1996225"/>
            <a:ext cx="27303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Inland Penetrating ARs show similar predictability to all ARs: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skill to 5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position errors are more important than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local IVT bias map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Paradoxically, AR conditions at the coast are better predicted during inland penetrating ARs.</a:t>
            </a:r>
          </a:p>
        </p:txBody>
      </p:sp>
    </p:spTree>
    <p:extLst>
      <p:ext uri="{BB962C8B-B14F-4D97-AF65-F5344CB8AC3E}">
        <p14:creationId xmlns:p14="http://schemas.microsoft.com/office/powerpoint/2010/main" val="4281338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A2CB8-65A8-7841-A064-29FF3F1A7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501" y="91440"/>
            <a:ext cx="3039415" cy="1839993"/>
          </a:xfrm>
        </p:spPr>
        <p:txBody>
          <a:bodyPr>
            <a:normAutofit fontScale="90000"/>
          </a:bodyPr>
          <a:lstStyle/>
          <a:p>
            <a:r>
              <a:rPr lang="en-US" dirty="0"/>
              <a:t>Best 50 </a:t>
            </a:r>
            <a:r>
              <a:rPr lang="en-US" b="1" u="sng" dirty="0"/>
              <a:t>Object</a:t>
            </a:r>
            <a:r>
              <a:rPr lang="en-US" dirty="0"/>
              <a:t> Forecasts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D045CE-3420-8047-A318-A660EA98A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How Skillful are AR forecasts in the PNW?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E53E6-5928-6F47-A3C1-57FD7F0E74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7" t="5655" r="7995" b="12842"/>
          <a:stretch/>
        </p:blipFill>
        <p:spPr>
          <a:xfrm>
            <a:off x="91440" y="91440"/>
            <a:ext cx="6858000" cy="6499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596F28-44AD-3845-9CF1-661528CDCAFE}"/>
              </a:ext>
            </a:extLst>
          </p:cNvPr>
          <p:cNvSpPr txBox="1"/>
          <p:nvPr/>
        </p:nvSpPr>
        <p:spPr>
          <a:xfrm>
            <a:off x="7040880" y="2168303"/>
            <a:ext cx="280759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= 50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Intensity = 683 kg m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ARs are slightly stronger than average, slightly more zonally oriented, and take more northerly paths.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333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5395B-7936-CF4E-9134-2F7DC8DA9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39" y="91440"/>
            <a:ext cx="3030317" cy="1814235"/>
          </a:xfrm>
        </p:spPr>
        <p:txBody>
          <a:bodyPr>
            <a:normAutofit fontScale="90000"/>
          </a:bodyPr>
          <a:lstStyle/>
          <a:p>
            <a:r>
              <a:rPr lang="en-US" dirty="0"/>
              <a:t>Worst 50 </a:t>
            </a:r>
            <a:r>
              <a:rPr lang="en-US" b="1" u="sng" dirty="0"/>
              <a:t>Object</a:t>
            </a:r>
            <a:r>
              <a:rPr lang="en-US" dirty="0"/>
              <a:t> Forecasts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70DD3-B7FA-6341-A8A0-1E260A08A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How Skillful are AR forecasts in the PNW?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E36E6-2F7F-794D-9430-B94089D6E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5" t="6131" r="7995" b="13670"/>
          <a:stretch/>
        </p:blipFill>
        <p:spPr>
          <a:xfrm>
            <a:off x="91440" y="91440"/>
            <a:ext cx="6858000" cy="64577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695F60-35DE-F147-A56E-A01EC79EE473}"/>
              </a:ext>
            </a:extLst>
          </p:cNvPr>
          <p:cNvSpPr txBox="1"/>
          <p:nvPr/>
        </p:nvSpPr>
        <p:spPr>
          <a:xfrm>
            <a:off x="7096259" y="2118831"/>
            <a:ext cx="2883497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= 50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Intensity = 595 kg m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ARs are weaker than the best forecast objects, and more often take southerly orientations.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also produce less precipitation generally, but appear to produce more frequent extreme precipitation in the OR cascades than either all ARs sample or best ARs sample.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327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A8AA6-A114-DB45-8645-06329A708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9" y="413809"/>
            <a:ext cx="2966085" cy="2393785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Local</a:t>
            </a:r>
            <a:r>
              <a:rPr lang="en-US" dirty="0"/>
              <a:t> Impact of Best/Worst Skill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9DD3A0-129F-8549-B03D-C890A4A0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How Skillful are AR forecasts in the PNW?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A48CD7-E669-314D-AECE-D36798F83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31" t="13421" r="10978" b="9196"/>
          <a:stretch/>
        </p:blipFill>
        <p:spPr>
          <a:xfrm>
            <a:off x="2922346" y="130077"/>
            <a:ext cx="2781837" cy="6014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2D9AB0-1CAE-8C44-B2B5-71D560FC8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10" t="12818" r="10071" b="7979"/>
          <a:stretch/>
        </p:blipFill>
        <p:spPr>
          <a:xfrm>
            <a:off x="91440" y="91440"/>
            <a:ext cx="2846231" cy="61561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1CC0C3-94D2-9C4B-921A-75678C87E002}"/>
              </a:ext>
            </a:extLst>
          </p:cNvPr>
          <p:cNvSpPr txBox="1"/>
          <p:nvPr/>
        </p:nvSpPr>
        <p:spPr>
          <a:xfrm>
            <a:off x="1329331" y="413809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 50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02009-85CB-0A47-B477-986D326829A3}"/>
              </a:ext>
            </a:extLst>
          </p:cNvPr>
          <p:cNvSpPr txBox="1"/>
          <p:nvPr/>
        </p:nvSpPr>
        <p:spPr>
          <a:xfrm>
            <a:off x="3980636" y="413809"/>
            <a:ext cx="1076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Worst 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4CEAD2-4F99-984D-8290-4D23D45A20E2}"/>
              </a:ext>
            </a:extLst>
          </p:cNvPr>
          <p:cNvSpPr txBox="1"/>
          <p:nvPr/>
        </p:nvSpPr>
        <p:spPr>
          <a:xfrm>
            <a:off x="6529589" y="3193961"/>
            <a:ext cx="28372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Errors for best Forecast AR, given the best object location, are driven primarily by topography.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Errors for the inland regions are severely compounded by poor object location (and possibly intensity) forecasts.</a:t>
            </a:r>
          </a:p>
        </p:txBody>
      </p:sp>
    </p:spTree>
    <p:extLst>
      <p:ext uri="{BB962C8B-B14F-4D97-AF65-F5344CB8AC3E}">
        <p14:creationId xmlns:p14="http://schemas.microsoft.com/office/powerpoint/2010/main" val="3104618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A7DAA-E770-4149-B2C7-D9405BC63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Notable Bests and Worsts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68610-3D82-B74C-A33E-BA8658864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How Skillful are AR forecasts in the PNW?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060293-FB2D-EA42-BB1F-F2DFB32E7889}"/>
              </a:ext>
            </a:extLst>
          </p:cNvPr>
          <p:cNvSpPr txBox="1"/>
          <p:nvPr/>
        </p:nvSpPr>
        <p:spPr>
          <a:xfrm>
            <a:off x="691515" y="1690255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DEA8BE-DDB9-EB47-8E57-827562A5A1F3}"/>
              </a:ext>
            </a:extLst>
          </p:cNvPr>
          <p:cNvSpPr txBox="1"/>
          <p:nvPr/>
        </p:nvSpPr>
        <p:spPr>
          <a:xfrm>
            <a:off x="691516" y="1690255"/>
            <a:ext cx="4116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Forecast Valid 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UTC on 09 Dec, 2015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5020DF-4444-F54D-81DD-0412719473D6}"/>
              </a:ext>
            </a:extLst>
          </p:cNvPr>
          <p:cNvSpPr txBox="1"/>
          <p:nvPr/>
        </p:nvSpPr>
        <p:spPr>
          <a:xfrm>
            <a:off x="4959927" y="1690254"/>
            <a:ext cx="440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Forecast Valid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 UTC on 18 Jan, 2015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7C4FE7-1EA0-854F-B5D3-D2CFC5FA04FF}"/>
              </a:ext>
            </a:extLst>
          </p:cNvPr>
          <p:cNvGrpSpPr/>
          <p:nvPr/>
        </p:nvGrpSpPr>
        <p:grpSpPr>
          <a:xfrm>
            <a:off x="706586" y="1690254"/>
            <a:ext cx="9030791" cy="4682288"/>
            <a:chOff x="706586" y="1690254"/>
            <a:chExt cx="9030791" cy="46822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680160-CB76-4644-8D2B-68F591700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4257" y="2715486"/>
              <a:ext cx="143554" cy="352903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BDFABD6-10C8-2C41-BACA-ECE342252E49}"/>
                </a:ext>
              </a:extLst>
            </p:cNvPr>
            <p:cNvSpPr txBox="1"/>
            <p:nvPr/>
          </p:nvSpPr>
          <p:spPr>
            <a:xfrm>
              <a:off x="6653391" y="2669362"/>
              <a:ext cx="308398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Max. IVT @ PDX: 875 (kg m</a:t>
              </a:r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</a:t>
              </a:r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Intersection/Union Ratio: 0.78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Intensity Bias: 35 kg m</a:t>
              </a:r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</a:t>
              </a:r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EC2FFE6-5F30-BA41-8C0D-C823E58D3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8363" y="2470029"/>
              <a:ext cx="5192039" cy="390251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5EEA78-6B4A-5647-B786-625F37C373AF}"/>
                </a:ext>
              </a:extLst>
            </p:cNvPr>
            <p:cNvSpPr txBox="1"/>
            <p:nvPr/>
          </p:nvSpPr>
          <p:spPr>
            <a:xfrm>
              <a:off x="6076034" y="3097149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12FAB1D-9FA5-9D44-B144-C9E1579F36BA}"/>
                </a:ext>
              </a:extLst>
            </p:cNvPr>
            <p:cNvSpPr txBox="1"/>
            <p:nvPr/>
          </p:nvSpPr>
          <p:spPr>
            <a:xfrm>
              <a:off x="6103739" y="3886863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CBCFA6-D478-FC45-A8B2-66C0D1E5707C}"/>
                </a:ext>
              </a:extLst>
            </p:cNvPr>
            <p:cNvSpPr txBox="1"/>
            <p:nvPr/>
          </p:nvSpPr>
          <p:spPr>
            <a:xfrm>
              <a:off x="6103734" y="4579596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15881CA-0B02-B748-91D6-20B193C4E47C}"/>
                </a:ext>
              </a:extLst>
            </p:cNvPr>
            <p:cNvSpPr txBox="1"/>
            <p:nvPr/>
          </p:nvSpPr>
          <p:spPr>
            <a:xfrm>
              <a:off x="6089874" y="5383166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B9071EE-2320-A641-B752-B9992046817F}"/>
                </a:ext>
              </a:extLst>
            </p:cNvPr>
            <p:cNvSpPr txBox="1"/>
            <p:nvPr/>
          </p:nvSpPr>
          <p:spPr>
            <a:xfrm>
              <a:off x="3489225" y="2770906"/>
              <a:ext cx="132113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IVT (kg m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EB9D9AA-3753-4342-88F5-805EC5BEB71B}"/>
                </a:ext>
              </a:extLst>
            </p:cNvPr>
            <p:cNvSpPr/>
            <p:nvPr/>
          </p:nvSpPr>
          <p:spPr>
            <a:xfrm>
              <a:off x="706586" y="1690254"/>
              <a:ext cx="3581754" cy="64633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B4DED6-AC2F-0D49-8CDB-86B5C4E87147}"/>
              </a:ext>
            </a:extLst>
          </p:cNvPr>
          <p:cNvGrpSpPr/>
          <p:nvPr/>
        </p:nvGrpSpPr>
        <p:grpSpPr>
          <a:xfrm>
            <a:off x="691515" y="1690253"/>
            <a:ext cx="9198262" cy="5167746"/>
            <a:chOff x="691515" y="1690253"/>
            <a:chExt cx="9198262" cy="516774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8E8DE33-4ED7-5D47-A4BA-C63C48DB3318}"/>
                </a:ext>
              </a:extLst>
            </p:cNvPr>
            <p:cNvSpPr/>
            <p:nvPr/>
          </p:nvSpPr>
          <p:spPr>
            <a:xfrm>
              <a:off x="691515" y="2363758"/>
              <a:ext cx="9045862" cy="4494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2838BFD-A59E-3E43-A2CE-8F9241EAF3F4}"/>
                </a:ext>
              </a:extLst>
            </p:cNvPr>
            <p:cNvSpPr/>
            <p:nvPr/>
          </p:nvSpPr>
          <p:spPr>
            <a:xfrm>
              <a:off x="4959927" y="1690253"/>
              <a:ext cx="3581754" cy="64633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42FE714-E06C-2448-8D57-56E879358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6657" y="2867886"/>
              <a:ext cx="143554" cy="352903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2E8AD07-B104-EB46-8FA3-A29EBD4F5D3B}"/>
                </a:ext>
              </a:extLst>
            </p:cNvPr>
            <p:cNvSpPr txBox="1"/>
            <p:nvPr/>
          </p:nvSpPr>
          <p:spPr>
            <a:xfrm>
              <a:off x="6805791" y="2821762"/>
              <a:ext cx="308398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Max. IVT @ PDX: 850 (kg m</a:t>
              </a:r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</a:t>
              </a:r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Intersection/Union Ratio: 0.41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Intensity Bias: -239 kg m</a:t>
              </a:r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</a:t>
              </a:r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896B7C7-FED7-2442-8E82-256D356F7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8658" y="2622429"/>
              <a:ext cx="5176249" cy="390251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90E07B-1B2A-594A-A719-992B8FEBA16D}"/>
                </a:ext>
              </a:extLst>
            </p:cNvPr>
            <p:cNvSpPr txBox="1"/>
            <p:nvPr/>
          </p:nvSpPr>
          <p:spPr>
            <a:xfrm>
              <a:off x="6228434" y="3592691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750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4409177-1345-7E45-8E37-D2679274FD0C}"/>
                </a:ext>
              </a:extLst>
            </p:cNvPr>
            <p:cNvSpPr txBox="1"/>
            <p:nvPr/>
          </p:nvSpPr>
          <p:spPr>
            <a:xfrm>
              <a:off x="6257545" y="4303101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F989CB6-A88D-4A48-B549-860037ECB171}"/>
                </a:ext>
              </a:extLst>
            </p:cNvPr>
            <p:cNvSpPr txBox="1"/>
            <p:nvPr/>
          </p:nvSpPr>
          <p:spPr>
            <a:xfrm>
              <a:off x="6242950" y="5191544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6A50308-4835-6741-B614-D56B6EE23619}"/>
                </a:ext>
              </a:extLst>
            </p:cNvPr>
            <p:cNvSpPr txBox="1"/>
            <p:nvPr/>
          </p:nvSpPr>
          <p:spPr>
            <a:xfrm>
              <a:off x="3641625" y="2923306"/>
              <a:ext cx="132113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IVT (kg m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865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75B86-DA1B-BA43-906F-F18C93DAC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4A3BE-2313-8941-8099-1787F55AA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 forecasts in the PNW are skillful to 5 day lead time. Stronger ARs show additional skillful lead.</a:t>
            </a:r>
          </a:p>
          <a:p>
            <a:r>
              <a:rPr lang="en-US" dirty="0"/>
              <a:t>The largest contributor to poor AR forecasts is improper AR position (including size).</a:t>
            </a:r>
          </a:p>
          <a:p>
            <a:r>
              <a:rPr lang="en-US" dirty="0"/>
              <a:t>Modification by terrain is also important. This effect is compounded in poorly forecast ARs and more important for inland penetrating ARs.</a:t>
            </a:r>
          </a:p>
          <a:p>
            <a:r>
              <a:rPr lang="en-US" dirty="0"/>
              <a:t>Investments in model processes that determine the location of ARs and strength of orographic effects are likely to generate greatest improvements.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C9B742-8264-F44D-8DA5-446582B4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How Skillful are AR forecasts in the PNW?</a:t>
            </a:r>
          </a:p>
        </p:txBody>
      </p:sp>
    </p:spTree>
    <p:extLst>
      <p:ext uri="{BB962C8B-B14F-4D97-AF65-F5344CB8AC3E}">
        <p14:creationId xmlns:p14="http://schemas.microsoft.com/office/powerpoint/2010/main" val="416933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8469F-0432-8C46-A6F0-3683294CD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 and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B2522-137D-4141-B509-9AD59F5E0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30 year reforecast of NDJFMA for US West Coast using 9 km WRF</a:t>
            </a:r>
          </a:p>
          <a:p>
            <a:r>
              <a:rPr lang="en-US" dirty="0"/>
              <a:t>Development of 3D MODE to detect AR objects’ duration.</a:t>
            </a:r>
          </a:p>
          <a:p>
            <a:r>
              <a:rPr lang="en-US" dirty="0"/>
              <a:t>Real-Time AR Forecast Verification: </a:t>
            </a:r>
          </a:p>
          <a:p>
            <a:pPr marL="502920" lvl="1" indent="0">
              <a:buNone/>
            </a:pPr>
            <a:r>
              <a:rPr lang="en-US" dirty="0">
                <a:hlinkClick r:id="rId2"/>
              </a:rPr>
              <a:t>https://cw3e.ucsd.edu/cw3e-atmospheric-river-landfall-met-mode-verification-tool/</a:t>
            </a:r>
            <a:endParaRPr lang="en-US" dirty="0"/>
          </a:p>
          <a:p>
            <a:r>
              <a:rPr lang="en-US" dirty="0"/>
              <a:t>Publication in-prep: </a:t>
            </a:r>
            <a:r>
              <a:rPr lang="en-US" dirty="0" err="1"/>
              <a:t>DeHaan</a:t>
            </a:r>
            <a:r>
              <a:rPr lang="en-US" dirty="0"/>
              <a:t> et al. (</a:t>
            </a:r>
            <a:r>
              <a:rPr lang="en-US" i="1" dirty="0"/>
              <a:t>J. </a:t>
            </a:r>
            <a:r>
              <a:rPr lang="en-US" i="1" dirty="0" err="1"/>
              <a:t>Hydromet</a:t>
            </a:r>
            <a:r>
              <a:rPr lang="en-US" i="1" dirty="0"/>
              <a:t>.</a:t>
            </a:r>
            <a:r>
              <a:rPr lang="en-US" dirty="0"/>
              <a:t>)</a:t>
            </a:r>
          </a:p>
          <a:p>
            <a:r>
              <a:rPr lang="en-US" dirty="0"/>
              <a:t>Thanks to: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F19787-ACD3-6548-82D9-998CC381E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How Skillful are AR forecasts in the PNW?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246B90-F287-894A-BFE5-75202F59F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686" y="5577526"/>
            <a:ext cx="1520657" cy="1155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8F55-A955-1A47-B3BE-DAF4DE4F4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355" y="5577526"/>
            <a:ext cx="11684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7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A59D6-213C-3F4C-BE45-D3BEE1657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Management and ARs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0B17-8DBD-5046-97FB-7E776BD29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16" y="1643754"/>
            <a:ext cx="3243176" cy="1445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Reservoir managers regularly face decisions about when to release  impounded water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7BD13-5DB2-F243-9321-1F81C7DC8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How Skillful are AR forecasts in the PNW?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96FEDC-321F-FF42-ABB0-F9FCBFC5F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950" y="4412309"/>
            <a:ext cx="2703122" cy="2028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717AE3-4274-8A4F-8B0B-6A0D557DF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313" y="4412309"/>
            <a:ext cx="2992582" cy="2028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4298BE-90DE-C74E-9A71-43981142DEDA}"/>
              </a:ext>
            </a:extLst>
          </p:cNvPr>
          <p:cNvSpPr txBox="1"/>
          <p:nvPr/>
        </p:nvSpPr>
        <p:spPr>
          <a:xfrm>
            <a:off x="4040877" y="6454470"/>
            <a:ext cx="25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Oroville Dam (CA) 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81C3F3-96B0-1F45-AEF1-5FCD91305017}"/>
              </a:ext>
            </a:extLst>
          </p:cNvPr>
          <p:cNvSpPr txBox="1"/>
          <p:nvPr/>
        </p:nvSpPr>
        <p:spPr>
          <a:xfrm>
            <a:off x="6698571" y="6454470"/>
            <a:ext cx="328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Howard Hanson Dam (WA) 2009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FB5086-7179-6546-BFCF-9478E3F16921}"/>
              </a:ext>
            </a:extLst>
          </p:cNvPr>
          <p:cNvSpPr txBox="1"/>
          <p:nvPr/>
        </p:nvSpPr>
        <p:spPr>
          <a:xfrm>
            <a:off x="691514" y="4375905"/>
            <a:ext cx="327692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West, Atmospheric Rivers (ARs) drive the extreme precipitation and problematic flows that stress wet season release decisions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406A0C-3D0E-824A-B633-DC31D703D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588" y="1649744"/>
            <a:ext cx="4341122" cy="13184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31EBEC-4694-0544-BFCF-FA1088AFD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341" y="2969821"/>
            <a:ext cx="2033455" cy="1354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4224CD-5C48-914A-B542-58664AD4E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8587" y="2968159"/>
            <a:ext cx="2306455" cy="13838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4C9CEC7-D927-694E-9762-C6EC653987F3}"/>
              </a:ext>
            </a:extLst>
          </p:cNvPr>
          <p:cNvSpPr/>
          <p:nvPr/>
        </p:nvSpPr>
        <p:spPr>
          <a:xfrm>
            <a:off x="4068587" y="1622186"/>
            <a:ext cx="4364209" cy="130023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71F719-C67F-284D-9771-9E1717572E2B}"/>
              </a:ext>
            </a:extLst>
          </p:cNvPr>
          <p:cNvSpPr/>
          <p:nvPr/>
        </p:nvSpPr>
        <p:spPr>
          <a:xfrm>
            <a:off x="6375042" y="2936694"/>
            <a:ext cx="2057754" cy="137601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6DEA90-FD8D-8E4B-A12D-E3665B93F89C}"/>
              </a:ext>
            </a:extLst>
          </p:cNvPr>
          <p:cNvSpPr/>
          <p:nvPr/>
        </p:nvSpPr>
        <p:spPr>
          <a:xfrm>
            <a:off x="4068586" y="2922838"/>
            <a:ext cx="2306456" cy="138986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253FFD-1CAC-214E-9029-DA7BEACE6AFA}"/>
              </a:ext>
            </a:extLst>
          </p:cNvPr>
          <p:cNvSpPr/>
          <p:nvPr/>
        </p:nvSpPr>
        <p:spPr>
          <a:xfrm>
            <a:off x="4045716" y="4420063"/>
            <a:ext cx="2687355" cy="202055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447AD1-F10E-924A-AF91-C65AFAD8F510}"/>
              </a:ext>
            </a:extLst>
          </p:cNvPr>
          <p:cNvSpPr/>
          <p:nvPr/>
        </p:nvSpPr>
        <p:spPr>
          <a:xfrm>
            <a:off x="6803829" y="4416186"/>
            <a:ext cx="3002066" cy="202055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7F711-5C7F-6044-9E9E-D9DFB76B5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This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88013-4412-5142-9D32-B100BF6AB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Goals</a:t>
            </a:r>
          </a:p>
          <a:p>
            <a:r>
              <a:rPr lang="en-US" dirty="0"/>
              <a:t>Split sources of AR forecast error into: </a:t>
            </a:r>
          </a:p>
          <a:p>
            <a:pPr lvl="1"/>
            <a:r>
              <a:rPr lang="en-US" dirty="0"/>
              <a:t>Intensity</a:t>
            </a:r>
          </a:p>
          <a:p>
            <a:pPr lvl="1"/>
            <a:r>
              <a:rPr lang="en-US" dirty="0"/>
              <a:t>Position</a:t>
            </a:r>
          </a:p>
          <a:p>
            <a:pPr lvl="1"/>
            <a:r>
              <a:rPr lang="en-US" dirty="0"/>
              <a:t>Upstream conditions (e.g. rainout)</a:t>
            </a:r>
          </a:p>
          <a:p>
            <a:r>
              <a:rPr lang="en-US" dirty="0"/>
              <a:t>Comment on the differences in these error sources for coastal AR landfalls and inland penetrating ARs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Method Scope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0D86F-7446-0046-96B1-011164DF7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501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44D73-C434-2744-83E6-66B0ECA77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 Forecasts and Decision-Making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33C70-0B4F-1D4E-9B76-D3234F287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15" y="1643754"/>
            <a:ext cx="8675370" cy="751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Projects that are studying or have adopted operations informed by precipitation, streamflow and AR forecasts: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8D05D0-DBF1-D649-9459-587CE6238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How Skillful are AR forecasts in the PNW?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607825-5F27-614D-B6B0-6AED7F313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5" y="2535904"/>
            <a:ext cx="3403967" cy="1920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413917-BB65-D641-9BB6-186C6E294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096" y="4493145"/>
            <a:ext cx="2834868" cy="18849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6BC842-E5B3-F04F-97AB-CDECB73C4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80" y="4481847"/>
            <a:ext cx="2537138" cy="18711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5750BA-23AA-AE47-8F33-F0BDE3F52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670" y="2541071"/>
            <a:ext cx="1915657" cy="19150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778276F-68A6-8A46-B19D-39E8EE12657C}"/>
              </a:ext>
            </a:extLst>
          </p:cNvPr>
          <p:cNvSpPr/>
          <p:nvPr/>
        </p:nvSpPr>
        <p:spPr>
          <a:xfrm>
            <a:off x="682581" y="2535904"/>
            <a:ext cx="3412901" cy="195724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0EB552-C36D-FB4E-BB40-868F13F4ECEF}"/>
              </a:ext>
            </a:extLst>
          </p:cNvPr>
          <p:cNvSpPr/>
          <p:nvPr/>
        </p:nvSpPr>
        <p:spPr>
          <a:xfrm>
            <a:off x="682579" y="4530200"/>
            <a:ext cx="2537139" cy="184788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6A6AE6-3751-7C42-9E6E-71ABB974EFB2}"/>
              </a:ext>
            </a:extLst>
          </p:cNvPr>
          <p:cNvSpPr/>
          <p:nvPr/>
        </p:nvSpPr>
        <p:spPr>
          <a:xfrm>
            <a:off x="3271096" y="4517322"/>
            <a:ext cx="2834868" cy="186076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9FC906-6655-AB42-8D7F-87586771E91A}"/>
              </a:ext>
            </a:extLst>
          </p:cNvPr>
          <p:cNvSpPr/>
          <p:nvPr/>
        </p:nvSpPr>
        <p:spPr>
          <a:xfrm>
            <a:off x="4104416" y="2535903"/>
            <a:ext cx="2001548" cy="193306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CEC124-F97A-0341-9EA7-67C429FD9E5B}"/>
              </a:ext>
            </a:extLst>
          </p:cNvPr>
          <p:cNvSpPr txBox="1"/>
          <p:nvPr/>
        </p:nvSpPr>
        <p:spPr>
          <a:xfrm>
            <a:off x="4657912" y="5957896"/>
            <a:ext cx="1396536" cy="369332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Folsom Lake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72A52C-C4F1-0D44-BAB0-5C1B791A11AE}"/>
              </a:ext>
            </a:extLst>
          </p:cNvPr>
          <p:cNvSpPr txBox="1"/>
          <p:nvPr/>
        </p:nvSpPr>
        <p:spPr>
          <a:xfrm>
            <a:off x="1401755" y="4597619"/>
            <a:ext cx="1755609" cy="369332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Lake Mendocino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09C491-CE3F-0340-AC6F-C2699FA26C86}"/>
              </a:ext>
            </a:extLst>
          </p:cNvPr>
          <p:cNvSpPr txBox="1"/>
          <p:nvPr/>
        </p:nvSpPr>
        <p:spPr>
          <a:xfrm>
            <a:off x="2550018" y="2596908"/>
            <a:ext cx="1460656" cy="369332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Oroville Dam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54B2C0-5255-6343-9F2A-D69ED8F6A1DF}"/>
              </a:ext>
            </a:extLst>
          </p:cNvPr>
          <p:cNvSpPr txBox="1"/>
          <p:nvPr/>
        </p:nvSpPr>
        <p:spPr>
          <a:xfrm>
            <a:off x="4813995" y="2595876"/>
            <a:ext cx="1229824" cy="369332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Prado Dam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BD1A4F-E6B2-E749-AE3F-3C598554D36A}"/>
              </a:ext>
            </a:extLst>
          </p:cNvPr>
          <p:cNvSpPr txBox="1"/>
          <p:nvPr/>
        </p:nvSpPr>
        <p:spPr>
          <a:xfrm>
            <a:off x="6259132" y="2595876"/>
            <a:ext cx="29878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Success depends on whether operators can be confident in forecasts far enough in advance of potential releases to make effective decisions</a:t>
            </a:r>
          </a:p>
        </p:txBody>
      </p:sp>
    </p:spTree>
    <p:extLst>
      <p:ext uri="{BB962C8B-B14F-4D97-AF65-F5344CB8AC3E}">
        <p14:creationId xmlns:p14="http://schemas.microsoft.com/office/powerpoint/2010/main" val="343873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64549-9D33-8847-8CED-5AD3BAAA8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Known Drivers of AR Forecast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A398B-E085-124F-AD08-4529F77D0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15" y="1643754"/>
            <a:ext cx="8675370" cy="4258282"/>
          </a:xfrm>
        </p:spPr>
        <p:txBody>
          <a:bodyPr/>
          <a:lstStyle/>
          <a:p>
            <a:r>
              <a:rPr lang="en-US" dirty="0"/>
              <a:t>AR Position</a:t>
            </a:r>
          </a:p>
          <a:p>
            <a:r>
              <a:rPr lang="en-US" dirty="0"/>
              <a:t>AR Size</a:t>
            </a:r>
          </a:p>
          <a:p>
            <a:r>
              <a:rPr lang="en-US" dirty="0"/>
              <a:t>AR Intensity (</a:t>
            </a:r>
            <a:r>
              <a:rPr lang="en-US" b="1" u="sng" dirty="0"/>
              <a:t>I</a:t>
            </a:r>
            <a:r>
              <a:rPr lang="en-US" dirty="0"/>
              <a:t>ntegrated </a:t>
            </a:r>
            <a:r>
              <a:rPr lang="en-US" b="1" u="sng" dirty="0"/>
              <a:t>V</a:t>
            </a:r>
            <a:r>
              <a:rPr lang="en-US" dirty="0"/>
              <a:t>apor </a:t>
            </a:r>
            <a:r>
              <a:rPr lang="en-US" b="1" u="sng" dirty="0"/>
              <a:t>T</a:t>
            </a:r>
            <a:r>
              <a:rPr lang="en-US" dirty="0"/>
              <a:t>ransport)</a:t>
            </a:r>
          </a:p>
          <a:p>
            <a:r>
              <a:rPr lang="en-US" dirty="0"/>
              <a:t>Local Modification of IVT (Topography)</a:t>
            </a:r>
          </a:p>
          <a:p>
            <a:pPr lvl="1"/>
            <a:r>
              <a:rPr lang="en-US" dirty="0"/>
              <a:t>IVT oriented across terrain causes precipitation </a:t>
            </a:r>
            <a:r>
              <a:rPr lang="en-US" u="sng" dirty="0"/>
              <a:t>and drying</a:t>
            </a:r>
            <a:r>
              <a:rPr lang="en-US" dirty="0"/>
              <a:t> – thus diminishing IVT downstream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1E5AD3-A096-6241-88E1-72A88781D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How Skillful are AR forecasts in the PNW?</a:t>
            </a:r>
          </a:p>
        </p:txBody>
      </p:sp>
    </p:spTree>
    <p:extLst>
      <p:ext uri="{BB962C8B-B14F-4D97-AF65-F5344CB8AC3E}">
        <p14:creationId xmlns:p14="http://schemas.microsoft.com/office/powerpoint/2010/main" val="87123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8C8F4-D5BF-9748-9D63-9BAAF2189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Object-Based Forecast Verification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04E3F1-0C39-5D4A-87C2-5F568DE02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How Skillful are AR forecasts in the PNW?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FAFCDA-AB4A-D44C-884D-CA84FF2E4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901" y="1669078"/>
            <a:ext cx="8229600" cy="4468852"/>
          </a:xfrm>
        </p:spPr>
        <p:txBody>
          <a:bodyPr/>
          <a:lstStyle/>
          <a:p>
            <a:pPr marL="0" indent="0" defTabSz="914400">
              <a:spcBef>
                <a:spcPts val="0"/>
              </a:spcBef>
              <a:buNone/>
            </a:pPr>
            <a:r>
              <a:rPr lang="en-US" sz="2400" dirty="0"/>
              <a:t>Motivation for object-based verification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graphicFrame>
        <p:nvGraphicFramePr>
          <p:cNvPr id="6" name="Content Placeholder 8">
            <a:extLst>
              <a:ext uri="{FF2B5EF4-FFF2-40B4-BE49-F238E27FC236}">
                <a16:creationId xmlns:a16="http://schemas.microsoft.com/office/drawing/2014/main" id="{B78D5576-6525-624E-95A4-8B90AD6278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8878045"/>
              </p:ext>
            </p:extLst>
          </p:nvPr>
        </p:nvGraphicFramePr>
        <p:xfrm>
          <a:off x="5936789" y="2483391"/>
          <a:ext cx="3504883" cy="31729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70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92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9978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a-d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301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Correlation Coefficient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</a:p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221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Probability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Detection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441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False Alarm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962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Gilbert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Skill Score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" name="Group 10">
            <a:extLst>
              <a:ext uri="{FF2B5EF4-FFF2-40B4-BE49-F238E27FC236}">
                <a16:creationId xmlns:a16="http://schemas.microsoft.com/office/drawing/2014/main" id="{F707A61B-885E-5E48-BECA-50FFE0C113C3}"/>
              </a:ext>
            </a:extLst>
          </p:cNvPr>
          <p:cNvGrpSpPr>
            <a:grpSpLocks/>
          </p:cNvGrpSpPr>
          <p:nvPr/>
        </p:nvGrpSpPr>
        <p:grpSpPr bwMode="auto">
          <a:xfrm>
            <a:off x="784000" y="2438823"/>
            <a:ext cx="5041901" cy="3699107"/>
            <a:chOff x="576" y="144"/>
            <a:chExt cx="4464" cy="3984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2C8AC0E1-53B1-A44B-AA4D-0FD17A21C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44"/>
              <a:ext cx="4464" cy="39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071826-81BA-3F43-A359-6DC22A5C6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92"/>
              <a:ext cx="4320" cy="38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EB609CF-12C3-2E4B-9231-8C13A70B93C0}"/>
              </a:ext>
            </a:extLst>
          </p:cNvPr>
          <p:cNvSpPr txBox="1"/>
          <p:nvPr/>
        </p:nvSpPr>
        <p:spPr>
          <a:xfrm>
            <a:off x="784000" y="6137930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Forecast is Qualitatively Best?</a:t>
            </a:r>
          </a:p>
        </p:txBody>
      </p:sp>
    </p:spTree>
    <p:extLst>
      <p:ext uri="{BB962C8B-B14F-4D97-AF65-F5344CB8AC3E}">
        <p14:creationId xmlns:p14="http://schemas.microsoft.com/office/powerpoint/2010/main" val="295728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4C0E-A5BC-654A-8655-94AF481FE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u="sng" dirty="0"/>
              <a:t>M</a:t>
            </a:r>
            <a:r>
              <a:rPr lang="en-US" sz="2800" dirty="0"/>
              <a:t>ethod for </a:t>
            </a:r>
            <a:r>
              <a:rPr lang="en-US" sz="2800" b="1" u="sng" dirty="0"/>
              <a:t>O</a:t>
            </a:r>
            <a:r>
              <a:rPr lang="en-US" sz="2800" dirty="0"/>
              <a:t>bject-Based </a:t>
            </a:r>
            <a:r>
              <a:rPr lang="en-US" sz="2800" b="1" u="sng" dirty="0"/>
              <a:t>D</a:t>
            </a:r>
            <a:r>
              <a:rPr lang="en-US" sz="2800" dirty="0"/>
              <a:t>iagnostic </a:t>
            </a:r>
            <a:r>
              <a:rPr lang="en-US" sz="2800" b="1" u="sng" dirty="0"/>
              <a:t>E</a:t>
            </a:r>
            <a:r>
              <a:rPr lang="en-US" sz="2800" dirty="0"/>
              <a:t>valuation (</a:t>
            </a:r>
            <a:r>
              <a:rPr lang="en-US" sz="2800" b="1" dirty="0"/>
              <a:t>MODE</a:t>
            </a:r>
            <a:r>
              <a:rPr lang="en-US" sz="2800" dirty="0"/>
              <a:t>)</a:t>
            </a: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9161C-6B20-8541-874B-2268084A4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How Skillful are AR forecasts in the PNW?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3FD027-AF52-D249-A842-B23E9BB33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03" y="2131767"/>
            <a:ext cx="3772731" cy="37600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F9B9B4A-38AB-9C46-873D-9E3521C7E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596278"/>
              </p:ext>
            </p:extLst>
          </p:nvPr>
        </p:nvGraphicFramePr>
        <p:xfrm>
          <a:off x="4587414" y="4764077"/>
          <a:ext cx="3632200" cy="1127760"/>
        </p:xfrm>
        <a:graphic>
          <a:graphicData uri="http://schemas.openxmlformats.org/drawingml/2006/table">
            <a:tbl>
              <a:tblPr bandRow="1">
                <a:tableStyleId>{16D9F66E-5EB9-4882-86FB-DCBF35E3C3E4}</a:tableStyleId>
              </a:tblPr>
              <a:tblGrid>
                <a:gridCol w="236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6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Centroid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Distance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 km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Intersection/Union Area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90%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intensity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829 kg/m/s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Fcst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90% intensity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 kg/m/s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0209AD8-F511-6141-B366-4FA933B91F28}"/>
              </a:ext>
            </a:extLst>
          </p:cNvPr>
          <p:cNvSpPr/>
          <p:nvPr/>
        </p:nvSpPr>
        <p:spPr>
          <a:xfrm>
            <a:off x="734268" y="1768190"/>
            <a:ext cx="3466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72hour forecast</a:t>
            </a:r>
          </a:p>
          <a:p>
            <a:pPr algn="ctr"/>
            <a:r>
              <a:rPr lang="en-US" sz="1200" dirty="0">
                <a:solidFill>
                  <a:schemeClr val="accent1"/>
                </a:solidFill>
              </a:rPr>
              <a:t>9  Jan 2017 0Z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6C9BAA-EA8C-F242-972B-3DC17B5195EA}"/>
              </a:ext>
            </a:extLst>
          </p:cNvPr>
          <p:cNvSpPr txBox="1"/>
          <p:nvPr/>
        </p:nvSpPr>
        <p:spPr>
          <a:xfrm>
            <a:off x="4587414" y="1889658"/>
            <a:ext cx="47794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NCAR’s MODE has been adapted to detect matching pairs of forecasted and observed ARs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brief, the software constructs objects using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IVT magnitude exceeding a threshold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Geographic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Analysis for Observation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Forecast at Multiple Lead Times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330C3-4574-674A-984D-173602D769FB}"/>
              </a:ext>
            </a:extLst>
          </p:cNvPr>
          <p:cNvSpPr txBox="1"/>
          <p:nvPr/>
        </p:nvSpPr>
        <p:spPr>
          <a:xfrm>
            <a:off x="734268" y="6053070"/>
            <a:ext cx="82875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Errors in Position, Size and Intensity can be separated.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 of each relative to local topography can be evaluated using a large sample</a:t>
            </a:r>
          </a:p>
        </p:txBody>
      </p:sp>
    </p:spTree>
    <p:extLst>
      <p:ext uri="{BB962C8B-B14F-4D97-AF65-F5344CB8AC3E}">
        <p14:creationId xmlns:p14="http://schemas.microsoft.com/office/powerpoint/2010/main" val="202043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83701-AABC-C046-AF2C-250490248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67B94-A5DB-9349-B625-1F8E379C6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GFS Analyses and Deterministic Forecasts for water years 2007 – 2017 (0.5 deg., DJFM). </a:t>
            </a:r>
          </a:p>
          <a:p>
            <a:r>
              <a:rPr lang="en-US" dirty="0"/>
              <a:t>Stage-IV QPE (4 km)</a:t>
            </a:r>
          </a:p>
          <a:p>
            <a:r>
              <a:rPr lang="en-US" dirty="0"/>
              <a:t>AR objects that overlap the Pacific Northwest Water Resources Region (USGS WBD)</a:t>
            </a:r>
          </a:p>
          <a:p>
            <a:r>
              <a:rPr lang="en-US" dirty="0"/>
              <a:t>Extreme Event = Liquid Equivalent Precipitation Exceeding 3.0 inch 24 hr</a:t>
            </a:r>
            <a:r>
              <a:rPr lang="en-US" baseline="30000" dirty="0"/>
              <a:t>-1</a:t>
            </a:r>
            <a:r>
              <a:rPr lang="en-US" dirty="0"/>
              <a:t>. (0.1%) </a:t>
            </a:r>
            <a:endParaRPr lang="en-US" baseline="30000" dirty="0"/>
          </a:p>
          <a:p>
            <a:r>
              <a:rPr lang="en-US" dirty="0"/>
              <a:t>Object-Describing Measures: </a:t>
            </a:r>
          </a:p>
          <a:p>
            <a:pPr lvl="1"/>
            <a:r>
              <a:rPr lang="en-US" dirty="0"/>
              <a:t>Intersection of objects divided by their union (Position)</a:t>
            </a:r>
          </a:p>
          <a:p>
            <a:pPr lvl="1"/>
            <a:r>
              <a:rPr lang="en-US" dirty="0"/>
              <a:t>Error in Object Centroid Location (Position)</a:t>
            </a:r>
          </a:p>
          <a:p>
            <a:pPr lvl="1"/>
            <a:r>
              <a:rPr lang="en-US" dirty="0"/>
              <a:t>Error in 90</a:t>
            </a:r>
            <a:r>
              <a:rPr lang="en-US" baseline="30000" dirty="0"/>
              <a:t>th</a:t>
            </a:r>
            <a:r>
              <a:rPr lang="en-US" dirty="0"/>
              <a:t> percentile IVT (Intensity) </a:t>
            </a:r>
          </a:p>
          <a:p>
            <a:pPr lvl="1"/>
            <a:r>
              <a:rPr lang="en-US" dirty="0"/>
              <a:t>Probability of Detection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9AA31B-CEE3-5542-9F12-4B85AA72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How Skillful are AR forecasts in the PNW?</a:t>
            </a:r>
          </a:p>
        </p:txBody>
      </p:sp>
    </p:spTree>
    <p:extLst>
      <p:ext uri="{BB962C8B-B14F-4D97-AF65-F5344CB8AC3E}">
        <p14:creationId xmlns:p14="http://schemas.microsoft.com/office/powerpoint/2010/main" val="281888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AC46B-BF22-004A-ABE4-445B0EAE1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How Skillful are AR forecasts in the PNW?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C1B13D-9D5B-704B-B448-030FA31CD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9" t="6959" r="5675" b="13173"/>
          <a:stretch/>
        </p:blipFill>
        <p:spPr>
          <a:xfrm>
            <a:off x="91440" y="91440"/>
            <a:ext cx="6858000" cy="63324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438754-E35E-5F4B-BF64-8C93442D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555" y="439568"/>
            <a:ext cx="3215935" cy="1143000"/>
          </a:xfrm>
        </p:spPr>
        <p:txBody>
          <a:bodyPr>
            <a:noAutofit/>
          </a:bodyPr>
          <a:lstStyle/>
          <a:p>
            <a:r>
              <a:rPr lang="en-US" sz="3200" dirty="0"/>
              <a:t>All Northwest ARs 2007 - 2017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D2AC91-41BD-C74D-B533-B585E6541FF8}"/>
              </a:ext>
            </a:extLst>
          </p:cNvPr>
          <p:cNvSpPr txBox="1"/>
          <p:nvPr/>
        </p:nvSpPr>
        <p:spPr>
          <a:xfrm>
            <a:off x="5074275" y="12132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96E064-172E-C04C-9044-4C9869D19E71}"/>
              </a:ext>
            </a:extLst>
          </p:cNvPr>
          <p:cNvSpPr txBox="1"/>
          <p:nvPr/>
        </p:nvSpPr>
        <p:spPr>
          <a:xfrm>
            <a:off x="4539801" y="153803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1CF01F-18B9-984C-8A09-6460BD416873}"/>
              </a:ext>
            </a:extLst>
          </p:cNvPr>
          <p:cNvSpPr txBox="1"/>
          <p:nvPr/>
        </p:nvSpPr>
        <p:spPr>
          <a:xfrm>
            <a:off x="3925908" y="17812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F52110-A221-BA49-9659-8389FAB19D6E}"/>
              </a:ext>
            </a:extLst>
          </p:cNvPr>
          <p:cNvSpPr txBox="1"/>
          <p:nvPr/>
        </p:nvSpPr>
        <p:spPr>
          <a:xfrm>
            <a:off x="6761689" y="1866003"/>
            <a:ext cx="309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= 861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Intensity = 637 kg 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3F8CA0-0AD6-7041-99D2-91AEDB97C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645" y="2975974"/>
            <a:ext cx="2260600" cy="228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C7BEF4-EE23-A443-B2C9-8786CA2066C1}"/>
              </a:ext>
            </a:extLst>
          </p:cNvPr>
          <p:cNvSpPr txBox="1"/>
          <p:nvPr/>
        </p:nvSpPr>
        <p:spPr>
          <a:xfrm>
            <a:off x="6894645" y="320457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91072B-EA6A-E941-8A82-59973A30E01C}"/>
              </a:ext>
            </a:extLst>
          </p:cNvPr>
          <p:cNvSpPr txBox="1"/>
          <p:nvPr/>
        </p:nvSpPr>
        <p:spPr>
          <a:xfrm>
            <a:off x="7330116" y="320457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BB52B8-2E58-EA4A-B156-5AFCC876DB41}"/>
              </a:ext>
            </a:extLst>
          </p:cNvPr>
          <p:cNvSpPr txBox="1"/>
          <p:nvPr/>
        </p:nvSpPr>
        <p:spPr>
          <a:xfrm>
            <a:off x="7783149" y="320457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646C90-7EF1-FC47-A24A-CAA1FE598165}"/>
              </a:ext>
            </a:extLst>
          </p:cNvPr>
          <p:cNvSpPr txBox="1"/>
          <p:nvPr/>
        </p:nvSpPr>
        <p:spPr>
          <a:xfrm>
            <a:off x="8222613" y="320457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85EC6-4C3B-7D49-82F0-39B2022867E2}"/>
              </a:ext>
            </a:extLst>
          </p:cNvPr>
          <p:cNvSpPr txBox="1"/>
          <p:nvPr/>
        </p:nvSpPr>
        <p:spPr>
          <a:xfrm>
            <a:off x="8736541" y="320457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20A338-2E46-6147-ADB8-1F2C5651388A}"/>
              </a:ext>
            </a:extLst>
          </p:cNvPr>
          <p:cNvSpPr txBox="1"/>
          <p:nvPr/>
        </p:nvSpPr>
        <p:spPr>
          <a:xfrm>
            <a:off x="6726555" y="2632608"/>
            <a:ext cx="2858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ARs by “Category”: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D5B3BD-81C3-9F46-9C15-4B460CFC0482}"/>
              </a:ext>
            </a:extLst>
          </p:cNvPr>
          <p:cNvSpPr txBox="1"/>
          <p:nvPr/>
        </p:nvSpPr>
        <p:spPr>
          <a:xfrm>
            <a:off x="6894645" y="3786389"/>
            <a:ext cx="29643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Cascade and Coastal Range Locations &gt; 1 inch 24 hr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AR day.</a:t>
            </a:r>
          </a:p>
          <a:p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Olympics, NW and SW Oregon Coasts, Mt Hood Area: &gt; 3 inch 24 hr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5% of AR days (or more)</a:t>
            </a:r>
          </a:p>
        </p:txBody>
      </p:sp>
    </p:spTree>
    <p:extLst>
      <p:ext uri="{BB962C8B-B14F-4D97-AF65-F5344CB8AC3E}">
        <p14:creationId xmlns:p14="http://schemas.microsoft.com/office/powerpoint/2010/main" val="3260565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8B155-65A6-274D-BC9A-4E1B0B27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6030" y="91440"/>
            <a:ext cx="2896460" cy="1143000"/>
          </a:xfrm>
        </p:spPr>
        <p:txBody>
          <a:bodyPr>
            <a:noAutofit/>
          </a:bodyPr>
          <a:lstStyle/>
          <a:p>
            <a:r>
              <a:rPr lang="en-US" sz="3600" dirty="0"/>
              <a:t>GFS Forecast Skill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90B137-59A1-164A-82BE-B58E0050E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How Skillful are AR forecasts in the PNW?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2D2EA2-FD6E-BE41-835F-CD08785A8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5" t="10770" r="9320" b="3894"/>
          <a:stretch/>
        </p:blipFill>
        <p:spPr>
          <a:xfrm>
            <a:off x="91440" y="91441"/>
            <a:ext cx="6858000" cy="65284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162438-71BF-AA40-AAC0-117A1D4C2D98}"/>
              </a:ext>
            </a:extLst>
          </p:cNvPr>
          <p:cNvSpPr txBox="1"/>
          <p:nvPr/>
        </p:nvSpPr>
        <p:spPr>
          <a:xfrm>
            <a:off x="7225047" y="1917244"/>
            <a:ext cx="26272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Position Skill Becomes Poor for Lead Times &gt; 5 days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Intensity Skill Remains High Through 7 days.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IVT Bias in the region largely follows local AR detection skill, which decreases inland.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478396-6F38-4244-BA08-F0C5E14CC256}"/>
              </a:ext>
            </a:extLst>
          </p:cNvPr>
          <p:cNvGrpSpPr/>
          <p:nvPr/>
        </p:nvGrpSpPr>
        <p:grpSpPr>
          <a:xfrm>
            <a:off x="91440" y="91440"/>
            <a:ext cx="3656312" cy="3231309"/>
            <a:chOff x="91440" y="91440"/>
            <a:chExt cx="3656312" cy="32313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BC2F8D8-AF92-9D44-8D8B-2FE11FDC3912}"/>
                </a:ext>
              </a:extLst>
            </p:cNvPr>
            <p:cNvSpPr/>
            <p:nvPr/>
          </p:nvSpPr>
          <p:spPr>
            <a:xfrm>
              <a:off x="91440" y="91440"/>
              <a:ext cx="3656312" cy="32313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74E4D9-37D1-1748-9264-66B432610A0C}"/>
                </a:ext>
              </a:extLst>
            </p:cNvPr>
            <p:cNvSpPr txBox="1"/>
            <p:nvPr/>
          </p:nvSpPr>
          <p:spPr>
            <a:xfrm>
              <a:off x="862885" y="1383928"/>
              <a:ext cx="20091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Object-Describing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Intensity Skill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874403-F8B4-4D4D-B50B-429EDC718D01}"/>
              </a:ext>
            </a:extLst>
          </p:cNvPr>
          <p:cNvGrpSpPr/>
          <p:nvPr/>
        </p:nvGrpSpPr>
        <p:grpSpPr>
          <a:xfrm>
            <a:off x="3747752" y="91438"/>
            <a:ext cx="3201688" cy="3231309"/>
            <a:chOff x="3747752" y="91438"/>
            <a:chExt cx="3201688" cy="323130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81ABF2-EB4E-6344-A6C0-3FF0B7B7A73F}"/>
                </a:ext>
              </a:extLst>
            </p:cNvPr>
            <p:cNvSpPr/>
            <p:nvPr/>
          </p:nvSpPr>
          <p:spPr>
            <a:xfrm>
              <a:off x="3747752" y="91438"/>
              <a:ext cx="3201688" cy="32313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6F8C39-C622-A646-BA2C-6E9EB6FB5D3A}"/>
                </a:ext>
              </a:extLst>
            </p:cNvPr>
            <p:cNvSpPr txBox="1"/>
            <p:nvPr/>
          </p:nvSpPr>
          <p:spPr>
            <a:xfrm>
              <a:off x="4401999" y="1383928"/>
              <a:ext cx="18931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Translation to 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Local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Skill in IVT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84782E-E628-714B-96C4-030F75D858F6}"/>
              </a:ext>
            </a:extLst>
          </p:cNvPr>
          <p:cNvGrpSpPr/>
          <p:nvPr/>
        </p:nvGrpSpPr>
        <p:grpSpPr>
          <a:xfrm>
            <a:off x="89292" y="3334771"/>
            <a:ext cx="3656312" cy="3231309"/>
            <a:chOff x="89292" y="3334771"/>
            <a:chExt cx="3656312" cy="323130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C806BB-6619-B045-998A-94D93A130CF9}"/>
                </a:ext>
              </a:extLst>
            </p:cNvPr>
            <p:cNvSpPr/>
            <p:nvPr/>
          </p:nvSpPr>
          <p:spPr>
            <a:xfrm>
              <a:off x="89292" y="3334771"/>
              <a:ext cx="3656312" cy="32313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35F2FC-19E1-D946-B3A4-476FB1C39EA7}"/>
                </a:ext>
              </a:extLst>
            </p:cNvPr>
            <p:cNvSpPr txBox="1"/>
            <p:nvPr/>
          </p:nvSpPr>
          <p:spPr>
            <a:xfrm>
              <a:off x="860737" y="4627259"/>
              <a:ext cx="20112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Object-Describing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Position Skill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F81456-47DC-6143-B6FF-A9A91AB97296}"/>
              </a:ext>
            </a:extLst>
          </p:cNvPr>
          <p:cNvGrpSpPr/>
          <p:nvPr/>
        </p:nvGrpSpPr>
        <p:grpSpPr>
          <a:xfrm>
            <a:off x="3745604" y="3334769"/>
            <a:ext cx="3201688" cy="3231309"/>
            <a:chOff x="3745604" y="3334769"/>
            <a:chExt cx="3201688" cy="323130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81EF80-70C3-3E4C-8087-37CC7384D224}"/>
                </a:ext>
              </a:extLst>
            </p:cNvPr>
            <p:cNvSpPr/>
            <p:nvPr/>
          </p:nvSpPr>
          <p:spPr>
            <a:xfrm>
              <a:off x="3745604" y="3334769"/>
              <a:ext cx="3201688" cy="32313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C2D178-F06F-BD43-B374-FA9FEEB67590}"/>
                </a:ext>
              </a:extLst>
            </p:cNvPr>
            <p:cNvSpPr txBox="1"/>
            <p:nvPr/>
          </p:nvSpPr>
          <p:spPr>
            <a:xfrm>
              <a:off x="4399851" y="4627259"/>
              <a:ext cx="18931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Translation to 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Local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Detection of AR Conditions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754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F923501D-B569-6840-AC7E-C250D7984287}" vid="{2AA9AC88-5133-4A44-B67D-01CCBBBB5F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672</TotalTime>
  <Words>1346</Words>
  <Application>Microsoft Macintosh PowerPoint</Application>
  <PresentationFormat>Custom</PresentationFormat>
  <Paragraphs>217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Performance of Forecasted ARs in the Pacific Northwest from 2007 - 2017</vt:lpstr>
      <vt:lpstr>Water Management and ARs </vt:lpstr>
      <vt:lpstr>AR Forecasts and Decision-Making </vt:lpstr>
      <vt:lpstr>Known Drivers of AR Forecast Error</vt:lpstr>
      <vt:lpstr>Object-Based Forecast Verification</vt:lpstr>
      <vt:lpstr>Method for Object-Based Diagnostic Evaluation (MODE)</vt:lpstr>
      <vt:lpstr>Study</vt:lpstr>
      <vt:lpstr>All Northwest ARs 2007 - 2017 </vt:lpstr>
      <vt:lpstr>GFS Forecast Skill</vt:lpstr>
      <vt:lpstr>ARs That Produced Extreme Precip.</vt:lpstr>
      <vt:lpstr>Skill in Extreme-Producing ARs</vt:lpstr>
      <vt:lpstr>“Inland Penetrating” ARs</vt:lpstr>
      <vt:lpstr>Skill in Inland ARs</vt:lpstr>
      <vt:lpstr>Best 50 Object Forecasts</vt:lpstr>
      <vt:lpstr>Worst 50 Object Forecasts</vt:lpstr>
      <vt:lpstr>Local Impact of Best/Worst Skill</vt:lpstr>
      <vt:lpstr>Notable Bests and Worsts</vt:lpstr>
      <vt:lpstr>Lessons</vt:lpstr>
      <vt:lpstr>Future Work and Resources</vt:lpstr>
      <vt:lpstr>Writing This Up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of Forecasted ARs in the Pacific Northwest from 2007 - 2017</dc:title>
  <dc:creator>Microsoft Office User</dc:creator>
  <cp:lastModifiedBy>Microsoft Office User</cp:lastModifiedBy>
  <cp:revision>53</cp:revision>
  <dcterms:created xsi:type="dcterms:W3CDTF">2019-10-08T01:07:00Z</dcterms:created>
  <dcterms:modified xsi:type="dcterms:W3CDTF">2019-11-07T17:28:22Z</dcterms:modified>
</cp:coreProperties>
</file>